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1" r:id="rId3"/>
    <p:sldId id="257" r:id="rId4"/>
    <p:sldId id="258" r:id="rId5"/>
    <p:sldId id="260" r:id="rId6"/>
    <p:sldId id="262" r:id="rId7"/>
    <p:sldId id="264" r:id="rId8"/>
    <p:sldId id="1333" r:id="rId9"/>
    <p:sldId id="3362" r:id="rId10"/>
    <p:sldId id="3294" r:id="rId11"/>
    <p:sldId id="3361" r:id="rId12"/>
    <p:sldId id="3292" r:id="rId13"/>
    <p:sldId id="3302" r:id="rId14"/>
    <p:sldId id="3293" r:id="rId15"/>
    <p:sldId id="1334" r:id="rId16"/>
    <p:sldId id="1335" r:id="rId17"/>
    <p:sldId id="1344" r:id="rId18"/>
    <p:sldId id="1336" r:id="rId19"/>
    <p:sldId id="1337" r:id="rId20"/>
    <p:sldId id="1338" r:id="rId21"/>
    <p:sldId id="1339" r:id="rId22"/>
    <p:sldId id="1357" r:id="rId23"/>
    <p:sldId id="1340" r:id="rId24"/>
    <p:sldId id="1347" r:id="rId25"/>
    <p:sldId id="1341" r:id="rId26"/>
    <p:sldId id="3363" r:id="rId27"/>
    <p:sldId id="1342" r:id="rId28"/>
    <p:sldId id="3364" r:id="rId29"/>
    <p:sldId id="265" r:id="rId30"/>
    <p:sldId id="368" r:id="rId31"/>
    <p:sldId id="1343" r:id="rId32"/>
    <p:sldId id="373" r:id="rId33"/>
    <p:sldId id="1349" r:id="rId34"/>
    <p:sldId id="1346" r:id="rId35"/>
    <p:sldId id="1351" r:id="rId36"/>
    <p:sldId id="376" r:id="rId37"/>
    <p:sldId id="1352" r:id="rId38"/>
    <p:sldId id="1353" r:id="rId39"/>
    <p:sldId id="3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2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92" autoAdjust="0"/>
  </p:normalViewPr>
  <p:slideViewPr>
    <p:cSldViewPr snapToGrid="0">
      <p:cViewPr varScale="1">
        <p:scale>
          <a:sx n="63" d="100"/>
          <a:sy n="63" d="100"/>
        </p:scale>
        <p:origin x="656" y="64"/>
      </p:cViewPr>
      <p:guideLst/>
    </p:cSldViewPr>
  </p:slideViewPr>
  <p:notesTextViewPr>
    <p:cViewPr>
      <p:scale>
        <a:sx n="1" d="1"/>
        <a:sy n="1" d="1"/>
      </p:scale>
      <p:origin x="0" y="0"/>
    </p:cViewPr>
  </p:notesTextViewPr>
  <p:sorterViewPr>
    <p:cViewPr varScale="1">
      <p:scale>
        <a:sx n="100" d="100"/>
        <a:sy n="100" d="100"/>
      </p:scale>
      <p:origin x="0" y="-152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E1F75-9E28-4F20-B98E-CFDD40ED3D93}"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05A58-5438-4030-9D14-D6CF22A3532F}" type="slidenum">
              <a:rPr lang="en-US" smtClean="0"/>
              <a:t>‹#›</a:t>
            </a:fld>
            <a:endParaRPr lang="en-US"/>
          </a:p>
        </p:txBody>
      </p:sp>
    </p:spTree>
    <p:extLst>
      <p:ext uri="{BB962C8B-B14F-4D97-AF65-F5344CB8AC3E}">
        <p14:creationId xmlns:p14="http://schemas.microsoft.com/office/powerpoint/2010/main" val="349544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334822-6BAE-4036-AE4C-C61BBFF1D629}"/>
              </a:ext>
            </a:extLst>
          </p:cNvPr>
          <p:cNvSpPr>
            <a:spLocks noGrp="1" noChangeArrowheads="1"/>
          </p:cNvSpPr>
          <p:nvPr>
            <p:ph type="sldNum" sz="quarter" idx="5"/>
          </p:nvPr>
        </p:nvSpPr>
        <p:spPr>
          <a:ln/>
        </p:spPr>
        <p:txBody>
          <a:bodyPr/>
          <a:lstStyle/>
          <a:p>
            <a:fld id="{EA68C0B3-C0C9-49D1-B213-7D23084A8D5E}" type="slidenum">
              <a:rPr lang="en-US" altLang="en-US"/>
              <a:pPr/>
              <a:t>8</a:t>
            </a:fld>
            <a:endParaRPr lang="en-US" altLang="en-US"/>
          </a:p>
        </p:txBody>
      </p:sp>
      <p:sp>
        <p:nvSpPr>
          <p:cNvPr id="2125826" name="Rectangle 2">
            <a:extLst>
              <a:ext uri="{FF2B5EF4-FFF2-40B4-BE49-F238E27FC236}">
                <a16:creationId xmlns:a16="http://schemas.microsoft.com/office/drawing/2014/main" id="{7F7D81B1-5B89-4115-89D6-BAE5385DD3C6}"/>
              </a:ext>
            </a:extLst>
          </p:cNvPr>
          <p:cNvSpPr>
            <a:spLocks noGrp="1" noRot="1" noChangeAspect="1" noChangeArrowheads="1" noTextEdit="1"/>
          </p:cNvSpPr>
          <p:nvPr>
            <p:ph type="sldImg"/>
          </p:nvPr>
        </p:nvSpPr>
        <p:spPr>
          <a:ln/>
        </p:spPr>
      </p:sp>
      <p:sp>
        <p:nvSpPr>
          <p:cNvPr id="2125827" name="Rectangle 3">
            <a:extLst>
              <a:ext uri="{FF2B5EF4-FFF2-40B4-BE49-F238E27FC236}">
                <a16:creationId xmlns:a16="http://schemas.microsoft.com/office/drawing/2014/main" id="{E0DBFD5F-619D-4E70-8516-CB38E8036BA4}"/>
              </a:ext>
            </a:extLst>
          </p:cNvPr>
          <p:cNvSpPr>
            <a:spLocks noGrp="1" noChangeArrowheads="1"/>
          </p:cNvSpPr>
          <p:nvPr>
            <p:ph type="body" idx="1"/>
          </p:nvPr>
        </p:nvSpPr>
        <p:spPr/>
        <p:txBody>
          <a:bodyPr/>
          <a:lstStyle/>
          <a:p>
            <a:r>
              <a:rPr lang="en-US" altLang="en-US"/>
              <a:t>“int $0x80” transfers to a particular point in the OS code, saves all of the registers, checks that a valid system call was invoked (i.e., range checking on eax), and transfers control to the code for the specific system call (using an offset table indexed by eax)</a:t>
            </a:r>
          </a:p>
          <a:p>
            <a:pPr lvl="1"/>
            <a:endParaRPr lang="en-US" altLang="en-US"/>
          </a:p>
          <a:p>
            <a:pPr lvl="1"/>
            <a:endParaRPr lang="en-US" altLang="en-US"/>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IN" dirty="0"/>
              <a:t>Those functions are that useful to multiple programs is implemented as library</a:t>
            </a:r>
          </a:p>
          <a:p>
            <a:pPr marL="0" indent="0">
              <a:buFont typeface="+mj-lt"/>
              <a:buNone/>
            </a:pPr>
            <a:r>
              <a:rPr lang="en-IN" dirty="0"/>
              <a:t>Library enables reuse of code and saves time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b="1" dirty="0">
                <a:solidFill>
                  <a:srgbClr val="7030A0"/>
                </a:solidFill>
              </a:rPr>
              <a:t>Library and API related terms</a:t>
            </a:r>
            <a:endParaRPr lang="en-IN" dirty="0"/>
          </a:p>
          <a:p>
            <a:pPr marL="571500" indent="-571500"/>
            <a:r>
              <a:rPr lang="en-IN" b="1" dirty="0">
                <a:solidFill>
                  <a:srgbClr val="7030A0"/>
                </a:solidFill>
              </a:rPr>
              <a:t>Declaration </a:t>
            </a:r>
            <a:r>
              <a:rPr lang="en-IN" dirty="0"/>
              <a:t>of the library </a:t>
            </a:r>
            <a:r>
              <a:rPr lang="en-IN" b="1" dirty="0">
                <a:solidFill>
                  <a:srgbClr val="7030A0"/>
                </a:solidFill>
              </a:rPr>
              <a:t>functions</a:t>
            </a:r>
            <a:r>
              <a:rPr lang="en-IN" dirty="0"/>
              <a:t> is </a:t>
            </a:r>
            <a:r>
              <a:rPr lang="en-IN" b="1" dirty="0">
                <a:solidFill>
                  <a:srgbClr val="7030A0"/>
                </a:solidFill>
              </a:rPr>
              <a:t>API;</a:t>
            </a:r>
            <a:r>
              <a:rPr lang="en-IN" dirty="0"/>
              <a:t> and implementation  (</a:t>
            </a:r>
            <a:r>
              <a:rPr lang="en-IN" b="1" dirty="0">
                <a:solidFill>
                  <a:srgbClr val="7030A0"/>
                </a:solidFill>
              </a:rPr>
              <a:t>definition</a:t>
            </a:r>
            <a:r>
              <a:rPr lang="en-IN" dirty="0"/>
              <a:t>) of declared functions is </a:t>
            </a:r>
            <a:r>
              <a:rPr lang="en-IN" b="1" dirty="0">
                <a:solidFill>
                  <a:srgbClr val="7030A0"/>
                </a:solidFill>
              </a:rPr>
              <a:t>library  </a:t>
            </a:r>
            <a:endParaRPr lang="en-IN" dirty="0"/>
          </a:p>
          <a:p>
            <a:pPr marL="571500" indent="-571500"/>
            <a:r>
              <a:rPr lang="en-IN" b="1" dirty="0">
                <a:solidFill>
                  <a:srgbClr val="7030A0"/>
                </a:solidFill>
              </a:rPr>
              <a:t>API </a:t>
            </a:r>
            <a:r>
              <a:rPr lang="en-IN" dirty="0"/>
              <a:t>is </a:t>
            </a:r>
            <a:r>
              <a:rPr lang="en-IN" i="1" dirty="0"/>
              <a:t>programmers’</a:t>
            </a:r>
            <a:r>
              <a:rPr lang="en-IN" dirty="0"/>
              <a:t> interface unlike UI or GUI</a:t>
            </a:r>
          </a:p>
          <a:p>
            <a:pPr marL="571500" indent="-571500"/>
            <a:r>
              <a:rPr lang="en-IN" dirty="0"/>
              <a:t>In scripting languages, libraries are referred to as </a:t>
            </a:r>
            <a:r>
              <a:rPr lang="en-IN" b="1" dirty="0">
                <a:solidFill>
                  <a:srgbClr val="7030A0"/>
                </a:solidFill>
              </a:rPr>
              <a:t>packages</a:t>
            </a:r>
          </a:p>
          <a:p>
            <a:r>
              <a:rPr lang="en-IN" dirty="0"/>
              <a:t>In </a:t>
            </a:r>
            <a:r>
              <a:rPr lang="en-IN" b="1" dirty="0">
                <a:solidFill>
                  <a:srgbClr val="7030A0"/>
                </a:solidFill>
              </a:rPr>
              <a:t>C programming</a:t>
            </a:r>
            <a:r>
              <a:rPr lang="en-IN" dirty="0"/>
              <a:t>, the library functions are </a:t>
            </a:r>
            <a:r>
              <a:rPr lang="en-IN" b="1" dirty="0"/>
              <a:t>declared</a:t>
            </a:r>
            <a:r>
              <a:rPr lang="en-IN" dirty="0"/>
              <a:t> in </a:t>
            </a:r>
            <a:r>
              <a:rPr lang="en-IN" b="1" dirty="0">
                <a:solidFill>
                  <a:srgbClr val="7030A0"/>
                </a:solidFill>
              </a:rPr>
              <a:t>“.h</a:t>
            </a:r>
            <a:r>
              <a:rPr lang="en-IN" dirty="0"/>
              <a:t>” file  - Example: </a:t>
            </a:r>
            <a:r>
              <a:rPr lang="en-IN" b="1" dirty="0" err="1">
                <a:solidFill>
                  <a:srgbClr val="7030A0"/>
                </a:solidFill>
              </a:rPr>
              <a:t>stdio.h</a:t>
            </a:r>
            <a:endParaRPr lang="en-IN" b="1" dirty="0">
              <a:solidFill>
                <a:srgbClr val="7030A0"/>
              </a:solidFill>
            </a:endParaRPr>
          </a:p>
          <a:p>
            <a:r>
              <a:rPr lang="en-IN" dirty="0"/>
              <a:t>The functions themselves are </a:t>
            </a:r>
            <a:r>
              <a:rPr lang="en-IN" b="1" dirty="0"/>
              <a:t>defined</a:t>
            </a:r>
            <a:r>
              <a:rPr lang="en-IN" dirty="0"/>
              <a:t> in “</a:t>
            </a:r>
            <a:r>
              <a:rPr lang="en-IN" b="1" dirty="0">
                <a:solidFill>
                  <a:srgbClr val="7030A0"/>
                </a:solidFill>
              </a:rPr>
              <a:t>.c” </a:t>
            </a:r>
            <a:r>
              <a:rPr lang="en-IN" dirty="0"/>
              <a:t>file and compiled as “</a:t>
            </a:r>
            <a:r>
              <a:rPr lang="en-IN" b="1" dirty="0">
                <a:solidFill>
                  <a:srgbClr val="7030A0"/>
                </a:solidFill>
              </a:rPr>
              <a:t>.lib</a:t>
            </a:r>
            <a:r>
              <a:rPr lang="en-IN" dirty="0"/>
              <a:t>” or </a:t>
            </a:r>
            <a:r>
              <a:rPr lang="en-IN" b="1" dirty="0">
                <a:solidFill>
                  <a:srgbClr val="7030A0"/>
                </a:solidFill>
              </a:rPr>
              <a:t>“.</a:t>
            </a:r>
            <a:r>
              <a:rPr lang="en-IN" b="1" dirty="0" err="1">
                <a:solidFill>
                  <a:srgbClr val="7030A0"/>
                </a:solidFill>
              </a:rPr>
              <a:t>dll</a:t>
            </a:r>
            <a:r>
              <a:rPr lang="en-IN" b="1" dirty="0">
                <a:solidFill>
                  <a:srgbClr val="7030A0"/>
                </a:solidFill>
              </a:rPr>
              <a:t>” </a:t>
            </a:r>
            <a:r>
              <a:rPr lang="en-IN" dirty="0"/>
              <a:t>– Example: </a:t>
            </a:r>
            <a:r>
              <a:rPr lang="en-IN" b="1" dirty="0">
                <a:solidFill>
                  <a:srgbClr val="7030A0"/>
                </a:solidFill>
              </a:rPr>
              <a:t>stdio.lib</a:t>
            </a:r>
          </a:p>
          <a:p>
            <a:r>
              <a:rPr lang="en-US" dirty="0"/>
              <a:t>Library function is accessed by including the header file in program and linking the lib file at compilation</a:t>
            </a:r>
          </a:p>
          <a:p>
            <a:pPr marL="571500" indent="-571500"/>
            <a:endParaRPr lang="en-US" b="1" dirty="0">
              <a:solidFill>
                <a:srgbClr val="7030A0"/>
              </a:solidFill>
            </a:endParaRPr>
          </a:p>
          <a:p>
            <a:endParaRPr lang="en-US" dirty="0"/>
          </a:p>
        </p:txBody>
      </p:sp>
      <p:sp>
        <p:nvSpPr>
          <p:cNvPr id="4" name="Slide Number Placeholder 3"/>
          <p:cNvSpPr>
            <a:spLocks noGrp="1"/>
          </p:cNvSpPr>
          <p:nvPr>
            <p:ph type="sldNum" sz="quarter" idx="5"/>
          </p:nvPr>
        </p:nvSpPr>
        <p:spPr/>
        <p:txBody>
          <a:bodyPr/>
          <a:lstStyle/>
          <a:p>
            <a:fld id="{E85B9C69-17F5-4CFC-A370-9DB331BAB4DE}" type="slidenum">
              <a:rPr lang="en-US" smtClean="0"/>
              <a:t>10</a:t>
            </a:fld>
            <a:endParaRPr lang="en-US"/>
          </a:p>
        </p:txBody>
      </p:sp>
    </p:spTree>
    <p:extLst>
      <p:ext uri="{BB962C8B-B14F-4D97-AF65-F5344CB8AC3E}">
        <p14:creationId xmlns:p14="http://schemas.microsoft.com/office/powerpoint/2010/main" val="254912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t>
            </a:r>
            <a:r>
              <a:rPr lang="en-IN" b="1" dirty="0">
                <a:solidFill>
                  <a:srgbClr val="7030A0"/>
                </a:solidFill>
              </a:rPr>
              <a:t>tool set </a:t>
            </a:r>
            <a:r>
              <a:rPr lang="en-IN" dirty="0"/>
              <a:t>or </a:t>
            </a:r>
            <a:r>
              <a:rPr lang="en-IN" b="1" dirty="0">
                <a:solidFill>
                  <a:srgbClr val="7030A0"/>
                </a:solidFill>
              </a:rPr>
              <a:t>tool chain </a:t>
            </a:r>
            <a:r>
              <a:rPr lang="en-IN" dirty="0"/>
              <a:t>in an IDE typically includes: </a:t>
            </a:r>
            <a:r>
              <a:rPr lang="en-IN" dirty="0">
                <a:solidFill>
                  <a:srgbClr val="7030A0"/>
                </a:solidFill>
              </a:rPr>
              <a:t>Editor, Formatter, Compiler, Linker, Loader, &amp; debugger, etc.</a:t>
            </a:r>
          </a:p>
          <a:p>
            <a:r>
              <a:rPr lang="en-IN" dirty="0"/>
              <a:t>The </a:t>
            </a:r>
            <a:r>
              <a:rPr lang="en-IN" b="1" dirty="0"/>
              <a:t>libraries</a:t>
            </a:r>
            <a:r>
              <a:rPr lang="en-IN" dirty="0"/>
              <a:t> included in an IDE are platform and language specific</a:t>
            </a:r>
          </a:p>
          <a:p>
            <a:r>
              <a:rPr lang="en-IN" b="1" u="sng" dirty="0"/>
              <a:t>Example</a:t>
            </a:r>
            <a:r>
              <a:rPr lang="en-IN" dirty="0"/>
              <a:t>: Window specific libraries - </a:t>
            </a:r>
            <a:r>
              <a:rPr lang="en-IN" b="1" dirty="0"/>
              <a:t>Winsock, </a:t>
            </a:r>
            <a:r>
              <a:rPr lang="en-IN" b="1" dirty="0" err="1"/>
              <a:t>Winpcap</a:t>
            </a:r>
            <a:endParaRPr lang="en-IN" b="1" dirty="0"/>
          </a:p>
          <a:p>
            <a:endParaRPr lang="en-US" dirty="0"/>
          </a:p>
        </p:txBody>
      </p:sp>
      <p:sp>
        <p:nvSpPr>
          <p:cNvPr id="4" name="Slide Number Placeholder 3"/>
          <p:cNvSpPr>
            <a:spLocks noGrp="1"/>
          </p:cNvSpPr>
          <p:nvPr>
            <p:ph type="sldNum" sz="quarter" idx="5"/>
          </p:nvPr>
        </p:nvSpPr>
        <p:spPr/>
        <p:txBody>
          <a:bodyPr/>
          <a:lstStyle/>
          <a:p>
            <a:fld id="{E85B9C69-17F5-4CFC-A370-9DB331BAB4DE}" type="slidenum">
              <a:rPr lang="en-US" smtClean="0"/>
              <a:t>13</a:t>
            </a:fld>
            <a:endParaRPr lang="en-US"/>
          </a:p>
        </p:txBody>
      </p:sp>
    </p:spTree>
    <p:extLst>
      <p:ext uri="{BB962C8B-B14F-4D97-AF65-F5344CB8AC3E}">
        <p14:creationId xmlns:p14="http://schemas.microsoft.com/office/powerpoint/2010/main" val="415519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defRPr/>
            </a:pPr>
            <a:r>
              <a:rPr lang="en-US" dirty="0"/>
              <a:t>To create an equate, which is a symbol that is used only while assembling your code, you can use the .</a:t>
            </a:r>
            <a:r>
              <a:rPr lang="en-US" dirty="0" err="1"/>
              <a:t>equ</a:t>
            </a:r>
            <a:r>
              <a:rPr lang="en-US" dirty="0"/>
              <a:t> directive:</a:t>
            </a:r>
          </a:p>
          <a:p>
            <a:pPr marL="0" indent="0">
              <a:buFontTx/>
              <a:buNone/>
              <a:defRPr/>
            </a:pPr>
            <a:r>
              <a:rPr lang="en-US" dirty="0"/>
              <a:t>                    .</a:t>
            </a:r>
            <a:r>
              <a:rPr lang="en-US" dirty="0" err="1"/>
              <a:t>equ</a:t>
            </a:r>
            <a:r>
              <a:rPr lang="en-US" dirty="0"/>
              <a:t>                lives,3</a:t>
            </a:r>
          </a:p>
          <a:p>
            <a:pPr marL="0" indent="0">
              <a:buFontTx/>
              <a:buNone/>
              <a:defRPr/>
            </a:pPr>
            <a:r>
              <a:rPr lang="en-US" dirty="0"/>
              <a:t>...once the symbol is defined, its value can not be changed in the remaining part of the source code.</a:t>
            </a:r>
          </a:p>
          <a:p>
            <a:pPr marL="0" indent="0">
              <a:buFontTx/>
              <a:buNone/>
              <a:defRPr/>
            </a:pPr>
            <a:endParaRPr lang="en-IN" dirty="0"/>
          </a:p>
          <a:p>
            <a:pPr marL="0" indent="0">
              <a:buFontTx/>
              <a:buNone/>
              <a:defRPr/>
            </a:pPr>
            <a:r>
              <a:rPr lang="en-IN" dirty="0"/>
              <a:t>O</a:t>
            </a:r>
            <a:r>
              <a:rPr lang="en-US" dirty="0"/>
              <a:t>n the other hand –set directive allows the symbol values to be updated</a:t>
            </a:r>
          </a:p>
          <a:p>
            <a:endParaRPr lang="en-US" dirty="0"/>
          </a:p>
        </p:txBody>
      </p:sp>
      <p:sp>
        <p:nvSpPr>
          <p:cNvPr id="4" name="Slide Number Placeholder 3"/>
          <p:cNvSpPr>
            <a:spLocks noGrp="1"/>
          </p:cNvSpPr>
          <p:nvPr>
            <p:ph type="sldNum" sz="quarter" idx="5"/>
          </p:nvPr>
        </p:nvSpPr>
        <p:spPr/>
        <p:txBody>
          <a:bodyPr/>
          <a:lstStyle/>
          <a:p>
            <a:fld id="{61C05A58-5438-4030-9D14-D6CF22A3532F}" type="slidenum">
              <a:rPr lang="en-US" smtClean="0"/>
              <a:t>26</a:t>
            </a:fld>
            <a:endParaRPr lang="en-US"/>
          </a:p>
        </p:txBody>
      </p:sp>
    </p:spTree>
    <p:extLst>
      <p:ext uri="{BB962C8B-B14F-4D97-AF65-F5344CB8AC3E}">
        <p14:creationId xmlns:p14="http://schemas.microsoft.com/office/powerpoint/2010/main" val="300358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05A58-5438-4030-9D14-D6CF22A3532F}" type="slidenum">
              <a:rPr lang="en-US" smtClean="0"/>
              <a:t>27</a:t>
            </a:fld>
            <a:endParaRPr lang="en-US"/>
          </a:p>
        </p:txBody>
      </p:sp>
    </p:spTree>
    <p:extLst>
      <p:ext uri="{BB962C8B-B14F-4D97-AF65-F5344CB8AC3E}">
        <p14:creationId xmlns:p14="http://schemas.microsoft.com/office/powerpoint/2010/main" val="182036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E8297107-50FA-4F91-B8B7-B024F087F8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87400">
              <a:lnSpc>
                <a:spcPct val="90000"/>
              </a:lnSpc>
              <a:spcBef>
                <a:spcPct val="40000"/>
              </a:spcBef>
              <a:buSzPct val="100000"/>
              <a:buChar char="•"/>
              <a:defRPr sz="1000">
                <a:solidFill>
                  <a:schemeClr val="tx1"/>
                </a:solidFill>
                <a:latin typeface="Arial" panose="020B0604020202020204" pitchFamily="34" charset="0"/>
              </a:defRPr>
            </a:lvl1pPr>
            <a:lvl2pPr marL="742950" indent="-285750" defTabSz="787400">
              <a:lnSpc>
                <a:spcPct val="90000"/>
              </a:lnSpc>
              <a:spcBef>
                <a:spcPct val="40000"/>
              </a:spcBef>
              <a:buSzPct val="50000"/>
              <a:buFont typeface="Zapf Dingbat" charset="0"/>
              <a:buChar char="u"/>
              <a:defRPr sz="1000">
                <a:solidFill>
                  <a:schemeClr val="tx1"/>
                </a:solidFill>
                <a:latin typeface="Arial" panose="020B0604020202020204" pitchFamily="34" charset="0"/>
              </a:defRPr>
            </a:lvl2pPr>
            <a:lvl3pPr marL="1143000" indent="-228600" defTabSz="787400">
              <a:lnSpc>
                <a:spcPct val="90000"/>
              </a:lnSpc>
              <a:spcBef>
                <a:spcPct val="40000"/>
              </a:spcBef>
              <a:buSzPct val="70000"/>
              <a:buFont typeface="Symbol" panose="05050102010706020507" pitchFamily="18" charset="2"/>
              <a:buChar char=""/>
              <a:defRPr sz="1000">
                <a:solidFill>
                  <a:schemeClr val="tx1"/>
                </a:solidFill>
                <a:latin typeface="Arial" panose="020B0604020202020204" pitchFamily="34" charset="0"/>
              </a:defRPr>
            </a:lvl3pPr>
            <a:lvl4pPr marL="1600200" indent="-228600" defTabSz="787400">
              <a:spcBef>
                <a:spcPct val="30000"/>
              </a:spcBef>
              <a:defRPr sz="1200">
                <a:solidFill>
                  <a:schemeClr val="tx1"/>
                </a:solidFill>
                <a:latin typeface="Times New Roman" panose="02020603050405020304" pitchFamily="18" charset="0"/>
              </a:defRPr>
            </a:lvl4pPr>
            <a:lvl5pPr marL="2057400" indent="-228600" defTabSz="787400">
              <a:spcBef>
                <a:spcPct val="30000"/>
              </a:spcBef>
              <a:defRPr sz="1200">
                <a:solidFill>
                  <a:schemeClr val="tx1"/>
                </a:solidFill>
                <a:latin typeface="Times New Roman" panose="02020603050405020304" pitchFamily="18" charset="0"/>
              </a:defRPr>
            </a:lvl5pPr>
            <a:lvl6pPr marL="2514600" indent="-228600" defTabSz="7874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874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874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87400"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100000"/>
              </a:lnSpc>
              <a:spcBef>
                <a:spcPct val="0"/>
              </a:spcBef>
              <a:buSzTx/>
              <a:buFontTx/>
              <a:buNone/>
            </a:pPr>
            <a:fld id="{345B4B8B-B348-42E8-A56E-06DE18676E94}" type="slidenum">
              <a:rPr lang="en-US" altLang="en-US" smtClean="0">
                <a:latin typeface="Times New Roman" panose="02020603050405020304" pitchFamily="18" charset="0"/>
              </a:rPr>
              <a:pPr>
                <a:lnSpc>
                  <a:spcPct val="100000"/>
                </a:lnSpc>
                <a:spcBef>
                  <a:spcPct val="0"/>
                </a:spcBef>
                <a:buSzTx/>
                <a:buFontTx/>
                <a:buNone/>
              </a:pPr>
              <a:t>29</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F2DCD7A7-59F3-41F2-9D45-2B7263A77348}"/>
              </a:ext>
            </a:extLst>
          </p:cNvPr>
          <p:cNvSpPr>
            <a:spLocks noChangeArrowheads="1"/>
          </p:cNvSpPr>
          <p:nvPr/>
        </p:nvSpPr>
        <p:spPr bwMode="auto">
          <a:xfrm>
            <a:off x="3841750" y="7938"/>
            <a:ext cx="2943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40000"/>
              </a:spcBef>
              <a:buSzPct val="100000"/>
              <a:buChar char="•"/>
              <a:defRPr sz="1000">
                <a:solidFill>
                  <a:schemeClr val="tx1"/>
                </a:solidFill>
                <a:latin typeface="Arial" panose="020B0604020202020204" pitchFamily="34" charset="0"/>
              </a:defRPr>
            </a:lvl1pPr>
            <a:lvl2pPr marL="742950" indent="-285750">
              <a:lnSpc>
                <a:spcPct val="90000"/>
              </a:lnSpc>
              <a:spcBef>
                <a:spcPct val="40000"/>
              </a:spcBef>
              <a:buSzPct val="50000"/>
              <a:buFont typeface="Zapf Dingbat" charset="0"/>
              <a:buChar char="u"/>
              <a:defRPr sz="1000">
                <a:solidFill>
                  <a:schemeClr val="tx1"/>
                </a:solidFill>
                <a:latin typeface="Arial" panose="020B0604020202020204" pitchFamily="34" charset="0"/>
              </a:defRPr>
            </a:lvl2pPr>
            <a:lvl3pPr marL="1143000" indent="-228600">
              <a:lnSpc>
                <a:spcPct val="90000"/>
              </a:lnSpc>
              <a:spcBef>
                <a:spcPct val="40000"/>
              </a:spcBef>
              <a:buSzPct val="7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buSzTx/>
              <a:buFontTx/>
              <a:buNone/>
            </a:pPr>
            <a:endParaRPr lang="en-US" altLang="en-US" sz="1600"/>
          </a:p>
        </p:txBody>
      </p:sp>
      <p:sp>
        <p:nvSpPr>
          <p:cNvPr id="33796" name="Rectangle 3">
            <a:extLst>
              <a:ext uri="{FF2B5EF4-FFF2-40B4-BE49-F238E27FC236}">
                <a16:creationId xmlns:a16="http://schemas.microsoft.com/office/drawing/2014/main" id="{9E16B80A-D272-4A3A-9735-665BAA1D4526}"/>
              </a:ext>
            </a:extLst>
          </p:cNvPr>
          <p:cNvSpPr>
            <a:spLocks noChangeArrowheads="1"/>
          </p:cNvSpPr>
          <p:nvPr/>
        </p:nvSpPr>
        <p:spPr bwMode="auto">
          <a:xfrm>
            <a:off x="-31750" y="9450388"/>
            <a:ext cx="29400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40000"/>
              </a:spcBef>
              <a:buSzPct val="100000"/>
              <a:buChar char="•"/>
              <a:defRPr sz="1000">
                <a:solidFill>
                  <a:schemeClr val="tx1"/>
                </a:solidFill>
                <a:latin typeface="Arial" panose="020B0604020202020204" pitchFamily="34" charset="0"/>
              </a:defRPr>
            </a:lvl1pPr>
            <a:lvl2pPr marL="742950" indent="-285750">
              <a:lnSpc>
                <a:spcPct val="90000"/>
              </a:lnSpc>
              <a:spcBef>
                <a:spcPct val="40000"/>
              </a:spcBef>
              <a:buSzPct val="50000"/>
              <a:buFont typeface="Zapf Dingbat" charset="0"/>
              <a:buChar char="u"/>
              <a:defRPr sz="1000">
                <a:solidFill>
                  <a:schemeClr val="tx1"/>
                </a:solidFill>
                <a:latin typeface="Arial" panose="020B0604020202020204" pitchFamily="34" charset="0"/>
              </a:defRPr>
            </a:lvl2pPr>
            <a:lvl3pPr marL="1143000" indent="-228600">
              <a:lnSpc>
                <a:spcPct val="90000"/>
              </a:lnSpc>
              <a:spcBef>
                <a:spcPct val="40000"/>
              </a:spcBef>
              <a:buSzPct val="7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buSzTx/>
              <a:buFontTx/>
              <a:buNone/>
            </a:pPr>
            <a:endParaRPr lang="en-US" altLang="en-US" sz="1600"/>
          </a:p>
        </p:txBody>
      </p:sp>
      <p:sp>
        <p:nvSpPr>
          <p:cNvPr id="33797" name="Rectangle 4">
            <a:extLst>
              <a:ext uri="{FF2B5EF4-FFF2-40B4-BE49-F238E27FC236}">
                <a16:creationId xmlns:a16="http://schemas.microsoft.com/office/drawing/2014/main" id="{C785563B-8244-4B6F-A1F5-254367B47419}"/>
              </a:ext>
            </a:extLst>
          </p:cNvPr>
          <p:cNvSpPr>
            <a:spLocks noChangeArrowheads="1"/>
          </p:cNvSpPr>
          <p:nvPr/>
        </p:nvSpPr>
        <p:spPr bwMode="auto">
          <a:xfrm>
            <a:off x="-31750" y="7938"/>
            <a:ext cx="29400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40000"/>
              </a:spcBef>
              <a:buSzPct val="100000"/>
              <a:buChar char="•"/>
              <a:defRPr sz="1000">
                <a:solidFill>
                  <a:schemeClr val="tx1"/>
                </a:solidFill>
                <a:latin typeface="Arial" panose="020B0604020202020204" pitchFamily="34" charset="0"/>
              </a:defRPr>
            </a:lvl1pPr>
            <a:lvl2pPr marL="742950" indent="-285750">
              <a:lnSpc>
                <a:spcPct val="90000"/>
              </a:lnSpc>
              <a:spcBef>
                <a:spcPct val="40000"/>
              </a:spcBef>
              <a:buSzPct val="50000"/>
              <a:buFont typeface="Zapf Dingbat" charset="0"/>
              <a:buChar char="u"/>
              <a:defRPr sz="1000">
                <a:solidFill>
                  <a:schemeClr val="tx1"/>
                </a:solidFill>
                <a:latin typeface="Arial" panose="020B0604020202020204" pitchFamily="34" charset="0"/>
              </a:defRPr>
            </a:lvl2pPr>
            <a:lvl3pPr marL="1143000" indent="-228600">
              <a:lnSpc>
                <a:spcPct val="90000"/>
              </a:lnSpc>
              <a:spcBef>
                <a:spcPct val="40000"/>
              </a:spcBef>
              <a:buSzPct val="7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buSzTx/>
              <a:buFontTx/>
              <a:buNone/>
            </a:pPr>
            <a:endParaRPr lang="en-US" altLang="en-US" sz="1600"/>
          </a:p>
        </p:txBody>
      </p:sp>
      <p:sp>
        <p:nvSpPr>
          <p:cNvPr id="33798" name="Rectangle 5">
            <a:extLst>
              <a:ext uri="{FF2B5EF4-FFF2-40B4-BE49-F238E27FC236}">
                <a16:creationId xmlns:a16="http://schemas.microsoft.com/office/drawing/2014/main" id="{1BCA6349-81A8-4284-83BB-9E8862DB97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a:t>LDR versus MOV</a:t>
            </a:r>
          </a:p>
          <a:p>
            <a:r>
              <a:rPr lang="en-IN" altLang="en-US"/>
              <a:t>MOF immediate operands are limited to 8 bit value</a:t>
            </a:r>
          </a:p>
          <a:p>
            <a:r>
              <a:rPr lang="en-IN" altLang="en-US"/>
              <a:t>LDR immediate operand can be full size (16/32 bits) depending upon the ARM Processor</a:t>
            </a:r>
          </a:p>
          <a:p>
            <a:r>
              <a:rPr lang="en-IN" altLang="en-US"/>
              <a:t>Values from memory can be moved to Register with LDR</a:t>
            </a:r>
          </a:p>
          <a:p>
            <a:r>
              <a:rPr lang="en-IN" altLang="en-US"/>
              <a:t>MOV is restricted to move between registers</a:t>
            </a:r>
          </a:p>
          <a:p>
            <a:r>
              <a:rPr lang="en-IN" altLang="en-US"/>
              <a:t>SPSR – Stored Program Status Register</a:t>
            </a:r>
          </a:p>
          <a:p>
            <a:endParaRPr lang="en-IN" altLang="en-US"/>
          </a:p>
          <a:p>
            <a:endParaRPr lang="en-US" altLang="en-US" b="1"/>
          </a:p>
          <a:p>
            <a:r>
              <a:rPr lang="en-US" altLang="en-US"/>
              <a:t>Exceptions, in order serviced, are:</a:t>
            </a:r>
          </a:p>
          <a:p>
            <a:pPr lvl="1"/>
            <a:r>
              <a:rPr lang="en-US" altLang="en-US" b="1"/>
              <a:t>Reset</a:t>
            </a:r>
            <a:r>
              <a:rPr lang="en-US" altLang="en-US"/>
              <a:t> - supervisor mode</a:t>
            </a:r>
          </a:p>
          <a:p>
            <a:pPr lvl="1"/>
            <a:r>
              <a:rPr lang="en-US" altLang="en-US" b="1"/>
              <a:t>Data abort</a:t>
            </a:r>
            <a:r>
              <a:rPr lang="en-US" altLang="en-US"/>
              <a:t> - abort mode</a:t>
            </a:r>
          </a:p>
          <a:p>
            <a:pPr lvl="1"/>
            <a:r>
              <a:rPr lang="en-US" altLang="en-US"/>
              <a:t>External Fast Interrupt Request - </a:t>
            </a:r>
            <a:r>
              <a:rPr lang="en-US" altLang="en-US" b="1"/>
              <a:t>FIQ</a:t>
            </a:r>
            <a:r>
              <a:rPr lang="en-US" altLang="en-US"/>
              <a:t> mode (eg DMA)</a:t>
            </a:r>
          </a:p>
          <a:p>
            <a:pPr lvl="1"/>
            <a:r>
              <a:rPr lang="en-US" altLang="en-US"/>
              <a:t>External Interrupt Request - </a:t>
            </a:r>
            <a:r>
              <a:rPr lang="en-US" altLang="en-US" b="1"/>
              <a:t>IRQ</a:t>
            </a:r>
            <a:r>
              <a:rPr lang="en-US" altLang="en-US"/>
              <a:t> mode</a:t>
            </a:r>
          </a:p>
          <a:p>
            <a:pPr lvl="1"/>
            <a:r>
              <a:rPr lang="en-US" altLang="en-US" b="1"/>
              <a:t>Instruction Prefetch abort</a:t>
            </a:r>
            <a:r>
              <a:rPr lang="en-US" altLang="en-US"/>
              <a:t> - abort mode</a:t>
            </a:r>
          </a:p>
          <a:p>
            <a:pPr lvl="1"/>
            <a:r>
              <a:rPr lang="en-US" altLang="en-US"/>
              <a:t>Software Interrupt (</a:t>
            </a:r>
            <a:r>
              <a:rPr lang="en-US" altLang="en-US" b="1"/>
              <a:t>SWI</a:t>
            </a:r>
            <a:r>
              <a:rPr lang="en-US" altLang="en-US"/>
              <a:t>)- supervisor mode (typically used to extend operating system)</a:t>
            </a:r>
          </a:p>
          <a:p>
            <a:pPr lvl="1"/>
            <a:r>
              <a:rPr lang="en-US" altLang="en-US" b="1"/>
              <a:t>Undefined</a:t>
            </a:r>
            <a:r>
              <a:rPr lang="en-US" altLang="en-US"/>
              <a:t> instruction - undefined mode</a:t>
            </a:r>
          </a:p>
          <a:p>
            <a:r>
              <a:rPr lang="en-US" altLang="en-US"/>
              <a:t>Only one memory location for each vector</a:t>
            </a:r>
          </a:p>
          <a:p>
            <a:pPr lvl="1"/>
            <a:r>
              <a:rPr lang="en-US" altLang="en-US"/>
              <a:t>Each vector contains branch to that particular exception handler</a:t>
            </a:r>
          </a:p>
          <a:p>
            <a:pPr lvl="1"/>
            <a:r>
              <a:rPr lang="en-US" altLang="en-US"/>
              <a:t>FIQ vector is last one. This allows its handler to be run sequentially from that address, removing need for branch and its associated delays. Important because speed is essential for FIQ.</a:t>
            </a:r>
          </a:p>
          <a:p>
            <a:r>
              <a:rPr lang="en-US" altLang="en-US"/>
              <a:t>Interrupt routine’s responsibility to clear interrupt condition.</a:t>
            </a:r>
          </a:p>
          <a:p>
            <a:r>
              <a:rPr lang="en-US" altLang="en-US"/>
              <a:t>Can return using one instruction</a:t>
            </a:r>
          </a:p>
          <a:p>
            <a:pPr lvl="1"/>
            <a:r>
              <a:rPr lang="en-US" altLang="en-US"/>
              <a:t>See exception handling module for details.</a:t>
            </a:r>
          </a:p>
        </p:txBody>
      </p:sp>
      <p:sp>
        <p:nvSpPr>
          <p:cNvPr id="33799" name="Rectangle 6">
            <a:extLst>
              <a:ext uri="{FF2B5EF4-FFF2-40B4-BE49-F238E27FC236}">
                <a16:creationId xmlns:a16="http://schemas.microsoft.com/office/drawing/2014/main" id="{3A472E53-D57D-4D05-B8C7-35752FEB24B6}"/>
              </a:ext>
            </a:extLst>
          </p:cNvPr>
          <p:cNvSpPr>
            <a:spLocks noChangeArrowheads="1" noTextEdi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C05A58-5438-4030-9D14-D6CF22A3532F}" type="slidenum">
              <a:rPr lang="en-US" smtClean="0"/>
              <a:t>33</a:t>
            </a:fld>
            <a:endParaRPr lang="en-US"/>
          </a:p>
        </p:txBody>
      </p:sp>
    </p:spTree>
    <p:extLst>
      <p:ext uri="{BB962C8B-B14F-4D97-AF65-F5344CB8AC3E}">
        <p14:creationId xmlns:p14="http://schemas.microsoft.com/office/powerpoint/2010/main" val="9231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FC28-7A07-4AEB-B2FF-4E4DF1119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4C5118-F778-457B-9C01-7C1C3048E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2F578-B4A2-469D-BF50-A352D966FDD6}"/>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5" name="Footer Placeholder 4">
            <a:extLst>
              <a:ext uri="{FF2B5EF4-FFF2-40B4-BE49-F238E27FC236}">
                <a16:creationId xmlns:a16="http://schemas.microsoft.com/office/drawing/2014/main" id="{DEBEEADE-84A4-454E-88EC-B3379367B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0382B-CF6D-41EA-A97D-3F65146714D3}"/>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140286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F558-C983-46F4-A141-F46E7E2A3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1654C-0F49-4E6C-B688-94C9A8656C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7FF5F-3082-4544-8D1E-C0D242C0FEA5}"/>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5" name="Footer Placeholder 4">
            <a:extLst>
              <a:ext uri="{FF2B5EF4-FFF2-40B4-BE49-F238E27FC236}">
                <a16:creationId xmlns:a16="http://schemas.microsoft.com/office/drawing/2014/main" id="{DCF67303-67D1-4ED6-B846-EE8CC7863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93E6D-370E-412F-A331-E477FA20C07A}"/>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196486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E9C9B-D714-4434-9B6F-00CE34B4F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57DFB-E716-4B96-AF3C-69D43CB335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DF2CF-A6CE-4647-A9ED-94C742FFB6FA}"/>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5" name="Footer Placeholder 4">
            <a:extLst>
              <a:ext uri="{FF2B5EF4-FFF2-40B4-BE49-F238E27FC236}">
                <a16:creationId xmlns:a16="http://schemas.microsoft.com/office/drawing/2014/main" id="{3F6DA5AA-711B-4765-B579-D53F91D38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B7A97-4A6C-4CD4-ABE9-DD251C7ED5B8}"/>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255768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AD0E-FE69-4AF7-9BD3-113EF6B4D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336D9-89AD-4EF3-BFB4-A004BAD228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9E46F-B9B4-43C6-9DB4-AB69F173355A}"/>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5" name="Footer Placeholder 4">
            <a:extLst>
              <a:ext uri="{FF2B5EF4-FFF2-40B4-BE49-F238E27FC236}">
                <a16:creationId xmlns:a16="http://schemas.microsoft.com/office/drawing/2014/main" id="{1E060554-C088-45DB-8740-D292DB1E8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990A7-D718-4EB2-86D9-F4C96B401773}"/>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377380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A75F-1177-464C-80E3-66A33F193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BC15F4-F92E-4D76-80E0-51B48C512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566610-ACD0-423D-82BE-A672879AFD4C}"/>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5" name="Footer Placeholder 4">
            <a:extLst>
              <a:ext uri="{FF2B5EF4-FFF2-40B4-BE49-F238E27FC236}">
                <a16:creationId xmlns:a16="http://schemas.microsoft.com/office/drawing/2014/main" id="{9BAE2683-CA93-4958-ABC4-DCCBD368E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333F3-967D-4E08-ACEB-4CA01348A14F}"/>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264419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AF56-48FA-408A-9576-7D59D04F8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0AD14-4259-43DA-BA73-510FD81938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7324A2-E67B-4BE9-9D8C-0E108B38D0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269A53-0476-4F4D-BD0E-9E724D76652A}"/>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6" name="Footer Placeholder 5">
            <a:extLst>
              <a:ext uri="{FF2B5EF4-FFF2-40B4-BE49-F238E27FC236}">
                <a16:creationId xmlns:a16="http://schemas.microsoft.com/office/drawing/2014/main" id="{0E20837F-32F8-4116-A847-65944B9017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13B13-CA7D-4B4B-B402-F383368D55E7}"/>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141181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0E0D-B72C-4D3D-9E75-D7EDE753B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F43FEF-A958-4B90-9191-20A69A37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F167F4-B783-4671-BDE9-B9B9BD8E39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6FF1D-C606-4719-9F0F-B118B6104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712F59-DDD8-48AC-9A66-F1B9F7E207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0C8DA-7E38-435B-82AB-610425AF94A0}"/>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8" name="Footer Placeholder 7">
            <a:extLst>
              <a:ext uri="{FF2B5EF4-FFF2-40B4-BE49-F238E27FC236}">
                <a16:creationId xmlns:a16="http://schemas.microsoft.com/office/drawing/2014/main" id="{C1D131F7-D79C-4904-B565-460BA2FCEB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BDA9C-2B69-49EE-8A77-0A8CE7AD8ABD}"/>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13616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1B21-450E-4D6F-A0FB-26A7961C8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3B5D6F-1FAF-453A-AB17-AB748E3B8937}"/>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4" name="Footer Placeholder 3">
            <a:extLst>
              <a:ext uri="{FF2B5EF4-FFF2-40B4-BE49-F238E27FC236}">
                <a16:creationId xmlns:a16="http://schemas.microsoft.com/office/drawing/2014/main" id="{A97A2A55-6F73-4677-8008-15CEB9D5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8026F-D3EC-48A7-BE79-1963A87C9DA4}"/>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53845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E74F7-9052-4DB6-AA3B-230820643A16}"/>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3" name="Footer Placeholder 2">
            <a:extLst>
              <a:ext uri="{FF2B5EF4-FFF2-40B4-BE49-F238E27FC236}">
                <a16:creationId xmlns:a16="http://schemas.microsoft.com/office/drawing/2014/main" id="{7A1D0166-BF0B-4AE6-AAAB-8A0564C71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225EC-C27B-4CBD-93F7-46787BDF6350}"/>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373123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28E-A047-48DA-890B-37ABCFBCD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9737B-8A34-4AA9-A5F8-FF2796AB6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0A1C7-2E48-43A2-A50A-1C78A5FB3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53FC79-08B5-4F28-B1CA-5DD90EA1A3AB}"/>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6" name="Footer Placeholder 5">
            <a:extLst>
              <a:ext uri="{FF2B5EF4-FFF2-40B4-BE49-F238E27FC236}">
                <a16:creationId xmlns:a16="http://schemas.microsoft.com/office/drawing/2014/main" id="{7F8B6FA5-1297-4AD5-B2A2-27182E327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B29FB-08CC-4B8A-B243-A4C3589E2B96}"/>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355884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C9A6-28AB-4AA9-A07D-7F9FDB00B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CA7D1-1E13-4C39-B827-966B0979F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83FD81-68EE-4566-B474-2849FF974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687DFB-1660-4E89-97A6-74EAC4B03683}"/>
              </a:ext>
            </a:extLst>
          </p:cNvPr>
          <p:cNvSpPr>
            <a:spLocks noGrp="1"/>
          </p:cNvSpPr>
          <p:nvPr>
            <p:ph type="dt" sz="half" idx="10"/>
          </p:nvPr>
        </p:nvSpPr>
        <p:spPr/>
        <p:txBody>
          <a:bodyPr/>
          <a:lstStyle/>
          <a:p>
            <a:fld id="{C7217272-9E02-43A7-9D98-7BDAD5F51CD4}" type="datetimeFigureOut">
              <a:rPr lang="en-US" smtClean="0"/>
              <a:t>2/6/2020</a:t>
            </a:fld>
            <a:endParaRPr lang="en-US"/>
          </a:p>
        </p:txBody>
      </p:sp>
      <p:sp>
        <p:nvSpPr>
          <p:cNvPr id="6" name="Footer Placeholder 5">
            <a:extLst>
              <a:ext uri="{FF2B5EF4-FFF2-40B4-BE49-F238E27FC236}">
                <a16:creationId xmlns:a16="http://schemas.microsoft.com/office/drawing/2014/main" id="{E00523FB-EDEC-49F3-A7F8-F3277DCE2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CCA54-E0C3-468F-8CA9-0041CD44973A}"/>
              </a:ext>
            </a:extLst>
          </p:cNvPr>
          <p:cNvSpPr>
            <a:spLocks noGrp="1"/>
          </p:cNvSpPr>
          <p:nvPr>
            <p:ph type="sldNum" sz="quarter" idx="12"/>
          </p:nvPr>
        </p:nvSpPr>
        <p:spPr/>
        <p:txBody>
          <a:bodyPr/>
          <a:lstStyle/>
          <a:p>
            <a:fld id="{476B6911-4A93-4A8F-8442-7F1743335509}" type="slidenum">
              <a:rPr lang="en-US" smtClean="0"/>
              <a:t>‹#›</a:t>
            </a:fld>
            <a:endParaRPr lang="en-US"/>
          </a:p>
        </p:txBody>
      </p:sp>
    </p:spTree>
    <p:extLst>
      <p:ext uri="{BB962C8B-B14F-4D97-AF65-F5344CB8AC3E}">
        <p14:creationId xmlns:p14="http://schemas.microsoft.com/office/powerpoint/2010/main" val="18136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A2F7B-7787-42E8-B8FA-2839D55FD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0CE18-EDDB-41A8-96F6-060299597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DDC7E-EFA6-41C2-9450-3C83948D2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17272-9E02-43A7-9D98-7BDAD5F51CD4}" type="datetimeFigureOut">
              <a:rPr lang="en-US" smtClean="0"/>
              <a:t>2/6/2020</a:t>
            </a:fld>
            <a:endParaRPr lang="en-US"/>
          </a:p>
        </p:txBody>
      </p:sp>
      <p:sp>
        <p:nvSpPr>
          <p:cNvPr id="5" name="Footer Placeholder 4">
            <a:extLst>
              <a:ext uri="{FF2B5EF4-FFF2-40B4-BE49-F238E27FC236}">
                <a16:creationId xmlns:a16="http://schemas.microsoft.com/office/drawing/2014/main" id="{2CC21A4B-5807-424F-B898-8F0C7CD74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C6C58-3F57-421C-B9A3-0A2F4CD34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B6911-4A93-4A8F-8442-7F1743335509}" type="slidenum">
              <a:rPr lang="en-US" smtClean="0"/>
              <a:t>‹#›</a:t>
            </a:fld>
            <a:endParaRPr lang="en-US"/>
          </a:p>
        </p:txBody>
      </p:sp>
    </p:spTree>
    <p:extLst>
      <p:ext uri="{BB962C8B-B14F-4D97-AF65-F5344CB8AC3E}">
        <p14:creationId xmlns:p14="http://schemas.microsoft.com/office/powerpoint/2010/main" val="466650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slideplayer.com/slide/5229567/" TargetMode="External"/><Relationship Id="rId2" Type="http://schemas.openxmlformats.org/officeDocument/2006/relationships/hyperlink" Target="https://www.computerhope.com/jargon/f/file-descriptor.htm" TargetMode="External"/><Relationship Id="rId1" Type="http://schemas.openxmlformats.org/officeDocument/2006/relationships/slideLayout" Target="../slideLayouts/slideLayout2.xml"/><Relationship Id="rId5" Type="http://schemas.openxmlformats.org/officeDocument/2006/relationships/hyperlink" Target="https://www.programiz.com/c-programming/c-file-input-output#closing" TargetMode="External"/><Relationship Id="rId4" Type="http://schemas.openxmlformats.org/officeDocument/2006/relationships/hyperlink" Target="https://www.mysterybox.us/blog/2017/7/27/protecting-your-digital-assets-part-3-recovering-from-failur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community.arm.com/processors/b/blog/posts/useful-assembler-directives-and-macros-for-the-gnu-assembl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85ED-D41B-42AE-8985-819C00AFE2D2}"/>
              </a:ext>
            </a:extLst>
          </p:cNvPr>
          <p:cNvSpPr>
            <a:spLocks noGrp="1"/>
          </p:cNvSpPr>
          <p:nvPr>
            <p:ph type="ctrTitle"/>
          </p:nvPr>
        </p:nvSpPr>
        <p:spPr/>
        <p:txBody>
          <a:bodyPr/>
          <a:lstStyle/>
          <a:p>
            <a:r>
              <a:rPr lang="en-IN" dirty="0"/>
              <a:t>File Processing</a:t>
            </a:r>
            <a:endParaRPr lang="en-US" dirty="0"/>
          </a:p>
        </p:txBody>
      </p:sp>
      <p:sp>
        <p:nvSpPr>
          <p:cNvPr id="3" name="Subtitle 2">
            <a:extLst>
              <a:ext uri="{FF2B5EF4-FFF2-40B4-BE49-F238E27FC236}">
                <a16:creationId xmlns:a16="http://schemas.microsoft.com/office/drawing/2014/main" id="{29EB672E-8C4A-46FD-9E4A-DBE851609480}"/>
              </a:ext>
            </a:extLst>
          </p:cNvPr>
          <p:cNvSpPr>
            <a:spLocks noGrp="1"/>
          </p:cNvSpPr>
          <p:nvPr>
            <p:ph type="subTitle" idx="1"/>
          </p:nvPr>
        </p:nvSpPr>
        <p:spPr/>
        <p:txBody>
          <a:bodyPr/>
          <a:lstStyle/>
          <a:p>
            <a:r>
              <a:rPr lang="en-IN" u="sng" dirty="0"/>
              <a:t>Simplified view of </a:t>
            </a:r>
            <a:r>
              <a:rPr lang="en-IN" dirty="0"/>
              <a:t>File System &amp; File I/O</a:t>
            </a:r>
            <a:endParaRPr lang="en-US" dirty="0"/>
          </a:p>
        </p:txBody>
      </p:sp>
    </p:spTree>
    <p:extLst>
      <p:ext uri="{BB962C8B-B14F-4D97-AF65-F5344CB8AC3E}">
        <p14:creationId xmlns:p14="http://schemas.microsoft.com/office/powerpoint/2010/main" val="92718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5975-06B7-4348-8A2B-2AB4943C16A2}"/>
              </a:ext>
            </a:extLst>
          </p:cNvPr>
          <p:cNvSpPr>
            <a:spLocks noGrp="1"/>
          </p:cNvSpPr>
          <p:nvPr>
            <p:ph type="title"/>
          </p:nvPr>
        </p:nvSpPr>
        <p:spPr/>
        <p:txBody>
          <a:bodyPr>
            <a:normAutofit/>
          </a:bodyPr>
          <a:lstStyle/>
          <a:p>
            <a:r>
              <a:rPr lang="en-IN" sz="5200" dirty="0"/>
              <a:t>Library Declaration and Definition</a:t>
            </a:r>
            <a:endParaRPr lang="en-US" sz="5200" dirty="0"/>
          </a:p>
        </p:txBody>
      </p:sp>
      <p:pic>
        <p:nvPicPr>
          <p:cNvPr id="5" name="Picture 4">
            <a:extLst>
              <a:ext uri="{FF2B5EF4-FFF2-40B4-BE49-F238E27FC236}">
                <a16:creationId xmlns:a16="http://schemas.microsoft.com/office/drawing/2014/main" id="{64E32BDE-1B17-4627-989D-0B83A0123AAE}"/>
              </a:ext>
            </a:extLst>
          </p:cNvPr>
          <p:cNvPicPr>
            <a:picLocks noChangeAspect="1"/>
          </p:cNvPicPr>
          <p:nvPr/>
        </p:nvPicPr>
        <p:blipFill>
          <a:blip r:embed="rId3"/>
          <a:stretch>
            <a:fillRect/>
          </a:stretch>
        </p:blipFill>
        <p:spPr>
          <a:xfrm>
            <a:off x="1404258" y="1378548"/>
            <a:ext cx="4318361" cy="4765854"/>
          </a:xfrm>
          <a:prstGeom prst="rect">
            <a:avLst/>
          </a:prstGeom>
          <a:ln w="38100">
            <a:solidFill>
              <a:schemeClr val="accent2"/>
            </a:solidFill>
          </a:ln>
        </p:spPr>
      </p:pic>
      <p:pic>
        <p:nvPicPr>
          <p:cNvPr id="6" name="Picture 5">
            <a:extLst>
              <a:ext uri="{FF2B5EF4-FFF2-40B4-BE49-F238E27FC236}">
                <a16:creationId xmlns:a16="http://schemas.microsoft.com/office/drawing/2014/main" id="{591811F3-2F46-4836-8A7B-EC36B40740D6}"/>
              </a:ext>
            </a:extLst>
          </p:cNvPr>
          <p:cNvPicPr>
            <a:picLocks noChangeAspect="1"/>
          </p:cNvPicPr>
          <p:nvPr/>
        </p:nvPicPr>
        <p:blipFill>
          <a:blip r:embed="rId4"/>
          <a:stretch>
            <a:fillRect/>
          </a:stretch>
        </p:blipFill>
        <p:spPr>
          <a:xfrm>
            <a:off x="6369469" y="1378548"/>
            <a:ext cx="4786213" cy="4806523"/>
          </a:xfrm>
          <a:prstGeom prst="rect">
            <a:avLst/>
          </a:prstGeom>
          <a:ln w="38100">
            <a:solidFill>
              <a:schemeClr val="tx1"/>
            </a:solidFill>
          </a:ln>
        </p:spPr>
      </p:pic>
      <p:sp>
        <p:nvSpPr>
          <p:cNvPr id="7" name="TextBox 6">
            <a:extLst>
              <a:ext uri="{FF2B5EF4-FFF2-40B4-BE49-F238E27FC236}">
                <a16:creationId xmlns:a16="http://schemas.microsoft.com/office/drawing/2014/main" id="{2FAD2EB0-29DE-450A-8052-2058E89AEB1D}"/>
              </a:ext>
            </a:extLst>
          </p:cNvPr>
          <p:cNvSpPr txBox="1"/>
          <p:nvPr/>
        </p:nvSpPr>
        <p:spPr>
          <a:xfrm rot="16200000">
            <a:off x="-501460" y="3430613"/>
            <a:ext cx="2502865" cy="661720"/>
          </a:xfrm>
          <a:prstGeom prst="rect">
            <a:avLst/>
          </a:prstGeom>
          <a:noFill/>
          <a:ln>
            <a:noFill/>
          </a:ln>
        </p:spPr>
        <p:txBody>
          <a:bodyPr wrap="none" rtlCol="0">
            <a:spAutoFit/>
          </a:bodyPr>
          <a:lstStyle/>
          <a:p>
            <a:r>
              <a:rPr lang="en-IN" u="sng" dirty="0"/>
              <a:t>Declaration </a:t>
            </a:r>
            <a:endParaRPr lang="en-US" u="sng" dirty="0"/>
          </a:p>
        </p:txBody>
      </p:sp>
      <p:sp>
        <p:nvSpPr>
          <p:cNvPr id="8" name="TextBox 7">
            <a:extLst>
              <a:ext uri="{FF2B5EF4-FFF2-40B4-BE49-F238E27FC236}">
                <a16:creationId xmlns:a16="http://schemas.microsoft.com/office/drawing/2014/main" id="{6827A114-7AB5-4A08-942E-704D545287AA}"/>
              </a:ext>
            </a:extLst>
          </p:cNvPr>
          <p:cNvSpPr txBox="1"/>
          <p:nvPr/>
        </p:nvSpPr>
        <p:spPr>
          <a:xfrm rot="5400000">
            <a:off x="10645012" y="3430615"/>
            <a:ext cx="2195473" cy="661720"/>
          </a:xfrm>
          <a:prstGeom prst="rect">
            <a:avLst/>
          </a:prstGeom>
          <a:noFill/>
          <a:ln>
            <a:noFill/>
          </a:ln>
        </p:spPr>
        <p:txBody>
          <a:bodyPr wrap="none" rtlCol="0">
            <a:spAutoFit/>
          </a:bodyPr>
          <a:lstStyle/>
          <a:p>
            <a:r>
              <a:rPr lang="en-IN" u="sng" dirty="0"/>
              <a:t>Definition </a:t>
            </a:r>
            <a:endParaRPr lang="en-US" u="sng" dirty="0"/>
          </a:p>
        </p:txBody>
      </p:sp>
    </p:spTree>
    <p:extLst>
      <p:ext uri="{BB962C8B-B14F-4D97-AF65-F5344CB8AC3E}">
        <p14:creationId xmlns:p14="http://schemas.microsoft.com/office/powerpoint/2010/main" val="42229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F0A-E2F0-4FAF-B3A3-DD525D910FED}"/>
              </a:ext>
            </a:extLst>
          </p:cNvPr>
          <p:cNvSpPr>
            <a:spLocks noGrp="1"/>
          </p:cNvSpPr>
          <p:nvPr>
            <p:ph type="title"/>
          </p:nvPr>
        </p:nvSpPr>
        <p:spPr/>
        <p:txBody>
          <a:bodyPr/>
          <a:lstStyle/>
          <a:p>
            <a:r>
              <a:rPr lang="en-IN" dirty="0"/>
              <a:t>Using Library Function </a:t>
            </a:r>
            <a:endParaRPr lang="en-US" dirty="0"/>
          </a:p>
        </p:txBody>
      </p:sp>
      <p:pic>
        <p:nvPicPr>
          <p:cNvPr id="4" name="Picture 3">
            <a:extLst>
              <a:ext uri="{FF2B5EF4-FFF2-40B4-BE49-F238E27FC236}">
                <a16:creationId xmlns:a16="http://schemas.microsoft.com/office/drawing/2014/main" id="{3F2ADDB3-64E4-42DA-A9BC-71136F5335A9}"/>
              </a:ext>
            </a:extLst>
          </p:cNvPr>
          <p:cNvPicPr>
            <a:picLocks noChangeAspect="1"/>
          </p:cNvPicPr>
          <p:nvPr/>
        </p:nvPicPr>
        <p:blipFill>
          <a:blip r:embed="rId2"/>
          <a:stretch>
            <a:fillRect/>
          </a:stretch>
        </p:blipFill>
        <p:spPr>
          <a:xfrm>
            <a:off x="1769608" y="1477734"/>
            <a:ext cx="8193491" cy="4302579"/>
          </a:xfrm>
          <a:prstGeom prst="rect">
            <a:avLst/>
          </a:prstGeom>
        </p:spPr>
      </p:pic>
    </p:spTree>
    <p:extLst>
      <p:ext uri="{BB962C8B-B14F-4D97-AF65-F5344CB8AC3E}">
        <p14:creationId xmlns:p14="http://schemas.microsoft.com/office/powerpoint/2010/main" val="21987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2CA-5096-4B7F-9952-97B249A274CA}"/>
              </a:ext>
            </a:extLst>
          </p:cNvPr>
          <p:cNvSpPr>
            <a:spLocks noGrp="1"/>
          </p:cNvSpPr>
          <p:nvPr>
            <p:ph type="title"/>
          </p:nvPr>
        </p:nvSpPr>
        <p:spPr/>
        <p:txBody>
          <a:bodyPr/>
          <a:lstStyle/>
          <a:p>
            <a:r>
              <a:rPr lang="en-IN" dirty="0">
                <a:solidFill>
                  <a:srgbClr val="0070C0"/>
                </a:solidFill>
              </a:rPr>
              <a:t>Integrated Development Environment (IDE)</a:t>
            </a:r>
            <a:endParaRPr lang="en-US" dirty="0">
              <a:solidFill>
                <a:srgbClr val="0070C0"/>
              </a:solidFill>
            </a:endParaRPr>
          </a:p>
        </p:txBody>
      </p:sp>
      <p:sp>
        <p:nvSpPr>
          <p:cNvPr id="3" name="Content Placeholder 2">
            <a:extLst>
              <a:ext uri="{FF2B5EF4-FFF2-40B4-BE49-F238E27FC236}">
                <a16:creationId xmlns:a16="http://schemas.microsoft.com/office/drawing/2014/main" id="{6D154FB4-00F7-48E1-A18B-523EF34DCF06}"/>
              </a:ext>
            </a:extLst>
          </p:cNvPr>
          <p:cNvSpPr>
            <a:spLocks noGrp="1"/>
          </p:cNvSpPr>
          <p:nvPr>
            <p:ph idx="1"/>
          </p:nvPr>
        </p:nvSpPr>
        <p:spPr>
          <a:xfrm>
            <a:off x="816330" y="1504034"/>
            <a:ext cx="10809613" cy="4716168"/>
          </a:xfrm>
        </p:spPr>
        <p:txBody>
          <a:bodyPr>
            <a:normAutofit/>
          </a:bodyPr>
          <a:lstStyle/>
          <a:p>
            <a:pPr>
              <a:lnSpc>
                <a:spcPct val="150000"/>
              </a:lnSpc>
            </a:pPr>
            <a:r>
              <a:rPr lang="en-IN" dirty="0"/>
              <a:t>An </a:t>
            </a:r>
            <a:r>
              <a:rPr lang="en-IN" b="1" dirty="0">
                <a:solidFill>
                  <a:srgbClr val="7030A0"/>
                </a:solidFill>
              </a:rPr>
              <a:t>IDE</a:t>
            </a:r>
            <a:r>
              <a:rPr lang="en-IN" dirty="0"/>
              <a:t> is an integrated set of </a:t>
            </a:r>
            <a:r>
              <a:rPr lang="en-IN" dirty="0">
                <a:solidFill>
                  <a:srgbClr val="7030A0"/>
                </a:solidFill>
              </a:rPr>
              <a:t>tools</a:t>
            </a:r>
            <a:r>
              <a:rPr lang="en-IN" dirty="0"/>
              <a:t> and </a:t>
            </a:r>
            <a:r>
              <a:rPr lang="en-IN" dirty="0">
                <a:solidFill>
                  <a:srgbClr val="7030A0"/>
                </a:solidFill>
              </a:rPr>
              <a:t>libraries.</a:t>
            </a:r>
          </a:p>
          <a:p>
            <a:pPr>
              <a:lnSpc>
                <a:spcPct val="150000"/>
              </a:lnSpc>
            </a:pPr>
            <a:r>
              <a:rPr lang="en-IN" dirty="0"/>
              <a:t>An</a:t>
            </a:r>
            <a:r>
              <a:rPr lang="en-IN" dirty="0">
                <a:solidFill>
                  <a:srgbClr val="7030A0"/>
                </a:solidFill>
              </a:rPr>
              <a:t> </a:t>
            </a:r>
            <a:r>
              <a:rPr lang="en-IN" b="1" dirty="0">
                <a:solidFill>
                  <a:srgbClr val="7030A0"/>
                </a:solidFill>
              </a:rPr>
              <a:t>IDE</a:t>
            </a:r>
            <a:r>
              <a:rPr lang="en-IN" dirty="0"/>
              <a:t> makes program development easier  </a:t>
            </a:r>
          </a:p>
          <a:p>
            <a:pPr>
              <a:lnSpc>
                <a:spcPct val="150000"/>
              </a:lnSpc>
            </a:pPr>
            <a:r>
              <a:rPr lang="en-IN" dirty="0"/>
              <a:t>An </a:t>
            </a:r>
            <a:r>
              <a:rPr lang="en-IN" b="1" dirty="0">
                <a:solidFill>
                  <a:srgbClr val="7030A0"/>
                </a:solidFill>
              </a:rPr>
              <a:t>IDE</a:t>
            </a:r>
            <a:r>
              <a:rPr lang="en-IN" dirty="0"/>
              <a:t> can support programming with multiple languages</a:t>
            </a:r>
          </a:p>
          <a:p>
            <a:pPr>
              <a:lnSpc>
                <a:spcPct val="150000"/>
              </a:lnSpc>
            </a:pPr>
            <a:r>
              <a:rPr lang="en-IN" b="1" u="sng" dirty="0"/>
              <a:t>Example</a:t>
            </a:r>
            <a:r>
              <a:rPr lang="en-IN" dirty="0"/>
              <a:t>: </a:t>
            </a:r>
            <a:r>
              <a:rPr lang="en-IN" b="1" dirty="0">
                <a:solidFill>
                  <a:srgbClr val="7030A0"/>
                </a:solidFill>
              </a:rPr>
              <a:t>Microsoft Visual Studio </a:t>
            </a:r>
            <a:r>
              <a:rPr lang="en-IN" dirty="0"/>
              <a:t>and</a:t>
            </a:r>
            <a:r>
              <a:rPr lang="en-IN" b="1" dirty="0">
                <a:solidFill>
                  <a:srgbClr val="7030A0"/>
                </a:solidFill>
              </a:rPr>
              <a:t> Arduino IDE</a:t>
            </a:r>
          </a:p>
          <a:p>
            <a:pPr marL="47526" indent="0" algn="ctr">
              <a:lnSpc>
                <a:spcPct val="150000"/>
              </a:lnSpc>
              <a:buNone/>
            </a:pPr>
            <a:r>
              <a:rPr lang="en-IN" b="1" dirty="0">
                <a:solidFill>
                  <a:srgbClr val="7030A0"/>
                </a:solidFill>
              </a:rPr>
              <a:t>Walkthrough demonstration of Visual Studio</a:t>
            </a:r>
          </a:p>
          <a:p>
            <a:pPr>
              <a:lnSpc>
                <a:spcPct val="150000"/>
              </a:lnSpc>
            </a:pPr>
            <a:endParaRPr lang="en-IN" dirty="0"/>
          </a:p>
          <a:p>
            <a:pPr>
              <a:lnSpc>
                <a:spcPct val="150000"/>
              </a:lnSpc>
            </a:pPr>
            <a:endParaRPr lang="en-US" dirty="0"/>
          </a:p>
        </p:txBody>
      </p:sp>
    </p:spTree>
    <p:extLst>
      <p:ext uri="{BB962C8B-B14F-4D97-AF65-F5344CB8AC3E}">
        <p14:creationId xmlns:p14="http://schemas.microsoft.com/office/powerpoint/2010/main" val="387197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2CA-5096-4B7F-9952-97B249A274CA}"/>
              </a:ext>
            </a:extLst>
          </p:cNvPr>
          <p:cNvSpPr>
            <a:spLocks noGrp="1"/>
          </p:cNvSpPr>
          <p:nvPr>
            <p:ph type="title"/>
          </p:nvPr>
        </p:nvSpPr>
        <p:spPr/>
        <p:txBody>
          <a:bodyPr/>
          <a:lstStyle/>
          <a:p>
            <a:r>
              <a:rPr lang="en-IN" dirty="0">
                <a:solidFill>
                  <a:srgbClr val="0070C0"/>
                </a:solidFill>
              </a:rPr>
              <a:t>IDE – Tool Chain, Libraries</a:t>
            </a:r>
            <a:endParaRPr lang="en-US" dirty="0">
              <a:solidFill>
                <a:srgbClr val="0070C0"/>
              </a:solidFill>
            </a:endParaRPr>
          </a:p>
        </p:txBody>
      </p:sp>
      <p:pic>
        <p:nvPicPr>
          <p:cNvPr id="4" name="Picture 3">
            <a:extLst>
              <a:ext uri="{FF2B5EF4-FFF2-40B4-BE49-F238E27FC236}">
                <a16:creationId xmlns:a16="http://schemas.microsoft.com/office/drawing/2014/main" id="{72D66E5D-6181-46F3-8DF5-92A1D9BBF977}"/>
              </a:ext>
            </a:extLst>
          </p:cNvPr>
          <p:cNvPicPr>
            <a:picLocks noChangeAspect="1"/>
          </p:cNvPicPr>
          <p:nvPr/>
        </p:nvPicPr>
        <p:blipFill>
          <a:blip r:embed="rId3"/>
          <a:stretch>
            <a:fillRect/>
          </a:stretch>
        </p:blipFill>
        <p:spPr>
          <a:xfrm>
            <a:off x="2314890" y="1268760"/>
            <a:ext cx="6535195" cy="5080407"/>
          </a:xfrm>
          <a:prstGeom prst="rect">
            <a:avLst/>
          </a:prstGeom>
        </p:spPr>
      </p:pic>
    </p:spTree>
    <p:extLst>
      <p:ext uri="{BB962C8B-B14F-4D97-AF65-F5344CB8AC3E}">
        <p14:creationId xmlns:p14="http://schemas.microsoft.com/office/powerpoint/2010/main" val="143171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0E16-DB89-43BC-ACF0-DDE654D782DC}"/>
              </a:ext>
            </a:extLst>
          </p:cNvPr>
          <p:cNvSpPr>
            <a:spLocks noGrp="1"/>
          </p:cNvSpPr>
          <p:nvPr>
            <p:ph type="title"/>
          </p:nvPr>
        </p:nvSpPr>
        <p:spPr/>
        <p:txBody>
          <a:bodyPr/>
          <a:lstStyle/>
          <a:p>
            <a:r>
              <a:rPr lang="en-IN" dirty="0"/>
              <a:t>Framework</a:t>
            </a:r>
            <a:endParaRPr lang="en-US" dirty="0"/>
          </a:p>
        </p:txBody>
      </p:sp>
      <p:sp>
        <p:nvSpPr>
          <p:cNvPr id="3" name="Content Placeholder 2">
            <a:extLst>
              <a:ext uri="{FF2B5EF4-FFF2-40B4-BE49-F238E27FC236}">
                <a16:creationId xmlns:a16="http://schemas.microsoft.com/office/drawing/2014/main" id="{35EF09F6-C8F9-4BA2-A545-5C22FB057CBB}"/>
              </a:ext>
            </a:extLst>
          </p:cNvPr>
          <p:cNvSpPr>
            <a:spLocks noGrp="1"/>
          </p:cNvSpPr>
          <p:nvPr>
            <p:ph idx="1"/>
          </p:nvPr>
        </p:nvSpPr>
        <p:spPr/>
        <p:txBody>
          <a:bodyPr>
            <a:normAutofit/>
          </a:bodyPr>
          <a:lstStyle/>
          <a:p>
            <a:r>
              <a:rPr lang="en-IN" dirty="0"/>
              <a:t>Like library, a</a:t>
            </a:r>
            <a:r>
              <a:rPr lang="en-IN" dirty="0">
                <a:solidFill>
                  <a:srgbClr val="7030A0"/>
                </a:solidFill>
              </a:rPr>
              <a:t> </a:t>
            </a:r>
            <a:r>
              <a:rPr lang="en-IN" b="1" dirty="0">
                <a:solidFill>
                  <a:srgbClr val="7030A0"/>
                </a:solidFill>
              </a:rPr>
              <a:t>Framework</a:t>
            </a:r>
            <a:r>
              <a:rPr lang="en-IN" dirty="0"/>
              <a:t> also enables code reuse</a:t>
            </a:r>
          </a:p>
          <a:p>
            <a:r>
              <a:rPr lang="en-IN" dirty="0"/>
              <a:t>A </a:t>
            </a:r>
            <a:r>
              <a:rPr lang="en-IN" b="1" dirty="0">
                <a:solidFill>
                  <a:srgbClr val="7030A0"/>
                </a:solidFill>
              </a:rPr>
              <a:t>framework</a:t>
            </a:r>
            <a:r>
              <a:rPr lang="en-IN" dirty="0"/>
              <a:t> offers customizable generic programs and libraries for a specific Application</a:t>
            </a:r>
          </a:p>
          <a:p>
            <a:r>
              <a:rPr lang="en-IN" b="1" u="sng" dirty="0">
                <a:solidFill>
                  <a:srgbClr val="7030A0"/>
                </a:solidFill>
              </a:rPr>
              <a:t>Framework</a:t>
            </a:r>
            <a:r>
              <a:rPr lang="en-IN" dirty="0"/>
              <a:t>: Developer’s code is embedded to framework to create custom application – </a:t>
            </a:r>
            <a:r>
              <a:rPr lang="en-IN" b="1" dirty="0"/>
              <a:t>on the other hand</a:t>
            </a:r>
          </a:p>
          <a:p>
            <a:r>
              <a:rPr lang="en-US" b="1" u="sng" dirty="0">
                <a:solidFill>
                  <a:srgbClr val="7030A0"/>
                </a:solidFill>
              </a:rPr>
              <a:t>Library</a:t>
            </a:r>
            <a:r>
              <a:rPr lang="en-US" dirty="0"/>
              <a:t>: Library code is embedded within developer’s code</a:t>
            </a:r>
          </a:p>
        </p:txBody>
      </p:sp>
    </p:spTree>
    <p:extLst>
      <p:ext uri="{BB962C8B-B14F-4D97-AF65-F5344CB8AC3E}">
        <p14:creationId xmlns:p14="http://schemas.microsoft.com/office/powerpoint/2010/main" val="348322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70-AF0A-40D4-8BDB-3948994E5B8B}"/>
              </a:ext>
            </a:extLst>
          </p:cNvPr>
          <p:cNvSpPr>
            <a:spLocks noGrp="1"/>
          </p:cNvSpPr>
          <p:nvPr>
            <p:ph type="title"/>
          </p:nvPr>
        </p:nvSpPr>
        <p:spPr/>
        <p:txBody>
          <a:bodyPr/>
          <a:lstStyle/>
          <a:p>
            <a:r>
              <a:rPr lang="en-IN" dirty="0"/>
              <a:t>File Handle</a:t>
            </a:r>
            <a:endParaRPr lang="en-US" dirty="0"/>
          </a:p>
        </p:txBody>
      </p:sp>
      <p:sp>
        <p:nvSpPr>
          <p:cNvPr id="3" name="Content Placeholder 2">
            <a:extLst>
              <a:ext uri="{FF2B5EF4-FFF2-40B4-BE49-F238E27FC236}">
                <a16:creationId xmlns:a16="http://schemas.microsoft.com/office/drawing/2014/main" id="{21B049E7-D655-4C2B-9454-2D830577423D}"/>
              </a:ext>
            </a:extLst>
          </p:cNvPr>
          <p:cNvSpPr>
            <a:spLocks noGrp="1"/>
          </p:cNvSpPr>
          <p:nvPr>
            <p:ph idx="1"/>
          </p:nvPr>
        </p:nvSpPr>
        <p:spPr>
          <a:xfrm>
            <a:off x="838200" y="1600200"/>
            <a:ext cx="5671930" cy="5009321"/>
          </a:xfrm>
        </p:spPr>
        <p:txBody>
          <a:bodyPr>
            <a:normAutofit/>
          </a:bodyPr>
          <a:lstStyle/>
          <a:p>
            <a:pPr>
              <a:lnSpc>
                <a:spcPct val="120000"/>
              </a:lnSpc>
            </a:pPr>
            <a:r>
              <a:rPr lang="en-US" sz="2400" dirty="0"/>
              <a:t>When a </a:t>
            </a:r>
            <a:r>
              <a:rPr lang="en-US" sz="2400" i="1" dirty="0">
                <a:solidFill>
                  <a:srgbClr val="0070C0"/>
                </a:solidFill>
              </a:rPr>
              <a:t>process</a:t>
            </a:r>
            <a:r>
              <a:rPr lang="en-US" sz="2400" dirty="0"/>
              <a:t> makes a successful request to </a:t>
            </a:r>
            <a:r>
              <a:rPr lang="en-US" sz="2400" b="1" u="sng" dirty="0">
                <a:solidFill>
                  <a:srgbClr val="7030A0"/>
                </a:solidFill>
              </a:rPr>
              <a:t>open a file</a:t>
            </a:r>
            <a:r>
              <a:rPr lang="en-US" sz="2400" dirty="0"/>
              <a:t>, the </a:t>
            </a:r>
            <a:r>
              <a:rPr lang="en-US" sz="2400" dirty="0">
                <a:solidFill>
                  <a:srgbClr val="0070C0"/>
                </a:solidFill>
              </a:rPr>
              <a:t>OS </a:t>
            </a:r>
            <a:r>
              <a:rPr lang="en-US" sz="2400" i="1" dirty="0">
                <a:solidFill>
                  <a:srgbClr val="0070C0"/>
                </a:solidFill>
              </a:rPr>
              <a:t>returns</a:t>
            </a:r>
            <a:r>
              <a:rPr lang="en-US" sz="2400" dirty="0"/>
              <a:t> a </a:t>
            </a:r>
            <a:r>
              <a:rPr lang="en-US" sz="2400" b="1" i="1" dirty="0">
                <a:solidFill>
                  <a:srgbClr val="0070C0"/>
                </a:solidFill>
              </a:rPr>
              <a:t>file descriptor </a:t>
            </a:r>
            <a:r>
              <a:rPr lang="en-US" sz="2400" dirty="0"/>
              <a:t>which points to an entry in the OS’s </a:t>
            </a:r>
            <a:r>
              <a:rPr lang="en-US" sz="2400" b="1" dirty="0">
                <a:solidFill>
                  <a:srgbClr val="0070C0"/>
                </a:solidFill>
              </a:rPr>
              <a:t>global file table</a:t>
            </a:r>
            <a:r>
              <a:rPr lang="en-US" sz="2400" dirty="0"/>
              <a:t>. </a:t>
            </a:r>
          </a:p>
          <a:p>
            <a:pPr>
              <a:lnSpc>
                <a:spcPct val="120000"/>
              </a:lnSpc>
            </a:pPr>
            <a:r>
              <a:rPr lang="en-US" sz="2400" dirty="0"/>
              <a:t>The file table entry contains pointer to  </a:t>
            </a:r>
            <a:r>
              <a:rPr lang="en-US" sz="2400" b="1" i="1" dirty="0" err="1">
                <a:solidFill>
                  <a:srgbClr val="0070C0"/>
                </a:solidFill>
              </a:rPr>
              <a:t>inode</a:t>
            </a:r>
            <a:r>
              <a:rPr lang="en-US" sz="2400" dirty="0"/>
              <a:t> of the file, byte offset, and the access restrictions etc.</a:t>
            </a:r>
          </a:p>
          <a:p>
            <a:pPr>
              <a:lnSpc>
                <a:spcPct val="120000"/>
              </a:lnSpc>
            </a:pPr>
            <a:r>
              <a:rPr lang="en-US" sz="2400" dirty="0"/>
              <a:t>The </a:t>
            </a:r>
            <a:r>
              <a:rPr lang="en-US" sz="2400" b="1" i="1" dirty="0" err="1">
                <a:solidFill>
                  <a:srgbClr val="0070C0"/>
                </a:solidFill>
              </a:rPr>
              <a:t>inode</a:t>
            </a:r>
            <a:r>
              <a:rPr lang="en-US" sz="2400" dirty="0"/>
              <a:t> is the </a:t>
            </a:r>
            <a:r>
              <a:rPr lang="en-US" sz="2400" i="1" dirty="0">
                <a:solidFill>
                  <a:srgbClr val="0070C0"/>
                </a:solidFill>
              </a:rPr>
              <a:t>Meta Data</a:t>
            </a:r>
            <a:r>
              <a:rPr lang="en-US" sz="2400" i="1" dirty="0"/>
              <a:t> </a:t>
            </a:r>
            <a:r>
              <a:rPr lang="en-US" sz="2400" dirty="0"/>
              <a:t>for a file</a:t>
            </a:r>
            <a:endParaRPr lang="en-IN" sz="2400" dirty="0"/>
          </a:p>
          <a:p>
            <a:pPr>
              <a:lnSpc>
                <a:spcPct val="120000"/>
              </a:lnSpc>
            </a:pPr>
            <a:endParaRPr lang="en-US" sz="2400" dirty="0"/>
          </a:p>
        </p:txBody>
      </p:sp>
      <p:pic>
        <p:nvPicPr>
          <p:cNvPr id="2050" name="Picture 2" descr="File descriptor diagram">
            <a:extLst>
              <a:ext uri="{FF2B5EF4-FFF2-40B4-BE49-F238E27FC236}">
                <a16:creationId xmlns:a16="http://schemas.microsoft.com/office/drawing/2014/main" id="{A44762B6-5AA6-4533-9A97-3E05C59BF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903" y="1825625"/>
            <a:ext cx="52387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42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8DC76-AB1E-4953-936E-704DF998F9F4}"/>
              </a:ext>
            </a:extLst>
          </p:cNvPr>
          <p:cNvSpPr>
            <a:spLocks noGrp="1"/>
          </p:cNvSpPr>
          <p:nvPr>
            <p:ph type="title"/>
          </p:nvPr>
        </p:nvSpPr>
        <p:spPr/>
        <p:txBody>
          <a:bodyPr/>
          <a:lstStyle/>
          <a:p>
            <a:r>
              <a:rPr lang="en-US" dirty="0"/>
              <a:t>Special Files: STDIN, STDOUT, and STDERR</a:t>
            </a:r>
          </a:p>
        </p:txBody>
      </p:sp>
      <p:graphicFrame>
        <p:nvGraphicFramePr>
          <p:cNvPr id="2" name="Table 1">
            <a:extLst>
              <a:ext uri="{FF2B5EF4-FFF2-40B4-BE49-F238E27FC236}">
                <a16:creationId xmlns:a16="http://schemas.microsoft.com/office/drawing/2014/main" id="{01BDFB40-572C-4EBC-A9ED-A9A44E4A9C5A}"/>
              </a:ext>
            </a:extLst>
          </p:cNvPr>
          <p:cNvGraphicFramePr>
            <a:graphicFrameLocks noGrp="1"/>
          </p:cNvGraphicFramePr>
          <p:nvPr>
            <p:extLst>
              <p:ext uri="{D42A27DB-BD31-4B8C-83A1-F6EECF244321}">
                <p14:modId xmlns:p14="http://schemas.microsoft.com/office/powerpoint/2010/main" val="3193046358"/>
              </p:ext>
            </p:extLst>
          </p:nvPr>
        </p:nvGraphicFramePr>
        <p:xfrm>
          <a:off x="1488419" y="1690688"/>
          <a:ext cx="8962913" cy="3275505"/>
        </p:xfrm>
        <a:graphic>
          <a:graphicData uri="http://schemas.openxmlformats.org/drawingml/2006/table">
            <a:tbl>
              <a:tblPr/>
              <a:tblGrid>
                <a:gridCol w="1983856">
                  <a:extLst>
                    <a:ext uri="{9D8B030D-6E8A-4147-A177-3AD203B41FA5}">
                      <a16:colId xmlns:a16="http://schemas.microsoft.com/office/drawing/2014/main" val="424799068"/>
                    </a:ext>
                  </a:extLst>
                </a:gridCol>
                <a:gridCol w="1234112">
                  <a:extLst>
                    <a:ext uri="{9D8B030D-6E8A-4147-A177-3AD203B41FA5}">
                      <a16:colId xmlns:a16="http://schemas.microsoft.com/office/drawing/2014/main" val="980775319"/>
                    </a:ext>
                  </a:extLst>
                </a:gridCol>
                <a:gridCol w="4070376">
                  <a:extLst>
                    <a:ext uri="{9D8B030D-6E8A-4147-A177-3AD203B41FA5}">
                      <a16:colId xmlns:a16="http://schemas.microsoft.com/office/drawing/2014/main" val="3299618401"/>
                    </a:ext>
                  </a:extLst>
                </a:gridCol>
                <a:gridCol w="1674569">
                  <a:extLst>
                    <a:ext uri="{9D8B030D-6E8A-4147-A177-3AD203B41FA5}">
                      <a16:colId xmlns:a16="http://schemas.microsoft.com/office/drawing/2014/main" val="1158150877"/>
                    </a:ext>
                  </a:extLst>
                </a:gridCol>
              </a:tblGrid>
              <a:tr h="793970">
                <a:tc>
                  <a:txBody>
                    <a:bodyPr/>
                    <a:lstStyle/>
                    <a:p>
                      <a:pPr algn="ctr"/>
                      <a:r>
                        <a:rPr lang="en-US" sz="1800" b="1" i="0" dirty="0">
                          <a:solidFill>
                            <a:srgbClr val="FFFFFF"/>
                          </a:solidFill>
                          <a:effectLst/>
                          <a:latin typeface="inherit"/>
                        </a:rPr>
                        <a:t>Name</a:t>
                      </a:r>
                    </a:p>
                  </a:txBody>
                  <a:tcPr marL="13649" marR="13649" marT="13649" marB="13649" anchor="ctr">
                    <a:lnL>
                      <a:noFill/>
                    </a:lnL>
                    <a:lnR>
                      <a:noFill/>
                    </a:lnR>
                    <a:lnT>
                      <a:noFill/>
                    </a:lnT>
                    <a:lnB>
                      <a:noFill/>
                    </a:lnB>
                    <a:solidFill>
                      <a:srgbClr val="005CB9"/>
                    </a:solidFill>
                  </a:tcPr>
                </a:tc>
                <a:tc>
                  <a:txBody>
                    <a:bodyPr/>
                    <a:lstStyle/>
                    <a:p>
                      <a:pPr algn="ctr"/>
                      <a:r>
                        <a:rPr lang="en-US" sz="1800" b="1" i="0">
                          <a:solidFill>
                            <a:srgbClr val="FFFFFF"/>
                          </a:solidFill>
                          <a:effectLst/>
                          <a:latin typeface="inherit"/>
                        </a:rPr>
                        <a:t>File descriptor</a:t>
                      </a:r>
                    </a:p>
                  </a:txBody>
                  <a:tcPr marL="13649" marR="13649" marT="13649" marB="13649" anchor="ctr">
                    <a:lnL>
                      <a:noFill/>
                    </a:lnL>
                    <a:lnR>
                      <a:noFill/>
                    </a:lnR>
                    <a:lnT>
                      <a:noFill/>
                    </a:lnT>
                    <a:lnB>
                      <a:noFill/>
                    </a:lnB>
                    <a:solidFill>
                      <a:srgbClr val="005CB9"/>
                    </a:solidFill>
                  </a:tcPr>
                </a:tc>
                <a:tc>
                  <a:txBody>
                    <a:bodyPr/>
                    <a:lstStyle/>
                    <a:p>
                      <a:pPr algn="ctr"/>
                      <a:r>
                        <a:rPr lang="en-US" sz="1800" b="1" i="0">
                          <a:solidFill>
                            <a:srgbClr val="FFFFFF"/>
                          </a:solidFill>
                          <a:effectLst/>
                          <a:latin typeface="inherit"/>
                        </a:rPr>
                        <a:t>Description</a:t>
                      </a:r>
                    </a:p>
                  </a:txBody>
                  <a:tcPr marL="13649" marR="13649" marT="13649" marB="13649" anchor="ctr">
                    <a:lnL>
                      <a:noFill/>
                    </a:lnL>
                    <a:lnR>
                      <a:noFill/>
                    </a:lnR>
                    <a:lnT>
                      <a:noFill/>
                    </a:lnT>
                    <a:lnB>
                      <a:noFill/>
                    </a:lnB>
                    <a:solidFill>
                      <a:srgbClr val="005CB9"/>
                    </a:solidFill>
                  </a:tcPr>
                </a:tc>
                <a:tc>
                  <a:txBody>
                    <a:bodyPr/>
                    <a:lstStyle/>
                    <a:p>
                      <a:pPr algn="ctr"/>
                      <a:r>
                        <a:rPr lang="en-US" sz="1800" b="1" i="0">
                          <a:solidFill>
                            <a:srgbClr val="FFFFFF"/>
                          </a:solidFill>
                          <a:effectLst/>
                          <a:latin typeface="inherit"/>
                        </a:rPr>
                        <a:t>Abbreviation</a:t>
                      </a:r>
                    </a:p>
                  </a:txBody>
                  <a:tcPr marL="13649" marR="13649" marT="13649" marB="13649" anchor="ctr">
                    <a:lnL>
                      <a:noFill/>
                    </a:lnL>
                    <a:lnR>
                      <a:noFill/>
                    </a:lnR>
                    <a:lnT>
                      <a:noFill/>
                    </a:lnT>
                    <a:lnB>
                      <a:noFill/>
                    </a:lnB>
                    <a:solidFill>
                      <a:srgbClr val="005CB9"/>
                    </a:solidFill>
                  </a:tcPr>
                </a:tc>
                <a:extLst>
                  <a:ext uri="{0D108BD9-81ED-4DB2-BD59-A6C34878D82A}">
                    <a16:rowId xmlns:a16="http://schemas.microsoft.com/office/drawing/2014/main" val="2012466673"/>
                  </a:ext>
                </a:extLst>
              </a:tr>
              <a:tr h="892428">
                <a:tc>
                  <a:txBody>
                    <a:bodyPr/>
                    <a:lstStyle/>
                    <a:p>
                      <a:pPr algn="l" fontAlgn="t"/>
                      <a:r>
                        <a:rPr lang="en-US" sz="1800" b="0" i="0" dirty="0">
                          <a:effectLst/>
                          <a:latin typeface="inherit"/>
                        </a:rPr>
                        <a:t>Standard input</a:t>
                      </a:r>
                    </a:p>
                  </a:txBody>
                  <a:tcPr marL="32758" marR="32758" marT="32758" marB="32758">
                    <a:lnL>
                      <a:noFill/>
                    </a:lnL>
                    <a:lnR>
                      <a:noFill/>
                    </a:lnR>
                    <a:lnT>
                      <a:noFill/>
                    </a:lnT>
                    <a:lnB>
                      <a:noFill/>
                    </a:lnB>
                    <a:solidFill>
                      <a:srgbClr val="FFFFFF"/>
                    </a:solidFill>
                  </a:tcPr>
                </a:tc>
                <a:tc>
                  <a:txBody>
                    <a:bodyPr/>
                    <a:lstStyle/>
                    <a:p>
                      <a:pPr algn="ctr" fontAlgn="t"/>
                      <a:r>
                        <a:rPr lang="en-US" sz="1800" b="1" i="0" dirty="0">
                          <a:effectLst/>
                          <a:latin typeface="inherit"/>
                        </a:rPr>
                        <a:t>0</a:t>
                      </a:r>
                      <a:endParaRPr lang="en-US" sz="1800" b="0" i="0" dirty="0">
                        <a:effectLst/>
                        <a:latin typeface="inherit"/>
                      </a:endParaRPr>
                    </a:p>
                  </a:txBody>
                  <a:tcPr marL="32758" marR="32758" marT="32758" marB="32758">
                    <a:lnL>
                      <a:noFill/>
                    </a:lnL>
                    <a:lnR>
                      <a:noFill/>
                    </a:lnR>
                    <a:lnT>
                      <a:noFill/>
                    </a:lnT>
                    <a:lnB>
                      <a:noFill/>
                    </a:lnB>
                    <a:solidFill>
                      <a:srgbClr val="FFFFFF"/>
                    </a:solidFill>
                  </a:tcPr>
                </a:tc>
                <a:tc>
                  <a:txBody>
                    <a:bodyPr/>
                    <a:lstStyle/>
                    <a:p>
                      <a:pPr algn="l" fontAlgn="t"/>
                      <a:r>
                        <a:rPr lang="en-US" sz="1800" b="0" i="0" dirty="0">
                          <a:effectLst/>
                          <a:latin typeface="inherit"/>
                        </a:rPr>
                        <a:t>This defaults to </a:t>
                      </a:r>
                      <a:r>
                        <a:rPr lang="en-US" sz="1800" b="1" i="0" dirty="0">
                          <a:effectLst/>
                          <a:latin typeface="inherit"/>
                        </a:rPr>
                        <a:t>keyboard in</a:t>
                      </a:r>
                      <a:r>
                        <a:rPr lang="en-US" sz="1800" b="0" i="0" dirty="0">
                          <a:effectLst/>
                          <a:latin typeface="inherit"/>
                        </a:rPr>
                        <a:t>put from the user.</a:t>
                      </a:r>
                    </a:p>
                  </a:txBody>
                  <a:tcPr marL="32758" marR="32758" marT="32758" marB="32758">
                    <a:lnL>
                      <a:noFill/>
                    </a:lnL>
                    <a:lnR>
                      <a:noFill/>
                    </a:lnR>
                    <a:lnT>
                      <a:noFill/>
                    </a:lnT>
                    <a:lnB>
                      <a:noFill/>
                    </a:lnB>
                    <a:solidFill>
                      <a:srgbClr val="FFFFFF"/>
                    </a:solidFill>
                  </a:tcPr>
                </a:tc>
                <a:tc>
                  <a:txBody>
                    <a:bodyPr/>
                    <a:lstStyle/>
                    <a:p>
                      <a:pPr algn="ctr" fontAlgn="t"/>
                      <a:r>
                        <a:rPr lang="en-US" sz="1800" b="1" i="0" dirty="0">
                          <a:effectLst/>
                          <a:latin typeface="inherit"/>
                        </a:rPr>
                        <a:t>STDIN</a:t>
                      </a:r>
                      <a:endParaRPr lang="en-US" sz="1800" b="0" i="0" dirty="0">
                        <a:effectLst/>
                        <a:latin typeface="inherit"/>
                      </a:endParaRPr>
                    </a:p>
                  </a:txBody>
                  <a:tcPr marL="32758" marR="32758" marT="32758" marB="32758">
                    <a:lnL>
                      <a:noFill/>
                    </a:lnL>
                    <a:lnR>
                      <a:noFill/>
                    </a:lnR>
                    <a:lnT>
                      <a:noFill/>
                    </a:lnT>
                    <a:lnB>
                      <a:noFill/>
                    </a:lnB>
                    <a:solidFill>
                      <a:srgbClr val="FFFFFF"/>
                    </a:solidFill>
                  </a:tcPr>
                </a:tc>
                <a:extLst>
                  <a:ext uri="{0D108BD9-81ED-4DB2-BD59-A6C34878D82A}">
                    <a16:rowId xmlns:a16="http://schemas.microsoft.com/office/drawing/2014/main" val="1878220296"/>
                  </a:ext>
                </a:extLst>
              </a:tr>
              <a:tr h="693905">
                <a:tc>
                  <a:txBody>
                    <a:bodyPr/>
                    <a:lstStyle/>
                    <a:p>
                      <a:pPr algn="l" fontAlgn="t"/>
                      <a:r>
                        <a:rPr lang="en-US" sz="1800" b="0" i="0" dirty="0">
                          <a:effectLst/>
                          <a:latin typeface="inherit"/>
                        </a:rPr>
                        <a:t>Standard output</a:t>
                      </a:r>
                    </a:p>
                  </a:txBody>
                  <a:tcPr marL="32758" marR="32758" marT="32758" marB="32758">
                    <a:lnL>
                      <a:noFill/>
                    </a:lnL>
                    <a:lnR>
                      <a:noFill/>
                    </a:lnR>
                    <a:lnT>
                      <a:noFill/>
                    </a:lnT>
                    <a:lnB>
                      <a:noFill/>
                    </a:lnB>
                    <a:solidFill>
                      <a:srgbClr val="EEEEEE"/>
                    </a:solidFill>
                  </a:tcPr>
                </a:tc>
                <a:tc>
                  <a:txBody>
                    <a:bodyPr/>
                    <a:lstStyle/>
                    <a:p>
                      <a:pPr algn="ctr" fontAlgn="t"/>
                      <a:r>
                        <a:rPr lang="en-US" sz="1800" b="1" i="0" dirty="0">
                          <a:effectLst/>
                          <a:latin typeface="inherit"/>
                        </a:rPr>
                        <a:t>1</a:t>
                      </a:r>
                      <a:endParaRPr lang="en-US" sz="1800" b="0" i="0" dirty="0">
                        <a:effectLst/>
                        <a:latin typeface="inherit"/>
                      </a:endParaRPr>
                    </a:p>
                  </a:txBody>
                  <a:tcPr marL="32758" marR="32758" marT="32758" marB="32758">
                    <a:lnL>
                      <a:noFill/>
                    </a:lnL>
                    <a:lnR>
                      <a:noFill/>
                    </a:lnR>
                    <a:lnT>
                      <a:noFill/>
                    </a:lnT>
                    <a:lnB>
                      <a:noFill/>
                    </a:lnB>
                    <a:solidFill>
                      <a:srgbClr val="EEEEEE"/>
                    </a:solidFill>
                  </a:tcPr>
                </a:tc>
                <a:tc>
                  <a:txBody>
                    <a:bodyPr/>
                    <a:lstStyle/>
                    <a:p>
                      <a:pPr algn="l" fontAlgn="t"/>
                      <a:r>
                        <a:rPr lang="en-US" sz="1800" b="0" i="0" dirty="0">
                          <a:effectLst/>
                          <a:latin typeface="inherit"/>
                        </a:rPr>
                        <a:t>This defaults to the </a:t>
                      </a:r>
                      <a:r>
                        <a:rPr lang="en-US" sz="1800" b="1" i="0" dirty="0">
                          <a:effectLst/>
                          <a:latin typeface="inherit"/>
                        </a:rPr>
                        <a:t>user's screen</a:t>
                      </a:r>
                      <a:r>
                        <a:rPr lang="en-US" sz="1800" b="0" i="0" dirty="0">
                          <a:effectLst/>
                          <a:latin typeface="inherit"/>
                        </a:rPr>
                        <a:t>.</a:t>
                      </a:r>
                    </a:p>
                  </a:txBody>
                  <a:tcPr marL="32758" marR="32758" marT="32758" marB="32758">
                    <a:lnL>
                      <a:noFill/>
                    </a:lnL>
                    <a:lnR>
                      <a:noFill/>
                    </a:lnR>
                    <a:lnT>
                      <a:noFill/>
                    </a:lnT>
                    <a:lnB>
                      <a:noFill/>
                    </a:lnB>
                    <a:solidFill>
                      <a:srgbClr val="EEEEEE"/>
                    </a:solidFill>
                  </a:tcPr>
                </a:tc>
                <a:tc>
                  <a:txBody>
                    <a:bodyPr/>
                    <a:lstStyle/>
                    <a:p>
                      <a:pPr algn="ctr" fontAlgn="t"/>
                      <a:r>
                        <a:rPr lang="en-US" sz="1800" b="1" i="0" dirty="0">
                          <a:effectLst/>
                          <a:latin typeface="inherit"/>
                        </a:rPr>
                        <a:t>STDOUT</a:t>
                      </a:r>
                      <a:endParaRPr lang="en-US" sz="1800" b="0" i="0" dirty="0">
                        <a:effectLst/>
                        <a:latin typeface="inherit"/>
                      </a:endParaRPr>
                    </a:p>
                  </a:txBody>
                  <a:tcPr marL="32758" marR="32758" marT="32758" marB="32758">
                    <a:lnL>
                      <a:noFill/>
                    </a:lnL>
                    <a:lnR>
                      <a:noFill/>
                    </a:lnR>
                    <a:lnT>
                      <a:noFill/>
                    </a:lnT>
                    <a:lnB>
                      <a:noFill/>
                    </a:lnB>
                    <a:solidFill>
                      <a:srgbClr val="EEEEEE"/>
                    </a:solidFill>
                  </a:tcPr>
                </a:tc>
                <a:extLst>
                  <a:ext uri="{0D108BD9-81ED-4DB2-BD59-A6C34878D82A}">
                    <a16:rowId xmlns:a16="http://schemas.microsoft.com/office/drawing/2014/main" val="2080449918"/>
                  </a:ext>
                </a:extLst>
              </a:tr>
              <a:tr h="443543">
                <a:tc>
                  <a:txBody>
                    <a:bodyPr/>
                    <a:lstStyle/>
                    <a:p>
                      <a:pPr algn="l" fontAlgn="t"/>
                      <a:r>
                        <a:rPr lang="en-US" sz="1800" b="0" i="0" dirty="0">
                          <a:effectLst/>
                          <a:latin typeface="inherit"/>
                        </a:rPr>
                        <a:t>Standard error</a:t>
                      </a:r>
                    </a:p>
                  </a:txBody>
                  <a:tcPr marL="32758" marR="32758" marT="32758" marB="32758">
                    <a:lnL>
                      <a:noFill/>
                    </a:lnL>
                    <a:lnR>
                      <a:noFill/>
                    </a:lnR>
                    <a:lnT>
                      <a:noFill/>
                    </a:lnT>
                    <a:lnB>
                      <a:noFill/>
                    </a:lnB>
                    <a:solidFill>
                      <a:srgbClr val="FFFFFF"/>
                    </a:solidFill>
                  </a:tcPr>
                </a:tc>
                <a:tc>
                  <a:txBody>
                    <a:bodyPr/>
                    <a:lstStyle/>
                    <a:p>
                      <a:pPr algn="ctr" fontAlgn="t"/>
                      <a:r>
                        <a:rPr lang="en-US" sz="1800" b="1" i="0" dirty="0">
                          <a:effectLst/>
                          <a:latin typeface="inherit"/>
                        </a:rPr>
                        <a:t>2</a:t>
                      </a:r>
                      <a:endParaRPr lang="en-US" sz="1800" b="0" i="0" dirty="0">
                        <a:effectLst/>
                        <a:latin typeface="inherit"/>
                      </a:endParaRPr>
                    </a:p>
                  </a:txBody>
                  <a:tcPr marL="32758" marR="32758" marT="32758" marB="32758">
                    <a:lnL>
                      <a:noFill/>
                    </a:lnL>
                    <a:lnR>
                      <a:noFill/>
                    </a:lnR>
                    <a:lnT>
                      <a:noFill/>
                    </a:lnT>
                    <a:lnB>
                      <a:noFill/>
                    </a:lnB>
                    <a:solidFill>
                      <a:srgbClr val="FFFFFF"/>
                    </a:solidFill>
                  </a:tcPr>
                </a:tc>
                <a:tc>
                  <a:txBody>
                    <a:bodyPr/>
                    <a:lstStyle/>
                    <a:p>
                      <a:pPr algn="l" fontAlgn="t"/>
                      <a:r>
                        <a:rPr lang="en-US" sz="1800" b="0" i="0" dirty="0">
                          <a:effectLst/>
                          <a:latin typeface="inherit"/>
                        </a:rPr>
                        <a:t>This defaults to </a:t>
                      </a:r>
                      <a:r>
                        <a:rPr lang="en-US" sz="1800" b="1" i="0" dirty="0">
                          <a:effectLst/>
                          <a:latin typeface="inherit"/>
                        </a:rPr>
                        <a:t>the user's screen</a:t>
                      </a:r>
                      <a:r>
                        <a:rPr lang="en-US" sz="1800" b="0" i="0" dirty="0">
                          <a:effectLst/>
                          <a:latin typeface="inherit"/>
                        </a:rPr>
                        <a:t>.</a:t>
                      </a:r>
                    </a:p>
                  </a:txBody>
                  <a:tcPr marL="32758" marR="32758" marT="32758" marB="32758">
                    <a:lnL>
                      <a:noFill/>
                    </a:lnL>
                    <a:lnR>
                      <a:noFill/>
                    </a:lnR>
                    <a:lnT>
                      <a:noFill/>
                    </a:lnT>
                    <a:lnB>
                      <a:noFill/>
                    </a:lnB>
                    <a:solidFill>
                      <a:srgbClr val="FFFFFF"/>
                    </a:solidFill>
                  </a:tcPr>
                </a:tc>
                <a:tc>
                  <a:txBody>
                    <a:bodyPr/>
                    <a:lstStyle/>
                    <a:p>
                      <a:pPr algn="ctr" fontAlgn="t"/>
                      <a:r>
                        <a:rPr lang="en-US" sz="1800" b="1" i="0" dirty="0">
                          <a:effectLst/>
                          <a:latin typeface="inherit"/>
                        </a:rPr>
                        <a:t>STDERR</a:t>
                      </a:r>
                      <a:endParaRPr lang="en-US" sz="1800" b="0" i="0" dirty="0">
                        <a:effectLst/>
                        <a:latin typeface="inherit"/>
                      </a:endParaRPr>
                    </a:p>
                  </a:txBody>
                  <a:tcPr marL="32758" marR="32758" marT="32758" marB="32758">
                    <a:lnL>
                      <a:noFill/>
                    </a:lnL>
                    <a:lnR>
                      <a:noFill/>
                    </a:lnR>
                    <a:lnT>
                      <a:noFill/>
                    </a:lnT>
                    <a:lnB>
                      <a:noFill/>
                    </a:lnB>
                    <a:solidFill>
                      <a:srgbClr val="FFFFFF"/>
                    </a:solidFill>
                  </a:tcPr>
                </a:tc>
                <a:extLst>
                  <a:ext uri="{0D108BD9-81ED-4DB2-BD59-A6C34878D82A}">
                    <a16:rowId xmlns:a16="http://schemas.microsoft.com/office/drawing/2014/main" val="2828509072"/>
                  </a:ext>
                </a:extLst>
              </a:tr>
              <a:tr h="451659">
                <a:tc>
                  <a:txBody>
                    <a:bodyPr/>
                    <a:lstStyle/>
                    <a:p>
                      <a:pPr algn="l" fontAlgn="t"/>
                      <a:r>
                        <a:rPr lang="en-IN" sz="1800" b="0" i="0" dirty="0">
                          <a:effectLst/>
                          <a:latin typeface="inherit"/>
                        </a:rPr>
                        <a:t>Your File</a:t>
                      </a:r>
                      <a:endParaRPr lang="en-US" sz="1800" b="0" i="0" dirty="0">
                        <a:effectLst/>
                        <a:latin typeface="inherit"/>
                      </a:endParaRPr>
                    </a:p>
                  </a:txBody>
                  <a:tcPr marL="32758" marR="32758" marT="32758" marB="32758">
                    <a:lnL>
                      <a:noFill/>
                    </a:lnL>
                    <a:lnR>
                      <a:noFill/>
                    </a:lnR>
                    <a:lnT>
                      <a:noFill/>
                    </a:lnT>
                    <a:lnB>
                      <a:noFill/>
                    </a:lnB>
                    <a:solidFill>
                      <a:srgbClr val="FFFFFF"/>
                    </a:solidFill>
                  </a:tcPr>
                </a:tc>
                <a:tc>
                  <a:txBody>
                    <a:bodyPr/>
                    <a:lstStyle/>
                    <a:p>
                      <a:pPr algn="ctr" fontAlgn="t"/>
                      <a:r>
                        <a:rPr lang="en-IN" sz="1800" b="0" i="0" dirty="0">
                          <a:effectLst/>
                          <a:latin typeface="inherit"/>
                        </a:rPr>
                        <a:t>3</a:t>
                      </a:r>
                      <a:endParaRPr lang="en-US" sz="1800" b="0" i="0" dirty="0">
                        <a:effectLst/>
                        <a:latin typeface="inherit"/>
                      </a:endParaRPr>
                    </a:p>
                  </a:txBody>
                  <a:tcPr marL="32758" marR="32758" marT="32758" marB="32758">
                    <a:lnL>
                      <a:noFill/>
                    </a:lnL>
                    <a:lnR>
                      <a:noFill/>
                    </a:lnR>
                    <a:lnT>
                      <a:noFill/>
                    </a:lnT>
                    <a:lnB>
                      <a:noFill/>
                    </a:lnB>
                    <a:solidFill>
                      <a:srgbClr val="FFFFFF"/>
                    </a:solidFill>
                  </a:tcPr>
                </a:tc>
                <a:tc>
                  <a:txBody>
                    <a:bodyPr/>
                    <a:lstStyle/>
                    <a:p>
                      <a:pPr algn="l" fontAlgn="t"/>
                      <a:r>
                        <a:rPr lang="en-IN" sz="1800" b="0" i="0" dirty="0">
                          <a:effectLst/>
                          <a:latin typeface="inherit"/>
                        </a:rPr>
                        <a:t>In HD</a:t>
                      </a:r>
                      <a:endParaRPr lang="en-US" sz="1800" b="0" i="0" dirty="0">
                        <a:effectLst/>
                        <a:latin typeface="inherit"/>
                      </a:endParaRPr>
                    </a:p>
                  </a:txBody>
                  <a:tcPr marL="32758" marR="32758" marT="32758" marB="32758">
                    <a:lnL>
                      <a:noFill/>
                    </a:lnL>
                    <a:lnR>
                      <a:noFill/>
                    </a:lnR>
                    <a:lnT>
                      <a:noFill/>
                    </a:lnT>
                    <a:lnB>
                      <a:noFill/>
                    </a:lnB>
                    <a:solidFill>
                      <a:srgbClr val="FFFFFF"/>
                    </a:solidFill>
                  </a:tcPr>
                </a:tc>
                <a:tc>
                  <a:txBody>
                    <a:bodyPr/>
                    <a:lstStyle/>
                    <a:p>
                      <a:pPr algn="ctr" fontAlgn="t"/>
                      <a:r>
                        <a:rPr lang="en-IN" sz="1800" b="0" i="0" dirty="0">
                          <a:effectLst/>
                          <a:latin typeface="inherit"/>
                        </a:rPr>
                        <a:t>filename</a:t>
                      </a:r>
                      <a:endParaRPr lang="en-US" sz="1800" b="0" i="0" dirty="0">
                        <a:effectLst/>
                        <a:latin typeface="inherit"/>
                      </a:endParaRPr>
                    </a:p>
                  </a:txBody>
                  <a:tcPr marL="32758" marR="32758" marT="32758" marB="32758">
                    <a:lnL>
                      <a:noFill/>
                    </a:lnL>
                    <a:lnR>
                      <a:noFill/>
                    </a:lnR>
                    <a:lnT>
                      <a:noFill/>
                    </a:lnT>
                    <a:lnB>
                      <a:noFill/>
                    </a:lnB>
                    <a:solidFill>
                      <a:srgbClr val="FFFFFF"/>
                    </a:solidFill>
                  </a:tcPr>
                </a:tc>
                <a:extLst>
                  <a:ext uri="{0D108BD9-81ED-4DB2-BD59-A6C34878D82A}">
                    <a16:rowId xmlns:a16="http://schemas.microsoft.com/office/drawing/2014/main" val="3098601532"/>
                  </a:ext>
                </a:extLst>
              </a:tr>
            </a:tbl>
          </a:graphicData>
        </a:graphic>
      </p:graphicFrame>
      <p:sp>
        <p:nvSpPr>
          <p:cNvPr id="3" name="Rectangle 1">
            <a:extLst>
              <a:ext uri="{FF2B5EF4-FFF2-40B4-BE49-F238E27FC236}">
                <a16:creationId xmlns:a16="http://schemas.microsoft.com/office/drawing/2014/main" id="{2DD6212F-BF6D-440C-83F2-FBD43AB3C9B8}"/>
              </a:ext>
            </a:extLst>
          </p:cNvPr>
          <p:cNvSpPr>
            <a:spLocks noChangeArrowheads="1"/>
          </p:cNvSpPr>
          <p:nvPr/>
        </p:nvSpPr>
        <p:spPr bwMode="auto">
          <a:xfrm>
            <a:off x="2439642" y="1690688"/>
            <a:ext cx="297225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91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2A9CC4-06E0-4C94-BC7D-95B7F363DC38}"/>
              </a:ext>
            </a:extLst>
          </p:cNvPr>
          <p:cNvSpPr>
            <a:spLocks noGrp="1"/>
          </p:cNvSpPr>
          <p:nvPr>
            <p:ph type="ctrTitle"/>
          </p:nvPr>
        </p:nvSpPr>
        <p:spPr/>
        <p:txBody>
          <a:bodyPr/>
          <a:lstStyle/>
          <a:p>
            <a:r>
              <a:rPr lang="en-IN" dirty="0"/>
              <a:t>File with </a:t>
            </a:r>
            <a:r>
              <a:rPr lang="en-IN" dirty="0" err="1"/>
              <a:t>Tcl</a:t>
            </a:r>
            <a:endParaRPr lang="en-US" dirty="0"/>
          </a:p>
        </p:txBody>
      </p:sp>
      <p:sp>
        <p:nvSpPr>
          <p:cNvPr id="5" name="Subtitle 4">
            <a:extLst>
              <a:ext uri="{FF2B5EF4-FFF2-40B4-BE49-F238E27FC236}">
                <a16:creationId xmlns:a16="http://schemas.microsoft.com/office/drawing/2014/main" id="{6FA94E50-D346-4BDF-8A03-BDC0F30CC0A6}"/>
              </a:ext>
            </a:extLst>
          </p:cNvPr>
          <p:cNvSpPr>
            <a:spLocks noGrp="1"/>
          </p:cNvSpPr>
          <p:nvPr>
            <p:ph type="subTitle" idx="1"/>
          </p:nvPr>
        </p:nvSpPr>
        <p:spPr/>
        <p:txBody>
          <a:bodyPr/>
          <a:lstStyle/>
          <a:p>
            <a:r>
              <a:rPr lang="en-IN" dirty="0"/>
              <a:t>Why </a:t>
            </a:r>
            <a:r>
              <a:rPr lang="en-IN" dirty="0" err="1"/>
              <a:t>Tcl</a:t>
            </a:r>
            <a:r>
              <a:rPr lang="en-IN" dirty="0"/>
              <a:t>?   Simpler and easy to work with in classrooms. Our objective here is to learn File I/O not to deal with logistical issues. Here also we may encounter syntactical issues, but we can build and test code faster</a:t>
            </a:r>
            <a:endParaRPr lang="en-US" dirty="0"/>
          </a:p>
        </p:txBody>
      </p:sp>
    </p:spTree>
    <p:extLst>
      <p:ext uri="{BB962C8B-B14F-4D97-AF65-F5344CB8AC3E}">
        <p14:creationId xmlns:p14="http://schemas.microsoft.com/office/powerpoint/2010/main" val="212792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13EAD-2754-4C8C-A7E8-3EAE9B94C293}"/>
              </a:ext>
            </a:extLst>
          </p:cNvPr>
          <p:cNvPicPr>
            <a:picLocks noChangeAspect="1"/>
          </p:cNvPicPr>
          <p:nvPr/>
        </p:nvPicPr>
        <p:blipFill>
          <a:blip r:embed="rId2"/>
          <a:stretch>
            <a:fillRect/>
          </a:stretch>
        </p:blipFill>
        <p:spPr>
          <a:xfrm>
            <a:off x="1819350" y="1119983"/>
            <a:ext cx="8553299" cy="5738017"/>
          </a:xfrm>
          <a:prstGeom prst="rect">
            <a:avLst/>
          </a:prstGeom>
        </p:spPr>
      </p:pic>
    </p:spTree>
    <p:extLst>
      <p:ext uri="{BB962C8B-B14F-4D97-AF65-F5344CB8AC3E}">
        <p14:creationId xmlns:p14="http://schemas.microsoft.com/office/powerpoint/2010/main" val="270415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8A1FB9-EA67-4D93-99DD-512C266D4B2D}"/>
              </a:ext>
            </a:extLst>
          </p:cNvPr>
          <p:cNvPicPr>
            <a:picLocks noChangeAspect="1"/>
          </p:cNvPicPr>
          <p:nvPr/>
        </p:nvPicPr>
        <p:blipFill>
          <a:blip r:embed="rId2"/>
          <a:stretch>
            <a:fillRect/>
          </a:stretch>
        </p:blipFill>
        <p:spPr>
          <a:xfrm>
            <a:off x="1964445" y="1033281"/>
            <a:ext cx="7913108" cy="5498417"/>
          </a:xfrm>
          <a:prstGeom prst="rect">
            <a:avLst/>
          </a:prstGeom>
        </p:spPr>
      </p:pic>
    </p:spTree>
    <p:extLst>
      <p:ext uri="{BB962C8B-B14F-4D97-AF65-F5344CB8AC3E}">
        <p14:creationId xmlns:p14="http://schemas.microsoft.com/office/powerpoint/2010/main" val="298761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FCD6-91D0-41A1-B01C-21F6DE11A9BB}"/>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AA12D596-A777-44EB-978F-8008A89332C6}"/>
              </a:ext>
            </a:extLst>
          </p:cNvPr>
          <p:cNvSpPr>
            <a:spLocks noGrp="1"/>
          </p:cNvSpPr>
          <p:nvPr>
            <p:ph idx="1"/>
          </p:nvPr>
        </p:nvSpPr>
        <p:spPr/>
        <p:txBody>
          <a:bodyPr/>
          <a:lstStyle/>
          <a:p>
            <a:pPr marL="514350" indent="-514350">
              <a:buFont typeface="+mj-lt"/>
              <a:buAutoNum type="arabicPeriod"/>
            </a:pPr>
            <a:r>
              <a:rPr lang="en-US" dirty="0">
                <a:hlinkClick r:id="rId2"/>
              </a:rPr>
              <a:t>File Descriptor: https://www.computerhope.com/jargon/f/file-descriptor.htm</a:t>
            </a:r>
            <a:endParaRPr lang="en-US" dirty="0"/>
          </a:p>
          <a:p>
            <a:pPr marL="514350" indent="-514350">
              <a:buFont typeface="+mj-lt"/>
              <a:buAutoNum type="arabicPeriod"/>
            </a:pPr>
            <a:r>
              <a:rPr lang="en-US" dirty="0">
                <a:hlinkClick r:id="rId3"/>
              </a:rPr>
              <a:t>File System: https://slideplayer.com/slide/5229567/</a:t>
            </a:r>
            <a:endParaRPr lang="en-US" dirty="0"/>
          </a:p>
          <a:p>
            <a:pPr marL="514350" indent="-514350">
              <a:buFont typeface="+mj-lt"/>
              <a:buAutoNum type="arabicPeriod"/>
            </a:pPr>
            <a:r>
              <a:rPr lang="en-US" dirty="0">
                <a:hlinkClick r:id="rId4"/>
              </a:rPr>
              <a:t>File Structure: https://www.mysterybox.us/blog/2017/7/27/protecting-your-digital-assets-part-3-recovering-from-failure</a:t>
            </a:r>
            <a:endParaRPr lang="en-US" dirty="0"/>
          </a:p>
          <a:p>
            <a:pPr marL="514350" indent="-514350">
              <a:buFont typeface="+mj-lt"/>
              <a:buAutoNum type="arabicPeriod"/>
            </a:pPr>
            <a:r>
              <a:rPr lang="en-US" dirty="0">
                <a:hlinkClick r:id="rId5"/>
              </a:rPr>
              <a:t>https://www.programiz.com/c-programming/c-file-input-output#closing</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017520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7CC46-D0B2-4E49-9BCB-26652FE3048B}"/>
              </a:ext>
            </a:extLst>
          </p:cNvPr>
          <p:cNvSpPr txBox="1"/>
          <p:nvPr/>
        </p:nvSpPr>
        <p:spPr>
          <a:xfrm>
            <a:off x="3558872" y="1023951"/>
            <a:ext cx="6470374" cy="5021055"/>
          </a:xfrm>
          <a:prstGeom prst="rect">
            <a:avLst/>
          </a:prstGeom>
          <a:noFill/>
        </p:spPr>
        <p:txBody>
          <a:bodyPr wrap="square" rtlCol="0">
            <a:spAutoFit/>
          </a:bodyPr>
          <a:lstStyle/>
          <a:p>
            <a:pPr>
              <a:lnSpc>
                <a:spcPct val="150000"/>
              </a:lnSpc>
            </a:pPr>
            <a:r>
              <a:rPr lang="en-IN" sz="2400" u="sng" dirty="0"/>
              <a:t>File I/O – Example</a:t>
            </a:r>
          </a:p>
          <a:p>
            <a:pPr>
              <a:lnSpc>
                <a:spcPct val="150000"/>
              </a:lnSpc>
            </a:pPr>
            <a:r>
              <a:rPr lang="en-IN" sz="2400" dirty="0"/>
              <a:t>proc </a:t>
            </a:r>
            <a:r>
              <a:rPr lang="en-IN" sz="2400" dirty="0" err="1"/>
              <a:t>fileRead</a:t>
            </a:r>
            <a:r>
              <a:rPr lang="en-IN" sz="2400" dirty="0"/>
              <a:t> {</a:t>
            </a:r>
            <a:r>
              <a:rPr lang="en-IN" sz="2400" dirty="0" err="1"/>
              <a:t>fname</a:t>
            </a:r>
            <a:r>
              <a:rPr lang="en-IN" sz="2400" dirty="0"/>
              <a:t>} {</a:t>
            </a:r>
          </a:p>
          <a:p>
            <a:pPr>
              <a:lnSpc>
                <a:spcPct val="150000"/>
              </a:lnSpc>
            </a:pPr>
            <a:r>
              <a:rPr lang="en-US" sz="2400" dirty="0"/>
              <a:t>	set </a:t>
            </a:r>
            <a:r>
              <a:rPr lang="en-US" sz="2400" dirty="0" err="1"/>
              <a:t>fd</a:t>
            </a:r>
            <a:r>
              <a:rPr lang="en-US" sz="2400" dirty="0"/>
              <a:t> [open $</a:t>
            </a:r>
            <a:r>
              <a:rPr lang="en-US" sz="2400" dirty="0" err="1"/>
              <a:t>fname</a:t>
            </a:r>
            <a:r>
              <a:rPr lang="en-US" sz="2400" dirty="0"/>
              <a:t> r]</a:t>
            </a:r>
          </a:p>
          <a:p>
            <a:pPr>
              <a:lnSpc>
                <a:spcPct val="150000"/>
              </a:lnSpc>
            </a:pPr>
            <a:r>
              <a:rPr lang="en-US" sz="2400" dirty="0"/>
              <a:t>	while {![</a:t>
            </a:r>
            <a:r>
              <a:rPr lang="en-US" sz="2400" dirty="0" err="1"/>
              <a:t>eof</a:t>
            </a:r>
            <a:r>
              <a:rPr lang="en-US" sz="2400" dirty="0"/>
              <a:t> $</a:t>
            </a:r>
            <a:r>
              <a:rPr lang="en-US" sz="2400" dirty="0" err="1"/>
              <a:t>fd</a:t>
            </a:r>
            <a:r>
              <a:rPr lang="en-US" sz="2400" dirty="0"/>
              <a:t>]} {</a:t>
            </a:r>
          </a:p>
          <a:p>
            <a:pPr>
              <a:lnSpc>
                <a:spcPct val="150000"/>
              </a:lnSpc>
            </a:pPr>
            <a:r>
              <a:rPr lang="en-US" sz="2400" dirty="0"/>
              <a:t>	     set line [gets $</a:t>
            </a:r>
            <a:r>
              <a:rPr lang="en-US" sz="2400" dirty="0" err="1"/>
              <a:t>fd</a:t>
            </a:r>
            <a:r>
              <a:rPr lang="en-US" sz="2400" dirty="0"/>
              <a:t>]</a:t>
            </a:r>
          </a:p>
          <a:p>
            <a:pPr>
              <a:lnSpc>
                <a:spcPct val="150000"/>
              </a:lnSpc>
            </a:pPr>
            <a:r>
              <a:rPr lang="en-US" sz="2400" dirty="0"/>
              <a:t>	     puts $line</a:t>
            </a:r>
          </a:p>
          <a:p>
            <a:pPr>
              <a:lnSpc>
                <a:spcPct val="150000"/>
              </a:lnSpc>
            </a:pPr>
            <a:r>
              <a:rPr lang="en-US" sz="2400" dirty="0"/>
              <a:t>	}</a:t>
            </a:r>
          </a:p>
          <a:p>
            <a:pPr>
              <a:lnSpc>
                <a:spcPct val="150000"/>
              </a:lnSpc>
            </a:pPr>
            <a:r>
              <a:rPr lang="en-US" sz="2400" dirty="0"/>
              <a:t>	close $</a:t>
            </a:r>
            <a:r>
              <a:rPr lang="en-US" sz="2400" dirty="0" err="1"/>
              <a:t>fd</a:t>
            </a:r>
            <a:endParaRPr lang="en-US" sz="2400" dirty="0"/>
          </a:p>
          <a:p>
            <a:pPr>
              <a:lnSpc>
                <a:spcPct val="150000"/>
              </a:lnSpc>
            </a:pPr>
            <a:r>
              <a:rPr lang="en-US" sz="2400" dirty="0"/>
              <a:t>}</a:t>
            </a:r>
          </a:p>
        </p:txBody>
      </p:sp>
    </p:spTree>
    <p:extLst>
      <p:ext uri="{BB962C8B-B14F-4D97-AF65-F5344CB8AC3E}">
        <p14:creationId xmlns:p14="http://schemas.microsoft.com/office/powerpoint/2010/main" val="52881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F54E4A-E41E-4B42-B072-55C975C86621}"/>
              </a:ext>
            </a:extLst>
          </p:cNvPr>
          <p:cNvPicPr>
            <a:picLocks noChangeAspect="1"/>
          </p:cNvPicPr>
          <p:nvPr/>
        </p:nvPicPr>
        <p:blipFill>
          <a:blip r:embed="rId2"/>
          <a:stretch>
            <a:fillRect/>
          </a:stretch>
        </p:blipFill>
        <p:spPr>
          <a:xfrm>
            <a:off x="1725558" y="1237586"/>
            <a:ext cx="9020779" cy="5620414"/>
          </a:xfrm>
          <a:prstGeom prst="rect">
            <a:avLst/>
          </a:prstGeom>
        </p:spPr>
      </p:pic>
      <p:sp>
        <p:nvSpPr>
          <p:cNvPr id="3" name="Rectangle 2">
            <a:extLst>
              <a:ext uri="{FF2B5EF4-FFF2-40B4-BE49-F238E27FC236}">
                <a16:creationId xmlns:a16="http://schemas.microsoft.com/office/drawing/2014/main" id="{CA5FA14A-02AB-4AB9-B7C8-CF172565ACF0}"/>
              </a:ext>
            </a:extLst>
          </p:cNvPr>
          <p:cNvSpPr/>
          <p:nvPr/>
        </p:nvSpPr>
        <p:spPr>
          <a:xfrm>
            <a:off x="2146852" y="6023113"/>
            <a:ext cx="7682948" cy="6162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98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754A-9636-45E0-8ED1-F59695D8BD53}"/>
              </a:ext>
            </a:extLst>
          </p:cNvPr>
          <p:cNvSpPr>
            <a:spLocks noGrp="1"/>
          </p:cNvSpPr>
          <p:nvPr>
            <p:ph type="title"/>
          </p:nvPr>
        </p:nvSpPr>
        <p:spPr/>
        <p:txBody>
          <a:bodyPr/>
          <a:lstStyle/>
          <a:p>
            <a:r>
              <a:rPr lang="en-IN" dirty="0" err="1"/>
              <a:t>Hexdump</a:t>
            </a:r>
            <a:endParaRPr lang="en-US" dirty="0"/>
          </a:p>
        </p:txBody>
      </p:sp>
      <p:sp>
        <p:nvSpPr>
          <p:cNvPr id="3" name="Content Placeholder 2">
            <a:extLst>
              <a:ext uri="{FF2B5EF4-FFF2-40B4-BE49-F238E27FC236}">
                <a16:creationId xmlns:a16="http://schemas.microsoft.com/office/drawing/2014/main" id="{44E77C46-D5F9-4580-8977-3D31A9ACFE94}"/>
              </a:ext>
            </a:extLst>
          </p:cNvPr>
          <p:cNvSpPr>
            <a:spLocks noGrp="1"/>
          </p:cNvSpPr>
          <p:nvPr>
            <p:ph idx="1"/>
          </p:nvPr>
        </p:nvSpPr>
        <p:spPr/>
        <p:txBody>
          <a:bodyPr/>
          <a:lstStyle/>
          <a:p>
            <a:r>
              <a:rPr lang="en-IN" dirty="0" err="1"/>
              <a:t>Hexa</a:t>
            </a:r>
            <a:r>
              <a:rPr lang="en-IN" dirty="0"/>
              <a:t> decimal dump of file can allow us to seen the content of file with control characters like </a:t>
            </a:r>
            <a:r>
              <a:rPr lang="en-IN" dirty="0">
                <a:solidFill>
                  <a:srgbClr val="0070C0"/>
                </a:solidFill>
              </a:rPr>
              <a:t>&lt;LF&gt;(\n -0xd) </a:t>
            </a:r>
            <a:r>
              <a:rPr lang="en-IN" dirty="0"/>
              <a:t>and</a:t>
            </a:r>
            <a:r>
              <a:rPr lang="en-IN" dirty="0">
                <a:solidFill>
                  <a:srgbClr val="0070C0"/>
                </a:solidFill>
              </a:rPr>
              <a:t> &lt;CR&gt; (\r  - 0Xa) </a:t>
            </a:r>
            <a:r>
              <a:rPr lang="en-IN" dirty="0"/>
              <a:t>etc</a:t>
            </a:r>
          </a:p>
          <a:p>
            <a:r>
              <a:rPr lang="en-IN" dirty="0"/>
              <a:t>Hex Editor Neo – Download and install on your laptop</a:t>
            </a:r>
          </a:p>
          <a:p>
            <a:r>
              <a:rPr lang="en-IN" dirty="0"/>
              <a:t>Use this to view the content of a file</a:t>
            </a:r>
          </a:p>
          <a:p>
            <a:r>
              <a:rPr lang="en-IN" dirty="0"/>
              <a:t>Understand how cursor movement over file treats &lt;LF&gt; and &lt;CR&gt;</a:t>
            </a:r>
          </a:p>
          <a:p>
            <a:endParaRPr lang="en-IN" dirty="0"/>
          </a:p>
          <a:p>
            <a:endParaRPr lang="en-IN" dirty="0"/>
          </a:p>
          <a:p>
            <a:endParaRPr lang="en-US" dirty="0"/>
          </a:p>
        </p:txBody>
      </p:sp>
    </p:spTree>
    <p:extLst>
      <p:ext uri="{BB962C8B-B14F-4D97-AF65-F5344CB8AC3E}">
        <p14:creationId xmlns:p14="http://schemas.microsoft.com/office/powerpoint/2010/main" val="314210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7A2F33-3924-45CD-8556-E878F8DBE000}"/>
              </a:ext>
            </a:extLst>
          </p:cNvPr>
          <p:cNvPicPr>
            <a:picLocks noChangeAspect="1"/>
          </p:cNvPicPr>
          <p:nvPr/>
        </p:nvPicPr>
        <p:blipFill>
          <a:blip r:embed="rId2"/>
          <a:stretch>
            <a:fillRect/>
          </a:stretch>
        </p:blipFill>
        <p:spPr>
          <a:xfrm>
            <a:off x="2068277" y="1144164"/>
            <a:ext cx="7820002" cy="5380048"/>
          </a:xfrm>
          <a:prstGeom prst="rect">
            <a:avLst/>
          </a:prstGeom>
        </p:spPr>
      </p:pic>
    </p:spTree>
    <p:extLst>
      <p:ext uri="{BB962C8B-B14F-4D97-AF65-F5344CB8AC3E}">
        <p14:creationId xmlns:p14="http://schemas.microsoft.com/office/powerpoint/2010/main" val="1673908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BBD1-8D9E-4E06-80C9-E52BE47FAE36}"/>
              </a:ext>
            </a:extLst>
          </p:cNvPr>
          <p:cNvSpPr>
            <a:spLocks noGrp="1"/>
          </p:cNvSpPr>
          <p:nvPr>
            <p:ph type="title"/>
          </p:nvPr>
        </p:nvSpPr>
        <p:spPr/>
        <p:txBody>
          <a:bodyPr/>
          <a:lstStyle/>
          <a:p>
            <a:r>
              <a:rPr lang="en-IN" dirty="0"/>
              <a:t>Exercise</a:t>
            </a:r>
            <a:endParaRPr lang="en-US" dirty="0"/>
          </a:p>
        </p:txBody>
      </p:sp>
      <p:sp>
        <p:nvSpPr>
          <p:cNvPr id="3" name="Content Placeholder 2">
            <a:extLst>
              <a:ext uri="{FF2B5EF4-FFF2-40B4-BE49-F238E27FC236}">
                <a16:creationId xmlns:a16="http://schemas.microsoft.com/office/drawing/2014/main" id="{90A1D300-3460-4700-A14B-EF8FA0C61D52}"/>
              </a:ext>
            </a:extLst>
          </p:cNvPr>
          <p:cNvSpPr>
            <a:spLocks noGrp="1"/>
          </p:cNvSpPr>
          <p:nvPr>
            <p:ph idx="1"/>
          </p:nvPr>
        </p:nvSpPr>
        <p:spPr/>
        <p:txBody>
          <a:bodyPr/>
          <a:lstStyle/>
          <a:p>
            <a:pPr marL="514350" indent="-514350">
              <a:buFont typeface="+mj-lt"/>
              <a:buAutoNum type="arabicPeriod"/>
            </a:pPr>
            <a:r>
              <a:rPr lang="en-IN" dirty="0"/>
              <a:t>Open a file (input.txt) in a read mode</a:t>
            </a:r>
          </a:p>
          <a:p>
            <a:pPr marL="514350" indent="-514350">
              <a:buFont typeface="+mj-lt"/>
              <a:buAutoNum type="arabicPeriod"/>
            </a:pPr>
            <a:r>
              <a:rPr lang="en-IN" dirty="0"/>
              <a:t>Open another file (output.txt) in Write mode</a:t>
            </a:r>
          </a:p>
          <a:p>
            <a:pPr marL="514350" indent="-514350">
              <a:buFont typeface="+mj-lt"/>
              <a:buAutoNum type="arabicPeriod"/>
            </a:pPr>
            <a:r>
              <a:rPr lang="en-IN" dirty="0"/>
              <a:t>Copy the contents of input file to output file</a:t>
            </a:r>
          </a:p>
          <a:p>
            <a:pPr marL="514350" indent="-514350">
              <a:buFont typeface="+mj-lt"/>
              <a:buAutoNum type="arabicPeriod"/>
            </a:pPr>
            <a:r>
              <a:rPr lang="en-IN" dirty="0"/>
              <a:t>Close both files – validate your program</a:t>
            </a:r>
          </a:p>
          <a:p>
            <a:pPr marL="514350" indent="-514350">
              <a:buFont typeface="+mj-lt"/>
              <a:buAutoNum type="arabicPeriod"/>
            </a:pPr>
            <a:r>
              <a:rPr lang="en-IN" dirty="0"/>
              <a:t>Check out the cursor position while reading the content of a file</a:t>
            </a:r>
          </a:p>
          <a:p>
            <a:pPr marL="514350" indent="-514350">
              <a:buFont typeface="+mj-lt"/>
              <a:buAutoNum type="arabicPeriod"/>
            </a:pPr>
            <a:r>
              <a:rPr lang="en-IN" dirty="0"/>
              <a:t>Move the cursor to the print and read it again</a:t>
            </a:r>
            <a:endParaRPr lang="en-US" dirty="0"/>
          </a:p>
        </p:txBody>
      </p:sp>
    </p:spTree>
    <p:extLst>
      <p:ext uri="{BB962C8B-B14F-4D97-AF65-F5344CB8AC3E}">
        <p14:creationId xmlns:p14="http://schemas.microsoft.com/office/powerpoint/2010/main" val="3918352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21CF-CC60-4B0A-84EA-E58CCB8315BA}"/>
              </a:ext>
            </a:extLst>
          </p:cNvPr>
          <p:cNvSpPr>
            <a:spLocks noGrp="1"/>
          </p:cNvSpPr>
          <p:nvPr>
            <p:ph type="ctrTitle"/>
          </p:nvPr>
        </p:nvSpPr>
        <p:spPr/>
        <p:txBody>
          <a:bodyPr/>
          <a:lstStyle/>
          <a:p>
            <a:r>
              <a:rPr lang="en-IN" dirty="0"/>
              <a:t>ARMSIM</a:t>
            </a:r>
            <a:endParaRPr lang="en-US" dirty="0"/>
          </a:p>
        </p:txBody>
      </p:sp>
      <p:sp>
        <p:nvSpPr>
          <p:cNvPr id="3" name="Subtitle 2">
            <a:extLst>
              <a:ext uri="{FF2B5EF4-FFF2-40B4-BE49-F238E27FC236}">
                <a16:creationId xmlns:a16="http://schemas.microsoft.com/office/drawing/2014/main" id="{DA702638-55F9-474F-B887-C91E40606FE9}"/>
              </a:ext>
            </a:extLst>
          </p:cNvPr>
          <p:cNvSpPr>
            <a:spLocks noGrp="1"/>
          </p:cNvSpPr>
          <p:nvPr>
            <p:ph type="subTitle" idx="1"/>
          </p:nvPr>
        </p:nvSpPr>
        <p:spPr/>
        <p:txBody>
          <a:bodyPr/>
          <a:lstStyle/>
          <a:p>
            <a:r>
              <a:rPr lang="en-IN" dirty="0"/>
              <a:t>File Processing &amp; </a:t>
            </a:r>
            <a:r>
              <a:rPr lang="en-IN" dirty="0" err="1"/>
              <a:t>Embest</a:t>
            </a:r>
            <a:r>
              <a:rPr lang="en-IN" dirty="0"/>
              <a:t> Peripherals</a:t>
            </a:r>
            <a:endParaRPr lang="en-US" dirty="0"/>
          </a:p>
        </p:txBody>
      </p:sp>
    </p:spTree>
    <p:extLst>
      <p:ext uri="{BB962C8B-B14F-4D97-AF65-F5344CB8AC3E}">
        <p14:creationId xmlns:p14="http://schemas.microsoft.com/office/powerpoint/2010/main" val="1951046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D060-938D-4410-A0A6-EEB29C8E2902}"/>
              </a:ext>
            </a:extLst>
          </p:cNvPr>
          <p:cNvSpPr>
            <a:spLocks noGrp="1"/>
          </p:cNvSpPr>
          <p:nvPr>
            <p:ph type="title"/>
          </p:nvPr>
        </p:nvSpPr>
        <p:spPr/>
        <p:txBody>
          <a:bodyPr/>
          <a:lstStyle/>
          <a:p>
            <a:r>
              <a:rPr lang="en-IN" dirty="0"/>
              <a:t>ARM Assembler Directives</a:t>
            </a:r>
            <a:endParaRPr lang="en-US" dirty="0"/>
          </a:p>
        </p:txBody>
      </p:sp>
      <p:sp>
        <p:nvSpPr>
          <p:cNvPr id="3" name="Content Placeholder 2">
            <a:extLst>
              <a:ext uri="{FF2B5EF4-FFF2-40B4-BE49-F238E27FC236}">
                <a16:creationId xmlns:a16="http://schemas.microsoft.com/office/drawing/2014/main" id="{3DD6569C-82A7-419A-B00D-9E8AF59DFD98}"/>
              </a:ext>
            </a:extLst>
          </p:cNvPr>
          <p:cNvSpPr>
            <a:spLocks noGrp="1"/>
          </p:cNvSpPr>
          <p:nvPr>
            <p:ph idx="1"/>
          </p:nvPr>
        </p:nvSpPr>
        <p:spPr>
          <a:xfrm>
            <a:off x="494656" y="1825625"/>
            <a:ext cx="7186304" cy="4351338"/>
          </a:xfrm>
        </p:spPr>
        <p:txBody>
          <a:bodyPr/>
          <a:lstStyle/>
          <a:p>
            <a:r>
              <a:rPr lang="en-IN" dirty="0">
                <a:solidFill>
                  <a:srgbClr val="7030A0"/>
                </a:solidFill>
              </a:rPr>
              <a:t>Assembler directives </a:t>
            </a:r>
            <a:r>
              <a:rPr lang="en-IN" dirty="0"/>
              <a:t>are instructions to assembler</a:t>
            </a:r>
          </a:p>
          <a:p>
            <a:r>
              <a:rPr lang="en-IN" dirty="0"/>
              <a:t>Assembler directives are used for initializing memory, creating symbolic literal, etc</a:t>
            </a:r>
          </a:p>
          <a:p>
            <a:r>
              <a:rPr lang="en-IN" dirty="0"/>
              <a:t>Do not interleave Assembler instructions with Assembler directives</a:t>
            </a:r>
          </a:p>
          <a:p>
            <a:r>
              <a:rPr lang="en-IN" dirty="0"/>
              <a:t>It is good practice to have all the directives either at the top or at the bottom</a:t>
            </a:r>
            <a:endParaRPr lang="en-US" dirty="0"/>
          </a:p>
        </p:txBody>
      </p:sp>
      <p:sp>
        <p:nvSpPr>
          <p:cNvPr id="4" name="Content Placeholder 2">
            <a:extLst>
              <a:ext uri="{FF2B5EF4-FFF2-40B4-BE49-F238E27FC236}">
                <a16:creationId xmlns:a16="http://schemas.microsoft.com/office/drawing/2014/main" id="{0870D665-FEEE-45C2-963B-73A6C421F7B0}"/>
              </a:ext>
            </a:extLst>
          </p:cNvPr>
          <p:cNvSpPr txBox="1">
            <a:spLocks/>
          </p:cNvSpPr>
          <p:nvPr/>
        </p:nvSpPr>
        <p:spPr>
          <a:xfrm>
            <a:off x="8128000" y="1825625"/>
            <a:ext cx="3911600" cy="3386455"/>
          </a:xfrm>
          <a:prstGeom prst="rect">
            <a:avLst/>
          </a:prstGeom>
          <a:ln w="38100">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latin typeface="+mj-lt"/>
              </a:rPr>
              <a:t>Hello:  </a:t>
            </a:r>
            <a:r>
              <a:rPr lang="en-US" sz="2400" b="1" dirty="0">
                <a:latin typeface="+mj-lt"/>
              </a:rPr>
              <a:t>.</a:t>
            </a:r>
            <a:r>
              <a:rPr lang="en-US" sz="2400" b="1" dirty="0" err="1">
                <a:latin typeface="+mj-lt"/>
              </a:rPr>
              <a:t>asciz</a:t>
            </a:r>
            <a:r>
              <a:rPr lang="en-US" sz="2400" b="1" dirty="0">
                <a:latin typeface="+mj-lt"/>
              </a:rPr>
              <a:t> </a:t>
            </a:r>
            <a:r>
              <a:rPr lang="en-US" sz="2400" dirty="0">
                <a:latin typeface="+mj-lt"/>
              </a:rPr>
              <a:t>"Hello Class\n“</a:t>
            </a:r>
          </a:p>
          <a:p>
            <a:pPr>
              <a:defRPr/>
            </a:pPr>
            <a:r>
              <a:rPr lang="en-US" sz="2400" dirty="0">
                <a:latin typeface="+mj-lt"/>
              </a:rPr>
              <a:t>Address: </a:t>
            </a:r>
            <a:r>
              <a:rPr lang="en-US" sz="2400" b="1" dirty="0">
                <a:latin typeface="+mj-lt"/>
              </a:rPr>
              <a:t>.word 0</a:t>
            </a:r>
          </a:p>
          <a:p>
            <a:pPr>
              <a:defRPr/>
            </a:pPr>
            <a:r>
              <a:rPr lang="en-US" sz="2400" b="1" dirty="0">
                <a:latin typeface="+mj-lt"/>
              </a:rPr>
              <a:t>.</a:t>
            </a:r>
            <a:r>
              <a:rPr lang="en-US" sz="2400" b="1" dirty="0" err="1">
                <a:latin typeface="+mj-lt"/>
              </a:rPr>
              <a:t>equ</a:t>
            </a:r>
            <a:r>
              <a:rPr lang="en-US" sz="2400" b="1" dirty="0">
                <a:latin typeface="+mj-lt"/>
              </a:rPr>
              <a:t> </a:t>
            </a:r>
            <a:r>
              <a:rPr lang="en-US" sz="2400" dirty="0">
                <a:latin typeface="+mj-lt"/>
              </a:rPr>
              <a:t>SEG_A, 0x80</a:t>
            </a:r>
          </a:p>
          <a:p>
            <a:pPr>
              <a:defRPr/>
            </a:pPr>
            <a:r>
              <a:rPr lang="en-US" sz="2400" b="1" dirty="0">
                <a:latin typeface="+mj-lt"/>
              </a:rPr>
              <a:t>.</a:t>
            </a:r>
            <a:r>
              <a:rPr lang="en-US" sz="2400" b="1" dirty="0" err="1">
                <a:latin typeface="+mj-lt"/>
              </a:rPr>
              <a:t>equ</a:t>
            </a:r>
            <a:r>
              <a:rPr lang="en-US" sz="2400" b="1" dirty="0">
                <a:latin typeface="+mj-lt"/>
              </a:rPr>
              <a:t> </a:t>
            </a:r>
            <a:r>
              <a:rPr lang="en-US" sz="2400" dirty="0">
                <a:latin typeface="+mj-lt"/>
              </a:rPr>
              <a:t>Ten, 10</a:t>
            </a:r>
          </a:p>
          <a:p>
            <a:pPr>
              <a:defRPr/>
            </a:pPr>
            <a:r>
              <a:rPr lang="en-US" sz="2400" b="1" dirty="0">
                <a:latin typeface="+mj-lt"/>
              </a:rPr>
              <a:t>.set </a:t>
            </a:r>
            <a:r>
              <a:rPr lang="en-US" sz="2400" dirty="0">
                <a:latin typeface="+mj-lt"/>
              </a:rPr>
              <a:t>counter, 1</a:t>
            </a:r>
          </a:p>
          <a:p>
            <a:pPr>
              <a:defRPr/>
            </a:pPr>
            <a:r>
              <a:rPr lang="en-US" sz="2400" b="1" dirty="0">
                <a:latin typeface="+mj-lt"/>
              </a:rPr>
              <a:t>.set</a:t>
            </a:r>
            <a:r>
              <a:rPr lang="en-US" sz="2400" dirty="0">
                <a:latin typeface="+mj-lt"/>
              </a:rPr>
              <a:t> counter, counter+1</a:t>
            </a:r>
          </a:p>
          <a:p>
            <a:pPr>
              <a:defRPr/>
            </a:pPr>
            <a:r>
              <a:rPr lang="en-IN" sz="2400" b="1" dirty="0">
                <a:latin typeface="+mj-lt"/>
              </a:rPr>
              <a:t>.</a:t>
            </a:r>
            <a:r>
              <a:rPr lang="en-US" sz="2400" b="1" dirty="0">
                <a:latin typeface="+mj-lt"/>
              </a:rPr>
              <a:t>align</a:t>
            </a:r>
            <a:endParaRPr lang="en-US" sz="2400" dirty="0">
              <a:latin typeface="+mj-lt"/>
            </a:endParaRPr>
          </a:p>
        </p:txBody>
      </p:sp>
      <p:sp>
        <p:nvSpPr>
          <p:cNvPr id="5" name="TextBox 3">
            <a:extLst>
              <a:ext uri="{FF2B5EF4-FFF2-40B4-BE49-F238E27FC236}">
                <a16:creationId xmlns:a16="http://schemas.microsoft.com/office/drawing/2014/main" id="{F199C086-2158-4EFE-B9C8-3948DE320248}"/>
              </a:ext>
            </a:extLst>
          </p:cNvPr>
          <p:cNvSpPr txBox="1">
            <a:spLocks noChangeArrowheads="1"/>
          </p:cNvSpPr>
          <p:nvPr/>
        </p:nvSpPr>
        <p:spPr bwMode="auto">
          <a:xfrm>
            <a:off x="494657" y="5475314"/>
            <a:ext cx="11202687" cy="138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en-US" sz="2795" dirty="0">
                <a:latin typeface="Gabriola" panose="04040605051002020D02" pitchFamily="82" charset="0"/>
              </a:rPr>
              <a:t>For a Comprehensive list of ARM Directives refer the following:</a:t>
            </a:r>
            <a:r>
              <a:rPr lang="en-US" altLang="en-US" sz="2795" dirty="0">
                <a:latin typeface="Gabriola" panose="04040605051002020D02" pitchFamily="82" charset="0"/>
                <a:hlinkClick r:id="rId3"/>
              </a:rPr>
              <a:t> https://community.arm.com/processors/b/blog/posts/useful-assembler-directives-and-macros-for-the-gnu-assembler</a:t>
            </a:r>
            <a:endParaRPr lang="en-US" altLang="en-US" sz="2795" dirty="0">
              <a:latin typeface="Gabriola" panose="04040605051002020D02" pitchFamily="82" charset="0"/>
            </a:endParaRPr>
          </a:p>
        </p:txBody>
      </p:sp>
    </p:spTree>
    <p:extLst>
      <p:ext uri="{BB962C8B-B14F-4D97-AF65-F5344CB8AC3E}">
        <p14:creationId xmlns:p14="http://schemas.microsoft.com/office/powerpoint/2010/main" val="373064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D9B-467A-4441-92FD-93843E3D1E4D}"/>
              </a:ext>
            </a:extLst>
          </p:cNvPr>
          <p:cNvSpPr>
            <a:spLocks noGrp="1"/>
          </p:cNvSpPr>
          <p:nvPr>
            <p:ph type="title"/>
          </p:nvPr>
        </p:nvSpPr>
        <p:spPr/>
        <p:txBody>
          <a:bodyPr/>
          <a:lstStyle/>
          <a:p>
            <a:r>
              <a:rPr lang="en-IN" dirty="0"/>
              <a:t>Software Interrupt (SWI)</a:t>
            </a:r>
            <a:endParaRPr lang="en-US" dirty="0"/>
          </a:p>
        </p:txBody>
      </p:sp>
      <p:sp>
        <p:nvSpPr>
          <p:cNvPr id="3" name="Content Placeholder 2">
            <a:extLst>
              <a:ext uri="{FF2B5EF4-FFF2-40B4-BE49-F238E27FC236}">
                <a16:creationId xmlns:a16="http://schemas.microsoft.com/office/drawing/2014/main" id="{4E8C9560-02DE-443B-B335-5EE31F61F294}"/>
              </a:ext>
            </a:extLst>
          </p:cNvPr>
          <p:cNvSpPr>
            <a:spLocks noGrp="1"/>
          </p:cNvSpPr>
          <p:nvPr>
            <p:ph idx="1"/>
          </p:nvPr>
        </p:nvSpPr>
        <p:spPr>
          <a:xfrm>
            <a:off x="767080" y="1428356"/>
            <a:ext cx="10515600" cy="4561523"/>
          </a:xfrm>
        </p:spPr>
        <p:txBody>
          <a:bodyPr>
            <a:normAutofit/>
          </a:bodyPr>
          <a:lstStyle/>
          <a:p>
            <a:pPr>
              <a:lnSpc>
                <a:spcPct val="130000"/>
              </a:lnSpc>
              <a:spcBef>
                <a:spcPts val="0"/>
              </a:spcBef>
            </a:pPr>
            <a:r>
              <a:rPr lang="en-IN" sz="2400" dirty="0">
                <a:solidFill>
                  <a:srgbClr val="7030A0"/>
                </a:solidFill>
              </a:rPr>
              <a:t>SWI </a:t>
            </a:r>
            <a:r>
              <a:rPr lang="en-IN" sz="2400" dirty="0"/>
              <a:t>is one of the </a:t>
            </a:r>
            <a:r>
              <a:rPr lang="en-IN" sz="2400" u="sng" dirty="0"/>
              <a:t>special </a:t>
            </a:r>
            <a:r>
              <a:rPr lang="en-IN" sz="2400" dirty="0"/>
              <a:t>ARM assembly instructions</a:t>
            </a:r>
          </a:p>
          <a:p>
            <a:pPr>
              <a:lnSpc>
                <a:spcPct val="130000"/>
              </a:lnSpc>
              <a:spcBef>
                <a:spcPts val="0"/>
              </a:spcBef>
            </a:pPr>
            <a:r>
              <a:rPr lang="en-IN" sz="2400" dirty="0"/>
              <a:t>In general, SWI invocation behaves like a </a:t>
            </a:r>
            <a:r>
              <a:rPr lang="en-IN" sz="2400" u="sng" dirty="0">
                <a:solidFill>
                  <a:srgbClr val="7030A0"/>
                </a:solidFill>
              </a:rPr>
              <a:t>function call  </a:t>
            </a:r>
            <a:endParaRPr lang="en-US" sz="2400" u="sng" dirty="0">
              <a:solidFill>
                <a:srgbClr val="7030A0"/>
              </a:solidFill>
            </a:endParaRPr>
          </a:p>
          <a:p>
            <a:pPr>
              <a:lnSpc>
                <a:spcPct val="130000"/>
              </a:lnSpc>
              <a:spcBef>
                <a:spcPts val="0"/>
              </a:spcBef>
            </a:pPr>
            <a:r>
              <a:rPr lang="en-US" sz="2400" dirty="0"/>
              <a:t>Invocation of SWI passes the control to </a:t>
            </a:r>
            <a:r>
              <a:rPr lang="en-US" sz="2400" u="sng" dirty="0">
                <a:solidFill>
                  <a:srgbClr val="7030A0"/>
                </a:solidFill>
              </a:rPr>
              <a:t>Privileged System</a:t>
            </a:r>
          </a:p>
          <a:p>
            <a:pPr>
              <a:lnSpc>
                <a:spcPct val="130000"/>
              </a:lnSpc>
              <a:spcBef>
                <a:spcPts val="0"/>
              </a:spcBef>
            </a:pPr>
            <a:r>
              <a:rPr lang="en-US" sz="2400" dirty="0"/>
              <a:t>SWI is a </a:t>
            </a:r>
            <a:r>
              <a:rPr lang="en-US" sz="2400" u="sng" dirty="0"/>
              <a:t>single operand instruction</a:t>
            </a:r>
            <a:r>
              <a:rPr lang="en-US" sz="2400" dirty="0"/>
              <a:t>; operand size is </a:t>
            </a:r>
            <a:r>
              <a:rPr lang="en-US" sz="2400" u="sng" dirty="0"/>
              <a:t>24-bits in size</a:t>
            </a:r>
          </a:p>
          <a:p>
            <a:pPr>
              <a:lnSpc>
                <a:spcPct val="130000"/>
              </a:lnSpc>
              <a:spcBef>
                <a:spcPts val="0"/>
              </a:spcBef>
            </a:pPr>
            <a:r>
              <a:rPr lang="en-US" sz="2400" dirty="0"/>
              <a:t>The operand value informs the system the reason for invoking SWI</a:t>
            </a:r>
          </a:p>
          <a:p>
            <a:pPr>
              <a:lnSpc>
                <a:spcPct val="130000"/>
              </a:lnSpc>
              <a:spcBef>
                <a:spcPts val="0"/>
              </a:spcBef>
            </a:pPr>
            <a:r>
              <a:rPr lang="en-US" sz="2400" dirty="0"/>
              <a:t>ARM SWI is used to perform privileged functions  </a:t>
            </a:r>
          </a:p>
          <a:p>
            <a:pPr>
              <a:lnSpc>
                <a:spcPct val="130000"/>
              </a:lnSpc>
              <a:spcBef>
                <a:spcPts val="0"/>
              </a:spcBef>
            </a:pPr>
            <a:r>
              <a:rPr lang="en-US" sz="2400" dirty="0" err="1"/>
              <a:t>ARMSim</a:t>
            </a:r>
            <a:r>
              <a:rPr lang="en-US" sz="2400" dirty="0"/>
              <a:t> uses this mechanism in supporting two Plugins</a:t>
            </a:r>
            <a:endParaRPr lang="en-IN" sz="2400" dirty="0"/>
          </a:p>
        </p:txBody>
      </p:sp>
      <p:grpSp>
        <p:nvGrpSpPr>
          <p:cNvPr id="9" name="Group 8">
            <a:extLst>
              <a:ext uri="{FF2B5EF4-FFF2-40B4-BE49-F238E27FC236}">
                <a16:creationId xmlns:a16="http://schemas.microsoft.com/office/drawing/2014/main" id="{09E4E5AA-A269-435D-9907-ABC2BD0BA762}"/>
              </a:ext>
            </a:extLst>
          </p:cNvPr>
          <p:cNvGrpSpPr/>
          <p:nvPr/>
        </p:nvGrpSpPr>
        <p:grpSpPr>
          <a:xfrm>
            <a:off x="767080" y="4766862"/>
            <a:ext cx="10816884" cy="1325563"/>
            <a:chOff x="767080" y="4917598"/>
            <a:chExt cx="10816884" cy="1325563"/>
          </a:xfrm>
        </p:grpSpPr>
        <p:grpSp>
          <p:nvGrpSpPr>
            <p:cNvPr id="6" name="Group 5">
              <a:extLst>
                <a:ext uri="{FF2B5EF4-FFF2-40B4-BE49-F238E27FC236}">
                  <a16:creationId xmlns:a16="http://schemas.microsoft.com/office/drawing/2014/main" id="{40919198-AAA5-4A1E-9D9C-DEF2F13B3FC3}"/>
                </a:ext>
              </a:extLst>
            </p:cNvPr>
            <p:cNvGrpSpPr/>
            <p:nvPr/>
          </p:nvGrpSpPr>
          <p:grpSpPr>
            <a:xfrm>
              <a:off x="767080" y="4917598"/>
              <a:ext cx="10816884" cy="1325563"/>
              <a:chOff x="838200" y="5171040"/>
              <a:chExt cx="10816884" cy="1325563"/>
            </a:xfrm>
          </p:grpSpPr>
          <p:pic>
            <p:nvPicPr>
              <p:cNvPr id="4" name="Picture 3">
                <a:extLst>
                  <a:ext uri="{FF2B5EF4-FFF2-40B4-BE49-F238E27FC236}">
                    <a16:creationId xmlns:a16="http://schemas.microsoft.com/office/drawing/2014/main" id="{8C86B675-8F17-46FB-B1DE-83308365EB66}"/>
                  </a:ext>
                </a:extLst>
              </p:cNvPr>
              <p:cNvPicPr>
                <a:picLocks noChangeAspect="1"/>
              </p:cNvPicPr>
              <p:nvPr/>
            </p:nvPicPr>
            <p:blipFill>
              <a:blip r:embed="rId3"/>
              <a:stretch>
                <a:fillRect/>
              </a:stretch>
            </p:blipFill>
            <p:spPr>
              <a:xfrm>
                <a:off x="838200" y="5171040"/>
                <a:ext cx="10816884" cy="1325563"/>
              </a:xfrm>
              <a:prstGeom prst="rect">
                <a:avLst/>
              </a:prstGeom>
            </p:spPr>
          </p:pic>
          <p:sp>
            <p:nvSpPr>
              <p:cNvPr id="5" name="Rectangle 4">
                <a:extLst>
                  <a:ext uri="{FF2B5EF4-FFF2-40B4-BE49-F238E27FC236}">
                    <a16:creationId xmlns:a16="http://schemas.microsoft.com/office/drawing/2014/main" id="{D15F6941-638F-41FB-A343-8D3C2D483419}"/>
                  </a:ext>
                </a:extLst>
              </p:cNvPr>
              <p:cNvSpPr/>
              <p:nvPr/>
            </p:nvSpPr>
            <p:spPr>
              <a:xfrm>
                <a:off x="4968240" y="5994400"/>
                <a:ext cx="4175760" cy="314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5975A2F-B87B-43BB-9EFD-93F54B682CFD}"/>
                </a:ext>
              </a:extLst>
            </p:cNvPr>
            <p:cNvSpPr txBox="1"/>
            <p:nvPr/>
          </p:nvSpPr>
          <p:spPr>
            <a:xfrm flipH="1">
              <a:off x="5989318" y="5749686"/>
              <a:ext cx="2555241" cy="369332"/>
            </a:xfrm>
            <a:prstGeom prst="rect">
              <a:avLst/>
            </a:prstGeom>
            <a:noFill/>
          </p:spPr>
          <p:txBody>
            <a:bodyPr wrap="square" rtlCol="0">
              <a:spAutoFit/>
            </a:bodyPr>
            <a:lstStyle/>
            <a:p>
              <a:r>
                <a:rPr lang="en-IN" b="1" dirty="0"/>
                <a:t>Reason for invoking SWI</a:t>
              </a:r>
              <a:endParaRPr lang="en-US" b="1" dirty="0"/>
            </a:p>
          </p:txBody>
        </p:sp>
      </p:grpSp>
      <p:sp>
        <p:nvSpPr>
          <p:cNvPr id="10" name="Left Brace 9">
            <a:extLst>
              <a:ext uri="{FF2B5EF4-FFF2-40B4-BE49-F238E27FC236}">
                <a16:creationId xmlns:a16="http://schemas.microsoft.com/office/drawing/2014/main" id="{5BEC1D92-E0FD-4D14-8C6A-EC41B776672E}"/>
              </a:ext>
            </a:extLst>
          </p:cNvPr>
          <p:cNvSpPr/>
          <p:nvPr/>
        </p:nvSpPr>
        <p:spPr>
          <a:xfrm rot="16200000">
            <a:off x="2905295" y="5606970"/>
            <a:ext cx="72571" cy="13449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B30E336-4E4D-4A34-81E5-7B10AE1AF8F3}"/>
              </a:ext>
            </a:extLst>
          </p:cNvPr>
          <p:cNvSpPr/>
          <p:nvPr/>
        </p:nvSpPr>
        <p:spPr>
          <a:xfrm rot="16200000">
            <a:off x="7472940" y="2317650"/>
            <a:ext cx="72574" cy="79141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7017E28-9A6E-4D24-A03C-152C1F7D62A3}"/>
              </a:ext>
            </a:extLst>
          </p:cNvPr>
          <p:cNvSpPr txBox="1"/>
          <p:nvPr/>
        </p:nvSpPr>
        <p:spPr>
          <a:xfrm>
            <a:off x="2444488" y="6284864"/>
            <a:ext cx="1260281" cy="461665"/>
          </a:xfrm>
          <a:prstGeom prst="rect">
            <a:avLst/>
          </a:prstGeom>
          <a:noFill/>
        </p:spPr>
        <p:txBody>
          <a:bodyPr wrap="none" rtlCol="0">
            <a:spAutoFit/>
          </a:bodyPr>
          <a:lstStyle/>
          <a:p>
            <a:r>
              <a:rPr lang="en-IN" sz="2400" dirty="0"/>
              <a:t>Op Code</a:t>
            </a:r>
            <a:endParaRPr lang="en-US" sz="2400" dirty="0"/>
          </a:p>
        </p:txBody>
      </p:sp>
      <p:sp>
        <p:nvSpPr>
          <p:cNvPr id="14" name="TextBox 13">
            <a:extLst>
              <a:ext uri="{FF2B5EF4-FFF2-40B4-BE49-F238E27FC236}">
                <a16:creationId xmlns:a16="http://schemas.microsoft.com/office/drawing/2014/main" id="{CE8596F7-7EAA-4B77-8BA7-F9298D45ADF6}"/>
              </a:ext>
            </a:extLst>
          </p:cNvPr>
          <p:cNvSpPr txBox="1"/>
          <p:nvPr/>
        </p:nvSpPr>
        <p:spPr>
          <a:xfrm>
            <a:off x="6985000" y="6280142"/>
            <a:ext cx="1276440" cy="461665"/>
          </a:xfrm>
          <a:prstGeom prst="rect">
            <a:avLst/>
          </a:prstGeom>
          <a:noFill/>
        </p:spPr>
        <p:txBody>
          <a:bodyPr wrap="none" rtlCol="0">
            <a:spAutoFit/>
          </a:bodyPr>
          <a:lstStyle/>
          <a:p>
            <a:r>
              <a:rPr lang="en-IN" sz="2400" dirty="0"/>
              <a:t>Operand</a:t>
            </a:r>
            <a:endParaRPr lang="en-US" sz="2400" dirty="0"/>
          </a:p>
        </p:txBody>
      </p:sp>
    </p:spTree>
    <p:extLst>
      <p:ext uri="{BB962C8B-B14F-4D97-AF65-F5344CB8AC3E}">
        <p14:creationId xmlns:p14="http://schemas.microsoft.com/office/powerpoint/2010/main" val="1120505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510-5EB1-48F5-808B-B8F59FC9D28D}"/>
              </a:ext>
            </a:extLst>
          </p:cNvPr>
          <p:cNvSpPr>
            <a:spLocks noGrp="1"/>
          </p:cNvSpPr>
          <p:nvPr>
            <p:ph type="title"/>
          </p:nvPr>
        </p:nvSpPr>
        <p:spPr/>
        <p:txBody>
          <a:bodyPr/>
          <a:lstStyle/>
          <a:p>
            <a:r>
              <a:rPr lang="en-IN" dirty="0" err="1"/>
              <a:t>ARMSim</a:t>
            </a:r>
            <a:r>
              <a:rPr lang="en-IN" dirty="0"/>
              <a:t> and SWI</a:t>
            </a:r>
            <a:endParaRPr lang="en-US" dirty="0"/>
          </a:p>
        </p:txBody>
      </p:sp>
      <p:sp>
        <p:nvSpPr>
          <p:cNvPr id="3" name="Content Placeholder 2">
            <a:extLst>
              <a:ext uri="{FF2B5EF4-FFF2-40B4-BE49-F238E27FC236}">
                <a16:creationId xmlns:a16="http://schemas.microsoft.com/office/drawing/2014/main" id="{7ED9C403-A819-4DE5-9641-77FB8BDD6848}"/>
              </a:ext>
            </a:extLst>
          </p:cNvPr>
          <p:cNvSpPr>
            <a:spLocks noGrp="1"/>
          </p:cNvSpPr>
          <p:nvPr>
            <p:ph idx="1"/>
          </p:nvPr>
        </p:nvSpPr>
        <p:spPr/>
        <p:txBody>
          <a:bodyPr>
            <a:normAutofit/>
          </a:bodyPr>
          <a:lstStyle/>
          <a:p>
            <a:pPr>
              <a:lnSpc>
                <a:spcPct val="120000"/>
              </a:lnSpc>
              <a:spcBef>
                <a:spcPts val="0"/>
              </a:spcBef>
            </a:pPr>
            <a:r>
              <a:rPr lang="en-IN" sz="3200" dirty="0" err="1"/>
              <a:t>ARMSim</a:t>
            </a:r>
            <a:r>
              <a:rPr lang="en-IN" sz="3200" dirty="0"/>
              <a:t> uses SWI to support </a:t>
            </a:r>
            <a:r>
              <a:rPr lang="en-IN" sz="3200" u="sng" dirty="0"/>
              <a:t>File I/O</a:t>
            </a:r>
            <a:r>
              <a:rPr lang="en-IN" sz="3200" dirty="0"/>
              <a:t> and other </a:t>
            </a:r>
            <a:r>
              <a:rPr lang="en-IN" sz="3200" u="sng" dirty="0"/>
              <a:t>Simulator specific Peripherals (</a:t>
            </a:r>
            <a:r>
              <a:rPr lang="en-IN" sz="3200" u="sng" dirty="0" err="1"/>
              <a:t>Embest</a:t>
            </a:r>
            <a:r>
              <a:rPr lang="en-IN" sz="3200" u="sng"/>
              <a:t> Plugin)</a:t>
            </a:r>
            <a:endParaRPr lang="en-IN" sz="3200" u="sng" dirty="0"/>
          </a:p>
          <a:p>
            <a:pPr>
              <a:lnSpc>
                <a:spcPct val="120000"/>
              </a:lnSpc>
              <a:spcBef>
                <a:spcPts val="0"/>
              </a:spcBef>
            </a:pPr>
            <a:r>
              <a:rPr lang="en-IN" sz="3200" u="sng" dirty="0"/>
              <a:t>Example: </a:t>
            </a:r>
          </a:p>
          <a:p>
            <a:pPr lvl="1">
              <a:lnSpc>
                <a:spcPct val="120000"/>
              </a:lnSpc>
              <a:spcBef>
                <a:spcPts val="0"/>
              </a:spcBef>
            </a:pPr>
            <a:r>
              <a:rPr lang="en-IN" sz="2800" dirty="0"/>
              <a:t>Open File: SWI 0X66</a:t>
            </a:r>
          </a:p>
          <a:p>
            <a:pPr lvl="1">
              <a:lnSpc>
                <a:spcPct val="120000"/>
              </a:lnSpc>
              <a:spcBef>
                <a:spcPts val="0"/>
              </a:spcBef>
            </a:pPr>
            <a:r>
              <a:rPr lang="en-IN" sz="2800" dirty="0"/>
              <a:t>Close File: SWI 0X68</a:t>
            </a:r>
          </a:p>
          <a:p>
            <a:pPr>
              <a:lnSpc>
                <a:spcPct val="120000"/>
              </a:lnSpc>
              <a:spcBef>
                <a:spcPts val="0"/>
              </a:spcBef>
            </a:pPr>
            <a:r>
              <a:rPr lang="en-IN" sz="3200" dirty="0"/>
              <a:t>More on following slides</a:t>
            </a:r>
            <a:endParaRPr lang="en-US" sz="3200" dirty="0"/>
          </a:p>
        </p:txBody>
      </p:sp>
    </p:spTree>
    <p:extLst>
      <p:ext uri="{BB962C8B-B14F-4D97-AF65-F5344CB8AC3E}">
        <p14:creationId xmlns:p14="http://schemas.microsoft.com/office/powerpoint/2010/main" val="3785477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5520FF9-B157-4FCF-96AD-B615C607B56F}"/>
              </a:ext>
            </a:extLst>
          </p:cNvPr>
          <p:cNvSpPr>
            <a:spLocks noChangeArrowheads="1"/>
          </p:cNvSpPr>
          <p:nvPr/>
        </p:nvSpPr>
        <p:spPr bwMode="auto">
          <a:xfrm>
            <a:off x="2216984" y="6243188"/>
            <a:ext cx="1901479" cy="45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90000"/>
              </a:lnSpc>
            </a:pPr>
            <a:endParaRPr lang="en-US" altLang="en-US" sz="1597"/>
          </a:p>
        </p:txBody>
      </p:sp>
      <p:sp>
        <p:nvSpPr>
          <p:cNvPr id="32771" name="Rectangle 3">
            <a:extLst>
              <a:ext uri="{FF2B5EF4-FFF2-40B4-BE49-F238E27FC236}">
                <a16:creationId xmlns:a16="http://schemas.microsoft.com/office/drawing/2014/main" id="{59B08763-AEAC-452F-B912-A1E0A0240724}"/>
              </a:ext>
            </a:extLst>
          </p:cNvPr>
          <p:cNvSpPr>
            <a:spLocks noChangeArrowheads="1"/>
          </p:cNvSpPr>
          <p:nvPr/>
        </p:nvSpPr>
        <p:spPr bwMode="auto">
          <a:xfrm>
            <a:off x="4650877" y="6243188"/>
            <a:ext cx="2890248" cy="45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90000"/>
              </a:lnSpc>
            </a:pPr>
            <a:endParaRPr lang="en-US" altLang="en-US" sz="1597"/>
          </a:p>
        </p:txBody>
      </p:sp>
      <p:sp>
        <p:nvSpPr>
          <p:cNvPr id="32772" name="Rectangle 4">
            <a:extLst>
              <a:ext uri="{FF2B5EF4-FFF2-40B4-BE49-F238E27FC236}">
                <a16:creationId xmlns:a16="http://schemas.microsoft.com/office/drawing/2014/main" id="{2D514782-FE65-4957-B9C1-1D3A1787C985}"/>
              </a:ext>
            </a:extLst>
          </p:cNvPr>
          <p:cNvSpPr>
            <a:spLocks noChangeArrowheads="1"/>
          </p:cNvSpPr>
          <p:nvPr/>
        </p:nvSpPr>
        <p:spPr bwMode="auto">
          <a:xfrm>
            <a:off x="2216984" y="6243188"/>
            <a:ext cx="1901479" cy="45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90000"/>
              </a:lnSpc>
            </a:pPr>
            <a:endParaRPr lang="en-US" altLang="en-US" sz="1597"/>
          </a:p>
        </p:txBody>
      </p:sp>
      <p:sp>
        <p:nvSpPr>
          <p:cNvPr id="32773" name="Rectangle 5">
            <a:extLst>
              <a:ext uri="{FF2B5EF4-FFF2-40B4-BE49-F238E27FC236}">
                <a16:creationId xmlns:a16="http://schemas.microsoft.com/office/drawing/2014/main" id="{4DCA2A11-580D-4B70-86C6-532B96CF1001}"/>
              </a:ext>
            </a:extLst>
          </p:cNvPr>
          <p:cNvSpPr>
            <a:spLocks noChangeArrowheads="1"/>
          </p:cNvSpPr>
          <p:nvPr/>
        </p:nvSpPr>
        <p:spPr bwMode="auto">
          <a:xfrm>
            <a:off x="4650877" y="6243188"/>
            <a:ext cx="2890248" cy="45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90000"/>
              </a:lnSpc>
            </a:pPr>
            <a:endParaRPr lang="en-US" altLang="en-US" sz="1597"/>
          </a:p>
        </p:txBody>
      </p:sp>
      <p:sp>
        <p:nvSpPr>
          <p:cNvPr id="29703" name="Rectangle 7">
            <a:extLst>
              <a:ext uri="{FF2B5EF4-FFF2-40B4-BE49-F238E27FC236}">
                <a16:creationId xmlns:a16="http://schemas.microsoft.com/office/drawing/2014/main" id="{876FA04A-21B6-42AF-A587-44911DF5D918}"/>
              </a:ext>
            </a:extLst>
          </p:cNvPr>
          <p:cNvSpPr>
            <a:spLocks noGrp="1" noChangeArrowheads="1"/>
          </p:cNvSpPr>
          <p:nvPr>
            <p:ph type="title"/>
          </p:nvPr>
        </p:nvSpPr>
        <p:spPr>
          <a:xfrm>
            <a:off x="610235" y="122013"/>
            <a:ext cx="10057237" cy="1017291"/>
          </a:xfrm>
        </p:spPr>
        <p:txBody>
          <a:bodyPr>
            <a:normAutofit/>
          </a:bodyPr>
          <a:lstStyle/>
          <a:p>
            <a:pPr eaLnBrk="1" hangingPunct="1">
              <a:defRPr/>
            </a:pPr>
            <a:r>
              <a:rPr lang="en-US" altLang="en-US" sz="3900" dirty="0"/>
              <a:t>Handling SWI with Vector Table</a:t>
            </a:r>
          </a:p>
        </p:txBody>
      </p:sp>
      <p:sp>
        <p:nvSpPr>
          <p:cNvPr id="29702" name="Rectangle 6">
            <a:extLst>
              <a:ext uri="{FF2B5EF4-FFF2-40B4-BE49-F238E27FC236}">
                <a16:creationId xmlns:a16="http://schemas.microsoft.com/office/drawing/2014/main" id="{7D5C4F6A-05F6-43BD-A285-08C98ED84F52}"/>
              </a:ext>
            </a:extLst>
          </p:cNvPr>
          <p:cNvSpPr>
            <a:spLocks noGrp="1" noChangeArrowheads="1"/>
          </p:cNvSpPr>
          <p:nvPr>
            <p:ph idx="1"/>
          </p:nvPr>
        </p:nvSpPr>
        <p:spPr>
          <a:xfrm>
            <a:off x="404242" y="1319944"/>
            <a:ext cx="6447597" cy="4791726"/>
          </a:xfrm>
        </p:spPr>
        <p:txBody>
          <a:bodyPr>
            <a:normAutofit/>
          </a:bodyPr>
          <a:lstStyle/>
          <a:p>
            <a:pPr marL="342899" indent="-342899">
              <a:defRPr/>
            </a:pPr>
            <a:r>
              <a:rPr lang="en-US" altLang="en-US" sz="3000" dirty="0"/>
              <a:t>When an exception occurs</a:t>
            </a:r>
            <a:r>
              <a:rPr lang="en-US" altLang="en-US" sz="4392" b="1" i="1" dirty="0"/>
              <a:t>, </a:t>
            </a:r>
            <a:r>
              <a:rPr lang="en-US" altLang="en-US" sz="3194" b="1" dirty="0"/>
              <a:t>the core</a:t>
            </a:r>
            <a:r>
              <a:rPr lang="en-US" altLang="en-US" sz="3194" b="1" i="1" dirty="0"/>
              <a:t>:</a:t>
            </a:r>
          </a:p>
          <a:p>
            <a:pPr marL="692148" lvl="1" indent="-347662">
              <a:buSzPct val="130000"/>
              <a:defRPr/>
            </a:pPr>
            <a:r>
              <a:rPr lang="en-US" altLang="en-US" sz="1897" dirty="0"/>
              <a:t>Copies CPSR into SPSR_&lt;mode&gt;</a:t>
            </a:r>
          </a:p>
          <a:p>
            <a:pPr marL="692148" lvl="1" indent="-347662">
              <a:buSzPct val="130000"/>
              <a:defRPr/>
            </a:pPr>
            <a:r>
              <a:rPr lang="en-US" altLang="en-US" sz="1897" dirty="0"/>
              <a:t>Sets appropriate CPSR bits (</a:t>
            </a:r>
            <a:r>
              <a:rPr lang="en-US" altLang="en-US" sz="1897" b="1" dirty="0"/>
              <a:t>especially the mode</a:t>
            </a:r>
            <a:r>
              <a:rPr lang="en-US" altLang="en-US" sz="1897" dirty="0"/>
              <a:t>)</a:t>
            </a:r>
          </a:p>
          <a:p>
            <a:pPr marL="692148" lvl="1" indent="-347662">
              <a:buSzPct val="130000"/>
              <a:defRPr/>
            </a:pPr>
            <a:r>
              <a:rPr lang="en-US" altLang="en-US" sz="1897" dirty="0"/>
              <a:t>Maps in appropriate banked registers</a:t>
            </a:r>
          </a:p>
          <a:p>
            <a:pPr marL="692148" lvl="1" indent="-347662">
              <a:buSzPct val="130000"/>
              <a:defRPr/>
            </a:pPr>
            <a:r>
              <a:rPr lang="en-US" altLang="en-US" sz="1897" dirty="0"/>
              <a:t>Stores the “</a:t>
            </a:r>
            <a:r>
              <a:rPr lang="en-US" altLang="en-US" sz="1897" i="1" dirty="0"/>
              <a:t>return address</a:t>
            </a:r>
            <a:r>
              <a:rPr lang="en-US" altLang="en-US" sz="1897" dirty="0"/>
              <a:t>” in LR_&lt;mode&gt;</a:t>
            </a:r>
          </a:p>
          <a:p>
            <a:pPr marL="692148" lvl="1" indent="-347662">
              <a:buSzPct val="130000"/>
              <a:defRPr/>
            </a:pPr>
            <a:r>
              <a:rPr lang="en-US" altLang="en-US" sz="1897" dirty="0"/>
              <a:t>Sets PC to vector address - 0x00000008</a:t>
            </a:r>
          </a:p>
          <a:p>
            <a:pPr marL="342899" indent="-342899">
              <a:defRPr/>
            </a:pPr>
            <a:r>
              <a:rPr lang="en-US" altLang="en-US" sz="2795" dirty="0"/>
              <a:t>To return, exception handler (</a:t>
            </a:r>
            <a:r>
              <a:rPr lang="en-US" altLang="en-US" sz="2795" dirty="0" err="1"/>
              <a:t>sw</a:t>
            </a:r>
            <a:r>
              <a:rPr lang="en-US" altLang="en-US" sz="2795" dirty="0"/>
              <a:t>) needs to:</a:t>
            </a:r>
          </a:p>
          <a:p>
            <a:pPr marL="692148" lvl="1" indent="-347662">
              <a:defRPr/>
            </a:pPr>
            <a:r>
              <a:rPr lang="en-US" altLang="en-US" sz="1897" dirty="0"/>
              <a:t>Restore CPSR from SPSR_&lt;mode&gt;</a:t>
            </a:r>
          </a:p>
          <a:p>
            <a:pPr marL="692148" lvl="1" indent="-347662">
              <a:defRPr/>
            </a:pPr>
            <a:r>
              <a:rPr lang="en-US" altLang="en-US" sz="1897" b="1" dirty="0"/>
              <a:t>Restore PC from LR_&lt;mode&gt;</a:t>
            </a:r>
          </a:p>
          <a:p>
            <a:pPr marL="692148" lvl="1" indent="-347662">
              <a:defRPr/>
            </a:pPr>
            <a:r>
              <a:rPr lang="en-US" altLang="en-US" sz="1897" b="1" dirty="0"/>
              <a:t>Leave data in designated registers (return values)</a:t>
            </a:r>
          </a:p>
        </p:txBody>
      </p:sp>
      <p:pic>
        <p:nvPicPr>
          <p:cNvPr id="32776" name="Picture 8">
            <a:extLst>
              <a:ext uri="{FF2B5EF4-FFF2-40B4-BE49-F238E27FC236}">
                <a16:creationId xmlns:a16="http://schemas.microsoft.com/office/drawing/2014/main" id="{718A8D89-A77D-457E-98BA-0FB4453B23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474" y="1912571"/>
            <a:ext cx="2668409" cy="339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1">
            <a:extLst>
              <a:ext uri="{FF2B5EF4-FFF2-40B4-BE49-F238E27FC236}">
                <a16:creationId xmlns:a16="http://schemas.microsoft.com/office/drawing/2014/main" id="{F8066234-D94E-4953-8609-65491182F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722" y="1912571"/>
            <a:ext cx="2343572" cy="263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a:extLst>
              <a:ext uri="{FF2B5EF4-FFF2-40B4-BE49-F238E27FC236}">
                <a16:creationId xmlns:a16="http://schemas.microsoft.com/office/drawing/2014/main" id="{86770B4D-55F3-4DA5-BBC0-40188066684A}"/>
              </a:ext>
            </a:extLst>
          </p:cNvPr>
          <p:cNvCxnSpPr/>
          <p:nvPr/>
        </p:nvCxnSpPr>
        <p:spPr>
          <a:xfrm>
            <a:off x="8890000" y="2042160"/>
            <a:ext cx="704722" cy="7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462B9A-C5B8-4980-BED9-0AF0C7A57AD4}"/>
              </a:ext>
            </a:extLst>
          </p:cNvPr>
          <p:cNvCxnSpPr/>
          <p:nvPr/>
        </p:nvCxnSpPr>
        <p:spPr>
          <a:xfrm>
            <a:off x="9052560" y="2702560"/>
            <a:ext cx="542162"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96AEBC-B439-411A-AF70-33EF176DD964}"/>
              </a:ext>
            </a:extLst>
          </p:cNvPr>
          <p:cNvCxnSpPr/>
          <p:nvPr/>
        </p:nvCxnSpPr>
        <p:spPr>
          <a:xfrm>
            <a:off x="9101802" y="3905727"/>
            <a:ext cx="542162"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A13ACB-7E2A-4B90-B332-564056D1FF78}"/>
              </a:ext>
            </a:extLst>
          </p:cNvPr>
          <p:cNvCxnSpPr/>
          <p:nvPr/>
        </p:nvCxnSpPr>
        <p:spPr>
          <a:xfrm>
            <a:off x="9129043" y="2337239"/>
            <a:ext cx="542162"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BE2DF4-AAD2-415B-B1A9-F4E847853BDD}"/>
              </a:ext>
            </a:extLst>
          </p:cNvPr>
          <p:cNvSpPr txBox="1"/>
          <p:nvPr/>
        </p:nvSpPr>
        <p:spPr>
          <a:xfrm>
            <a:off x="9352348" y="2794000"/>
            <a:ext cx="242374" cy="923330"/>
          </a:xfrm>
          <a:prstGeom prst="rect">
            <a:avLst/>
          </a:prstGeom>
          <a:noFill/>
        </p:spPr>
        <p:txBody>
          <a:bodyPr wrap="none" rtlCol="0">
            <a:spAutoFit/>
          </a:bodyPr>
          <a:lstStyle/>
          <a:p>
            <a:r>
              <a:rPr lang="en-IN" dirty="0"/>
              <a:t>.</a:t>
            </a:r>
          </a:p>
          <a:p>
            <a:r>
              <a:rPr lang="en-IN" dirty="0"/>
              <a:t>.</a:t>
            </a:r>
          </a:p>
          <a:p>
            <a:r>
              <a:rPr lang="en-IN" dirty="0"/>
              <a:t>.</a:t>
            </a:r>
            <a:endParaRPr lang="en-US" dirty="0"/>
          </a:p>
        </p:txBody>
      </p:sp>
      <p:cxnSp>
        <p:nvCxnSpPr>
          <p:cNvPr id="20" name="Straight Arrow Connector 19">
            <a:extLst>
              <a:ext uri="{FF2B5EF4-FFF2-40B4-BE49-F238E27FC236}">
                <a16:creationId xmlns:a16="http://schemas.microsoft.com/office/drawing/2014/main" id="{79E5A505-48A5-491C-8DFD-BBCDB47CF46E}"/>
              </a:ext>
            </a:extLst>
          </p:cNvPr>
          <p:cNvCxnSpPr/>
          <p:nvPr/>
        </p:nvCxnSpPr>
        <p:spPr>
          <a:xfrm>
            <a:off x="9129043" y="4317456"/>
            <a:ext cx="542162"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EEAB2EA-1671-4D9E-AA85-17007C8F6B61}"/>
              </a:ext>
            </a:extLst>
          </p:cNvPr>
          <p:cNvSpPr/>
          <p:nvPr/>
        </p:nvSpPr>
        <p:spPr>
          <a:xfrm>
            <a:off x="6624320" y="2570480"/>
            <a:ext cx="1005840" cy="339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CF73D-1F91-4834-B1EA-761AB273AE33}"/>
              </a:ext>
            </a:extLst>
          </p:cNvPr>
          <p:cNvSpPr>
            <a:spLocks noGrp="1"/>
          </p:cNvSpPr>
          <p:nvPr>
            <p:ph type="title"/>
          </p:nvPr>
        </p:nvSpPr>
        <p:spPr>
          <a:xfrm>
            <a:off x="497839" y="643468"/>
            <a:ext cx="3881120" cy="877220"/>
          </a:xfrm>
          <a:noFill/>
          <a:ln w="19050">
            <a:solidFill>
              <a:schemeClr val="bg1"/>
            </a:solidFill>
          </a:ln>
        </p:spPr>
        <p:txBody>
          <a:bodyPr wrap="square">
            <a:normAutofit/>
          </a:bodyPr>
          <a:lstStyle/>
          <a:p>
            <a:pPr algn="ctr"/>
            <a:r>
              <a:rPr lang="en-IN" sz="2800">
                <a:solidFill>
                  <a:schemeClr val="bg1"/>
                </a:solidFill>
              </a:rPr>
              <a:t>Files Storage</a:t>
            </a:r>
            <a:endParaRPr lang="en-US" sz="2800">
              <a:solidFill>
                <a:schemeClr val="bg1"/>
              </a:solidFill>
            </a:endParaRPr>
          </a:p>
        </p:txBody>
      </p:sp>
      <p:sp>
        <p:nvSpPr>
          <p:cNvPr id="3" name="Content Placeholder 2">
            <a:extLst>
              <a:ext uri="{FF2B5EF4-FFF2-40B4-BE49-F238E27FC236}">
                <a16:creationId xmlns:a16="http://schemas.microsoft.com/office/drawing/2014/main" id="{D7D048EC-7953-4538-8150-D9C957B2C8E3}"/>
              </a:ext>
            </a:extLst>
          </p:cNvPr>
          <p:cNvSpPr>
            <a:spLocks noGrp="1"/>
          </p:cNvSpPr>
          <p:nvPr>
            <p:ph idx="1"/>
          </p:nvPr>
        </p:nvSpPr>
        <p:spPr>
          <a:xfrm>
            <a:off x="497840" y="1868557"/>
            <a:ext cx="3881120" cy="4185109"/>
          </a:xfrm>
        </p:spPr>
        <p:txBody>
          <a:bodyPr>
            <a:normAutofit/>
          </a:bodyPr>
          <a:lstStyle/>
          <a:p>
            <a:r>
              <a:rPr lang="en-IN" sz="1800" dirty="0">
                <a:solidFill>
                  <a:schemeClr val="bg1"/>
                </a:solidFill>
              </a:rPr>
              <a:t>Files are stored in external storage</a:t>
            </a:r>
          </a:p>
          <a:p>
            <a:pPr lvl="1"/>
            <a:r>
              <a:rPr lang="en-IN" sz="1800" dirty="0">
                <a:solidFill>
                  <a:schemeClr val="bg1"/>
                </a:solidFill>
              </a:rPr>
              <a:t>HD</a:t>
            </a:r>
          </a:p>
          <a:p>
            <a:pPr lvl="1"/>
            <a:r>
              <a:rPr lang="en-IN" sz="1800" dirty="0">
                <a:solidFill>
                  <a:schemeClr val="bg1"/>
                </a:solidFill>
              </a:rPr>
              <a:t>SSD (these days)</a:t>
            </a:r>
          </a:p>
          <a:p>
            <a:pPr lvl="1"/>
            <a:r>
              <a:rPr lang="en-IN" sz="1800" dirty="0">
                <a:solidFill>
                  <a:schemeClr val="bg1"/>
                </a:solidFill>
              </a:rPr>
              <a:t>Other storage mediums</a:t>
            </a:r>
          </a:p>
          <a:p>
            <a:pPr lvl="1"/>
            <a:r>
              <a:rPr lang="en-IN" sz="1800" dirty="0">
                <a:solidFill>
                  <a:schemeClr val="bg1"/>
                </a:solidFill>
              </a:rPr>
              <a:t>Occasionally in RAM!</a:t>
            </a:r>
          </a:p>
          <a:p>
            <a:r>
              <a:rPr lang="en-IN" sz="1800" dirty="0">
                <a:solidFill>
                  <a:schemeClr val="bg1"/>
                </a:solidFill>
              </a:rPr>
              <a:t>We are essentially talking about files in HD in the presentation</a:t>
            </a:r>
          </a:p>
          <a:p>
            <a:r>
              <a:rPr lang="en-US" sz="1800" dirty="0">
                <a:solidFill>
                  <a:schemeClr val="bg1"/>
                </a:solidFill>
              </a:rPr>
              <a:t>File includes </a:t>
            </a:r>
            <a:r>
              <a:rPr lang="en-US" sz="1800" i="1" dirty="0">
                <a:solidFill>
                  <a:srgbClr val="FF0000"/>
                </a:solidFill>
              </a:rPr>
              <a:t>Meta Data </a:t>
            </a:r>
            <a:r>
              <a:rPr lang="en-US" sz="1800" dirty="0">
                <a:solidFill>
                  <a:srgbClr val="FF0000"/>
                </a:solidFill>
              </a:rPr>
              <a:t>and &amp; </a:t>
            </a:r>
            <a:r>
              <a:rPr lang="en-US" sz="1800" i="1" dirty="0">
                <a:solidFill>
                  <a:srgbClr val="FF0000"/>
                </a:solidFill>
              </a:rPr>
              <a:t>File Data</a:t>
            </a:r>
          </a:p>
          <a:p>
            <a:r>
              <a:rPr lang="en-US" sz="1800" dirty="0">
                <a:solidFill>
                  <a:schemeClr val="bg1"/>
                </a:solidFill>
              </a:rPr>
              <a:t>Both data are stored in external storage</a:t>
            </a:r>
          </a:p>
          <a:p>
            <a:r>
              <a:rPr lang="en-US" sz="1800" i="1" dirty="0">
                <a:solidFill>
                  <a:srgbClr val="FF0000"/>
                </a:solidFill>
              </a:rPr>
              <a:t>Inode</a:t>
            </a:r>
            <a:r>
              <a:rPr lang="en-US" sz="1800" dirty="0">
                <a:solidFill>
                  <a:schemeClr val="bg1"/>
                </a:solidFill>
              </a:rPr>
              <a:t> is a pointer to Meta-Data</a:t>
            </a:r>
          </a:p>
        </p:txBody>
      </p:sp>
      <p:grpSp>
        <p:nvGrpSpPr>
          <p:cNvPr id="6" name="Group 5">
            <a:extLst>
              <a:ext uri="{FF2B5EF4-FFF2-40B4-BE49-F238E27FC236}">
                <a16:creationId xmlns:a16="http://schemas.microsoft.com/office/drawing/2014/main" id="{B6723703-A547-4E38-A171-50662316C4AD}"/>
              </a:ext>
            </a:extLst>
          </p:cNvPr>
          <p:cNvGrpSpPr/>
          <p:nvPr/>
        </p:nvGrpSpPr>
        <p:grpSpPr>
          <a:xfrm>
            <a:off x="4654296" y="979734"/>
            <a:ext cx="7458406" cy="4898532"/>
            <a:chOff x="4654296" y="979734"/>
            <a:chExt cx="7458406" cy="4898532"/>
          </a:xfrm>
        </p:grpSpPr>
        <p:pic>
          <p:nvPicPr>
            <p:cNvPr id="4" name="Picture 3">
              <a:extLst>
                <a:ext uri="{FF2B5EF4-FFF2-40B4-BE49-F238E27FC236}">
                  <a16:creationId xmlns:a16="http://schemas.microsoft.com/office/drawing/2014/main" id="{2CF2F6EA-026E-4D6F-9796-1A0AA9D42B5A}"/>
                </a:ext>
              </a:extLst>
            </p:cNvPr>
            <p:cNvPicPr>
              <a:picLocks noChangeAspect="1"/>
            </p:cNvPicPr>
            <p:nvPr/>
          </p:nvPicPr>
          <p:blipFill>
            <a:blip r:embed="rId2"/>
            <a:stretch>
              <a:fillRect/>
            </a:stretch>
          </p:blipFill>
          <p:spPr>
            <a:xfrm>
              <a:off x="4654296" y="979734"/>
              <a:ext cx="7458406" cy="4898532"/>
            </a:xfrm>
            <a:prstGeom prst="rect">
              <a:avLst/>
            </a:prstGeom>
          </p:spPr>
        </p:pic>
        <p:sp>
          <p:nvSpPr>
            <p:cNvPr id="5" name="Rectangle 4">
              <a:extLst>
                <a:ext uri="{FF2B5EF4-FFF2-40B4-BE49-F238E27FC236}">
                  <a16:creationId xmlns:a16="http://schemas.microsoft.com/office/drawing/2014/main" id="{D0664AC8-9395-4F5B-9043-ABC4835A4B9E}"/>
                </a:ext>
              </a:extLst>
            </p:cNvPr>
            <p:cNvSpPr/>
            <p:nvPr/>
          </p:nvSpPr>
          <p:spPr>
            <a:xfrm>
              <a:off x="8117839" y="2214881"/>
              <a:ext cx="3139441" cy="1473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Name</a:t>
              </a:r>
            </a:p>
            <a:p>
              <a:r>
                <a:rPr lang="en-IN" sz="1400" b="1" dirty="0">
                  <a:solidFill>
                    <a:schemeClr val="tx1"/>
                  </a:solidFill>
                </a:rPr>
                <a:t>Folder Path</a:t>
              </a:r>
            </a:p>
            <a:p>
              <a:r>
                <a:rPr lang="en-IN" sz="1400" b="1" dirty="0">
                  <a:solidFill>
                    <a:schemeClr val="tx1"/>
                  </a:solidFill>
                </a:rPr>
                <a:t>Owner</a:t>
              </a:r>
            </a:p>
            <a:p>
              <a:r>
                <a:rPr lang="en-IN" sz="1400" b="1" dirty="0">
                  <a:solidFill>
                    <a:schemeClr val="tx1"/>
                  </a:solidFill>
                </a:rPr>
                <a:t>Size</a:t>
              </a:r>
            </a:p>
            <a:p>
              <a:r>
                <a:rPr lang="en-IN" sz="1400" b="1" dirty="0">
                  <a:solidFill>
                    <a:schemeClr val="tx1"/>
                  </a:solidFill>
                </a:rPr>
                <a:t>Permission</a:t>
              </a:r>
            </a:p>
            <a:p>
              <a:r>
                <a:rPr lang="en-IN" sz="1400" b="1" dirty="0">
                  <a:solidFill>
                    <a:schemeClr val="tx1"/>
                  </a:solidFill>
                </a:rPr>
                <a:t>Date Created/Modified</a:t>
              </a:r>
            </a:p>
            <a:p>
              <a:r>
                <a:rPr lang="en-IN" sz="1400" b="1" dirty="0">
                  <a:solidFill>
                    <a:schemeClr val="tx1"/>
                  </a:solidFill>
                </a:rPr>
                <a:t>Etc.</a:t>
              </a:r>
              <a:endParaRPr lang="en-US" sz="1400" b="1" dirty="0">
                <a:solidFill>
                  <a:schemeClr val="tx1"/>
                </a:solidFill>
              </a:endParaRPr>
            </a:p>
          </p:txBody>
        </p:sp>
      </p:grpSp>
    </p:spTree>
    <p:extLst>
      <p:ext uri="{BB962C8B-B14F-4D97-AF65-F5344CB8AC3E}">
        <p14:creationId xmlns:p14="http://schemas.microsoft.com/office/powerpoint/2010/main" val="354623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1F32948-F35C-4D94-AACD-AE3BE13E4D88}"/>
              </a:ext>
            </a:extLst>
          </p:cNvPr>
          <p:cNvSpPr>
            <a:spLocks noGrp="1" noChangeArrowheads="1"/>
          </p:cNvSpPr>
          <p:nvPr>
            <p:ph type="title"/>
          </p:nvPr>
        </p:nvSpPr>
        <p:spPr/>
        <p:txBody>
          <a:bodyPr/>
          <a:lstStyle/>
          <a:p>
            <a:r>
              <a:rPr lang="en-US" altLang="en-US" dirty="0"/>
              <a:t>SWI Handler</a:t>
            </a:r>
          </a:p>
        </p:txBody>
      </p:sp>
      <p:sp>
        <p:nvSpPr>
          <p:cNvPr id="34821" name="TextBox 1">
            <a:extLst>
              <a:ext uri="{FF2B5EF4-FFF2-40B4-BE49-F238E27FC236}">
                <a16:creationId xmlns:a16="http://schemas.microsoft.com/office/drawing/2014/main" id="{18618DA9-A7DA-4EA8-B782-31877B1BC5F5}"/>
              </a:ext>
            </a:extLst>
          </p:cNvPr>
          <p:cNvSpPr txBox="1">
            <a:spLocks noChangeArrowheads="1"/>
          </p:cNvSpPr>
          <p:nvPr/>
        </p:nvSpPr>
        <p:spPr bwMode="auto">
          <a:xfrm>
            <a:off x="5644399" y="6049872"/>
            <a:ext cx="456355" cy="45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IN" altLang="en-US" sz="2396"/>
              <a:t>…</a:t>
            </a:r>
            <a:endParaRPr lang="en-US" altLang="en-US" sz="2396"/>
          </a:p>
        </p:txBody>
      </p:sp>
      <p:grpSp>
        <p:nvGrpSpPr>
          <p:cNvPr id="2" name="Group 1">
            <a:extLst>
              <a:ext uri="{FF2B5EF4-FFF2-40B4-BE49-F238E27FC236}">
                <a16:creationId xmlns:a16="http://schemas.microsoft.com/office/drawing/2014/main" id="{CC5B429F-C24F-433D-8D3A-2196397C5E34}"/>
              </a:ext>
            </a:extLst>
          </p:cNvPr>
          <p:cNvGrpSpPr/>
          <p:nvPr/>
        </p:nvGrpSpPr>
        <p:grpSpPr>
          <a:xfrm>
            <a:off x="923979" y="2419512"/>
            <a:ext cx="9307141" cy="4351338"/>
            <a:chOff x="923979" y="1418187"/>
            <a:chExt cx="10096852" cy="5352663"/>
          </a:xfrm>
        </p:grpSpPr>
        <p:pic>
          <p:nvPicPr>
            <p:cNvPr id="4" name="Picture 3">
              <a:extLst>
                <a:ext uri="{FF2B5EF4-FFF2-40B4-BE49-F238E27FC236}">
                  <a16:creationId xmlns:a16="http://schemas.microsoft.com/office/drawing/2014/main" id="{E71EB322-A9BB-4E5D-BA60-B6A8E9548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79" y="1418187"/>
              <a:ext cx="9193650" cy="53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Shape 8">
              <a:extLst>
                <a:ext uri="{FF2B5EF4-FFF2-40B4-BE49-F238E27FC236}">
                  <a16:creationId xmlns:a16="http://schemas.microsoft.com/office/drawing/2014/main" id="{26EA06C1-03E3-41B9-8E28-2F28996F4142}"/>
                </a:ext>
              </a:extLst>
            </p:cNvPr>
            <p:cNvSpPr/>
            <p:nvPr/>
          </p:nvSpPr>
          <p:spPr>
            <a:xfrm>
              <a:off x="8620214" y="1774714"/>
              <a:ext cx="2400617" cy="3520905"/>
            </a:xfrm>
            <a:custGeom>
              <a:avLst/>
              <a:gdLst>
                <a:gd name="connsiteX0" fmla="*/ 650240 w 2405534"/>
                <a:gd name="connsiteY0" fmla="*/ 3484880 h 3527593"/>
                <a:gd name="connsiteX1" fmla="*/ 1838960 w 2405534"/>
                <a:gd name="connsiteY1" fmla="*/ 3393440 h 3527593"/>
                <a:gd name="connsiteX2" fmla="*/ 2316480 w 2405534"/>
                <a:gd name="connsiteY2" fmla="*/ 2367280 h 3527593"/>
                <a:gd name="connsiteX3" fmla="*/ 2164080 w 2405534"/>
                <a:gd name="connsiteY3" fmla="*/ 711200 h 3527593"/>
                <a:gd name="connsiteX4" fmla="*/ 0 w 2405534"/>
                <a:gd name="connsiteY4" fmla="*/ 0 h 3527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5534" h="3527593">
                  <a:moveTo>
                    <a:pt x="650240" y="3484880"/>
                  </a:moveTo>
                  <a:cubicBezTo>
                    <a:pt x="1105746" y="3532293"/>
                    <a:pt x="1561253" y="3579707"/>
                    <a:pt x="1838960" y="3393440"/>
                  </a:cubicBezTo>
                  <a:cubicBezTo>
                    <a:pt x="2116667" y="3207173"/>
                    <a:pt x="2262293" y="2814320"/>
                    <a:pt x="2316480" y="2367280"/>
                  </a:cubicBezTo>
                  <a:cubicBezTo>
                    <a:pt x="2370667" y="1920240"/>
                    <a:pt x="2550160" y="1105747"/>
                    <a:pt x="2164080" y="711200"/>
                  </a:cubicBezTo>
                  <a:cubicBezTo>
                    <a:pt x="1778000" y="316653"/>
                    <a:pt x="889000" y="158326"/>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97"/>
            </a:p>
          </p:txBody>
        </p:sp>
      </p:grpSp>
      <p:sp>
        <p:nvSpPr>
          <p:cNvPr id="6" name="Left Brace 5">
            <a:extLst>
              <a:ext uri="{FF2B5EF4-FFF2-40B4-BE49-F238E27FC236}">
                <a16:creationId xmlns:a16="http://schemas.microsoft.com/office/drawing/2014/main" id="{80CE5BD6-B92B-473C-BD73-C5A303862F6F}"/>
              </a:ext>
            </a:extLst>
          </p:cNvPr>
          <p:cNvSpPr/>
          <p:nvPr/>
        </p:nvSpPr>
        <p:spPr>
          <a:xfrm rot="5400000">
            <a:off x="5278681" y="1044656"/>
            <a:ext cx="406400" cy="248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0FB53D3-6CC5-44CC-915B-9856F031384A}"/>
              </a:ext>
            </a:extLst>
          </p:cNvPr>
          <p:cNvSpPr txBox="1"/>
          <p:nvPr/>
        </p:nvSpPr>
        <p:spPr>
          <a:xfrm>
            <a:off x="2148371" y="1563345"/>
            <a:ext cx="7250190" cy="400110"/>
          </a:xfrm>
          <a:prstGeom prst="rect">
            <a:avLst/>
          </a:prstGeom>
          <a:noFill/>
        </p:spPr>
        <p:txBody>
          <a:bodyPr wrap="none" rtlCol="0">
            <a:spAutoFit/>
          </a:bodyPr>
          <a:lstStyle/>
          <a:p>
            <a:r>
              <a:rPr lang="en-IN" sz="2000" dirty="0"/>
              <a:t>Codes handler for various values of operand, like file close, open etc</a:t>
            </a:r>
            <a:endParaRPr lang="en-US" sz="2000" dirty="0"/>
          </a:p>
        </p:txBody>
      </p:sp>
      <p:sp>
        <p:nvSpPr>
          <p:cNvPr id="8" name="Rectangle 7">
            <a:extLst>
              <a:ext uri="{FF2B5EF4-FFF2-40B4-BE49-F238E27FC236}">
                <a16:creationId xmlns:a16="http://schemas.microsoft.com/office/drawing/2014/main" id="{A2BF56DD-0A04-4853-BEC9-585B37601068}"/>
              </a:ext>
            </a:extLst>
          </p:cNvPr>
          <p:cNvSpPr/>
          <p:nvPr/>
        </p:nvSpPr>
        <p:spPr>
          <a:xfrm>
            <a:off x="3088639" y="2555119"/>
            <a:ext cx="1148641"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FCS</a:t>
            </a:r>
            <a:endParaRPr lang="en-US" dirty="0"/>
          </a:p>
        </p:txBody>
      </p:sp>
      <p:sp>
        <p:nvSpPr>
          <p:cNvPr id="13" name="Rectangle 12">
            <a:extLst>
              <a:ext uri="{FF2B5EF4-FFF2-40B4-BE49-F238E27FC236}">
                <a16:creationId xmlns:a16="http://schemas.microsoft.com/office/drawing/2014/main" id="{05D5123A-4261-43D5-8F02-3C25A80E261A}"/>
              </a:ext>
            </a:extLst>
          </p:cNvPr>
          <p:cNvSpPr/>
          <p:nvPr/>
        </p:nvSpPr>
        <p:spPr>
          <a:xfrm>
            <a:off x="6775258" y="2557232"/>
            <a:ext cx="1148641"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3029-0EEC-4373-AB76-DA923051182C}"/>
              </a:ext>
            </a:extLst>
          </p:cNvPr>
          <p:cNvSpPr>
            <a:spLocks noGrp="1"/>
          </p:cNvSpPr>
          <p:nvPr>
            <p:ph type="title"/>
          </p:nvPr>
        </p:nvSpPr>
        <p:spPr/>
        <p:txBody>
          <a:bodyPr/>
          <a:lstStyle/>
          <a:p>
            <a:r>
              <a:rPr lang="en-IN" dirty="0" err="1"/>
              <a:t>ARMsim</a:t>
            </a:r>
            <a:r>
              <a:rPr lang="en-IN" dirty="0"/>
              <a:t>* – File I/O Plugin Exceptions</a:t>
            </a:r>
            <a:endParaRPr lang="en-US" dirty="0"/>
          </a:p>
        </p:txBody>
      </p:sp>
      <p:grpSp>
        <p:nvGrpSpPr>
          <p:cNvPr id="3" name="Group 2">
            <a:extLst>
              <a:ext uri="{FF2B5EF4-FFF2-40B4-BE49-F238E27FC236}">
                <a16:creationId xmlns:a16="http://schemas.microsoft.com/office/drawing/2014/main" id="{A0F353D4-6390-4029-95F2-F263E55A91E0}"/>
              </a:ext>
            </a:extLst>
          </p:cNvPr>
          <p:cNvGrpSpPr/>
          <p:nvPr/>
        </p:nvGrpSpPr>
        <p:grpSpPr>
          <a:xfrm>
            <a:off x="1248230" y="1518100"/>
            <a:ext cx="10105570" cy="5085900"/>
            <a:chOff x="1759505" y="1518100"/>
            <a:chExt cx="7931148" cy="4901624"/>
          </a:xfrm>
        </p:grpSpPr>
        <p:pic>
          <p:nvPicPr>
            <p:cNvPr id="4" name="Picture 3">
              <a:extLst>
                <a:ext uri="{FF2B5EF4-FFF2-40B4-BE49-F238E27FC236}">
                  <a16:creationId xmlns:a16="http://schemas.microsoft.com/office/drawing/2014/main" id="{6301C7BA-D0D2-401A-8194-9327A5B2B5C3}"/>
                </a:ext>
              </a:extLst>
            </p:cNvPr>
            <p:cNvPicPr>
              <a:picLocks noChangeAspect="1"/>
            </p:cNvPicPr>
            <p:nvPr/>
          </p:nvPicPr>
          <p:blipFill>
            <a:blip r:embed="rId2"/>
            <a:stretch>
              <a:fillRect/>
            </a:stretch>
          </p:blipFill>
          <p:spPr>
            <a:xfrm>
              <a:off x="1759505" y="1518100"/>
              <a:ext cx="7931148" cy="4901624"/>
            </a:xfrm>
            <a:prstGeom prst="rect">
              <a:avLst/>
            </a:prstGeom>
          </p:spPr>
        </p:pic>
        <p:sp>
          <p:nvSpPr>
            <p:cNvPr id="5" name="Rectangle 4">
              <a:extLst>
                <a:ext uri="{FF2B5EF4-FFF2-40B4-BE49-F238E27FC236}">
                  <a16:creationId xmlns:a16="http://schemas.microsoft.com/office/drawing/2014/main" id="{2249346D-F737-4BB5-8562-3BB08172A4DA}"/>
                </a:ext>
              </a:extLst>
            </p:cNvPr>
            <p:cNvSpPr/>
            <p:nvPr/>
          </p:nvSpPr>
          <p:spPr>
            <a:xfrm>
              <a:off x="2236304" y="1967949"/>
              <a:ext cx="467139"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F0C3B6-7910-460C-A788-BAC0D63A9882}"/>
                </a:ext>
              </a:extLst>
            </p:cNvPr>
            <p:cNvSpPr/>
            <p:nvPr/>
          </p:nvSpPr>
          <p:spPr>
            <a:xfrm>
              <a:off x="2236303" y="4366591"/>
              <a:ext cx="467139" cy="15668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523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B371EFA5-D145-4A3B-8815-AA2CC6BF7430}"/>
              </a:ext>
            </a:extLst>
          </p:cNvPr>
          <p:cNvSpPr>
            <a:spLocks noGrp="1" noChangeArrowheads="1"/>
          </p:cNvSpPr>
          <p:nvPr>
            <p:ph type="title"/>
          </p:nvPr>
        </p:nvSpPr>
        <p:spPr/>
        <p:txBody>
          <a:bodyPr/>
          <a:lstStyle/>
          <a:p>
            <a:r>
              <a:rPr lang="en-IN" altLang="en-US" dirty="0"/>
              <a:t>Printing a Character &amp; a string to STDOUT</a:t>
            </a:r>
            <a:endParaRPr lang="en-US" altLang="en-US" dirty="0"/>
          </a:p>
        </p:txBody>
      </p:sp>
      <p:sp>
        <p:nvSpPr>
          <p:cNvPr id="3" name="Content Placeholder 2">
            <a:extLst>
              <a:ext uri="{FF2B5EF4-FFF2-40B4-BE49-F238E27FC236}">
                <a16:creationId xmlns:a16="http://schemas.microsoft.com/office/drawing/2014/main" id="{8178CC9A-1237-48F0-A149-D9CDAA74BC3D}"/>
              </a:ext>
            </a:extLst>
          </p:cNvPr>
          <p:cNvSpPr>
            <a:spLocks noGrp="1"/>
          </p:cNvSpPr>
          <p:nvPr>
            <p:ph idx="1"/>
          </p:nvPr>
        </p:nvSpPr>
        <p:spPr/>
        <p:txBody>
          <a:bodyPr/>
          <a:lstStyle/>
          <a:p>
            <a:pPr>
              <a:spcBef>
                <a:spcPts val="0"/>
              </a:spcBef>
              <a:defRPr/>
            </a:pPr>
            <a:r>
              <a:rPr lang="en-US" b="1" dirty="0"/>
              <a:t>Hello</a:t>
            </a:r>
            <a:r>
              <a:rPr lang="en-US" dirty="0"/>
              <a:t>: .</a:t>
            </a:r>
            <a:r>
              <a:rPr lang="en-US" dirty="0" err="1"/>
              <a:t>asciz</a:t>
            </a:r>
            <a:r>
              <a:rPr lang="en-US" dirty="0"/>
              <a:t> 	"Hello Class!\n"</a:t>
            </a:r>
          </a:p>
          <a:p>
            <a:pPr marL="1339023" indent="-1339023">
              <a:spcBef>
                <a:spcPts val="0"/>
              </a:spcBef>
              <a:defRPr/>
            </a:pPr>
            <a:r>
              <a:rPr lang="en-US" dirty="0"/>
              <a:t>mov 	r0, #'1'</a:t>
            </a:r>
          </a:p>
          <a:p>
            <a:pPr marL="1339023" indent="-1339023">
              <a:spcBef>
                <a:spcPts val="0"/>
              </a:spcBef>
              <a:defRPr/>
            </a:pPr>
            <a:r>
              <a:rPr lang="en-US" b="1" dirty="0" err="1"/>
              <a:t>swi</a:t>
            </a:r>
            <a:r>
              <a:rPr lang="en-US" dirty="0"/>
              <a:t> 	0x00		; character in r0 to </a:t>
            </a:r>
            <a:r>
              <a:rPr lang="en-US" dirty="0" err="1"/>
              <a:t>stdout</a:t>
            </a:r>
            <a:endParaRPr lang="en-US" dirty="0"/>
          </a:p>
          <a:p>
            <a:pPr marL="1339023" indent="-1339023">
              <a:spcBef>
                <a:spcPts val="0"/>
              </a:spcBef>
              <a:defRPr/>
            </a:pPr>
            <a:r>
              <a:rPr lang="en-US" dirty="0"/>
              <a:t>mov 	r0,#':'</a:t>
            </a:r>
          </a:p>
          <a:p>
            <a:pPr marL="1339023" indent="-1339023">
              <a:spcBef>
                <a:spcPts val="0"/>
              </a:spcBef>
              <a:defRPr/>
            </a:pPr>
            <a:r>
              <a:rPr lang="en-US" b="1" dirty="0" err="1"/>
              <a:t>swi</a:t>
            </a:r>
            <a:r>
              <a:rPr lang="en-US" dirty="0"/>
              <a:t> 	0x00		; character in r0 to </a:t>
            </a:r>
            <a:r>
              <a:rPr lang="en-US" dirty="0" err="1"/>
              <a:t>stdout</a:t>
            </a:r>
            <a:endParaRPr lang="en-US" dirty="0"/>
          </a:p>
          <a:p>
            <a:pPr marL="1339023" indent="-1339023">
              <a:spcBef>
                <a:spcPts val="0"/>
              </a:spcBef>
              <a:defRPr/>
            </a:pPr>
            <a:r>
              <a:rPr lang="en-US" dirty="0" err="1"/>
              <a:t>ldr</a:t>
            </a:r>
            <a:r>
              <a:rPr lang="en-US" dirty="0"/>
              <a:t> 		r0, =Hello	; load starting byte address </a:t>
            </a:r>
          </a:p>
          <a:p>
            <a:pPr marL="1339023" indent="-1339023">
              <a:spcBef>
                <a:spcPts val="0"/>
              </a:spcBef>
              <a:defRPr/>
            </a:pPr>
            <a:r>
              <a:rPr lang="en-US" dirty="0" err="1"/>
              <a:t>swi</a:t>
            </a:r>
            <a:r>
              <a:rPr lang="en-US" dirty="0"/>
              <a:t> 	0x02		; string to </a:t>
            </a:r>
            <a:r>
              <a:rPr lang="en-US" dirty="0" err="1"/>
              <a:t>stdout</a:t>
            </a:r>
            <a:endParaRPr lang="en-US" dirty="0"/>
          </a:p>
          <a:p>
            <a:pPr marL="1339023" indent="-1339023">
              <a:spcBef>
                <a:spcPts val="0"/>
              </a:spcBef>
              <a:defRPr/>
            </a:pPr>
            <a:r>
              <a:rPr lang="en-US" dirty="0" err="1"/>
              <a:t>Swi</a:t>
            </a:r>
            <a:r>
              <a:rPr lang="en-US" dirty="0"/>
              <a:t>	0x11		; Halt</a:t>
            </a:r>
          </a:p>
        </p:txBody>
      </p:sp>
      <p:sp>
        <p:nvSpPr>
          <p:cNvPr id="2" name="TextBox 1">
            <a:extLst>
              <a:ext uri="{FF2B5EF4-FFF2-40B4-BE49-F238E27FC236}">
                <a16:creationId xmlns:a16="http://schemas.microsoft.com/office/drawing/2014/main" id="{02B7035B-7804-404C-8BD7-A1525BBE3C2D}"/>
              </a:ext>
            </a:extLst>
          </p:cNvPr>
          <p:cNvSpPr txBox="1"/>
          <p:nvPr/>
        </p:nvSpPr>
        <p:spPr>
          <a:xfrm>
            <a:off x="2783114" y="5345966"/>
            <a:ext cx="6882397" cy="830997"/>
          </a:xfrm>
          <a:prstGeom prst="rect">
            <a:avLst/>
          </a:prstGeom>
          <a:noFill/>
        </p:spPr>
        <p:txBody>
          <a:bodyPr wrap="none" rtlCol="0">
            <a:spAutoFit/>
          </a:bodyPr>
          <a:lstStyle/>
          <a:p>
            <a:pPr algn="ctr"/>
            <a:r>
              <a:rPr lang="en-IN" sz="2400" dirty="0">
                <a:solidFill>
                  <a:srgbClr val="7030A0"/>
                </a:solidFill>
              </a:rPr>
              <a:t>File Handle/Descriptor </a:t>
            </a:r>
            <a:r>
              <a:rPr lang="en-IN" sz="2400" dirty="0"/>
              <a:t>Size is 1 Word; </a:t>
            </a:r>
          </a:p>
          <a:p>
            <a:pPr algn="ctr"/>
            <a:r>
              <a:rPr lang="en-IN" sz="2400" dirty="0"/>
              <a:t>FD 0 for STDIN, FD 1 for STDOUT, and FD 2 for STDERR</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3029-0EEC-4373-AB76-DA923051182C}"/>
              </a:ext>
            </a:extLst>
          </p:cNvPr>
          <p:cNvSpPr>
            <a:spLocks noGrp="1"/>
          </p:cNvSpPr>
          <p:nvPr>
            <p:ph type="title"/>
          </p:nvPr>
        </p:nvSpPr>
        <p:spPr/>
        <p:txBody>
          <a:bodyPr/>
          <a:lstStyle/>
          <a:p>
            <a:r>
              <a:rPr lang="en-IN" dirty="0"/>
              <a:t>ARM SIM – Opening a File for </a:t>
            </a:r>
            <a:r>
              <a:rPr lang="en-IN" dirty="0" err="1"/>
              <a:t>Input/Output</a:t>
            </a:r>
            <a:endParaRPr lang="en-US" dirty="0"/>
          </a:p>
        </p:txBody>
      </p:sp>
      <p:grpSp>
        <p:nvGrpSpPr>
          <p:cNvPr id="11" name="Group 10">
            <a:extLst>
              <a:ext uri="{FF2B5EF4-FFF2-40B4-BE49-F238E27FC236}">
                <a16:creationId xmlns:a16="http://schemas.microsoft.com/office/drawing/2014/main" id="{F2C45691-45E7-43A4-8F8E-F681F83CC5F6}"/>
              </a:ext>
            </a:extLst>
          </p:cNvPr>
          <p:cNvGrpSpPr/>
          <p:nvPr/>
        </p:nvGrpSpPr>
        <p:grpSpPr>
          <a:xfrm>
            <a:off x="648354" y="1545403"/>
            <a:ext cx="7167803" cy="4360541"/>
            <a:chOff x="648354" y="1545403"/>
            <a:chExt cx="7167803" cy="4360541"/>
          </a:xfrm>
        </p:grpSpPr>
        <p:pic>
          <p:nvPicPr>
            <p:cNvPr id="4" name="Picture 3">
              <a:extLst>
                <a:ext uri="{FF2B5EF4-FFF2-40B4-BE49-F238E27FC236}">
                  <a16:creationId xmlns:a16="http://schemas.microsoft.com/office/drawing/2014/main" id="{6301C7BA-D0D2-401A-8194-9327A5B2B5C3}"/>
                </a:ext>
              </a:extLst>
            </p:cNvPr>
            <p:cNvPicPr>
              <a:picLocks noChangeAspect="1"/>
            </p:cNvPicPr>
            <p:nvPr/>
          </p:nvPicPr>
          <p:blipFill>
            <a:blip r:embed="rId3"/>
            <a:stretch>
              <a:fillRect/>
            </a:stretch>
          </p:blipFill>
          <p:spPr>
            <a:xfrm>
              <a:off x="648354" y="1545403"/>
              <a:ext cx="7167803" cy="4360541"/>
            </a:xfrm>
            <a:prstGeom prst="rect">
              <a:avLst/>
            </a:prstGeom>
          </p:spPr>
        </p:pic>
        <p:sp>
          <p:nvSpPr>
            <p:cNvPr id="5" name="Rectangle 4">
              <a:extLst>
                <a:ext uri="{FF2B5EF4-FFF2-40B4-BE49-F238E27FC236}">
                  <a16:creationId xmlns:a16="http://schemas.microsoft.com/office/drawing/2014/main" id="{2249346D-F737-4BB5-8562-3BB08172A4DA}"/>
                </a:ext>
              </a:extLst>
            </p:cNvPr>
            <p:cNvSpPr/>
            <p:nvPr/>
          </p:nvSpPr>
          <p:spPr>
            <a:xfrm>
              <a:off x="686793" y="4054092"/>
              <a:ext cx="7058131" cy="17225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02C1D9E-691F-4F7C-9B5E-393F110C4A2A}"/>
              </a:ext>
            </a:extLst>
          </p:cNvPr>
          <p:cNvSpPr txBox="1"/>
          <p:nvPr/>
        </p:nvSpPr>
        <p:spPr>
          <a:xfrm>
            <a:off x="8087336" y="1657121"/>
            <a:ext cx="3379836" cy="4744056"/>
          </a:xfrm>
          <a:prstGeom prst="rect">
            <a:avLst/>
          </a:prstGeom>
          <a:noFill/>
        </p:spPr>
        <p:txBody>
          <a:bodyPr wrap="none" rtlCol="0">
            <a:spAutoFit/>
          </a:bodyPr>
          <a:lstStyle/>
          <a:p>
            <a:pPr marL="457200" indent="-457200">
              <a:lnSpc>
                <a:spcPct val="150000"/>
              </a:lnSpc>
              <a:buFont typeface="+mj-lt"/>
              <a:buAutoNum type="arabicPeriod"/>
            </a:pPr>
            <a:r>
              <a:rPr lang="en-US" sz="2000" b="1" dirty="0" err="1">
                <a:solidFill>
                  <a:srgbClr val="00B050"/>
                </a:solidFill>
              </a:rPr>
              <a:t>FileName</a:t>
            </a:r>
            <a:r>
              <a:rPr lang="en-US" sz="2000" b="1" dirty="0">
                <a:solidFill>
                  <a:srgbClr val="00B050"/>
                </a:solidFill>
              </a:rPr>
              <a:t>:    .</a:t>
            </a:r>
            <a:r>
              <a:rPr lang="en-US" sz="2000" b="1" dirty="0" err="1">
                <a:solidFill>
                  <a:srgbClr val="00B050"/>
                </a:solidFill>
              </a:rPr>
              <a:t>asciz</a:t>
            </a:r>
            <a:r>
              <a:rPr lang="en-US" sz="2000" b="1" dirty="0">
                <a:solidFill>
                  <a:srgbClr val="00B050"/>
                </a:solidFill>
              </a:rPr>
              <a:t> “</a:t>
            </a:r>
            <a:r>
              <a:rPr lang="en-US" sz="2000" b="1" dirty="0" err="1">
                <a:solidFill>
                  <a:srgbClr val="00B050"/>
                </a:solidFill>
              </a:rPr>
              <a:t>test.s</a:t>
            </a:r>
            <a:r>
              <a:rPr lang="en-US" sz="2000" b="1" dirty="0">
                <a:solidFill>
                  <a:srgbClr val="00B050"/>
                </a:solidFill>
              </a:rPr>
              <a:t>"</a:t>
            </a:r>
          </a:p>
          <a:p>
            <a:pPr marL="457200" indent="-457200">
              <a:lnSpc>
                <a:spcPct val="150000"/>
              </a:lnSpc>
              <a:buFont typeface="+mj-lt"/>
              <a:buAutoNum type="arabicPeriod"/>
            </a:pPr>
            <a:r>
              <a:rPr lang="en-US" sz="2000" b="1" dirty="0">
                <a:solidFill>
                  <a:srgbClr val="00B050"/>
                </a:solidFill>
              </a:rPr>
              <a:t>.align</a:t>
            </a:r>
          </a:p>
          <a:p>
            <a:pPr marL="457200" indent="-457200">
              <a:lnSpc>
                <a:spcPct val="150000"/>
              </a:lnSpc>
              <a:buFont typeface="+mj-lt"/>
              <a:buAutoNum type="arabicPeriod"/>
            </a:pPr>
            <a:r>
              <a:rPr lang="en-US" sz="2000" b="1" dirty="0" err="1">
                <a:solidFill>
                  <a:srgbClr val="00B050"/>
                </a:solidFill>
              </a:rPr>
              <a:t>FileHandle</a:t>
            </a:r>
            <a:r>
              <a:rPr lang="en-US" sz="2000" b="1" dirty="0">
                <a:solidFill>
                  <a:srgbClr val="00B050"/>
                </a:solidFill>
              </a:rPr>
              <a:t>:    .word  0</a:t>
            </a:r>
          </a:p>
          <a:p>
            <a:pPr marL="457200" indent="-457200">
              <a:lnSpc>
                <a:spcPct val="150000"/>
              </a:lnSpc>
              <a:buFont typeface="+mj-lt"/>
              <a:buAutoNum type="arabicPeriod"/>
            </a:pPr>
            <a:r>
              <a:rPr lang="en-US" sz="2000" b="1" dirty="0" err="1"/>
              <a:t>ldr</a:t>
            </a:r>
            <a:r>
              <a:rPr lang="en-US" sz="2000" b="1" dirty="0"/>
              <a:t> </a:t>
            </a:r>
            <a:r>
              <a:rPr lang="en-US" sz="2000" b="1" dirty="0">
                <a:solidFill>
                  <a:srgbClr val="FF0000"/>
                </a:solidFill>
              </a:rPr>
              <a:t>r0</a:t>
            </a:r>
            <a:r>
              <a:rPr lang="en-US" sz="2000" b="1" dirty="0"/>
              <a:t>,=</a:t>
            </a:r>
            <a:r>
              <a:rPr lang="en-US" sz="2000" b="1" dirty="0" err="1"/>
              <a:t>FileName</a:t>
            </a:r>
            <a:r>
              <a:rPr lang="en-US" sz="2000" b="1" dirty="0"/>
              <a:t>   </a:t>
            </a:r>
            <a:r>
              <a:rPr lang="en-US" sz="2000" dirty="0"/>
              <a:t> </a:t>
            </a:r>
          </a:p>
          <a:p>
            <a:pPr marL="457200" indent="-457200">
              <a:lnSpc>
                <a:spcPct val="150000"/>
              </a:lnSpc>
              <a:buFont typeface="+mj-lt"/>
              <a:buAutoNum type="arabicPeriod"/>
            </a:pPr>
            <a:r>
              <a:rPr lang="en-US" sz="2000" b="1" dirty="0"/>
              <a:t>mov </a:t>
            </a:r>
            <a:r>
              <a:rPr lang="en-US" sz="2000" b="1" dirty="0">
                <a:solidFill>
                  <a:srgbClr val="FF0000"/>
                </a:solidFill>
              </a:rPr>
              <a:t>r1</a:t>
            </a:r>
            <a:r>
              <a:rPr lang="en-US" sz="2000" b="1" dirty="0"/>
              <a:t>,#0 </a:t>
            </a:r>
            <a:r>
              <a:rPr lang="en-US" sz="2000" dirty="0"/>
              <a:t>	 </a:t>
            </a:r>
          </a:p>
          <a:p>
            <a:pPr marL="457200" indent="-457200">
              <a:lnSpc>
                <a:spcPct val="150000"/>
              </a:lnSpc>
              <a:buFont typeface="+mj-lt"/>
              <a:buAutoNum type="arabicPeriod"/>
            </a:pPr>
            <a:r>
              <a:rPr lang="nn-NO" sz="2000" b="1" dirty="0"/>
              <a:t>swi 0X66		 </a:t>
            </a:r>
            <a:endParaRPr lang="nn-NO" sz="2000" dirty="0"/>
          </a:p>
          <a:p>
            <a:pPr marL="457200" indent="-457200">
              <a:lnSpc>
                <a:spcPct val="150000"/>
              </a:lnSpc>
              <a:buFont typeface="+mj-lt"/>
              <a:buAutoNum type="arabicPeriod"/>
            </a:pPr>
            <a:r>
              <a:rPr lang="en-US" sz="2000" b="1" dirty="0" err="1"/>
              <a:t>ldr</a:t>
            </a:r>
            <a:r>
              <a:rPr lang="en-US" sz="2000" b="1" dirty="0"/>
              <a:t> r1,=</a:t>
            </a:r>
            <a:r>
              <a:rPr lang="en-US" sz="2000" b="1" dirty="0" err="1"/>
              <a:t>FileHandle</a:t>
            </a:r>
            <a:r>
              <a:rPr lang="en-US" sz="2000" b="1" dirty="0"/>
              <a:t>  </a:t>
            </a:r>
            <a:r>
              <a:rPr lang="en-US" sz="2000" dirty="0"/>
              <a:t> </a:t>
            </a:r>
          </a:p>
          <a:p>
            <a:pPr marL="457200" indent="-457200">
              <a:lnSpc>
                <a:spcPct val="150000"/>
              </a:lnSpc>
              <a:buFont typeface="+mj-lt"/>
              <a:buAutoNum type="arabicPeriod"/>
            </a:pPr>
            <a:r>
              <a:rPr lang="en-US" sz="2000" b="1" dirty="0">
                <a:solidFill>
                  <a:srgbClr val="FF0000"/>
                </a:solidFill>
              </a:rPr>
              <a:t>str r0, [r1] </a:t>
            </a:r>
            <a:r>
              <a:rPr lang="en-US" sz="2000" dirty="0"/>
              <a:t>	</a:t>
            </a:r>
          </a:p>
          <a:p>
            <a:pPr marL="457200" indent="-457200">
              <a:lnSpc>
                <a:spcPct val="150000"/>
              </a:lnSpc>
              <a:buFont typeface="+mj-lt"/>
              <a:buAutoNum type="arabicPeriod"/>
            </a:pPr>
            <a:r>
              <a:rPr lang="en-US" sz="2000" dirty="0" err="1"/>
              <a:t>swi</a:t>
            </a:r>
            <a:r>
              <a:rPr lang="en-US" sz="2000" dirty="0"/>
              <a:t> 0x11 </a:t>
            </a:r>
          </a:p>
          <a:p>
            <a:pPr marL="457200" indent="-457200">
              <a:lnSpc>
                <a:spcPct val="150000"/>
              </a:lnSpc>
              <a:buFont typeface="+mj-lt"/>
              <a:buAutoNum type="arabicPeriod"/>
            </a:pPr>
            <a:endParaRPr lang="en-US" sz="2400" dirty="0"/>
          </a:p>
        </p:txBody>
      </p:sp>
      <p:sp>
        <p:nvSpPr>
          <p:cNvPr id="7" name="TextBox 6">
            <a:extLst>
              <a:ext uri="{FF2B5EF4-FFF2-40B4-BE49-F238E27FC236}">
                <a16:creationId xmlns:a16="http://schemas.microsoft.com/office/drawing/2014/main" id="{0B6B1C96-EFBB-45CC-AD27-C1DA58FAE781}"/>
              </a:ext>
            </a:extLst>
          </p:cNvPr>
          <p:cNvSpPr txBox="1"/>
          <p:nvPr/>
        </p:nvSpPr>
        <p:spPr>
          <a:xfrm>
            <a:off x="428886" y="5942754"/>
            <a:ext cx="8294199" cy="461665"/>
          </a:xfrm>
          <a:prstGeom prst="rect">
            <a:avLst/>
          </a:prstGeom>
          <a:noFill/>
        </p:spPr>
        <p:txBody>
          <a:bodyPr wrap="square" rtlCol="0">
            <a:spAutoFit/>
          </a:bodyPr>
          <a:lstStyle/>
          <a:p>
            <a:r>
              <a:rPr lang="en-IN" sz="2400" dirty="0">
                <a:solidFill>
                  <a:srgbClr val="7030A0"/>
                </a:solidFill>
              </a:rPr>
              <a:t>Opening a file for output is done by changing #0 to #1 in line 5 </a:t>
            </a:r>
            <a:endParaRPr lang="en-US" sz="2400" dirty="0">
              <a:solidFill>
                <a:srgbClr val="7030A0"/>
              </a:solidFill>
            </a:endParaRPr>
          </a:p>
        </p:txBody>
      </p:sp>
    </p:spTree>
    <p:extLst>
      <p:ext uri="{BB962C8B-B14F-4D97-AF65-F5344CB8AC3E}">
        <p14:creationId xmlns:p14="http://schemas.microsoft.com/office/powerpoint/2010/main" val="1090995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3029-0EEC-4373-AB76-DA923051182C}"/>
              </a:ext>
            </a:extLst>
          </p:cNvPr>
          <p:cNvSpPr>
            <a:spLocks noGrp="1"/>
          </p:cNvSpPr>
          <p:nvPr>
            <p:ph type="title"/>
          </p:nvPr>
        </p:nvSpPr>
        <p:spPr/>
        <p:txBody>
          <a:bodyPr/>
          <a:lstStyle/>
          <a:p>
            <a:r>
              <a:rPr lang="en-IN" dirty="0"/>
              <a:t>ARM SIM – Reading a string from a file</a:t>
            </a:r>
            <a:endParaRPr lang="en-US" dirty="0"/>
          </a:p>
        </p:txBody>
      </p:sp>
      <p:grpSp>
        <p:nvGrpSpPr>
          <p:cNvPr id="10" name="Group 9">
            <a:extLst>
              <a:ext uri="{FF2B5EF4-FFF2-40B4-BE49-F238E27FC236}">
                <a16:creationId xmlns:a16="http://schemas.microsoft.com/office/drawing/2014/main" id="{FB65488D-17F1-4C20-ABD1-FCDB14266BD2}"/>
              </a:ext>
            </a:extLst>
          </p:cNvPr>
          <p:cNvGrpSpPr/>
          <p:nvPr/>
        </p:nvGrpSpPr>
        <p:grpSpPr>
          <a:xfrm>
            <a:off x="390287" y="1851674"/>
            <a:ext cx="7297053" cy="3889907"/>
            <a:chOff x="1038873" y="2002139"/>
            <a:chExt cx="9984698" cy="3154651"/>
          </a:xfrm>
        </p:grpSpPr>
        <p:pic>
          <p:nvPicPr>
            <p:cNvPr id="9" name="Picture 8">
              <a:extLst>
                <a:ext uri="{FF2B5EF4-FFF2-40B4-BE49-F238E27FC236}">
                  <a16:creationId xmlns:a16="http://schemas.microsoft.com/office/drawing/2014/main" id="{895AB091-1BF1-43C2-83A3-C0A06ABFA33E}"/>
                </a:ext>
              </a:extLst>
            </p:cNvPr>
            <p:cNvPicPr>
              <a:picLocks noChangeAspect="1"/>
            </p:cNvPicPr>
            <p:nvPr/>
          </p:nvPicPr>
          <p:blipFill>
            <a:blip r:embed="rId2"/>
            <a:stretch>
              <a:fillRect/>
            </a:stretch>
          </p:blipFill>
          <p:spPr>
            <a:xfrm>
              <a:off x="1038873" y="2002139"/>
              <a:ext cx="9984698" cy="3154651"/>
            </a:xfrm>
            <a:prstGeom prst="rect">
              <a:avLst/>
            </a:prstGeom>
          </p:spPr>
        </p:pic>
        <p:sp>
          <p:nvSpPr>
            <p:cNvPr id="5" name="Rectangle 4">
              <a:extLst>
                <a:ext uri="{FF2B5EF4-FFF2-40B4-BE49-F238E27FC236}">
                  <a16:creationId xmlns:a16="http://schemas.microsoft.com/office/drawing/2014/main" id="{2249346D-F737-4BB5-8562-3BB08172A4DA}"/>
                </a:ext>
              </a:extLst>
            </p:cNvPr>
            <p:cNvSpPr/>
            <p:nvPr/>
          </p:nvSpPr>
          <p:spPr>
            <a:xfrm>
              <a:off x="1168429" y="2509284"/>
              <a:ext cx="9666148" cy="786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DCDCBB52-4F73-442E-A0EA-D5BCDE5962F7}"/>
              </a:ext>
            </a:extLst>
          </p:cNvPr>
          <p:cNvSpPr txBox="1"/>
          <p:nvPr/>
        </p:nvSpPr>
        <p:spPr>
          <a:xfrm>
            <a:off x="8070111" y="1851674"/>
            <a:ext cx="3094075" cy="3788858"/>
          </a:xfrm>
          <a:prstGeom prst="rect">
            <a:avLst/>
          </a:prstGeom>
          <a:noFill/>
        </p:spPr>
        <p:txBody>
          <a:bodyPr wrap="square" rtlCol="0">
            <a:spAutoFit/>
          </a:bodyPr>
          <a:lstStyle/>
          <a:p>
            <a:pPr marL="342900" indent="-342900">
              <a:lnSpc>
                <a:spcPct val="150000"/>
              </a:lnSpc>
              <a:buFont typeface="+mj-lt"/>
              <a:buAutoNum type="arabicPeriod"/>
            </a:pPr>
            <a:r>
              <a:rPr lang="en-US" b="1" dirty="0" err="1"/>
              <a:t>ldr</a:t>
            </a:r>
            <a:r>
              <a:rPr lang="en-US" b="1" dirty="0"/>
              <a:t> r0,=</a:t>
            </a:r>
            <a:r>
              <a:rPr lang="en-US" b="1" dirty="0" err="1"/>
              <a:t>FileHandle</a:t>
            </a:r>
            <a:endParaRPr lang="en-US" b="1" dirty="0"/>
          </a:p>
          <a:p>
            <a:pPr marL="342900" indent="-342900">
              <a:lnSpc>
                <a:spcPct val="150000"/>
              </a:lnSpc>
              <a:buFont typeface="+mj-lt"/>
              <a:buAutoNum type="arabicPeriod"/>
            </a:pPr>
            <a:r>
              <a:rPr lang="en-US" b="1" dirty="0" err="1"/>
              <a:t>ldr</a:t>
            </a:r>
            <a:r>
              <a:rPr lang="en-US" b="1" dirty="0"/>
              <a:t> r0, [r0]</a:t>
            </a:r>
          </a:p>
          <a:p>
            <a:pPr marL="342900" indent="-342900">
              <a:lnSpc>
                <a:spcPct val="150000"/>
              </a:lnSpc>
              <a:buFont typeface="+mj-lt"/>
              <a:buAutoNum type="arabicPeriod"/>
            </a:pPr>
            <a:r>
              <a:rPr lang="en-US" b="1" dirty="0" err="1"/>
              <a:t>ldr</a:t>
            </a:r>
            <a:r>
              <a:rPr lang="en-US" b="1" dirty="0"/>
              <a:t> r1,=</a:t>
            </a:r>
            <a:r>
              <a:rPr lang="en-US" b="1" dirty="0" err="1"/>
              <a:t>CharArray</a:t>
            </a:r>
            <a:endParaRPr lang="en-US" b="1" dirty="0"/>
          </a:p>
          <a:p>
            <a:pPr marL="342900" indent="-342900">
              <a:lnSpc>
                <a:spcPct val="150000"/>
              </a:lnSpc>
              <a:buFont typeface="+mj-lt"/>
              <a:buAutoNum type="arabicPeriod"/>
            </a:pPr>
            <a:r>
              <a:rPr lang="en-US" b="1" dirty="0"/>
              <a:t>mov r2,#80</a:t>
            </a:r>
          </a:p>
          <a:p>
            <a:pPr marL="342900" indent="-342900">
              <a:lnSpc>
                <a:spcPct val="150000"/>
              </a:lnSpc>
              <a:buFont typeface="+mj-lt"/>
              <a:buAutoNum type="arabicPeriod"/>
            </a:pPr>
            <a:r>
              <a:rPr lang="en-US" b="1" dirty="0" err="1"/>
              <a:t>swi</a:t>
            </a:r>
            <a:r>
              <a:rPr lang="en-US" b="1" dirty="0"/>
              <a:t> 0x6a</a:t>
            </a:r>
          </a:p>
          <a:p>
            <a:pPr marL="342900" indent="-342900">
              <a:lnSpc>
                <a:spcPct val="150000"/>
              </a:lnSpc>
              <a:buFont typeface="+mj-lt"/>
              <a:buAutoNum type="arabicPeriod"/>
            </a:pPr>
            <a:r>
              <a:rPr lang="en-US" b="1" dirty="0" err="1">
                <a:solidFill>
                  <a:srgbClr val="00B050"/>
                </a:solidFill>
              </a:rPr>
              <a:t>bcs</a:t>
            </a:r>
            <a:r>
              <a:rPr lang="en-US" b="1" dirty="0">
                <a:solidFill>
                  <a:srgbClr val="00B050"/>
                </a:solidFill>
              </a:rPr>
              <a:t> </a:t>
            </a:r>
            <a:r>
              <a:rPr lang="en-US" b="1" dirty="0" err="1">
                <a:solidFill>
                  <a:srgbClr val="00B050"/>
                </a:solidFill>
              </a:rPr>
              <a:t>ReadError</a:t>
            </a:r>
            <a:endParaRPr lang="en-US" b="1" dirty="0">
              <a:solidFill>
                <a:srgbClr val="00B050"/>
              </a:solidFill>
            </a:endParaRPr>
          </a:p>
          <a:p>
            <a:pPr marL="342900" indent="-342900">
              <a:lnSpc>
                <a:spcPct val="150000"/>
              </a:lnSpc>
              <a:buFont typeface="+mj-lt"/>
              <a:buAutoNum type="arabicPeriod"/>
            </a:pPr>
            <a:r>
              <a:rPr lang="en-US" b="1" dirty="0"/>
              <a:t>...</a:t>
            </a:r>
          </a:p>
          <a:p>
            <a:pPr marL="342900" indent="-342900">
              <a:lnSpc>
                <a:spcPct val="150000"/>
              </a:lnSpc>
              <a:buFont typeface="+mj-lt"/>
              <a:buAutoNum type="arabicPeriod"/>
            </a:pPr>
            <a:r>
              <a:rPr lang="en-US" b="1" dirty="0" err="1"/>
              <a:t>FileHandle</a:t>
            </a:r>
            <a:r>
              <a:rPr lang="en-US" b="1" dirty="0"/>
              <a:t>: .word 0</a:t>
            </a:r>
          </a:p>
          <a:p>
            <a:pPr marL="342900" indent="-342900">
              <a:lnSpc>
                <a:spcPct val="150000"/>
              </a:lnSpc>
              <a:buFont typeface="+mj-lt"/>
              <a:buAutoNum type="arabicPeriod"/>
            </a:pPr>
            <a:r>
              <a:rPr lang="en-US" b="1" dirty="0" err="1">
                <a:solidFill>
                  <a:srgbClr val="FF0000"/>
                </a:solidFill>
              </a:rPr>
              <a:t>CharArray</a:t>
            </a:r>
            <a:r>
              <a:rPr lang="en-US" b="1" dirty="0">
                <a:solidFill>
                  <a:srgbClr val="FF0000"/>
                </a:solidFill>
              </a:rPr>
              <a:t>: .skip 80</a:t>
            </a:r>
            <a:endParaRPr lang="en-US" dirty="0">
              <a:solidFill>
                <a:srgbClr val="FF0000"/>
              </a:solidFill>
            </a:endParaRPr>
          </a:p>
        </p:txBody>
      </p:sp>
      <p:sp>
        <p:nvSpPr>
          <p:cNvPr id="19" name="TextBox 18">
            <a:extLst>
              <a:ext uri="{FF2B5EF4-FFF2-40B4-BE49-F238E27FC236}">
                <a16:creationId xmlns:a16="http://schemas.microsoft.com/office/drawing/2014/main" id="{48304ED4-DF1D-4F39-9DA8-CFF7C0616778}"/>
              </a:ext>
            </a:extLst>
          </p:cNvPr>
          <p:cNvSpPr txBox="1"/>
          <p:nvPr/>
        </p:nvSpPr>
        <p:spPr>
          <a:xfrm>
            <a:off x="1412571" y="5902567"/>
            <a:ext cx="5252483" cy="369332"/>
          </a:xfrm>
          <a:prstGeom prst="rect">
            <a:avLst/>
          </a:prstGeom>
          <a:noFill/>
        </p:spPr>
        <p:txBody>
          <a:bodyPr wrap="square" rtlCol="0">
            <a:spAutoFit/>
          </a:bodyPr>
          <a:lstStyle/>
          <a:p>
            <a:pPr algn="ctr"/>
            <a:r>
              <a:rPr lang="en-IN" dirty="0"/>
              <a:t>Error handling is critical to developing good program</a:t>
            </a:r>
            <a:endParaRPr lang="en-US" dirty="0"/>
          </a:p>
        </p:txBody>
      </p:sp>
    </p:spTree>
    <p:extLst>
      <p:ext uri="{BB962C8B-B14F-4D97-AF65-F5344CB8AC3E}">
        <p14:creationId xmlns:p14="http://schemas.microsoft.com/office/powerpoint/2010/main" val="2845828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3029-0EEC-4373-AB76-DA923051182C}"/>
              </a:ext>
            </a:extLst>
          </p:cNvPr>
          <p:cNvSpPr>
            <a:spLocks noGrp="1"/>
          </p:cNvSpPr>
          <p:nvPr>
            <p:ph type="title"/>
          </p:nvPr>
        </p:nvSpPr>
        <p:spPr/>
        <p:txBody>
          <a:bodyPr/>
          <a:lstStyle/>
          <a:p>
            <a:r>
              <a:rPr lang="en-IN" dirty="0"/>
              <a:t>ARM SIM – Writing a string to a file</a:t>
            </a:r>
            <a:endParaRPr lang="en-US" dirty="0"/>
          </a:p>
        </p:txBody>
      </p:sp>
      <p:grpSp>
        <p:nvGrpSpPr>
          <p:cNvPr id="11" name="Group 10">
            <a:extLst>
              <a:ext uri="{FF2B5EF4-FFF2-40B4-BE49-F238E27FC236}">
                <a16:creationId xmlns:a16="http://schemas.microsoft.com/office/drawing/2014/main" id="{D49D2124-D7AA-4E22-8E15-CBEBFDA6CB36}"/>
              </a:ext>
            </a:extLst>
          </p:cNvPr>
          <p:cNvGrpSpPr/>
          <p:nvPr/>
        </p:nvGrpSpPr>
        <p:grpSpPr>
          <a:xfrm>
            <a:off x="556349" y="1545403"/>
            <a:ext cx="7167803" cy="4360541"/>
            <a:chOff x="556349" y="1545403"/>
            <a:chExt cx="7167803" cy="4360541"/>
          </a:xfrm>
        </p:grpSpPr>
        <p:pic>
          <p:nvPicPr>
            <p:cNvPr id="4" name="Picture 3">
              <a:extLst>
                <a:ext uri="{FF2B5EF4-FFF2-40B4-BE49-F238E27FC236}">
                  <a16:creationId xmlns:a16="http://schemas.microsoft.com/office/drawing/2014/main" id="{6301C7BA-D0D2-401A-8194-9327A5B2B5C3}"/>
                </a:ext>
              </a:extLst>
            </p:cNvPr>
            <p:cNvPicPr>
              <a:picLocks noChangeAspect="1"/>
            </p:cNvPicPr>
            <p:nvPr/>
          </p:nvPicPr>
          <p:blipFill>
            <a:blip r:embed="rId2"/>
            <a:stretch>
              <a:fillRect/>
            </a:stretch>
          </p:blipFill>
          <p:spPr>
            <a:xfrm>
              <a:off x="556349" y="1545403"/>
              <a:ext cx="7167803" cy="4360541"/>
            </a:xfrm>
            <a:prstGeom prst="rect">
              <a:avLst/>
            </a:prstGeom>
          </p:spPr>
        </p:pic>
        <p:sp>
          <p:nvSpPr>
            <p:cNvPr id="5" name="Rectangle 4">
              <a:extLst>
                <a:ext uri="{FF2B5EF4-FFF2-40B4-BE49-F238E27FC236}">
                  <a16:creationId xmlns:a16="http://schemas.microsoft.com/office/drawing/2014/main" id="{2249346D-F737-4BB5-8562-3BB08172A4DA}"/>
                </a:ext>
              </a:extLst>
            </p:cNvPr>
            <p:cNvSpPr/>
            <p:nvPr/>
          </p:nvSpPr>
          <p:spPr>
            <a:xfrm>
              <a:off x="598879" y="5188686"/>
              <a:ext cx="7058131" cy="674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02C1D9E-691F-4F7C-9B5E-393F110C4A2A}"/>
              </a:ext>
            </a:extLst>
          </p:cNvPr>
          <p:cNvSpPr txBox="1"/>
          <p:nvPr/>
        </p:nvSpPr>
        <p:spPr>
          <a:xfrm>
            <a:off x="8087336" y="1657121"/>
            <a:ext cx="3269357" cy="3543727"/>
          </a:xfrm>
          <a:prstGeom prst="rect">
            <a:avLst/>
          </a:prstGeom>
          <a:noFill/>
        </p:spPr>
        <p:txBody>
          <a:bodyPr wrap="none" rtlCol="0">
            <a:spAutoFit/>
          </a:bodyPr>
          <a:lstStyle/>
          <a:p>
            <a:pPr marL="342900" indent="-342900">
              <a:lnSpc>
                <a:spcPct val="150000"/>
              </a:lnSpc>
              <a:buFont typeface="+mj-lt"/>
              <a:buAutoNum type="arabicPeriod"/>
            </a:pPr>
            <a:r>
              <a:rPr lang="en-US" b="1" dirty="0" err="1"/>
              <a:t>ldr</a:t>
            </a:r>
            <a:r>
              <a:rPr lang="en-US" b="1" dirty="0"/>
              <a:t> r0,=</a:t>
            </a:r>
            <a:r>
              <a:rPr lang="en-US" b="1" dirty="0" err="1"/>
              <a:t>OutFileHandle</a:t>
            </a:r>
            <a:endParaRPr lang="en-US" b="1" dirty="0"/>
          </a:p>
          <a:p>
            <a:pPr marL="342900" indent="-342900">
              <a:lnSpc>
                <a:spcPct val="150000"/>
              </a:lnSpc>
              <a:buFont typeface="+mj-lt"/>
              <a:buAutoNum type="arabicPeriod"/>
            </a:pPr>
            <a:r>
              <a:rPr lang="en-US" b="1" dirty="0" err="1"/>
              <a:t>ldr</a:t>
            </a:r>
            <a:r>
              <a:rPr lang="en-US" b="1" dirty="0"/>
              <a:t> r0,[r0]</a:t>
            </a:r>
          </a:p>
          <a:p>
            <a:pPr marL="342900" indent="-342900">
              <a:lnSpc>
                <a:spcPct val="150000"/>
              </a:lnSpc>
              <a:buFont typeface="+mj-lt"/>
              <a:buAutoNum type="arabicPeriod"/>
            </a:pPr>
            <a:r>
              <a:rPr lang="en-US" b="1" dirty="0" err="1"/>
              <a:t>ldr</a:t>
            </a:r>
            <a:r>
              <a:rPr lang="en-US" b="1" dirty="0"/>
              <a:t> r1,=</a:t>
            </a:r>
            <a:r>
              <a:rPr lang="en-US" b="1" dirty="0" err="1"/>
              <a:t>TextString</a:t>
            </a:r>
            <a:endParaRPr lang="en-US" b="1" dirty="0"/>
          </a:p>
          <a:p>
            <a:pPr marL="342900" indent="-342900">
              <a:lnSpc>
                <a:spcPct val="150000"/>
              </a:lnSpc>
              <a:buFont typeface="+mj-lt"/>
              <a:buAutoNum type="arabicPeriod"/>
            </a:pPr>
            <a:r>
              <a:rPr lang="en-US" b="1" dirty="0" err="1"/>
              <a:t>swi</a:t>
            </a:r>
            <a:r>
              <a:rPr lang="en-US" b="1" dirty="0"/>
              <a:t> 0x69</a:t>
            </a:r>
          </a:p>
          <a:p>
            <a:pPr marL="342900" indent="-342900">
              <a:lnSpc>
                <a:spcPct val="150000"/>
              </a:lnSpc>
              <a:buFont typeface="+mj-lt"/>
              <a:buAutoNum type="arabicPeriod"/>
            </a:pPr>
            <a:r>
              <a:rPr lang="en-US" b="1" dirty="0" err="1"/>
              <a:t>bcs</a:t>
            </a:r>
            <a:r>
              <a:rPr lang="en-US" b="1" dirty="0"/>
              <a:t> </a:t>
            </a:r>
            <a:r>
              <a:rPr lang="en-US" b="1" dirty="0" err="1"/>
              <a:t>WriteError</a:t>
            </a:r>
            <a:endParaRPr lang="en-US" b="1" dirty="0"/>
          </a:p>
          <a:p>
            <a:pPr marL="342900" indent="-342900">
              <a:lnSpc>
                <a:spcPct val="150000"/>
              </a:lnSpc>
              <a:buFont typeface="+mj-lt"/>
              <a:buAutoNum type="arabicPeriod"/>
            </a:pPr>
            <a:r>
              <a:rPr lang="en-US" b="1" dirty="0"/>
              <a:t>...</a:t>
            </a:r>
          </a:p>
          <a:p>
            <a:pPr marL="342900" indent="-342900">
              <a:lnSpc>
                <a:spcPct val="150000"/>
              </a:lnSpc>
              <a:buFont typeface="+mj-lt"/>
              <a:buAutoNum type="arabicPeriod"/>
            </a:pPr>
            <a:r>
              <a:rPr lang="en-US" b="1" dirty="0" err="1"/>
              <a:t>TextString</a:t>
            </a:r>
            <a:r>
              <a:rPr lang="en-US" b="1" dirty="0"/>
              <a:t>: .</a:t>
            </a:r>
            <a:r>
              <a:rPr lang="en-US" b="1" dirty="0" err="1"/>
              <a:t>asciz</a:t>
            </a:r>
            <a:r>
              <a:rPr lang="en-US" b="1" dirty="0"/>
              <a:t> “Hello!\n "</a:t>
            </a:r>
            <a:r>
              <a:rPr lang="en-US" sz="2000" dirty="0"/>
              <a:t> </a:t>
            </a:r>
          </a:p>
          <a:p>
            <a:pPr marL="457200" indent="-457200">
              <a:lnSpc>
                <a:spcPct val="150000"/>
              </a:lnSpc>
              <a:buFont typeface="+mj-lt"/>
              <a:buAutoNum type="arabicPeriod"/>
            </a:pPr>
            <a:endParaRPr lang="en-US" sz="2400" dirty="0"/>
          </a:p>
        </p:txBody>
      </p:sp>
      <p:sp>
        <p:nvSpPr>
          <p:cNvPr id="7" name="TextBox 6">
            <a:extLst>
              <a:ext uri="{FF2B5EF4-FFF2-40B4-BE49-F238E27FC236}">
                <a16:creationId xmlns:a16="http://schemas.microsoft.com/office/drawing/2014/main" id="{0B6B1C96-EFBB-45CC-AD27-C1DA58FAE781}"/>
              </a:ext>
            </a:extLst>
          </p:cNvPr>
          <p:cNvSpPr txBox="1"/>
          <p:nvPr/>
        </p:nvSpPr>
        <p:spPr>
          <a:xfrm>
            <a:off x="1589616" y="6060537"/>
            <a:ext cx="5252483" cy="646331"/>
          </a:xfrm>
          <a:prstGeom prst="rect">
            <a:avLst/>
          </a:prstGeom>
          <a:noFill/>
        </p:spPr>
        <p:txBody>
          <a:bodyPr wrap="square" rtlCol="0">
            <a:spAutoFit/>
          </a:bodyPr>
          <a:lstStyle/>
          <a:p>
            <a:pPr algn="ctr"/>
            <a:r>
              <a:rPr lang="en-IN" b="1" dirty="0"/>
              <a:t>The file handle for STDOUT is #1. No need for Open for STDOUT, STDIN and STDERR</a:t>
            </a:r>
            <a:endParaRPr lang="en-US" b="1" dirty="0"/>
          </a:p>
        </p:txBody>
      </p:sp>
    </p:spTree>
    <p:extLst>
      <p:ext uri="{BB962C8B-B14F-4D97-AF65-F5344CB8AC3E}">
        <p14:creationId xmlns:p14="http://schemas.microsoft.com/office/powerpoint/2010/main" val="1769375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DDB57AD0-A59B-4BD0-845F-6E6DA544A3D4}"/>
              </a:ext>
            </a:extLst>
          </p:cNvPr>
          <p:cNvSpPr>
            <a:spLocks noGrp="1" noChangeArrowheads="1"/>
          </p:cNvSpPr>
          <p:nvPr>
            <p:ph type="title"/>
          </p:nvPr>
        </p:nvSpPr>
        <p:spPr/>
        <p:txBody>
          <a:bodyPr/>
          <a:lstStyle/>
          <a:p>
            <a:r>
              <a:rPr lang="en-IN" altLang="en-US" dirty="0"/>
              <a:t>File Close </a:t>
            </a:r>
            <a:endParaRPr lang="en-US" altLang="en-US" dirty="0"/>
          </a:p>
        </p:txBody>
      </p:sp>
      <p:pic>
        <p:nvPicPr>
          <p:cNvPr id="4" name="Picture 3">
            <a:extLst>
              <a:ext uri="{FF2B5EF4-FFF2-40B4-BE49-F238E27FC236}">
                <a16:creationId xmlns:a16="http://schemas.microsoft.com/office/drawing/2014/main" id="{2250ED64-975D-4692-A650-2215D809B862}"/>
              </a:ext>
            </a:extLst>
          </p:cNvPr>
          <p:cNvPicPr>
            <a:picLocks noChangeAspect="1"/>
          </p:cNvPicPr>
          <p:nvPr/>
        </p:nvPicPr>
        <p:blipFill>
          <a:blip r:embed="rId2"/>
          <a:stretch>
            <a:fillRect/>
          </a:stretch>
        </p:blipFill>
        <p:spPr>
          <a:xfrm>
            <a:off x="2169714" y="2492319"/>
            <a:ext cx="7444444" cy="2210309"/>
          </a:xfrm>
          <a:prstGeom prst="rect">
            <a:avLst/>
          </a:prstGeom>
          <a:ln w="57150">
            <a:solidFill>
              <a:schemeClr val="tx2">
                <a:lumMod val="40000"/>
                <a:lumOff val="60000"/>
              </a:schemeClr>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03C06D-B15E-469D-8E88-CEB5F676B9F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a:solidFill>
                  <a:srgbClr val="FFFFFF"/>
                </a:solidFill>
              </a:rPr>
              <a:t>ARMSIM – Working with Embest Plugin</a:t>
            </a:r>
            <a:endParaRPr lang="en-US" sz="2600">
              <a:solidFill>
                <a:srgbClr val="FFFFFF"/>
              </a:solidFill>
            </a:endParaRPr>
          </a:p>
        </p:txBody>
      </p:sp>
      <p:pic>
        <p:nvPicPr>
          <p:cNvPr id="3" name="Picture 2">
            <a:extLst>
              <a:ext uri="{FF2B5EF4-FFF2-40B4-BE49-F238E27FC236}">
                <a16:creationId xmlns:a16="http://schemas.microsoft.com/office/drawing/2014/main" id="{48EB94C3-9640-4C67-B117-0FF7ABAA5C3B}"/>
              </a:ext>
            </a:extLst>
          </p:cNvPr>
          <p:cNvPicPr>
            <a:picLocks noChangeAspect="1"/>
          </p:cNvPicPr>
          <p:nvPr/>
        </p:nvPicPr>
        <p:blipFill>
          <a:blip r:embed="rId2"/>
          <a:stretch>
            <a:fillRect/>
          </a:stretch>
        </p:blipFill>
        <p:spPr>
          <a:xfrm>
            <a:off x="4038600" y="1324514"/>
            <a:ext cx="7188199" cy="3068716"/>
          </a:xfrm>
          <a:prstGeom prst="rect">
            <a:avLst/>
          </a:prstGeom>
        </p:spPr>
      </p:pic>
      <p:sp>
        <p:nvSpPr>
          <p:cNvPr id="4" name="Content Placeholder 3">
            <a:extLst>
              <a:ext uri="{FF2B5EF4-FFF2-40B4-BE49-F238E27FC236}">
                <a16:creationId xmlns:a16="http://schemas.microsoft.com/office/drawing/2014/main" id="{E728A83E-8CB9-4220-9D44-A50449F9D4DF}"/>
              </a:ext>
            </a:extLst>
          </p:cNvPr>
          <p:cNvSpPr>
            <a:spLocks noGrp="1"/>
          </p:cNvSpPr>
          <p:nvPr>
            <p:ph idx="1"/>
          </p:nvPr>
        </p:nvSpPr>
        <p:spPr>
          <a:xfrm>
            <a:off x="4038600" y="4884873"/>
            <a:ext cx="7188199" cy="1292090"/>
          </a:xfrm>
        </p:spPr>
        <p:txBody>
          <a:bodyPr>
            <a:normAutofit/>
          </a:bodyPr>
          <a:lstStyle/>
          <a:p>
            <a:r>
              <a:rPr lang="en-IN" sz="1500"/>
              <a:t>Embest plugin includes a number of simple I/O devices</a:t>
            </a:r>
          </a:p>
          <a:p>
            <a:pPr lvl="1"/>
            <a:r>
              <a:rPr lang="en-IN" sz="1500"/>
              <a:t>8-segment display, LED lights, Input toggle buttons, and a numeric key board</a:t>
            </a:r>
          </a:p>
          <a:p>
            <a:pPr lvl="1"/>
            <a:r>
              <a:rPr lang="en-IN" sz="1500"/>
              <a:t>SWI implementation supports exception handling to work with these devices</a:t>
            </a:r>
            <a:endParaRPr lang="en-US" sz="1500"/>
          </a:p>
        </p:txBody>
      </p:sp>
    </p:spTree>
    <p:extLst>
      <p:ext uri="{BB962C8B-B14F-4D97-AF65-F5344CB8AC3E}">
        <p14:creationId xmlns:p14="http://schemas.microsoft.com/office/powerpoint/2010/main" val="1967414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E589-A52D-4D15-83F9-BAC869534008}"/>
              </a:ext>
            </a:extLst>
          </p:cNvPr>
          <p:cNvSpPr>
            <a:spLocks noGrp="1"/>
          </p:cNvSpPr>
          <p:nvPr>
            <p:ph type="title"/>
          </p:nvPr>
        </p:nvSpPr>
        <p:spPr/>
        <p:txBody>
          <a:bodyPr/>
          <a:lstStyle/>
          <a:p>
            <a:r>
              <a:rPr lang="en-IN" dirty="0"/>
              <a:t>ARMSIM – </a:t>
            </a:r>
            <a:r>
              <a:rPr lang="en-IN" dirty="0" err="1"/>
              <a:t>Embest</a:t>
            </a:r>
            <a:r>
              <a:rPr lang="en-IN" dirty="0"/>
              <a:t> LED – Exception Code</a:t>
            </a:r>
            <a:endParaRPr lang="en-US" dirty="0"/>
          </a:p>
        </p:txBody>
      </p:sp>
      <p:pic>
        <p:nvPicPr>
          <p:cNvPr id="4" name="Picture 3">
            <a:extLst>
              <a:ext uri="{FF2B5EF4-FFF2-40B4-BE49-F238E27FC236}">
                <a16:creationId xmlns:a16="http://schemas.microsoft.com/office/drawing/2014/main" id="{BCEA3B7C-1E2D-46B2-946D-BE3CC7AEA9BC}"/>
              </a:ext>
            </a:extLst>
          </p:cNvPr>
          <p:cNvPicPr>
            <a:picLocks noChangeAspect="1"/>
          </p:cNvPicPr>
          <p:nvPr/>
        </p:nvPicPr>
        <p:blipFill>
          <a:blip r:embed="rId2"/>
          <a:stretch>
            <a:fillRect/>
          </a:stretch>
        </p:blipFill>
        <p:spPr>
          <a:xfrm>
            <a:off x="743124" y="2961844"/>
            <a:ext cx="6835501" cy="1551000"/>
          </a:xfrm>
          <a:prstGeom prst="rect">
            <a:avLst/>
          </a:prstGeom>
        </p:spPr>
      </p:pic>
      <p:sp>
        <p:nvSpPr>
          <p:cNvPr id="5" name="TextBox 4">
            <a:extLst>
              <a:ext uri="{FF2B5EF4-FFF2-40B4-BE49-F238E27FC236}">
                <a16:creationId xmlns:a16="http://schemas.microsoft.com/office/drawing/2014/main" id="{9CAB0BFE-14DC-433C-AA6A-D1097613F61B}"/>
              </a:ext>
            </a:extLst>
          </p:cNvPr>
          <p:cNvSpPr txBox="1"/>
          <p:nvPr/>
        </p:nvSpPr>
        <p:spPr>
          <a:xfrm>
            <a:off x="8048847" y="2036911"/>
            <a:ext cx="3398687" cy="3788858"/>
          </a:xfrm>
          <a:prstGeom prst="rect">
            <a:avLst/>
          </a:prstGeom>
          <a:noFill/>
        </p:spPr>
        <p:txBody>
          <a:bodyPr wrap="none" rtlCol="0">
            <a:spAutoFit/>
          </a:bodyPr>
          <a:lstStyle/>
          <a:p>
            <a:pPr marL="342900" indent="-342900">
              <a:lnSpc>
                <a:spcPct val="150000"/>
              </a:lnSpc>
              <a:buFont typeface="+mj-lt"/>
              <a:buAutoNum type="arabicPeriod"/>
            </a:pPr>
            <a:r>
              <a:rPr lang="en-US" b="1" dirty="0"/>
              <a:t>mov r0,#0x02</a:t>
            </a:r>
          </a:p>
          <a:p>
            <a:pPr marL="342900" indent="-342900">
              <a:lnSpc>
                <a:spcPct val="150000"/>
              </a:lnSpc>
              <a:buFont typeface="+mj-lt"/>
              <a:buAutoNum type="arabicPeriod"/>
            </a:pPr>
            <a:r>
              <a:rPr lang="en-US" b="1" dirty="0" err="1"/>
              <a:t>swi</a:t>
            </a:r>
            <a:r>
              <a:rPr lang="en-US" b="1" dirty="0"/>
              <a:t> 0x201	 ; left LED on</a:t>
            </a:r>
          </a:p>
          <a:p>
            <a:pPr marL="342900" indent="-342900">
              <a:lnSpc>
                <a:spcPct val="150000"/>
              </a:lnSpc>
              <a:buFont typeface="+mj-lt"/>
              <a:buAutoNum type="arabicPeriod"/>
            </a:pPr>
            <a:r>
              <a:rPr lang="en-US" b="1" dirty="0"/>
              <a:t>mov r0,#0x01</a:t>
            </a:r>
          </a:p>
          <a:p>
            <a:pPr marL="342900" indent="-342900">
              <a:lnSpc>
                <a:spcPct val="150000"/>
              </a:lnSpc>
              <a:buFont typeface="+mj-lt"/>
              <a:buAutoNum type="arabicPeriod"/>
            </a:pPr>
            <a:r>
              <a:rPr lang="en-US" b="1" dirty="0" err="1"/>
              <a:t>swi</a:t>
            </a:r>
            <a:r>
              <a:rPr lang="en-US" b="1" dirty="0"/>
              <a:t> 0x201 	; right LED on</a:t>
            </a:r>
          </a:p>
          <a:p>
            <a:pPr marL="342900" indent="-342900">
              <a:lnSpc>
                <a:spcPct val="150000"/>
              </a:lnSpc>
              <a:buFont typeface="+mj-lt"/>
              <a:buAutoNum type="arabicPeriod"/>
            </a:pPr>
            <a:r>
              <a:rPr lang="en-US" b="1" dirty="0"/>
              <a:t>mov r0,#0x03</a:t>
            </a:r>
          </a:p>
          <a:p>
            <a:pPr marL="342900" indent="-342900">
              <a:lnSpc>
                <a:spcPct val="150000"/>
              </a:lnSpc>
              <a:buFont typeface="+mj-lt"/>
              <a:buAutoNum type="arabicPeriod"/>
            </a:pPr>
            <a:r>
              <a:rPr lang="en-US" b="1" dirty="0" err="1"/>
              <a:t>swi</a:t>
            </a:r>
            <a:r>
              <a:rPr lang="en-US" b="1" dirty="0"/>
              <a:t> 0x201 	; both LEDs on</a:t>
            </a:r>
          </a:p>
          <a:p>
            <a:pPr marL="342900" indent="-342900">
              <a:lnSpc>
                <a:spcPct val="150000"/>
              </a:lnSpc>
              <a:buFont typeface="+mj-lt"/>
              <a:buAutoNum type="arabicPeriod"/>
            </a:pPr>
            <a:r>
              <a:rPr lang="en-US" b="1" dirty="0"/>
              <a:t>mov r0,#0x00</a:t>
            </a:r>
          </a:p>
          <a:p>
            <a:pPr marL="342900" indent="-342900">
              <a:lnSpc>
                <a:spcPct val="150000"/>
              </a:lnSpc>
              <a:buFont typeface="+mj-lt"/>
              <a:buAutoNum type="arabicPeriod"/>
            </a:pPr>
            <a:r>
              <a:rPr lang="en-US" b="1" dirty="0" err="1"/>
              <a:t>swi</a:t>
            </a:r>
            <a:r>
              <a:rPr lang="en-US" b="1" dirty="0"/>
              <a:t> 0x201 	; both LEDs on</a:t>
            </a:r>
          </a:p>
          <a:p>
            <a:pPr marL="342900" indent="-342900">
              <a:lnSpc>
                <a:spcPct val="150000"/>
              </a:lnSpc>
              <a:buFont typeface="+mj-lt"/>
              <a:buAutoNum type="arabicPeriod"/>
            </a:pPr>
            <a:endParaRPr lang="en-US" dirty="0"/>
          </a:p>
        </p:txBody>
      </p:sp>
      <p:sp>
        <p:nvSpPr>
          <p:cNvPr id="6" name="TextBox 5">
            <a:extLst>
              <a:ext uri="{FF2B5EF4-FFF2-40B4-BE49-F238E27FC236}">
                <a16:creationId xmlns:a16="http://schemas.microsoft.com/office/drawing/2014/main" id="{BFC5A566-4A9E-4B06-B6E5-81E422FC9BED}"/>
              </a:ext>
            </a:extLst>
          </p:cNvPr>
          <p:cNvSpPr txBox="1"/>
          <p:nvPr/>
        </p:nvSpPr>
        <p:spPr>
          <a:xfrm>
            <a:off x="914400" y="5784000"/>
            <a:ext cx="7860357" cy="646331"/>
          </a:xfrm>
          <a:prstGeom prst="rect">
            <a:avLst/>
          </a:prstGeom>
          <a:noFill/>
        </p:spPr>
        <p:txBody>
          <a:bodyPr wrap="none" rtlCol="0">
            <a:spAutoFit/>
          </a:bodyPr>
          <a:lstStyle/>
          <a:p>
            <a:pPr marL="342900" indent="-342900">
              <a:buFont typeface="+mj-lt"/>
              <a:buAutoNum type="arabicPeriod"/>
            </a:pPr>
            <a:r>
              <a:rPr lang="en-IN" dirty="0"/>
              <a:t>Read and understand the SWI Exception tables for both I/O and </a:t>
            </a:r>
            <a:r>
              <a:rPr lang="en-IN" dirty="0" err="1"/>
              <a:t>Embest</a:t>
            </a:r>
            <a:r>
              <a:rPr lang="en-IN" dirty="0"/>
              <a:t> Plugin</a:t>
            </a:r>
          </a:p>
          <a:p>
            <a:pPr marL="342900" indent="-342900">
              <a:buFont typeface="+mj-lt"/>
              <a:buAutoNum type="arabicPeriod"/>
            </a:pPr>
            <a:r>
              <a:rPr lang="en-IN" dirty="0"/>
              <a:t>No need to remember the exception or code</a:t>
            </a:r>
          </a:p>
        </p:txBody>
      </p:sp>
    </p:spTree>
    <p:extLst>
      <p:ext uri="{BB962C8B-B14F-4D97-AF65-F5344CB8AC3E}">
        <p14:creationId xmlns:p14="http://schemas.microsoft.com/office/powerpoint/2010/main" val="1384710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472E62F3-CF8B-4913-937A-6F61F00DD0AB}"/>
              </a:ext>
            </a:extLst>
          </p:cNvPr>
          <p:cNvSpPr>
            <a:spLocks noGrp="1" noChangeArrowheads="1"/>
          </p:cNvSpPr>
          <p:nvPr>
            <p:ph type="title"/>
          </p:nvPr>
        </p:nvSpPr>
        <p:spPr/>
        <p:txBody>
          <a:bodyPr/>
          <a:lstStyle/>
          <a:p>
            <a:r>
              <a:rPr lang="en-IN" altLang="en-US"/>
              <a:t>Exercise</a:t>
            </a:r>
            <a:endParaRPr lang="en-US" altLang="en-US"/>
          </a:p>
        </p:txBody>
      </p:sp>
      <p:sp>
        <p:nvSpPr>
          <p:cNvPr id="114691" name="Content Placeholder 2">
            <a:extLst>
              <a:ext uri="{FF2B5EF4-FFF2-40B4-BE49-F238E27FC236}">
                <a16:creationId xmlns:a16="http://schemas.microsoft.com/office/drawing/2014/main" id="{0D1335DE-D496-45FC-975D-9E444EEF0ED9}"/>
              </a:ext>
            </a:extLst>
          </p:cNvPr>
          <p:cNvSpPr>
            <a:spLocks noGrp="1" noChangeArrowheads="1"/>
          </p:cNvSpPr>
          <p:nvPr>
            <p:ph idx="1"/>
          </p:nvPr>
        </p:nvSpPr>
        <p:spPr/>
        <p:txBody>
          <a:bodyPr/>
          <a:lstStyle/>
          <a:p>
            <a:r>
              <a:rPr lang="en-IN" altLang="en-US" dirty="0"/>
              <a:t>Read Section 9 of </a:t>
            </a:r>
            <a:r>
              <a:rPr lang="en-IN" altLang="en-US" dirty="0" err="1"/>
              <a:t>ARMSim</a:t>
            </a:r>
            <a:r>
              <a:rPr lang="en-IN" altLang="en-US" dirty="0"/>
              <a:t> User Guide</a:t>
            </a:r>
            <a:r>
              <a:rPr lang="en-US" altLang="en-US" dirty="0"/>
              <a:t> with objective to write code for </a:t>
            </a:r>
            <a:r>
              <a:rPr lang="en-US" altLang="en-US" b="1" dirty="0" err="1"/>
              <a:t>Embest</a:t>
            </a:r>
            <a:r>
              <a:rPr lang="en-US" altLang="en-US" b="1" dirty="0"/>
              <a:t> Board Plugin</a:t>
            </a:r>
          </a:p>
          <a:p>
            <a:r>
              <a:rPr lang="en-IN" altLang="en-US" b="1" dirty="0"/>
              <a:t>T</a:t>
            </a:r>
            <a:r>
              <a:rPr lang="en-US" altLang="en-US" b="1" dirty="0"/>
              <a:t>his section will not be taught in the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2601-9DF1-44E4-BD4D-FE385F850EB5}"/>
              </a:ext>
            </a:extLst>
          </p:cNvPr>
          <p:cNvSpPr>
            <a:spLocks noGrp="1"/>
          </p:cNvSpPr>
          <p:nvPr>
            <p:ph type="title"/>
          </p:nvPr>
        </p:nvSpPr>
        <p:spPr/>
        <p:txBody>
          <a:bodyPr/>
          <a:lstStyle/>
          <a:p>
            <a:r>
              <a:rPr lang="en-IN" dirty="0"/>
              <a:t>File Cluster - Chaining</a:t>
            </a:r>
            <a:endParaRPr lang="en-US" dirty="0"/>
          </a:p>
        </p:txBody>
      </p:sp>
      <p:sp>
        <p:nvSpPr>
          <p:cNvPr id="3" name="Content Placeholder 2">
            <a:extLst>
              <a:ext uri="{FF2B5EF4-FFF2-40B4-BE49-F238E27FC236}">
                <a16:creationId xmlns:a16="http://schemas.microsoft.com/office/drawing/2014/main" id="{126006AA-1365-4B10-A237-799C6839FEF4}"/>
              </a:ext>
            </a:extLst>
          </p:cNvPr>
          <p:cNvSpPr>
            <a:spLocks noGrp="1"/>
          </p:cNvSpPr>
          <p:nvPr>
            <p:ph idx="1"/>
          </p:nvPr>
        </p:nvSpPr>
        <p:spPr>
          <a:xfrm>
            <a:off x="838200" y="1825625"/>
            <a:ext cx="4387850" cy="4351338"/>
          </a:xfrm>
        </p:spPr>
        <p:txBody>
          <a:bodyPr>
            <a:normAutofit fontScale="92500" lnSpcReduction="10000"/>
          </a:bodyPr>
          <a:lstStyle/>
          <a:p>
            <a:r>
              <a:rPr lang="en-IN" dirty="0"/>
              <a:t>Typically, a large file is stored in multiple </a:t>
            </a:r>
            <a:r>
              <a:rPr lang="en-IN" i="1" dirty="0">
                <a:solidFill>
                  <a:srgbClr val="0070C0"/>
                </a:solidFill>
              </a:rPr>
              <a:t>clusters</a:t>
            </a:r>
          </a:p>
          <a:p>
            <a:r>
              <a:rPr lang="en-IN" dirty="0"/>
              <a:t>The clusters are </a:t>
            </a:r>
            <a:r>
              <a:rPr lang="en-IN" i="1" dirty="0">
                <a:solidFill>
                  <a:srgbClr val="0070C0"/>
                </a:solidFill>
              </a:rPr>
              <a:t>chained</a:t>
            </a:r>
            <a:r>
              <a:rPr lang="en-IN" dirty="0"/>
              <a:t> using pointers</a:t>
            </a:r>
          </a:p>
          <a:p>
            <a:r>
              <a:rPr lang="en-IN" dirty="0"/>
              <a:t>The </a:t>
            </a:r>
            <a:r>
              <a:rPr lang="en-IN" i="1" dirty="0">
                <a:solidFill>
                  <a:srgbClr val="0070C0"/>
                </a:solidFill>
              </a:rPr>
              <a:t>Meta Data </a:t>
            </a:r>
            <a:r>
              <a:rPr lang="en-IN" dirty="0"/>
              <a:t>for a file includes a </a:t>
            </a:r>
            <a:r>
              <a:rPr lang="en-IN" i="1" dirty="0"/>
              <a:t>pointer</a:t>
            </a:r>
            <a:r>
              <a:rPr lang="en-IN" dirty="0"/>
              <a:t> to the first cluster of the file</a:t>
            </a:r>
          </a:p>
          <a:p>
            <a:r>
              <a:rPr lang="en-IN" dirty="0"/>
              <a:t>Example: File 2 contains 4 clusters </a:t>
            </a:r>
          </a:p>
          <a:p>
            <a:r>
              <a:rPr lang="en-IN" i="1" dirty="0">
                <a:solidFill>
                  <a:srgbClr val="0070C0"/>
                </a:solidFill>
              </a:rPr>
              <a:t>Indexing</a:t>
            </a:r>
            <a:r>
              <a:rPr lang="en-IN" dirty="0"/>
              <a:t> can also be used as an alternative to </a:t>
            </a:r>
            <a:r>
              <a:rPr lang="en-IN" i="1" dirty="0">
                <a:solidFill>
                  <a:srgbClr val="0070C0"/>
                </a:solidFill>
              </a:rPr>
              <a:t>chaining</a:t>
            </a:r>
            <a:endParaRPr lang="en-US" i="1" dirty="0">
              <a:solidFill>
                <a:srgbClr val="0070C0"/>
              </a:solidFill>
            </a:endParaRPr>
          </a:p>
        </p:txBody>
      </p:sp>
      <p:grpSp>
        <p:nvGrpSpPr>
          <p:cNvPr id="13" name="Group 12">
            <a:extLst>
              <a:ext uri="{FF2B5EF4-FFF2-40B4-BE49-F238E27FC236}">
                <a16:creationId xmlns:a16="http://schemas.microsoft.com/office/drawing/2014/main" id="{544A6F37-CF4F-4892-95A6-068062474F60}"/>
              </a:ext>
            </a:extLst>
          </p:cNvPr>
          <p:cNvGrpSpPr/>
          <p:nvPr/>
        </p:nvGrpSpPr>
        <p:grpSpPr>
          <a:xfrm>
            <a:off x="5452579" y="1971468"/>
            <a:ext cx="6368995" cy="3891643"/>
            <a:chOff x="5452579" y="1971468"/>
            <a:chExt cx="6368995" cy="3891643"/>
          </a:xfrm>
        </p:grpSpPr>
        <p:graphicFrame>
          <p:nvGraphicFramePr>
            <p:cNvPr id="5" name="Object 4">
              <a:extLst>
                <a:ext uri="{FF2B5EF4-FFF2-40B4-BE49-F238E27FC236}">
                  <a16:creationId xmlns:a16="http://schemas.microsoft.com/office/drawing/2014/main" id="{DDCD94B4-FBF2-41CB-8AB6-7ABD249641A7}"/>
                </a:ext>
              </a:extLst>
            </p:cNvPr>
            <p:cNvGraphicFramePr>
              <a:graphicFrameLocks noChangeAspect="1"/>
            </p:cNvGraphicFramePr>
            <p:nvPr>
              <p:extLst>
                <p:ext uri="{D42A27DB-BD31-4B8C-83A1-F6EECF244321}">
                  <p14:modId xmlns:p14="http://schemas.microsoft.com/office/powerpoint/2010/main" val="3858315255"/>
                </p:ext>
              </p:extLst>
            </p:nvPr>
          </p:nvGraphicFramePr>
          <p:xfrm>
            <a:off x="5452579" y="1971468"/>
            <a:ext cx="6368995" cy="3216757"/>
          </p:xfrm>
          <a:graphic>
            <a:graphicData uri="http://schemas.openxmlformats.org/presentationml/2006/ole">
              <mc:AlternateContent xmlns:mc="http://schemas.openxmlformats.org/markup-compatibility/2006">
                <mc:Choice xmlns:v="urn:schemas-microsoft-com:vml" Requires="v">
                  <p:oleObj spid="_x0000_s1085" name="Worksheet" r:id="rId3" imgW="4387876" imgH="2216173" progId="Excel.Sheet.12">
                    <p:embed/>
                  </p:oleObj>
                </mc:Choice>
                <mc:Fallback>
                  <p:oleObj name="Worksheet" r:id="rId3" imgW="4387876" imgH="2216173" progId="Excel.Sheet.12">
                    <p:embed/>
                    <p:pic>
                      <p:nvPicPr>
                        <p:cNvPr id="0" name=""/>
                        <p:cNvPicPr/>
                        <p:nvPr/>
                      </p:nvPicPr>
                      <p:blipFill>
                        <a:blip r:embed="rId4"/>
                        <a:stretch>
                          <a:fillRect/>
                        </a:stretch>
                      </p:blipFill>
                      <p:spPr>
                        <a:xfrm>
                          <a:off x="5452579" y="1971468"/>
                          <a:ext cx="6368995" cy="3216757"/>
                        </a:xfrm>
                        <a:prstGeom prst="rect">
                          <a:avLst/>
                        </a:prstGeom>
                      </p:spPr>
                    </p:pic>
                  </p:oleObj>
                </mc:Fallback>
              </mc:AlternateContent>
            </a:graphicData>
          </a:graphic>
        </p:graphicFrame>
        <p:sp>
          <p:nvSpPr>
            <p:cNvPr id="24" name="Freeform: Shape 23">
              <a:extLst>
                <a:ext uri="{FF2B5EF4-FFF2-40B4-BE49-F238E27FC236}">
                  <a16:creationId xmlns:a16="http://schemas.microsoft.com/office/drawing/2014/main" id="{023397DB-6825-4F23-BD7E-A93EA09FE752}"/>
                </a:ext>
              </a:extLst>
            </p:cNvPr>
            <p:cNvSpPr/>
            <p:nvPr/>
          </p:nvSpPr>
          <p:spPr>
            <a:xfrm>
              <a:off x="8179904" y="2613991"/>
              <a:ext cx="3031435" cy="2206487"/>
            </a:xfrm>
            <a:custGeom>
              <a:avLst/>
              <a:gdLst>
                <a:gd name="connsiteX0" fmla="*/ 0 w 3031435"/>
                <a:gd name="connsiteY0" fmla="*/ 0 h 2206487"/>
                <a:gd name="connsiteX1" fmla="*/ 1143000 w 3031435"/>
                <a:gd name="connsiteY1" fmla="*/ 278296 h 2206487"/>
                <a:gd name="connsiteX2" fmla="*/ 1560444 w 3031435"/>
                <a:gd name="connsiteY2" fmla="*/ 278296 h 2206487"/>
                <a:gd name="connsiteX3" fmla="*/ 2534479 w 3031435"/>
                <a:gd name="connsiteY3" fmla="*/ 397566 h 2206487"/>
                <a:gd name="connsiteX4" fmla="*/ 2315818 w 3031435"/>
                <a:gd name="connsiteY4" fmla="*/ 1073426 h 2206487"/>
                <a:gd name="connsiteX5" fmla="*/ 2345635 w 3031435"/>
                <a:gd name="connsiteY5" fmla="*/ 1639957 h 2206487"/>
                <a:gd name="connsiteX6" fmla="*/ 2385392 w 3031435"/>
                <a:gd name="connsiteY6" fmla="*/ 1798983 h 2206487"/>
                <a:gd name="connsiteX7" fmla="*/ 3031435 w 3031435"/>
                <a:gd name="connsiteY7" fmla="*/ 2206487 h 2206487"/>
                <a:gd name="connsiteX8" fmla="*/ 3031435 w 3031435"/>
                <a:gd name="connsiteY8" fmla="*/ 2206487 h 220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1435" h="2206487">
                  <a:moveTo>
                    <a:pt x="0" y="0"/>
                  </a:moveTo>
                  <a:cubicBezTo>
                    <a:pt x="441463" y="115956"/>
                    <a:pt x="882926" y="231913"/>
                    <a:pt x="1143000" y="278296"/>
                  </a:cubicBezTo>
                  <a:cubicBezTo>
                    <a:pt x="1403074" y="324679"/>
                    <a:pt x="1328531" y="258418"/>
                    <a:pt x="1560444" y="278296"/>
                  </a:cubicBezTo>
                  <a:cubicBezTo>
                    <a:pt x="1792357" y="298174"/>
                    <a:pt x="2408583" y="265044"/>
                    <a:pt x="2534479" y="397566"/>
                  </a:cubicBezTo>
                  <a:cubicBezTo>
                    <a:pt x="2660375" y="530088"/>
                    <a:pt x="2347292" y="866361"/>
                    <a:pt x="2315818" y="1073426"/>
                  </a:cubicBezTo>
                  <a:cubicBezTo>
                    <a:pt x="2284344" y="1280491"/>
                    <a:pt x="2334039" y="1519031"/>
                    <a:pt x="2345635" y="1639957"/>
                  </a:cubicBezTo>
                  <a:cubicBezTo>
                    <a:pt x="2357231" y="1760883"/>
                    <a:pt x="2271092" y="1704561"/>
                    <a:pt x="2385392" y="1798983"/>
                  </a:cubicBezTo>
                  <a:cubicBezTo>
                    <a:pt x="2499692" y="1893405"/>
                    <a:pt x="3031435" y="2206487"/>
                    <a:pt x="3031435" y="2206487"/>
                  </a:cubicBezTo>
                  <a:lnTo>
                    <a:pt x="3031435" y="2206487"/>
                  </a:lnTo>
                </a:path>
              </a:pathLst>
            </a:custGeom>
            <a:noFill/>
            <a:ln w="285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4088F6-846C-40E4-8C39-D81E148435F2}"/>
                </a:ext>
              </a:extLst>
            </p:cNvPr>
            <p:cNvSpPr txBox="1"/>
            <p:nvPr/>
          </p:nvSpPr>
          <p:spPr>
            <a:xfrm>
              <a:off x="5993295" y="5463001"/>
              <a:ext cx="5218044" cy="400110"/>
            </a:xfrm>
            <a:prstGeom prst="rect">
              <a:avLst/>
            </a:prstGeom>
            <a:noFill/>
          </p:spPr>
          <p:txBody>
            <a:bodyPr wrap="square" rtlCol="0">
              <a:spAutoFit/>
            </a:bodyPr>
            <a:lstStyle/>
            <a:p>
              <a:r>
                <a:rPr lang="en-IN" sz="2000" dirty="0"/>
                <a:t>Why a file is in multiple discontinuous clusters?</a:t>
              </a:r>
              <a:endParaRPr lang="en-US" sz="2000" dirty="0"/>
            </a:p>
          </p:txBody>
        </p:sp>
        <p:cxnSp>
          <p:nvCxnSpPr>
            <p:cNvPr id="6" name="Straight Arrow Connector 5">
              <a:extLst>
                <a:ext uri="{FF2B5EF4-FFF2-40B4-BE49-F238E27FC236}">
                  <a16:creationId xmlns:a16="http://schemas.microsoft.com/office/drawing/2014/main" id="{56CDA2BD-5783-4B31-9BE1-B230A85FE53C}"/>
                </a:ext>
              </a:extLst>
            </p:cNvPr>
            <p:cNvCxnSpPr>
              <a:stCxn id="24" idx="0"/>
            </p:cNvCxnSpPr>
            <p:nvPr/>
          </p:nvCxnSpPr>
          <p:spPr>
            <a:xfrm>
              <a:off x="8179904" y="2613991"/>
              <a:ext cx="832016" cy="2104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FC73625-02C0-4B7E-BC18-F1132AA68312}"/>
                </a:ext>
              </a:extLst>
            </p:cNvPr>
            <p:cNvCxnSpPr>
              <a:cxnSpLocks/>
            </p:cNvCxnSpPr>
            <p:nvPr/>
          </p:nvCxnSpPr>
          <p:spPr>
            <a:xfrm flipH="1">
              <a:off x="10525760" y="3044237"/>
              <a:ext cx="197899" cy="53560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18A5B6-4B70-47A7-99E4-C165DC7EF6D0}"/>
                </a:ext>
              </a:extLst>
            </p:cNvPr>
            <p:cNvCxnSpPr>
              <a:cxnSpLocks/>
            </p:cNvCxnSpPr>
            <p:nvPr/>
          </p:nvCxnSpPr>
          <p:spPr>
            <a:xfrm>
              <a:off x="10426810" y="3717234"/>
              <a:ext cx="98950" cy="3310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2555AE5F-ED19-4A43-BB24-7D677F9AE4D1}"/>
              </a:ext>
            </a:extLst>
          </p:cNvPr>
          <p:cNvSpPr txBox="1"/>
          <p:nvPr/>
        </p:nvSpPr>
        <p:spPr>
          <a:xfrm>
            <a:off x="9814560" y="1923398"/>
            <a:ext cx="301686" cy="369332"/>
          </a:xfrm>
          <a:prstGeom prst="rect">
            <a:avLst/>
          </a:prstGeom>
          <a:noFill/>
        </p:spPr>
        <p:txBody>
          <a:bodyPr wrap="none" rtlCol="0">
            <a:spAutoFit/>
          </a:bodyPr>
          <a:lstStyle/>
          <a:p>
            <a:r>
              <a:rPr lang="en-IN" dirty="0"/>
              <a:t>1</a:t>
            </a:r>
            <a:endParaRPr lang="en-US" dirty="0"/>
          </a:p>
        </p:txBody>
      </p:sp>
      <p:sp>
        <p:nvSpPr>
          <p:cNvPr id="12" name="TextBox 11">
            <a:extLst>
              <a:ext uri="{FF2B5EF4-FFF2-40B4-BE49-F238E27FC236}">
                <a16:creationId xmlns:a16="http://schemas.microsoft.com/office/drawing/2014/main" id="{AEA11359-2473-4385-B652-CC54C08D684C}"/>
              </a:ext>
            </a:extLst>
          </p:cNvPr>
          <p:cNvSpPr txBox="1"/>
          <p:nvPr/>
        </p:nvSpPr>
        <p:spPr>
          <a:xfrm>
            <a:off x="11519888" y="4866963"/>
            <a:ext cx="418704" cy="369332"/>
          </a:xfrm>
          <a:prstGeom prst="rect">
            <a:avLst/>
          </a:prstGeom>
          <a:noFill/>
        </p:spPr>
        <p:txBody>
          <a:bodyPr wrap="none" rtlCol="0">
            <a:spAutoFit/>
          </a:bodyPr>
          <a:lstStyle/>
          <a:p>
            <a:r>
              <a:rPr lang="en-IN" dirty="0"/>
              <a:t>36</a:t>
            </a:r>
            <a:endParaRPr lang="en-US" dirty="0"/>
          </a:p>
        </p:txBody>
      </p:sp>
    </p:spTree>
    <p:extLst>
      <p:ext uri="{BB962C8B-B14F-4D97-AF65-F5344CB8AC3E}">
        <p14:creationId xmlns:p14="http://schemas.microsoft.com/office/powerpoint/2010/main" val="63415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B8299-13D6-4CC8-8676-C80F2FE70F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IN" sz="2600">
                <a:solidFill>
                  <a:srgbClr val="FFFFFF"/>
                </a:solidFill>
              </a:rPr>
              <a:t>File system </a:t>
            </a:r>
            <a:endParaRPr lang="en-US" sz="2600">
              <a:solidFill>
                <a:srgbClr val="FFFFFF"/>
              </a:solidFill>
            </a:endParaRPr>
          </a:p>
        </p:txBody>
      </p:sp>
      <p:grpSp>
        <p:nvGrpSpPr>
          <p:cNvPr id="13" name="Group 12">
            <a:extLst>
              <a:ext uri="{FF2B5EF4-FFF2-40B4-BE49-F238E27FC236}">
                <a16:creationId xmlns:a16="http://schemas.microsoft.com/office/drawing/2014/main" id="{01BC3157-48F2-40F7-BEE4-345117C39224}"/>
              </a:ext>
            </a:extLst>
          </p:cNvPr>
          <p:cNvGrpSpPr/>
          <p:nvPr/>
        </p:nvGrpSpPr>
        <p:grpSpPr>
          <a:xfrm>
            <a:off x="4563526" y="658401"/>
            <a:ext cx="5624788" cy="4904961"/>
            <a:chOff x="1163638" y="1905000"/>
            <a:chExt cx="5008562" cy="4343400"/>
          </a:xfrm>
        </p:grpSpPr>
        <p:sp>
          <p:nvSpPr>
            <p:cNvPr id="14" name="Oval 3">
              <a:extLst>
                <a:ext uri="{FF2B5EF4-FFF2-40B4-BE49-F238E27FC236}">
                  <a16:creationId xmlns:a16="http://schemas.microsoft.com/office/drawing/2014/main" id="{7D3FAF25-8254-4033-8BBD-54876FEF400B}"/>
                </a:ext>
              </a:extLst>
            </p:cNvPr>
            <p:cNvSpPr>
              <a:spLocks noChangeArrowheads="1"/>
            </p:cNvSpPr>
            <p:nvPr/>
          </p:nvSpPr>
          <p:spPr bwMode="auto">
            <a:xfrm>
              <a:off x="3581400" y="6019800"/>
              <a:ext cx="762000" cy="2286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4">
              <a:extLst>
                <a:ext uri="{FF2B5EF4-FFF2-40B4-BE49-F238E27FC236}">
                  <a16:creationId xmlns:a16="http://schemas.microsoft.com/office/drawing/2014/main" id="{AD66315C-0914-4111-ADF0-4A00A303ED37}"/>
                </a:ext>
              </a:extLst>
            </p:cNvPr>
            <p:cNvSpPr>
              <a:spLocks noChangeArrowheads="1"/>
            </p:cNvSpPr>
            <p:nvPr/>
          </p:nvSpPr>
          <p:spPr bwMode="auto">
            <a:xfrm>
              <a:off x="3581400" y="5715000"/>
              <a:ext cx="762000" cy="3810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sz="2000" b="1"/>
                <a:t>Disk</a:t>
              </a:r>
            </a:p>
          </p:txBody>
        </p:sp>
        <p:sp>
          <p:nvSpPr>
            <p:cNvPr id="18" name="Oval 5">
              <a:extLst>
                <a:ext uri="{FF2B5EF4-FFF2-40B4-BE49-F238E27FC236}">
                  <a16:creationId xmlns:a16="http://schemas.microsoft.com/office/drawing/2014/main" id="{04BA6062-7797-4242-A3CB-68985C85A244}"/>
                </a:ext>
              </a:extLst>
            </p:cNvPr>
            <p:cNvSpPr>
              <a:spLocks noChangeArrowheads="1"/>
            </p:cNvSpPr>
            <p:nvPr/>
          </p:nvSpPr>
          <p:spPr bwMode="auto">
            <a:xfrm>
              <a:off x="3581400" y="5562600"/>
              <a:ext cx="762000" cy="2286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a:extLst>
                <a:ext uri="{FF2B5EF4-FFF2-40B4-BE49-F238E27FC236}">
                  <a16:creationId xmlns:a16="http://schemas.microsoft.com/office/drawing/2014/main" id="{7F909E6D-91A2-431A-8090-55CDFBB8B3F5}"/>
                </a:ext>
              </a:extLst>
            </p:cNvPr>
            <p:cNvSpPr>
              <a:spLocks noChangeShapeType="1"/>
            </p:cNvSpPr>
            <p:nvPr/>
          </p:nvSpPr>
          <p:spPr bwMode="auto">
            <a:xfrm>
              <a:off x="1981200" y="5410200"/>
              <a:ext cx="419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Rectangle 7">
              <a:extLst>
                <a:ext uri="{FF2B5EF4-FFF2-40B4-BE49-F238E27FC236}">
                  <a16:creationId xmlns:a16="http://schemas.microsoft.com/office/drawing/2014/main" id="{A28DB215-B88D-4734-BAB1-D315361925E9}"/>
                </a:ext>
              </a:extLst>
            </p:cNvPr>
            <p:cNvSpPr>
              <a:spLocks noChangeArrowheads="1"/>
            </p:cNvSpPr>
            <p:nvPr/>
          </p:nvSpPr>
          <p:spPr bwMode="auto">
            <a:xfrm>
              <a:off x="3124200" y="4800600"/>
              <a:ext cx="1676400" cy="457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sz="2000" b="1" dirty="0"/>
                <a:t>Driver</a:t>
              </a:r>
            </a:p>
          </p:txBody>
        </p:sp>
        <p:sp>
          <p:nvSpPr>
            <p:cNvPr id="21" name="Rectangle 8">
              <a:extLst>
                <a:ext uri="{FF2B5EF4-FFF2-40B4-BE49-F238E27FC236}">
                  <a16:creationId xmlns:a16="http://schemas.microsoft.com/office/drawing/2014/main" id="{5DF9C4E6-3C5A-470F-A045-ECC3502424CE}"/>
                </a:ext>
              </a:extLst>
            </p:cNvPr>
            <p:cNvSpPr>
              <a:spLocks noChangeArrowheads="1"/>
            </p:cNvSpPr>
            <p:nvPr/>
          </p:nvSpPr>
          <p:spPr bwMode="auto">
            <a:xfrm>
              <a:off x="3124200" y="4114800"/>
              <a:ext cx="1676400" cy="457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sz="2000" b="1"/>
                <a:t>Storage</a:t>
              </a:r>
            </a:p>
          </p:txBody>
        </p:sp>
        <p:sp>
          <p:nvSpPr>
            <p:cNvPr id="22" name="Rectangle 9">
              <a:extLst>
                <a:ext uri="{FF2B5EF4-FFF2-40B4-BE49-F238E27FC236}">
                  <a16:creationId xmlns:a16="http://schemas.microsoft.com/office/drawing/2014/main" id="{01C813D5-65E6-4882-96FA-639024EDDFBF}"/>
                </a:ext>
              </a:extLst>
            </p:cNvPr>
            <p:cNvSpPr>
              <a:spLocks noChangeArrowheads="1"/>
            </p:cNvSpPr>
            <p:nvPr/>
          </p:nvSpPr>
          <p:spPr bwMode="auto">
            <a:xfrm>
              <a:off x="3124200" y="3429000"/>
              <a:ext cx="1676400" cy="457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sz="2000" b="1"/>
                <a:t>File System</a:t>
              </a:r>
            </a:p>
          </p:txBody>
        </p:sp>
        <p:sp>
          <p:nvSpPr>
            <p:cNvPr id="23" name="Line 10">
              <a:extLst>
                <a:ext uri="{FF2B5EF4-FFF2-40B4-BE49-F238E27FC236}">
                  <a16:creationId xmlns:a16="http://schemas.microsoft.com/office/drawing/2014/main" id="{573EAAE1-30A5-4166-BB17-BDE10627F72D}"/>
                </a:ext>
              </a:extLst>
            </p:cNvPr>
            <p:cNvSpPr>
              <a:spLocks noChangeShapeType="1"/>
            </p:cNvSpPr>
            <p:nvPr/>
          </p:nvSpPr>
          <p:spPr bwMode="auto">
            <a:xfrm>
              <a:off x="1981200" y="3200400"/>
              <a:ext cx="419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14">
              <a:extLst>
                <a:ext uri="{FF2B5EF4-FFF2-40B4-BE49-F238E27FC236}">
                  <a16:creationId xmlns:a16="http://schemas.microsoft.com/office/drawing/2014/main" id="{E25EFA6D-2DAE-427F-9D93-4900F629F29E}"/>
                </a:ext>
              </a:extLst>
            </p:cNvPr>
            <p:cNvSpPr txBox="1">
              <a:spLocks noChangeArrowheads="1"/>
            </p:cNvSpPr>
            <p:nvPr/>
          </p:nvSpPr>
          <p:spPr bwMode="auto">
            <a:xfrm>
              <a:off x="1163638" y="40005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a:latin typeface="Helvetica" panose="020B0604020202020204" pitchFamily="34" charset="0"/>
                </a:rPr>
                <a:t>Operating</a:t>
              </a:r>
            </a:p>
            <a:p>
              <a:pPr algn="ctr">
                <a:buFontTx/>
                <a:buNone/>
              </a:pPr>
              <a:r>
                <a:rPr lang="en-US" altLang="en-US">
                  <a:latin typeface="Helvetica" panose="020B0604020202020204" pitchFamily="34" charset="0"/>
                </a:rPr>
                <a:t>System</a:t>
              </a:r>
            </a:p>
          </p:txBody>
        </p:sp>
        <p:sp>
          <p:nvSpPr>
            <p:cNvPr id="25" name="Line 15">
              <a:extLst>
                <a:ext uri="{FF2B5EF4-FFF2-40B4-BE49-F238E27FC236}">
                  <a16:creationId xmlns:a16="http://schemas.microsoft.com/office/drawing/2014/main" id="{79A06E53-B34A-4497-9F72-FBC34FEFD553}"/>
                </a:ext>
              </a:extLst>
            </p:cNvPr>
            <p:cNvSpPr>
              <a:spLocks noChangeShapeType="1"/>
            </p:cNvSpPr>
            <p:nvPr/>
          </p:nvSpPr>
          <p:spPr bwMode="auto">
            <a:xfrm>
              <a:off x="3962400" y="5257800"/>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6">
              <a:extLst>
                <a:ext uri="{FF2B5EF4-FFF2-40B4-BE49-F238E27FC236}">
                  <a16:creationId xmlns:a16="http://schemas.microsoft.com/office/drawing/2014/main" id="{98BC4366-C818-4930-B577-898D8EB785C1}"/>
                </a:ext>
              </a:extLst>
            </p:cNvPr>
            <p:cNvSpPr>
              <a:spLocks noChangeShapeType="1"/>
            </p:cNvSpPr>
            <p:nvPr/>
          </p:nvSpPr>
          <p:spPr bwMode="auto">
            <a:xfrm>
              <a:off x="3962400" y="4572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7">
              <a:extLst>
                <a:ext uri="{FF2B5EF4-FFF2-40B4-BE49-F238E27FC236}">
                  <a16:creationId xmlns:a16="http://schemas.microsoft.com/office/drawing/2014/main" id="{04E95C7D-5F33-40ED-828A-7985E9A19219}"/>
                </a:ext>
              </a:extLst>
            </p:cNvPr>
            <p:cNvSpPr>
              <a:spLocks noChangeShapeType="1"/>
            </p:cNvSpPr>
            <p:nvPr/>
          </p:nvSpPr>
          <p:spPr bwMode="auto">
            <a:xfrm>
              <a:off x="3962400" y="38862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Rectangle 18">
              <a:extLst>
                <a:ext uri="{FF2B5EF4-FFF2-40B4-BE49-F238E27FC236}">
                  <a16:creationId xmlns:a16="http://schemas.microsoft.com/office/drawing/2014/main" id="{4E180BF5-BED5-4743-A48E-2CD849A9E626}"/>
                </a:ext>
              </a:extLst>
            </p:cNvPr>
            <p:cNvSpPr>
              <a:spLocks noChangeArrowheads="1"/>
            </p:cNvSpPr>
            <p:nvPr/>
          </p:nvSpPr>
          <p:spPr bwMode="auto">
            <a:xfrm>
              <a:off x="3124200" y="2590800"/>
              <a:ext cx="1676400" cy="4572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sz="2000" b="1" i="1" dirty="0" err="1"/>
                <a:t>stdio</a:t>
              </a:r>
              <a:r>
                <a:rPr lang="en-US" altLang="en-US" sz="2000" b="1" dirty="0"/>
                <a:t> Library</a:t>
              </a:r>
            </a:p>
          </p:txBody>
        </p:sp>
        <p:sp>
          <p:nvSpPr>
            <p:cNvPr id="29" name="Rectangle 20">
              <a:extLst>
                <a:ext uri="{FF2B5EF4-FFF2-40B4-BE49-F238E27FC236}">
                  <a16:creationId xmlns:a16="http://schemas.microsoft.com/office/drawing/2014/main" id="{A7D1EC04-0235-4EA9-B16D-0B4875D7609F}"/>
                </a:ext>
              </a:extLst>
            </p:cNvPr>
            <p:cNvSpPr>
              <a:spLocks noChangeArrowheads="1"/>
            </p:cNvSpPr>
            <p:nvPr/>
          </p:nvSpPr>
          <p:spPr bwMode="auto">
            <a:xfrm>
              <a:off x="3124200" y="1905000"/>
              <a:ext cx="1676400" cy="4572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sz="2000" b="1" dirty="0"/>
                <a:t>User Prog</a:t>
              </a:r>
            </a:p>
          </p:txBody>
        </p:sp>
        <p:sp>
          <p:nvSpPr>
            <p:cNvPr id="30" name="Line 21">
              <a:extLst>
                <a:ext uri="{FF2B5EF4-FFF2-40B4-BE49-F238E27FC236}">
                  <a16:creationId xmlns:a16="http://schemas.microsoft.com/office/drawing/2014/main" id="{7AFD4457-868B-4F08-82D8-EB9BB9A4B7CC}"/>
                </a:ext>
              </a:extLst>
            </p:cNvPr>
            <p:cNvSpPr>
              <a:spLocks noChangeShapeType="1"/>
            </p:cNvSpPr>
            <p:nvPr/>
          </p:nvSpPr>
          <p:spPr bwMode="auto">
            <a:xfrm>
              <a:off x="3962400" y="23622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2">
              <a:extLst>
                <a:ext uri="{FF2B5EF4-FFF2-40B4-BE49-F238E27FC236}">
                  <a16:creationId xmlns:a16="http://schemas.microsoft.com/office/drawing/2014/main" id="{0FB4F244-8EA8-4828-8626-A0E7A06E3BFA}"/>
                </a:ext>
              </a:extLst>
            </p:cNvPr>
            <p:cNvSpPr>
              <a:spLocks noChangeShapeType="1"/>
            </p:cNvSpPr>
            <p:nvPr/>
          </p:nvSpPr>
          <p:spPr bwMode="auto">
            <a:xfrm>
              <a:off x="3962400" y="3048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23">
              <a:extLst>
                <a:ext uri="{FF2B5EF4-FFF2-40B4-BE49-F238E27FC236}">
                  <a16:creationId xmlns:a16="http://schemas.microsoft.com/office/drawing/2014/main" id="{91B2CB3E-C453-47F2-8043-66E6A311328C}"/>
                </a:ext>
              </a:extLst>
            </p:cNvPr>
            <p:cNvSpPr txBox="1">
              <a:spLocks noChangeArrowheads="1"/>
            </p:cNvSpPr>
            <p:nvPr/>
          </p:nvSpPr>
          <p:spPr bwMode="auto">
            <a:xfrm>
              <a:off x="1217613" y="2095500"/>
              <a:ext cx="1252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a:latin typeface="Helvetica" panose="020B0604020202020204" pitchFamily="34" charset="0"/>
                </a:rPr>
                <a:t>User</a:t>
              </a:r>
            </a:p>
            <a:p>
              <a:pPr algn="ctr">
                <a:buFontTx/>
                <a:buNone/>
              </a:pPr>
              <a:r>
                <a:rPr lang="en-US" altLang="en-US">
                  <a:latin typeface="Helvetica" panose="020B0604020202020204" pitchFamily="34" charset="0"/>
                </a:rPr>
                <a:t>process</a:t>
              </a:r>
            </a:p>
          </p:txBody>
        </p:sp>
        <p:sp>
          <p:nvSpPr>
            <p:cNvPr id="33" name="Line 24">
              <a:extLst>
                <a:ext uri="{FF2B5EF4-FFF2-40B4-BE49-F238E27FC236}">
                  <a16:creationId xmlns:a16="http://schemas.microsoft.com/office/drawing/2014/main" id="{F94BBEFF-ACE1-4A0A-80EC-65F8ED6CE5FD}"/>
                </a:ext>
              </a:extLst>
            </p:cNvPr>
            <p:cNvSpPr>
              <a:spLocks noChangeShapeType="1"/>
            </p:cNvSpPr>
            <p:nvPr/>
          </p:nvSpPr>
          <p:spPr bwMode="auto">
            <a:xfrm>
              <a:off x="3570288" y="5672138"/>
              <a:ext cx="0" cy="476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5">
              <a:extLst>
                <a:ext uri="{FF2B5EF4-FFF2-40B4-BE49-F238E27FC236}">
                  <a16:creationId xmlns:a16="http://schemas.microsoft.com/office/drawing/2014/main" id="{2F0D16CE-4DE2-4628-A341-2150ECDAAA94}"/>
                </a:ext>
              </a:extLst>
            </p:cNvPr>
            <p:cNvSpPr>
              <a:spLocks noChangeShapeType="1"/>
            </p:cNvSpPr>
            <p:nvPr/>
          </p:nvSpPr>
          <p:spPr bwMode="auto">
            <a:xfrm>
              <a:off x="4364038" y="5683250"/>
              <a:ext cx="0" cy="476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TextBox 34">
            <a:extLst>
              <a:ext uri="{FF2B5EF4-FFF2-40B4-BE49-F238E27FC236}">
                <a16:creationId xmlns:a16="http://schemas.microsoft.com/office/drawing/2014/main" id="{47FECF73-99C9-4B64-AC02-3878B8DA72D6}"/>
              </a:ext>
            </a:extLst>
          </p:cNvPr>
          <p:cNvSpPr txBox="1"/>
          <p:nvPr/>
        </p:nvSpPr>
        <p:spPr>
          <a:xfrm>
            <a:off x="4107307" y="5725540"/>
            <a:ext cx="6828175" cy="1295868"/>
          </a:xfrm>
          <a:prstGeom prst="rect">
            <a:avLst/>
          </a:prstGeom>
          <a:noFill/>
        </p:spPr>
        <p:txBody>
          <a:bodyPr wrap="square" rtlCol="0">
            <a:spAutoFit/>
          </a:bodyPr>
          <a:lstStyle/>
          <a:p>
            <a:pPr algn="ctr">
              <a:lnSpc>
                <a:spcPct val="150000"/>
              </a:lnSpc>
            </a:pPr>
            <a:r>
              <a:rPr lang="en-IN" dirty="0"/>
              <a:t>Why File System Abstraction?</a:t>
            </a:r>
          </a:p>
          <a:p>
            <a:pPr algn="ctr">
              <a:lnSpc>
                <a:spcPct val="150000"/>
              </a:lnSpc>
            </a:pPr>
            <a:r>
              <a:rPr lang="en-IN" dirty="0"/>
              <a:t>Why do we need File System Abstraction in OS?</a:t>
            </a:r>
          </a:p>
          <a:p>
            <a:pPr algn="ctr">
              <a:lnSpc>
                <a:spcPct val="150000"/>
              </a:lnSpc>
            </a:pPr>
            <a:r>
              <a:rPr lang="en-IN" dirty="0"/>
              <a:t> </a:t>
            </a:r>
            <a:endParaRPr lang="en-US" dirty="0"/>
          </a:p>
        </p:txBody>
      </p:sp>
      <p:sp>
        <p:nvSpPr>
          <p:cNvPr id="3" name="Rectangle 2">
            <a:extLst>
              <a:ext uri="{FF2B5EF4-FFF2-40B4-BE49-F238E27FC236}">
                <a16:creationId xmlns:a16="http://schemas.microsoft.com/office/drawing/2014/main" id="{7C1C6EDF-4364-4960-B86F-11E2499D3B53}"/>
              </a:ext>
            </a:extLst>
          </p:cNvPr>
          <p:cNvSpPr/>
          <p:nvPr/>
        </p:nvSpPr>
        <p:spPr>
          <a:xfrm>
            <a:off x="6765305" y="2379440"/>
            <a:ext cx="1882655" cy="1273815"/>
          </a:xfrm>
          <a:prstGeom prst="rect">
            <a:avLst/>
          </a:prstGeom>
          <a:solidFill>
            <a:srgbClr val="FE72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File System</a:t>
            </a:r>
            <a:endParaRPr lang="en-US" b="1" dirty="0">
              <a:solidFill>
                <a:schemeClr val="tx1"/>
              </a:solidFill>
            </a:endParaRPr>
          </a:p>
        </p:txBody>
      </p:sp>
    </p:spTree>
    <p:extLst>
      <p:ext uri="{BB962C8B-B14F-4D97-AF65-F5344CB8AC3E}">
        <p14:creationId xmlns:p14="http://schemas.microsoft.com/office/powerpoint/2010/main" val="317824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E28B-B105-46E6-8A37-1975ED242543}"/>
              </a:ext>
            </a:extLst>
          </p:cNvPr>
          <p:cNvSpPr>
            <a:spLocks noGrp="1"/>
          </p:cNvSpPr>
          <p:nvPr>
            <p:ph type="title"/>
          </p:nvPr>
        </p:nvSpPr>
        <p:spPr/>
        <p:txBody>
          <a:bodyPr/>
          <a:lstStyle/>
          <a:p>
            <a:r>
              <a:rPr lang="en-IN" dirty="0"/>
              <a:t>Communicating with OS</a:t>
            </a:r>
            <a:endParaRPr lang="en-US" dirty="0"/>
          </a:p>
        </p:txBody>
      </p:sp>
      <p:sp>
        <p:nvSpPr>
          <p:cNvPr id="11" name="Content Placeholder 10">
            <a:extLst>
              <a:ext uri="{FF2B5EF4-FFF2-40B4-BE49-F238E27FC236}">
                <a16:creationId xmlns:a16="http://schemas.microsoft.com/office/drawing/2014/main" id="{047FB566-8FA4-44C7-A318-DCCE973F465B}"/>
              </a:ext>
            </a:extLst>
          </p:cNvPr>
          <p:cNvSpPr>
            <a:spLocks noGrp="1"/>
          </p:cNvSpPr>
          <p:nvPr>
            <p:ph idx="1"/>
          </p:nvPr>
        </p:nvSpPr>
        <p:spPr>
          <a:xfrm>
            <a:off x="838200" y="1825625"/>
            <a:ext cx="6105939" cy="4351338"/>
          </a:xfrm>
        </p:spPr>
        <p:txBody>
          <a:bodyPr>
            <a:normAutofit fontScale="92500" lnSpcReduction="10000"/>
          </a:bodyPr>
          <a:lstStyle/>
          <a:p>
            <a:r>
              <a:rPr lang="en-US" altLang="en-US" b="1" dirty="0">
                <a:solidFill>
                  <a:srgbClr val="0070C0"/>
                </a:solidFill>
              </a:rPr>
              <a:t>System call</a:t>
            </a:r>
          </a:p>
          <a:p>
            <a:pPr lvl="1"/>
            <a:r>
              <a:rPr lang="en-US" altLang="en-US" dirty="0"/>
              <a:t>Request to the operating system to perform a task that the process </a:t>
            </a:r>
            <a:r>
              <a:rPr lang="en-US" altLang="en-US" u="sng" dirty="0"/>
              <a:t>does not have permission to perform</a:t>
            </a:r>
          </a:p>
          <a:p>
            <a:r>
              <a:rPr lang="en-US" altLang="en-US" b="1" dirty="0">
                <a:solidFill>
                  <a:srgbClr val="0070C0"/>
                </a:solidFill>
              </a:rPr>
              <a:t>Signal</a:t>
            </a:r>
          </a:p>
          <a:p>
            <a:pPr lvl="1"/>
            <a:r>
              <a:rPr lang="en-US" altLang="en-US" b="1" i="1" dirty="0">
                <a:solidFill>
                  <a:srgbClr val="7030A0"/>
                </a:solidFill>
              </a:rPr>
              <a:t>Asynchronous</a:t>
            </a:r>
            <a:r>
              <a:rPr lang="en-US" altLang="en-US" dirty="0"/>
              <a:t> </a:t>
            </a:r>
            <a:r>
              <a:rPr lang="en-US" altLang="en-US" b="1" dirty="0">
                <a:solidFill>
                  <a:srgbClr val="7030A0"/>
                </a:solidFill>
              </a:rPr>
              <a:t>notification</a:t>
            </a:r>
            <a:r>
              <a:rPr lang="en-US" altLang="en-US" dirty="0"/>
              <a:t> sent to a process from OS to notify the occurrence of </a:t>
            </a:r>
            <a:r>
              <a:rPr lang="en-US" altLang="en-US" b="1" u="sng" dirty="0">
                <a:solidFill>
                  <a:srgbClr val="7030A0"/>
                </a:solidFill>
              </a:rPr>
              <a:t>an event </a:t>
            </a:r>
          </a:p>
          <a:p>
            <a:r>
              <a:rPr lang="en-US" altLang="en-US" b="1" dirty="0">
                <a:solidFill>
                  <a:srgbClr val="0070C0"/>
                </a:solidFill>
              </a:rPr>
              <a:t>Standard Library Calls</a:t>
            </a:r>
          </a:p>
          <a:p>
            <a:pPr lvl="1"/>
            <a:r>
              <a:rPr lang="en-US" altLang="en-US" dirty="0"/>
              <a:t>Generic I/O support</a:t>
            </a:r>
          </a:p>
          <a:p>
            <a:pPr lvl="1"/>
            <a:r>
              <a:rPr lang="en-US" altLang="en-US" dirty="0"/>
              <a:t>A </a:t>
            </a:r>
            <a:r>
              <a:rPr lang="en-US" altLang="en-US" u="sng" dirty="0"/>
              <a:t>smart wrapper around I/O-related </a:t>
            </a:r>
            <a:r>
              <a:rPr lang="en-US" altLang="en-US" b="1" u="sng" dirty="0"/>
              <a:t>system calls</a:t>
            </a:r>
            <a:r>
              <a:rPr lang="en-US" altLang="en-US" b="1" dirty="0"/>
              <a:t>. </a:t>
            </a:r>
          </a:p>
          <a:p>
            <a:pPr lvl="1"/>
            <a:r>
              <a:rPr lang="en-US" altLang="en-US" dirty="0"/>
              <a:t>This means, system calls are normally embedded in some library calls. </a:t>
            </a:r>
          </a:p>
          <a:p>
            <a:endParaRPr lang="en-US" altLang="en-US" dirty="0"/>
          </a:p>
          <a:p>
            <a:endParaRPr lang="en-US" dirty="0"/>
          </a:p>
        </p:txBody>
      </p:sp>
      <p:grpSp>
        <p:nvGrpSpPr>
          <p:cNvPr id="3" name="Group 2">
            <a:extLst>
              <a:ext uri="{FF2B5EF4-FFF2-40B4-BE49-F238E27FC236}">
                <a16:creationId xmlns:a16="http://schemas.microsoft.com/office/drawing/2014/main" id="{2A3DD1E9-DED9-4098-8890-25886F12838D}"/>
              </a:ext>
            </a:extLst>
          </p:cNvPr>
          <p:cNvGrpSpPr/>
          <p:nvPr/>
        </p:nvGrpSpPr>
        <p:grpSpPr>
          <a:xfrm>
            <a:off x="6854005" y="681037"/>
            <a:ext cx="5102088" cy="1600200"/>
            <a:chOff x="1875183" y="1752600"/>
            <a:chExt cx="5206537" cy="1600200"/>
          </a:xfrm>
        </p:grpSpPr>
        <p:sp>
          <p:nvSpPr>
            <p:cNvPr id="4" name="Text Box 4">
              <a:extLst>
                <a:ext uri="{FF2B5EF4-FFF2-40B4-BE49-F238E27FC236}">
                  <a16:creationId xmlns:a16="http://schemas.microsoft.com/office/drawing/2014/main" id="{B76B2B8A-966A-49D6-82D5-BF9CCBCEB891}"/>
                </a:ext>
              </a:extLst>
            </p:cNvPr>
            <p:cNvSpPr txBox="1">
              <a:spLocks noChangeArrowheads="1"/>
            </p:cNvSpPr>
            <p:nvPr/>
          </p:nvSpPr>
          <p:spPr bwMode="auto">
            <a:xfrm>
              <a:off x="3295650" y="1752600"/>
              <a:ext cx="2133600" cy="4572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b="1" dirty="0"/>
                <a:t>User Process</a:t>
              </a:r>
            </a:p>
          </p:txBody>
        </p:sp>
        <p:sp>
          <p:nvSpPr>
            <p:cNvPr id="5" name="Text Box 5">
              <a:extLst>
                <a:ext uri="{FF2B5EF4-FFF2-40B4-BE49-F238E27FC236}">
                  <a16:creationId xmlns:a16="http://schemas.microsoft.com/office/drawing/2014/main" id="{99226891-7D0A-46F8-B39B-98436FE713BB}"/>
                </a:ext>
              </a:extLst>
            </p:cNvPr>
            <p:cNvSpPr txBox="1">
              <a:spLocks noChangeArrowheads="1"/>
            </p:cNvSpPr>
            <p:nvPr/>
          </p:nvSpPr>
          <p:spPr bwMode="auto">
            <a:xfrm>
              <a:off x="3009900" y="2895600"/>
              <a:ext cx="2705100"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b="1" dirty="0"/>
                <a:t>Operating System</a:t>
              </a:r>
            </a:p>
          </p:txBody>
        </p:sp>
        <p:sp>
          <p:nvSpPr>
            <p:cNvPr id="6" name="Freeform 6">
              <a:extLst>
                <a:ext uri="{FF2B5EF4-FFF2-40B4-BE49-F238E27FC236}">
                  <a16:creationId xmlns:a16="http://schemas.microsoft.com/office/drawing/2014/main" id="{4807F1D8-9A07-4696-8F65-540B495B9DC1}"/>
                </a:ext>
              </a:extLst>
            </p:cNvPr>
            <p:cNvSpPr>
              <a:spLocks/>
            </p:cNvSpPr>
            <p:nvPr/>
          </p:nvSpPr>
          <p:spPr bwMode="auto">
            <a:xfrm>
              <a:off x="2743200" y="1981200"/>
              <a:ext cx="533400" cy="914400"/>
            </a:xfrm>
            <a:custGeom>
              <a:avLst/>
              <a:gdLst>
                <a:gd name="T0" fmla="*/ 336 w 336"/>
                <a:gd name="T1" fmla="*/ 576 h 576"/>
                <a:gd name="T2" fmla="*/ 0 w 336"/>
                <a:gd name="T3" fmla="*/ 288 h 576"/>
                <a:gd name="T4" fmla="*/ 336 w 336"/>
                <a:gd name="T5" fmla="*/ 0 h 576"/>
              </a:gdLst>
              <a:ahLst/>
              <a:cxnLst>
                <a:cxn ang="0">
                  <a:pos x="T0" y="T1"/>
                </a:cxn>
                <a:cxn ang="0">
                  <a:pos x="T2" y="T3"/>
                </a:cxn>
                <a:cxn ang="0">
                  <a:pos x="T4" y="T5"/>
                </a:cxn>
              </a:cxnLst>
              <a:rect l="0" t="0" r="r" b="b"/>
              <a:pathLst>
                <a:path w="336" h="576">
                  <a:moveTo>
                    <a:pt x="336" y="576"/>
                  </a:moveTo>
                  <a:cubicBezTo>
                    <a:pt x="168" y="480"/>
                    <a:pt x="0" y="384"/>
                    <a:pt x="0" y="288"/>
                  </a:cubicBezTo>
                  <a:cubicBezTo>
                    <a:pt x="0" y="192"/>
                    <a:pt x="168" y="96"/>
                    <a:pt x="336" y="0"/>
                  </a:cubicBezTo>
                </a:path>
              </a:pathLst>
            </a:custGeom>
            <a:noFill/>
            <a:ln w="31750" cap="flat" cmpd="sng">
              <a:solidFill>
                <a:schemeClr val="tx1"/>
              </a:solidFill>
              <a:prstDash val="solid"/>
              <a:round/>
              <a:headEnd/>
              <a:tailEnd type="arrow" w="lg" len="lg"/>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7">
              <a:extLst>
                <a:ext uri="{FF2B5EF4-FFF2-40B4-BE49-F238E27FC236}">
                  <a16:creationId xmlns:a16="http://schemas.microsoft.com/office/drawing/2014/main" id="{D2F99DEC-4DA6-455F-ACCA-078DFFB15768}"/>
                </a:ext>
              </a:extLst>
            </p:cNvPr>
            <p:cNvSpPr>
              <a:spLocks/>
            </p:cNvSpPr>
            <p:nvPr/>
          </p:nvSpPr>
          <p:spPr bwMode="auto">
            <a:xfrm flipH="1" flipV="1">
              <a:off x="5410200" y="1981200"/>
              <a:ext cx="533400" cy="914400"/>
            </a:xfrm>
            <a:custGeom>
              <a:avLst/>
              <a:gdLst>
                <a:gd name="T0" fmla="*/ 336 w 336"/>
                <a:gd name="T1" fmla="*/ 576 h 576"/>
                <a:gd name="T2" fmla="*/ 0 w 336"/>
                <a:gd name="T3" fmla="*/ 288 h 576"/>
                <a:gd name="T4" fmla="*/ 336 w 336"/>
                <a:gd name="T5" fmla="*/ 0 h 576"/>
              </a:gdLst>
              <a:ahLst/>
              <a:cxnLst>
                <a:cxn ang="0">
                  <a:pos x="T0" y="T1"/>
                </a:cxn>
                <a:cxn ang="0">
                  <a:pos x="T2" y="T3"/>
                </a:cxn>
                <a:cxn ang="0">
                  <a:pos x="T4" y="T5"/>
                </a:cxn>
              </a:cxnLst>
              <a:rect l="0" t="0" r="r" b="b"/>
              <a:pathLst>
                <a:path w="336" h="576">
                  <a:moveTo>
                    <a:pt x="336" y="576"/>
                  </a:moveTo>
                  <a:cubicBezTo>
                    <a:pt x="168" y="480"/>
                    <a:pt x="0" y="384"/>
                    <a:pt x="0" y="288"/>
                  </a:cubicBezTo>
                  <a:cubicBezTo>
                    <a:pt x="0" y="192"/>
                    <a:pt x="168" y="96"/>
                    <a:pt x="336" y="0"/>
                  </a:cubicBezTo>
                </a:path>
              </a:pathLst>
            </a:custGeom>
            <a:noFill/>
            <a:ln w="31750" cap="flat" cmpd="sng">
              <a:solidFill>
                <a:schemeClr val="tx1"/>
              </a:solidFill>
              <a:prstDash val="solid"/>
              <a:round/>
              <a:headEnd/>
              <a:tailEnd type="arrow" w="lg" len="lg"/>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8">
              <a:extLst>
                <a:ext uri="{FF2B5EF4-FFF2-40B4-BE49-F238E27FC236}">
                  <a16:creationId xmlns:a16="http://schemas.microsoft.com/office/drawing/2014/main" id="{01798E27-13E7-47E6-B51B-B6DE9BF1D962}"/>
                </a:ext>
              </a:extLst>
            </p:cNvPr>
            <p:cNvSpPr txBox="1">
              <a:spLocks noChangeArrowheads="1"/>
            </p:cNvSpPr>
            <p:nvPr/>
          </p:nvSpPr>
          <p:spPr bwMode="auto">
            <a:xfrm>
              <a:off x="1875183" y="2209800"/>
              <a:ext cx="842774" cy="369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b="1" dirty="0">
                  <a:solidFill>
                    <a:srgbClr val="7030A0"/>
                  </a:solidFill>
                </a:rPr>
                <a:t>signals</a:t>
              </a:r>
            </a:p>
          </p:txBody>
        </p:sp>
        <p:sp>
          <p:nvSpPr>
            <p:cNvPr id="9" name="Text Box 9">
              <a:extLst>
                <a:ext uri="{FF2B5EF4-FFF2-40B4-BE49-F238E27FC236}">
                  <a16:creationId xmlns:a16="http://schemas.microsoft.com/office/drawing/2014/main" id="{C3C57E78-5C4B-4687-8D6C-B2D48176F630}"/>
                </a:ext>
              </a:extLst>
            </p:cNvPr>
            <p:cNvSpPr txBox="1">
              <a:spLocks noChangeArrowheads="1"/>
            </p:cNvSpPr>
            <p:nvPr/>
          </p:nvSpPr>
          <p:spPr bwMode="auto">
            <a:xfrm>
              <a:off x="6019803" y="2209800"/>
              <a:ext cx="1061917"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Tx/>
                <a:buNone/>
              </a:pPr>
              <a:r>
                <a:rPr lang="en-US" altLang="en-US" dirty="0"/>
                <a:t>systems calls</a:t>
              </a:r>
            </a:p>
          </p:txBody>
        </p:sp>
      </p:grpSp>
      <p:grpSp>
        <p:nvGrpSpPr>
          <p:cNvPr id="12" name="Group 2">
            <a:extLst>
              <a:ext uri="{FF2B5EF4-FFF2-40B4-BE49-F238E27FC236}">
                <a16:creationId xmlns:a16="http://schemas.microsoft.com/office/drawing/2014/main" id="{239A510E-A559-42D2-8638-09738A12B541}"/>
              </a:ext>
            </a:extLst>
          </p:cNvPr>
          <p:cNvGrpSpPr>
            <a:grpSpLocks/>
          </p:cNvGrpSpPr>
          <p:nvPr/>
        </p:nvGrpSpPr>
        <p:grpSpPr bwMode="auto">
          <a:xfrm>
            <a:off x="7568112" y="2788920"/>
            <a:ext cx="4259263" cy="3797300"/>
            <a:chOff x="974725" y="1447800"/>
            <a:chExt cx="4259263" cy="3797300"/>
          </a:xfrm>
        </p:grpSpPr>
        <p:grpSp>
          <p:nvGrpSpPr>
            <p:cNvPr id="13" name="Group 12">
              <a:extLst>
                <a:ext uri="{FF2B5EF4-FFF2-40B4-BE49-F238E27FC236}">
                  <a16:creationId xmlns:a16="http://schemas.microsoft.com/office/drawing/2014/main" id="{D3039B5C-821C-4013-8E31-1D092283BB81}"/>
                </a:ext>
              </a:extLst>
            </p:cNvPr>
            <p:cNvGrpSpPr/>
            <p:nvPr/>
          </p:nvGrpSpPr>
          <p:grpSpPr bwMode="auto">
            <a:xfrm>
              <a:off x="1801682" y="3569692"/>
              <a:ext cx="1716176" cy="352148"/>
              <a:chOff x="1063454" y="4683955"/>
              <a:chExt cx="1715397" cy="352280"/>
            </a:xfrm>
            <a:solidFill>
              <a:schemeClr val="tx2">
                <a:lumMod val="40000"/>
                <a:lumOff val="60000"/>
              </a:schemeClr>
            </a:solidFill>
            <a:scene3d>
              <a:camera prst="orthographicFront">
                <a:rot lat="0" lon="0" rev="0"/>
              </a:camera>
              <a:lightRig rig="soft" dir="t">
                <a:rot lat="0" lon="0" rev="0"/>
              </a:lightRig>
            </a:scene3d>
          </p:grpSpPr>
          <p:sp>
            <p:nvSpPr>
              <p:cNvPr id="30" name="Rectangle 29">
                <a:extLst>
                  <a:ext uri="{FF2B5EF4-FFF2-40B4-BE49-F238E27FC236}">
                    <a16:creationId xmlns:a16="http://schemas.microsoft.com/office/drawing/2014/main" id="{98B0FE13-DC0D-4DD7-B840-EB749123679B}"/>
                  </a:ext>
                </a:extLst>
              </p:cNvPr>
              <p:cNvSpPr/>
              <p:nvPr/>
            </p:nvSpPr>
            <p:spPr>
              <a:xfrm>
                <a:off x="1756271" y="4690987"/>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1" name="Rectangle 30">
                <a:extLst>
                  <a:ext uri="{FF2B5EF4-FFF2-40B4-BE49-F238E27FC236}">
                    <a16:creationId xmlns:a16="http://schemas.microsoft.com/office/drawing/2014/main" id="{DAF9C0FB-BD85-4DC0-B3DF-A9847ACAD2CC}"/>
                  </a:ext>
                </a:extLst>
              </p:cNvPr>
              <p:cNvSpPr/>
              <p:nvPr/>
            </p:nvSpPr>
            <p:spPr>
              <a:xfrm>
                <a:off x="2129290" y="4690990"/>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2" name="Rectangle 31">
                <a:extLst>
                  <a:ext uri="{FF2B5EF4-FFF2-40B4-BE49-F238E27FC236}">
                    <a16:creationId xmlns:a16="http://schemas.microsoft.com/office/drawing/2014/main" id="{F93F08F5-4297-4766-96C7-ACBD2399B35E}"/>
                  </a:ext>
                </a:extLst>
              </p:cNvPr>
              <p:cNvSpPr/>
              <p:nvPr/>
            </p:nvSpPr>
            <p:spPr>
              <a:xfrm>
                <a:off x="2474051" y="4683955"/>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3" name="Rectangle 32">
                <a:extLst>
                  <a:ext uri="{FF2B5EF4-FFF2-40B4-BE49-F238E27FC236}">
                    <a16:creationId xmlns:a16="http://schemas.microsoft.com/office/drawing/2014/main" id="{39212F7F-18AA-4354-802D-38F862A68198}"/>
                  </a:ext>
                </a:extLst>
              </p:cNvPr>
              <p:cNvSpPr/>
              <p:nvPr/>
            </p:nvSpPr>
            <p:spPr>
              <a:xfrm>
                <a:off x="1411510" y="4690987"/>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4" name="Rectangle 33">
                <a:extLst>
                  <a:ext uri="{FF2B5EF4-FFF2-40B4-BE49-F238E27FC236}">
                    <a16:creationId xmlns:a16="http://schemas.microsoft.com/office/drawing/2014/main" id="{8162FBD8-E684-411C-BBA5-74F3CDC23CBD}"/>
                  </a:ext>
                </a:extLst>
              </p:cNvPr>
              <p:cNvSpPr/>
              <p:nvPr/>
            </p:nvSpPr>
            <p:spPr>
              <a:xfrm>
                <a:off x="1063454" y="4690987"/>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50" dirty="0">
                  <a:solidFill>
                    <a:schemeClr val="tx1"/>
                  </a:solidFill>
                </a:endParaRPr>
              </a:p>
            </p:txBody>
          </p:sp>
        </p:grpSp>
        <p:sp>
          <p:nvSpPr>
            <p:cNvPr id="14" name="Cube 13">
              <a:extLst>
                <a:ext uri="{FF2B5EF4-FFF2-40B4-BE49-F238E27FC236}">
                  <a16:creationId xmlns:a16="http://schemas.microsoft.com/office/drawing/2014/main" id="{8B66F044-9F35-4317-80E9-11B6220DB8FC}"/>
                </a:ext>
              </a:extLst>
            </p:cNvPr>
            <p:cNvSpPr/>
            <p:nvPr/>
          </p:nvSpPr>
          <p:spPr bwMode="auto">
            <a:xfrm>
              <a:off x="3531933" y="1683160"/>
              <a:ext cx="1213538" cy="609371"/>
            </a:xfrm>
            <a:prstGeom prst="cube">
              <a:avLst/>
            </a:prstGeom>
            <a:solidFill>
              <a:schemeClr val="tx2">
                <a:lumMod val="20000"/>
                <a:lumOff val="80000"/>
              </a:schemeClr>
            </a:solidFill>
            <a:effectLst>
              <a:glow rad="63500">
                <a:schemeClr val="accent4">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Processor</a:t>
              </a:r>
            </a:p>
          </p:txBody>
        </p:sp>
        <p:grpSp>
          <p:nvGrpSpPr>
            <p:cNvPr id="15" name="Group 14">
              <a:extLst>
                <a:ext uri="{FF2B5EF4-FFF2-40B4-BE49-F238E27FC236}">
                  <a16:creationId xmlns:a16="http://schemas.microsoft.com/office/drawing/2014/main" id="{5DB75A90-95F6-4CC9-8656-7BAA2032ACBF}"/>
                </a:ext>
              </a:extLst>
            </p:cNvPr>
            <p:cNvGrpSpPr/>
            <p:nvPr/>
          </p:nvGrpSpPr>
          <p:grpSpPr bwMode="auto">
            <a:xfrm>
              <a:off x="1213464" y="1894085"/>
              <a:ext cx="1716176" cy="352148"/>
              <a:chOff x="1063454" y="4683955"/>
              <a:chExt cx="1715397" cy="352280"/>
            </a:xfrm>
            <a:solidFill>
              <a:schemeClr val="tx2">
                <a:lumMod val="40000"/>
                <a:lumOff val="60000"/>
              </a:schemeClr>
            </a:solidFill>
            <a:scene3d>
              <a:camera prst="orthographicFront">
                <a:rot lat="0" lon="0" rev="0"/>
              </a:camera>
              <a:lightRig rig="soft" dir="t">
                <a:rot lat="0" lon="0" rev="0"/>
              </a:lightRig>
            </a:scene3d>
          </p:grpSpPr>
          <p:sp>
            <p:nvSpPr>
              <p:cNvPr id="25" name="Rectangle 24">
                <a:extLst>
                  <a:ext uri="{FF2B5EF4-FFF2-40B4-BE49-F238E27FC236}">
                    <a16:creationId xmlns:a16="http://schemas.microsoft.com/office/drawing/2014/main" id="{C67A14B9-6121-4AD5-AAA6-E4C0691F87EB}"/>
                  </a:ext>
                </a:extLst>
              </p:cNvPr>
              <p:cNvSpPr/>
              <p:nvPr/>
            </p:nvSpPr>
            <p:spPr>
              <a:xfrm>
                <a:off x="1756271" y="4690987"/>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6" name="Rectangle 25">
                <a:extLst>
                  <a:ext uri="{FF2B5EF4-FFF2-40B4-BE49-F238E27FC236}">
                    <a16:creationId xmlns:a16="http://schemas.microsoft.com/office/drawing/2014/main" id="{BE8558EB-AEBC-4C21-A901-1100880BF111}"/>
                  </a:ext>
                </a:extLst>
              </p:cNvPr>
              <p:cNvSpPr/>
              <p:nvPr/>
            </p:nvSpPr>
            <p:spPr>
              <a:xfrm>
                <a:off x="2129290" y="4690990"/>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7" name="Rectangle 26">
                <a:extLst>
                  <a:ext uri="{FF2B5EF4-FFF2-40B4-BE49-F238E27FC236}">
                    <a16:creationId xmlns:a16="http://schemas.microsoft.com/office/drawing/2014/main" id="{C00C1C3B-D967-45B6-89A8-6D9EC03B25A3}"/>
                  </a:ext>
                </a:extLst>
              </p:cNvPr>
              <p:cNvSpPr/>
              <p:nvPr/>
            </p:nvSpPr>
            <p:spPr>
              <a:xfrm>
                <a:off x="2474051" y="4683955"/>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8" name="Rectangle 27">
                <a:extLst>
                  <a:ext uri="{FF2B5EF4-FFF2-40B4-BE49-F238E27FC236}">
                    <a16:creationId xmlns:a16="http://schemas.microsoft.com/office/drawing/2014/main" id="{FBADACD8-96B8-4E08-9C9D-8721C8977BF0}"/>
                  </a:ext>
                </a:extLst>
              </p:cNvPr>
              <p:cNvSpPr/>
              <p:nvPr/>
            </p:nvSpPr>
            <p:spPr>
              <a:xfrm>
                <a:off x="1411510" y="4690987"/>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9" name="Rectangle 28">
                <a:extLst>
                  <a:ext uri="{FF2B5EF4-FFF2-40B4-BE49-F238E27FC236}">
                    <a16:creationId xmlns:a16="http://schemas.microsoft.com/office/drawing/2014/main" id="{6E4BF38A-D7C2-44E3-975C-7165377B3E84}"/>
                  </a:ext>
                </a:extLst>
              </p:cNvPr>
              <p:cNvSpPr/>
              <p:nvPr/>
            </p:nvSpPr>
            <p:spPr>
              <a:xfrm>
                <a:off x="1063454" y="4690987"/>
                <a:ext cx="304800" cy="34524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cxnSp>
          <p:nvCxnSpPr>
            <p:cNvPr id="16" name="Elbow Connector 48">
              <a:extLst>
                <a:ext uri="{FF2B5EF4-FFF2-40B4-BE49-F238E27FC236}">
                  <a16:creationId xmlns:a16="http://schemas.microsoft.com/office/drawing/2014/main" id="{07AC8435-64E5-4EF7-BB6F-0B7A6758ED77}"/>
                </a:ext>
              </a:extLst>
            </p:cNvPr>
            <p:cNvCxnSpPr/>
            <p:nvPr/>
          </p:nvCxnSpPr>
          <p:spPr bwMode="auto">
            <a:xfrm rot="5400000">
              <a:off x="3048000" y="2617788"/>
              <a:ext cx="1266825" cy="61595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51">
              <a:extLst>
                <a:ext uri="{FF2B5EF4-FFF2-40B4-BE49-F238E27FC236}">
                  <a16:creationId xmlns:a16="http://schemas.microsoft.com/office/drawing/2014/main" id="{907B46E8-2BB8-4B6E-B66D-5462EF7D69FA}"/>
                </a:ext>
              </a:extLst>
            </p:cNvPr>
            <p:cNvCxnSpPr>
              <a:stCxn id="34" idx="0"/>
            </p:cNvCxnSpPr>
            <p:nvPr/>
          </p:nvCxnSpPr>
          <p:spPr bwMode="auto">
            <a:xfrm rot="16200000" flipV="1">
              <a:off x="1030288" y="2652712"/>
              <a:ext cx="1258888" cy="58896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962E1B0-28D6-4222-A005-839D55B6C396}"/>
                </a:ext>
              </a:extLst>
            </p:cNvPr>
            <p:cNvCxnSpPr/>
            <p:nvPr/>
          </p:nvCxnSpPr>
          <p:spPr bwMode="auto">
            <a:xfrm flipV="1">
              <a:off x="2982913" y="2063750"/>
              <a:ext cx="547687"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CFE930A-49C0-49BA-8919-120E10FF3EA6}"/>
                </a:ext>
              </a:extLst>
            </p:cNvPr>
            <p:cNvCxnSpPr/>
            <p:nvPr/>
          </p:nvCxnSpPr>
          <p:spPr bwMode="auto">
            <a:xfrm flipV="1">
              <a:off x="4686300" y="2001838"/>
              <a:ext cx="5476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62">
              <a:extLst>
                <a:ext uri="{FF2B5EF4-FFF2-40B4-BE49-F238E27FC236}">
                  <a16:creationId xmlns:a16="http://schemas.microsoft.com/office/drawing/2014/main" id="{5F6BC062-5B55-4008-8E1E-E2E254FA14A3}"/>
                </a:ext>
              </a:extLst>
            </p:cNvPr>
            <p:cNvSpPr txBox="1">
              <a:spLocks noChangeArrowheads="1"/>
            </p:cNvSpPr>
            <p:nvPr/>
          </p:nvSpPr>
          <p:spPr bwMode="auto">
            <a:xfrm>
              <a:off x="1445620" y="4005903"/>
              <a:ext cx="2553292"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700">
                  <a:solidFill>
                    <a:schemeClr val="tx1"/>
                  </a:solidFill>
                  <a:latin typeface="Calibri" panose="020F0502020204030204" pitchFamily="34" charset="0"/>
                </a:defRPr>
              </a:lvl1pPr>
              <a:lvl2pPr marL="742950" indent="-285750">
                <a:defRPr sz="3700">
                  <a:solidFill>
                    <a:schemeClr val="tx1"/>
                  </a:solidFill>
                  <a:latin typeface="Calibri" panose="020F0502020204030204" pitchFamily="34" charset="0"/>
                </a:defRPr>
              </a:lvl2pPr>
              <a:lvl3pPr marL="1143000" indent="-228600">
                <a:defRPr sz="3700">
                  <a:solidFill>
                    <a:schemeClr val="tx1"/>
                  </a:solidFill>
                  <a:latin typeface="Calibri" panose="020F0502020204030204" pitchFamily="34" charset="0"/>
                </a:defRPr>
              </a:lvl3pPr>
              <a:lvl4pPr marL="1600200" indent="-228600">
                <a:defRPr sz="3700">
                  <a:solidFill>
                    <a:schemeClr val="tx1"/>
                  </a:solidFill>
                  <a:latin typeface="Calibri" panose="020F0502020204030204" pitchFamily="34" charset="0"/>
                </a:defRPr>
              </a:lvl4pPr>
              <a:lvl5pPr marL="2057400" indent="-228600">
                <a:defRPr sz="3700">
                  <a:solidFill>
                    <a:schemeClr val="tx1"/>
                  </a:solidFill>
                  <a:latin typeface="Calibri" panose="020F0502020204030204" pitchFamily="34" charset="0"/>
                </a:defRPr>
              </a:lvl5pPr>
              <a:lvl6pPr marL="2514600" indent="-228600" defTabSz="1847850" eaLnBrk="0" fontAlgn="base" hangingPunct="0">
                <a:spcBef>
                  <a:spcPct val="0"/>
                </a:spcBef>
                <a:spcAft>
                  <a:spcPct val="0"/>
                </a:spcAft>
                <a:defRPr sz="3700">
                  <a:solidFill>
                    <a:schemeClr val="tx1"/>
                  </a:solidFill>
                  <a:latin typeface="Calibri" panose="020F0502020204030204" pitchFamily="34" charset="0"/>
                </a:defRPr>
              </a:lvl6pPr>
              <a:lvl7pPr marL="2971800" indent="-228600" defTabSz="1847850" eaLnBrk="0" fontAlgn="base" hangingPunct="0">
                <a:spcBef>
                  <a:spcPct val="0"/>
                </a:spcBef>
                <a:spcAft>
                  <a:spcPct val="0"/>
                </a:spcAft>
                <a:defRPr sz="3700">
                  <a:solidFill>
                    <a:schemeClr val="tx1"/>
                  </a:solidFill>
                  <a:latin typeface="Calibri" panose="020F0502020204030204" pitchFamily="34" charset="0"/>
                </a:defRPr>
              </a:lvl7pPr>
              <a:lvl8pPr marL="3429000" indent="-228600" defTabSz="1847850" eaLnBrk="0" fontAlgn="base" hangingPunct="0">
                <a:spcBef>
                  <a:spcPct val="0"/>
                </a:spcBef>
                <a:spcAft>
                  <a:spcPct val="0"/>
                </a:spcAft>
                <a:defRPr sz="3700">
                  <a:solidFill>
                    <a:schemeClr val="tx1"/>
                  </a:solidFill>
                  <a:latin typeface="Calibri" panose="020F0502020204030204" pitchFamily="34" charset="0"/>
                </a:defRPr>
              </a:lvl8pPr>
              <a:lvl9pPr marL="3886200" indent="-228600" defTabSz="1847850" eaLnBrk="0" fontAlgn="base" hangingPunct="0">
                <a:spcBef>
                  <a:spcPct val="0"/>
                </a:spcBef>
                <a:spcAft>
                  <a:spcPct val="0"/>
                </a:spcAft>
                <a:defRPr sz="3700">
                  <a:solidFill>
                    <a:schemeClr val="tx1"/>
                  </a:solidFill>
                  <a:latin typeface="Calibri" panose="020F0502020204030204" pitchFamily="34" charset="0"/>
                </a:defRPr>
              </a:lvl9pPr>
            </a:lstStyle>
            <a:p>
              <a:r>
                <a:rPr lang="en-IN" altLang="en-US" sz="1800">
                  <a:latin typeface="Times New Roman" panose="02020603050405020304" pitchFamily="18" charset="0"/>
                </a:rPr>
                <a:t>Blocked </a:t>
              </a:r>
              <a:r>
                <a:rPr lang="en-IN" altLang="en-US" sz="1800" b="1" u="sng">
                  <a:latin typeface="Times New Roman" panose="02020603050405020304" pitchFamily="18" charset="0"/>
                </a:rPr>
                <a:t>Processes</a:t>
              </a:r>
              <a:r>
                <a:rPr lang="en-IN" altLang="en-US" sz="1800">
                  <a:latin typeface="Times New Roman" panose="02020603050405020304" pitchFamily="18" charset="0"/>
                </a:rPr>
                <a:t> queue</a:t>
              </a:r>
            </a:p>
          </p:txBody>
        </p:sp>
        <p:sp>
          <p:nvSpPr>
            <p:cNvPr id="21" name="TextBox 63">
              <a:extLst>
                <a:ext uri="{FF2B5EF4-FFF2-40B4-BE49-F238E27FC236}">
                  <a16:creationId xmlns:a16="http://schemas.microsoft.com/office/drawing/2014/main" id="{819456A0-39A5-40A1-AD6C-7F03237A4B6B}"/>
                </a:ext>
              </a:extLst>
            </p:cNvPr>
            <p:cNvSpPr txBox="1">
              <a:spLocks noChangeArrowheads="1"/>
            </p:cNvSpPr>
            <p:nvPr/>
          </p:nvSpPr>
          <p:spPr bwMode="auto">
            <a:xfrm>
              <a:off x="974725" y="1447800"/>
              <a:ext cx="2373731"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700">
                  <a:solidFill>
                    <a:schemeClr val="tx1"/>
                  </a:solidFill>
                  <a:latin typeface="Calibri" panose="020F0502020204030204" pitchFamily="34" charset="0"/>
                </a:defRPr>
              </a:lvl1pPr>
              <a:lvl2pPr marL="742950" indent="-285750">
                <a:defRPr sz="3700">
                  <a:solidFill>
                    <a:schemeClr val="tx1"/>
                  </a:solidFill>
                  <a:latin typeface="Calibri" panose="020F0502020204030204" pitchFamily="34" charset="0"/>
                </a:defRPr>
              </a:lvl2pPr>
              <a:lvl3pPr marL="1143000" indent="-228600">
                <a:defRPr sz="3700">
                  <a:solidFill>
                    <a:schemeClr val="tx1"/>
                  </a:solidFill>
                  <a:latin typeface="Calibri" panose="020F0502020204030204" pitchFamily="34" charset="0"/>
                </a:defRPr>
              </a:lvl3pPr>
              <a:lvl4pPr marL="1600200" indent="-228600">
                <a:defRPr sz="3700">
                  <a:solidFill>
                    <a:schemeClr val="tx1"/>
                  </a:solidFill>
                  <a:latin typeface="Calibri" panose="020F0502020204030204" pitchFamily="34" charset="0"/>
                </a:defRPr>
              </a:lvl4pPr>
              <a:lvl5pPr marL="2057400" indent="-228600">
                <a:defRPr sz="3700">
                  <a:solidFill>
                    <a:schemeClr val="tx1"/>
                  </a:solidFill>
                  <a:latin typeface="Calibri" panose="020F0502020204030204" pitchFamily="34" charset="0"/>
                </a:defRPr>
              </a:lvl5pPr>
              <a:lvl6pPr marL="2514600" indent="-228600" defTabSz="1847850" eaLnBrk="0" fontAlgn="base" hangingPunct="0">
                <a:spcBef>
                  <a:spcPct val="0"/>
                </a:spcBef>
                <a:spcAft>
                  <a:spcPct val="0"/>
                </a:spcAft>
                <a:defRPr sz="3700">
                  <a:solidFill>
                    <a:schemeClr val="tx1"/>
                  </a:solidFill>
                  <a:latin typeface="Calibri" panose="020F0502020204030204" pitchFamily="34" charset="0"/>
                </a:defRPr>
              </a:lvl6pPr>
              <a:lvl7pPr marL="2971800" indent="-228600" defTabSz="1847850" eaLnBrk="0" fontAlgn="base" hangingPunct="0">
                <a:spcBef>
                  <a:spcPct val="0"/>
                </a:spcBef>
                <a:spcAft>
                  <a:spcPct val="0"/>
                </a:spcAft>
                <a:defRPr sz="3700">
                  <a:solidFill>
                    <a:schemeClr val="tx1"/>
                  </a:solidFill>
                  <a:latin typeface="Calibri" panose="020F0502020204030204" pitchFamily="34" charset="0"/>
                </a:defRPr>
              </a:lvl7pPr>
              <a:lvl8pPr marL="3429000" indent="-228600" defTabSz="1847850" eaLnBrk="0" fontAlgn="base" hangingPunct="0">
                <a:spcBef>
                  <a:spcPct val="0"/>
                </a:spcBef>
                <a:spcAft>
                  <a:spcPct val="0"/>
                </a:spcAft>
                <a:defRPr sz="3700">
                  <a:solidFill>
                    <a:schemeClr val="tx1"/>
                  </a:solidFill>
                  <a:latin typeface="Calibri" panose="020F0502020204030204" pitchFamily="34" charset="0"/>
                </a:defRPr>
              </a:lvl8pPr>
              <a:lvl9pPr marL="3886200" indent="-228600" defTabSz="1847850" eaLnBrk="0" fontAlgn="base" hangingPunct="0">
                <a:spcBef>
                  <a:spcPct val="0"/>
                </a:spcBef>
                <a:spcAft>
                  <a:spcPct val="0"/>
                </a:spcAft>
                <a:defRPr sz="3700">
                  <a:solidFill>
                    <a:schemeClr val="tx1"/>
                  </a:solidFill>
                  <a:latin typeface="Calibri" panose="020F0502020204030204" pitchFamily="34" charset="0"/>
                </a:defRPr>
              </a:lvl9pPr>
            </a:lstStyle>
            <a:p>
              <a:r>
                <a:rPr lang="en-IN" altLang="en-US" sz="1800">
                  <a:latin typeface="Times New Roman" panose="02020603050405020304" pitchFamily="18" charset="0"/>
                </a:rPr>
                <a:t>Ready </a:t>
              </a:r>
              <a:r>
                <a:rPr lang="en-IN" altLang="en-US" sz="1800" b="1" u="sng">
                  <a:latin typeface="Times New Roman" panose="02020603050405020304" pitchFamily="18" charset="0"/>
                </a:rPr>
                <a:t>Processes</a:t>
              </a:r>
              <a:r>
                <a:rPr lang="en-IN" altLang="en-US" sz="1800">
                  <a:latin typeface="Times New Roman" panose="02020603050405020304" pitchFamily="18" charset="0"/>
                </a:rPr>
                <a:t> queue</a:t>
              </a:r>
            </a:p>
          </p:txBody>
        </p:sp>
        <p:grpSp>
          <p:nvGrpSpPr>
            <p:cNvPr id="22" name="Group 2">
              <a:extLst>
                <a:ext uri="{FF2B5EF4-FFF2-40B4-BE49-F238E27FC236}">
                  <a16:creationId xmlns:a16="http://schemas.microsoft.com/office/drawing/2014/main" id="{9600A3BB-8A37-4A67-A528-E13A88284A72}"/>
                </a:ext>
              </a:extLst>
            </p:cNvPr>
            <p:cNvGrpSpPr>
              <a:grpSpLocks/>
            </p:cNvGrpSpPr>
            <p:nvPr/>
          </p:nvGrpSpPr>
          <p:grpSpPr bwMode="auto">
            <a:xfrm>
              <a:off x="2047875" y="4845050"/>
              <a:ext cx="1289050" cy="400050"/>
              <a:chOff x="1047701" y="5719763"/>
              <a:chExt cx="1288978" cy="400110"/>
            </a:xfrm>
          </p:grpSpPr>
          <p:sp>
            <p:nvSpPr>
              <p:cNvPr id="23" name="Rectangle 22">
                <a:extLst>
                  <a:ext uri="{FF2B5EF4-FFF2-40B4-BE49-F238E27FC236}">
                    <a16:creationId xmlns:a16="http://schemas.microsoft.com/office/drawing/2014/main" id="{4B6C8087-34F7-4676-8757-EACD6C5EDBC4}"/>
                  </a:ext>
                </a:extLst>
              </p:cNvPr>
              <p:cNvSpPr/>
              <p:nvPr/>
            </p:nvSpPr>
            <p:spPr bwMode="auto">
              <a:xfrm>
                <a:off x="1047701" y="5722892"/>
                <a:ext cx="304897" cy="345195"/>
              </a:xfrm>
              <a:prstGeom prst="rect">
                <a:avLst/>
              </a:prstGeom>
              <a:solidFill>
                <a:schemeClr val="tx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4" name="TextBox 1">
                <a:extLst>
                  <a:ext uri="{FF2B5EF4-FFF2-40B4-BE49-F238E27FC236}">
                    <a16:creationId xmlns:a16="http://schemas.microsoft.com/office/drawing/2014/main" id="{4B219ADD-F2BD-4CC1-8EA0-5F725EC982FD}"/>
                  </a:ext>
                </a:extLst>
              </p:cNvPr>
              <p:cNvSpPr txBox="1">
                <a:spLocks noChangeArrowheads="1"/>
              </p:cNvSpPr>
              <p:nvPr/>
            </p:nvSpPr>
            <p:spPr bwMode="auto">
              <a:xfrm>
                <a:off x="1369748" y="5719763"/>
                <a:ext cx="966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700">
                    <a:solidFill>
                      <a:schemeClr val="tx1"/>
                    </a:solidFill>
                    <a:latin typeface="Calibri" panose="020F0502020204030204" pitchFamily="34" charset="0"/>
                  </a:defRPr>
                </a:lvl1pPr>
                <a:lvl2pPr marL="742950" indent="-285750">
                  <a:defRPr sz="3700">
                    <a:solidFill>
                      <a:schemeClr val="tx1"/>
                    </a:solidFill>
                    <a:latin typeface="Calibri" panose="020F0502020204030204" pitchFamily="34" charset="0"/>
                  </a:defRPr>
                </a:lvl2pPr>
                <a:lvl3pPr marL="1143000" indent="-228600">
                  <a:defRPr sz="3700">
                    <a:solidFill>
                      <a:schemeClr val="tx1"/>
                    </a:solidFill>
                    <a:latin typeface="Calibri" panose="020F0502020204030204" pitchFamily="34" charset="0"/>
                  </a:defRPr>
                </a:lvl3pPr>
                <a:lvl4pPr marL="1600200" indent="-228600">
                  <a:defRPr sz="3700">
                    <a:solidFill>
                      <a:schemeClr val="tx1"/>
                    </a:solidFill>
                    <a:latin typeface="Calibri" panose="020F0502020204030204" pitchFamily="34" charset="0"/>
                  </a:defRPr>
                </a:lvl4pPr>
                <a:lvl5pPr marL="2057400" indent="-228600">
                  <a:defRPr sz="3700">
                    <a:solidFill>
                      <a:schemeClr val="tx1"/>
                    </a:solidFill>
                    <a:latin typeface="Calibri" panose="020F0502020204030204" pitchFamily="34" charset="0"/>
                  </a:defRPr>
                </a:lvl5pPr>
                <a:lvl6pPr marL="2514600" indent="-228600" defTabSz="1847850" eaLnBrk="0" fontAlgn="base" hangingPunct="0">
                  <a:spcBef>
                    <a:spcPct val="0"/>
                  </a:spcBef>
                  <a:spcAft>
                    <a:spcPct val="0"/>
                  </a:spcAft>
                  <a:defRPr sz="3700">
                    <a:solidFill>
                      <a:schemeClr val="tx1"/>
                    </a:solidFill>
                    <a:latin typeface="Calibri" panose="020F0502020204030204" pitchFamily="34" charset="0"/>
                  </a:defRPr>
                </a:lvl6pPr>
                <a:lvl7pPr marL="2971800" indent="-228600" defTabSz="1847850" eaLnBrk="0" fontAlgn="base" hangingPunct="0">
                  <a:spcBef>
                    <a:spcPct val="0"/>
                  </a:spcBef>
                  <a:spcAft>
                    <a:spcPct val="0"/>
                  </a:spcAft>
                  <a:defRPr sz="3700">
                    <a:solidFill>
                      <a:schemeClr val="tx1"/>
                    </a:solidFill>
                    <a:latin typeface="Calibri" panose="020F0502020204030204" pitchFamily="34" charset="0"/>
                  </a:defRPr>
                </a:lvl7pPr>
                <a:lvl8pPr marL="3429000" indent="-228600" defTabSz="1847850" eaLnBrk="0" fontAlgn="base" hangingPunct="0">
                  <a:spcBef>
                    <a:spcPct val="0"/>
                  </a:spcBef>
                  <a:spcAft>
                    <a:spcPct val="0"/>
                  </a:spcAft>
                  <a:defRPr sz="3700">
                    <a:solidFill>
                      <a:schemeClr val="tx1"/>
                    </a:solidFill>
                    <a:latin typeface="Calibri" panose="020F0502020204030204" pitchFamily="34" charset="0"/>
                  </a:defRPr>
                </a:lvl8pPr>
                <a:lvl9pPr marL="3886200" indent="-228600" defTabSz="1847850" eaLnBrk="0" fontAlgn="base" hangingPunct="0">
                  <a:spcBef>
                    <a:spcPct val="0"/>
                  </a:spcBef>
                  <a:spcAft>
                    <a:spcPct val="0"/>
                  </a:spcAft>
                  <a:defRPr sz="3700">
                    <a:solidFill>
                      <a:schemeClr val="tx1"/>
                    </a:solidFill>
                    <a:latin typeface="Calibri" panose="020F0502020204030204" pitchFamily="34" charset="0"/>
                  </a:defRPr>
                </a:lvl9pPr>
              </a:lstStyle>
              <a:p>
                <a:r>
                  <a:rPr lang="en-IN" altLang="en-US" sz="2000">
                    <a:latin typeface="Times New Roman" panose="02020603050405020304" pitchFamily="18" charset="0"/>
                  </a:rPr>
                  <a:t>Process</a:t>
                </a:r>
              </a:p>
            </p:txBody>
          </p:sp>
        </p:grpSp>
      </p:grpSp>
    </p:spTree>
    <p:extLst>
      <p:ext uri="{BB962C8B-B14F-4D97-AF65-F5344CB8AC3E}">
        <p14:creationId xmlns:p14="http://schemas.microsoft.com/office/powerpoint/2010/main" val="105403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78E7-A1A2-4015-BF6A-5831223F8A4F}"/>
              </a:ext>
            </a:extLst>
          </p:cNvPr>
          <p:cNvSpPr>
            <a:spLocks noGrp="1"/>
          </p:cNvSpPr>
          <p:nvPr>
            <p:ph type="title"/>
          </p:nvPr>
        </p:nvSpPr>
        <p:spPr/>
        <p:txBody>
          <a:bodyPr/>
          <a:lstStyle/>
          <a:p>
            <a:r>
              <a:rPr lang="en-IN" dirty="0"/>
              <a:t>System Calls</a:t>
            </a:r>
            <a:endParaRPr lang="en-US" dirty="0"/>
          </a:p>
        </p:txBody>
      </p:sp>
      <p:sp>
        <p:nvSpPr>
          <p:cNvPr id="3" name="Content Placeholder 2">
            <a:extLst>
              <a:ext uri="{FF2B5EF4-FFF2-40B4-BE49-F238E27FC236}">
                <a16:creationId xmlns:a16="http://schemas.microsoft.com/office/drawing/2014/main" id="{BB7A5F1C-8454-42A6-A54C-FF15341E7D09}"/>
              </a:ext>
            </a:extLst>
          </p:cNvPr>
          <p:cNvSpPr>
            <a:spLocks noGrp="1"/>
          </p:cNvSpPr>
          <p:nvPr>
            <p:ph idx="1"/>
          </p:nvPr>
        </p:nvSpPr>
        <p:spPr>
          <a:xfrm>
            <a:off x="838200" y="1835564"/>
            <a:ext cx="5257796" cy="4351338"/>
          </a:xfrm>
        </p:spPr>
        <p:txBody>
          <a:bodyPr/>
          <a:lstStyle/>
          <a:p>
            <a:r>
              <a:rPr lang="en-US" altLang="en-US" dirty="0"/>
              <a:t>Method for user process to invoke </a:t>
            </a:r>
            <a:r>
              <a:rPr lang="en-US" altLang="en-US" i="1" dirty="0">
                <a:solidFill>
                  <a:srgbClr val="0070C0"/>
                </a:solidFill>
              </a:rPr>
              <a:t>OS services</a:t>
            </a:r>
          </a:p>
          <a:p>
            <a:pPr>
              <a:lnSpc>
                <a:spcPct val="140000"/>
              </a:lnSpc>
            </a:pPr>
            <a:r>
              <a:rPr lang="en-US" altLang="en-US" dirty="0"/>
              <a:t>Called just like a function Call; a “protected” function call</a:t>
            </a:r>
          </a:p>
          <a:p>
            <a:pPr>
              <a:lnSpc>
                <a:spcPct val="140000"/>
              </a:lnSpc>
            </a:pPr>
            <a:r>
              <a:rPr lang="en-US" altLang="en-US" dirty="0"/>
              <a:t>The control is transferred to OS and back</a:t>
            </a:r>
          </a:p>
          <a:p>
            <a:endParaRPr lang="en-US" altLang="en-US" dirty="0"/>
          </a:p>
          <a:p>
            <a:endParaRPr lang="en-US" dirty="0"/>
          </a:p>
        </p:txBody>
      </p:sp>
      <p:grpSp>
        <p:nvGrpSpPr>
          <p:cNvPr id="4" name="Group 3">
            <a:extLst>
              <a:ext uri="{FF2B5EF4-FFF2-40B4-BE49-F238E27FC236}">
                <a16:creationId xmlns:a16="http://schemas.microsoft.com/office/drawing/2014/main" id="{F0E9C4F3-E9F9-41D4-ACB2-5F55E132D000}"/>
              </a:ext>
            </a:extLst>
          </p:cNvPr>
          <p:cNvGrpSpPr/>
          <p:nvPr/>
        </p:nvGrpSpPr>
        <p:grpSpPr>
          <a:xfrm>
            <a:off x="5904686" y="2597426"/>
            <a:ext cx="4089400" cy="2133600"/>
            <a:chOff x="682625" y="2667000"/>
            <a:chExt cx="4089400" cy="2133600"/>
          </a:xfrm>
        </p:grpSpPr>
        <p:sp>
          <p:nvSpPr>
            <p:cNvPr id="5" name="Rectangle 4">
              <a:extLst>
                <a:ext uri="{FF2B5EF4-FFF2-40B4-BE49-F238E27FC236}">
                  <a16:creationId xmlns:a16="http://schemas.microsoft.com/office/drawing/2014/main" id="{94850D37-C802-43EE-BD15-6B7CAAB256DD}"/>
                </a:ext>
              </a:extLst>
            </p:cNvPr>
            <p:cNvSpPr>
              <a:spLocks noChangeArrowheads="1"/>
            </p:cNvSpPr>
            <p:nvPr/>
          </p:nvSpPr>
          <p:spPr bwMode="auto">
            <a:xfrm>
              <a:off x="2638425" y="4114800"/>
              <a:ext cx="1676400" cy="4572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b="1" dirty="0"/>
                <a:t>File System</a:t>
              </a:r>
            </a:p>
          </p:txBody>
        </p:sp>
        <p:sp>
          <p:nvSpPr>
            <p:cNvPr id="6" name="Line 5">
              <a:extLst>
                <a:ext uri="{FF2B5EF4-FFF2-40B4-BE49-F238E27FC236}">
                  <a16:creationId xmlns:a16="http://schemas.microsoft.com/office/drawing/2014/main" id="{1567BB0A-3B8F-4615-9770-C8669F1C222A}"/>
                </a:ext>
              </a:extLst>
            </p:cNvPr>
            <p:cNvSpPr>
              <a:spLocks noChangeShapeType="1"/>
            </p:cNvSpPr>
            <p:nvPr/>
          </p:nvSpPr>
          <p:spPr bwMode="auto">
            <a:xfrm>
              <a:off x="3476625" y="4572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a:extLst>
                <a:ext uri="{FF2B5EF4-FFF2-40B4-BE49-F238E27FC236}">
                  <a16:creationId xmlns:a16="http://schemas.microsoft.com/office/drawing/2014/main" id="{F58CE151-3851-43C6-9E42-4518B84494EC}"/>
                </a:ext>
              </a:extLst>
            </p:cNvPr>
            <p:cNvSpPr>
              <a:spLocks noChangeShapeType="1"/>
            </p:cNvSpPr>
            <p:nvPr/>
          </p:nvSpPr>
          <p:spPr bwMode="auto">
            <a:xfrm>
              <a:off x="1190625" y="3886200"/>
              <a:ext cx="3581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14">
              <a:extLst>
                <a:ext uri="{FF2B5EF4-FFF2-40B4-BE49-F238E27FC236}">
                  <a16:creationId xmlns:a16="http://schemas.microsoft.com/office/drawing/2014/main" id="{44FA5D66-F569-44E4-BFB0-012A940E21D3}"/>
                </a:ext>
              </a:extLst>
            </p:cNvPr>
            <p:cNvSpPr txBox="1">
              <a:spLocks noChangeArrowheads="1"/>
            </p:cNvSpPr>
            <p:nvPr/>
          </p:nvSpPr>
          <p:spPr bwMode="auto">
            <a:xfrm>
              <a:off x="682625" y="3394075"/>
              <a:ext cx="162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a:t>Application</a:t>
              </a:r>
            </a:p>
          </p:txBody>
        </p:sp>
        <p:sp>
          <p:nvSpPr>
            <p:cNvPr id="10" name="Text Box 15">
              <a:extLst>
                <a:ext uri="{FF2B5EF4-FFF2-40B4-BE49-F238E27FC236}">
                  <a16:creationId xmlns:a16="http://schemas.microsoft.com/office/drawing/2014/main" id="{7E248F41-8C1A-4B77-BC8F-10F971FB3512}"/>
                </a:ext>
              </a:extLst>
            </p:cNvPr>
            <p:cNvSpPr txBox="1">
              <a:spLocks noChangeArrowheads="1"/>
            </p:cNvSpPr>
            <p:nvPr/>
          </p:nvSpPr>
          <p:spPr bwMode="auto">
            <a:xfrm>
              <a:off x="1177925" y="3886200"/>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a:t>OS</a:t>
              </a:r>
            </a:p>
          </p:txBody>
        </p:sp>
        <p:sp>
          <p:nvSpPr>
            <p:cNvPr id="11" name="Rectangle 16">
              <a:extLst>
                <a:ext uri="{FF2B5EF4-FFF2-40B4-BE49-F238E27FC236}">
                  <a16:creationId xmlns:a16="http://schemas.microsoft.com/office/drawing/2014/main" id="{435ACF27-4998-4FA8-9272-3F04FFE26997}"/>
                </a:ext>
              </a:extLst>
            </p:cNvPr>
            <p:cNvSpPr>
              <a:spLocks noChangeArrowheads="1"/>
            </p:cNvSpPr>
            <p:nvPr/>
          </p:nvSpPr>
          <p:spPr bwMode="auto">
            <a:xfrm>
              <a:off x="2743200" y="2667000"/>
              <a:ext cx="1371600" cy="9906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20">
              <a:extLst>
                <a:ext uri="{FF2B5EF4-FFF2-40B4-BE49-F238E27FC236}">
                  <a16:creationId xmlns:a16="http://schemas.microsoft.com/office/drawing/2014/main" id="{68A6B655-2BCA-4072-A505-802ADDBFCF8C}"/>
                </a:ext>
              </a:extLst>
            </p:cNvPr>
            <p:cNvSpPr txBox="1">
              <a:spLocks noChangeArrowheads="1"/>
            </p:cNvSpPr>
            <p:nvPr/>
          </p:nvSpPr>
          <p:spPr bwMode="auto">
            <a:xfrm>
              <a:off x="2871788" y="2667000"/>
              <a:ext cx="1165225" cy="822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a:solidFill>
                    <a:schemeClr val="tx2"/>
                  </a:solidFill>
                </a:rPr>
                <a:t>User</a:t>
              </a:r>
            </a:p>
            <a:p>
              <a:pPr algn="ctr">
                <a:buFontTx/>
                <a:buNone/>
              </a:pPr>
              <a:r>
                <a:rPr lang="en-US" altLang="en-US" b="1">
                  <a:solidFill>
                    <a:schemeClr val="tx2"/>
                  </a:solidFill>
                </a:rPr>
                <a:t>Process</a:t>
              </a:r>
            </a:p>
          </p:txBody>
        </p:sp>
        <p:sp>
          <p:nvSpPr>
            <p:cNvPr id="13" name="Line 21">
              <a:extLst>
                <a:ext uri="{FF2B5EF4-FFF2-40B4-BE49-F238E27FC236}">
                  <a16:creationId xmlns:a16="http://schemas.microsoft.com/office/drawing/2014/main" id="{DCC3D245-8F07-4E57-B901-C35DC3C0CCB5}"/>
                </a:ext>
              </a:extLst>
            </p:cNvPr>
            <p:cNvSpPr>
              <a:spLocks noChangeShapeType="1"/>
            </p:cNvSpPr>
            <p:nvPr/>
          </p:nvSpPr>
          <p:spPr bwMode="auto">
            <a:xfrm>
              <a:off x="3429000" y="3657600"/>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89347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F6137239-F58C-4B90-A103-4A1CEC6DEE05}"/>
              </a:ext>
            </a:extLst>
          </p:cNvPr>
          <p:cNvSpPr>
            <a:spLocks noGrp="1"/>
          </p:cNvSpPr>
          <p:nvPr>
            <p:ph type="sldNum" sz="quarter" idx="10"/>
          </p:nvPr>
        </p:nvSpPr>
        <p:spPr/>
        <p:txBody>
          <a:bodyPr/>
          <a:lstStyle/>
          <a:p>
            <a:fld id="{35C3D66D-F5DB-4F50-B3FD-DD40AAC46AFF}" type="slidenum">
              <a:rPr lang="en-US" altLang="en-US"/>
              <a:pPr/>
              <a:t>8</a:t>
            </a:fld>
            <a:endParaRPr lang="en-US" altLang="en-US"/>
          </a:p>
        </p:txBody>
      </p:sp>
      <p:sp>
        <p:nvSpPr>
          <p:cNvPr id="1238018" name="Rectangle 2">
            <a:extLst>
              <a:ext uri="{FF2B5EF4-FFF2-40B4-BE49-F238E27FC236}">
                <a16:creationId xmlns:a16="http://schemas.microsoft.com/office/drawing/2014/main" id="{A918397F-1FF3-4597-A738-21BF06E97B9E}"/>
              </a:ext>
            </a:extLst>
          </p:cNvPr>
          <p:cNvSpPr>
            <a:spLocks noGrp="1" noChangeArrowheads="1"/>
          </p:cNvSpPr>
          <p:nvPr>
            <p:ph type="title"/>
          </p:nvPr>
        </p:nvSpPr>
        <p:spPr>
          <a:xfrm>
            <a:off x="845368" y="396497"/>
            <a:ext cx="10515600" cy="1325563"/>
          </a:xfrm>
        </p:spPr>
        <p:txBody>
          <a:bodyPr/>
          <a:lstStyle/>
          <a:p>
            <a:r>
              <a:rPr lang="en-US" altLang="en-US"/>
              <a:t>Implementing a System Call </a:t>
            </a:r>
          </a:p>
        </p:txBody>
      </p:sp>
      <p:sp>
        <p:nvSpPr>
          <p:cNvPr id="1238019" name="Rectangle 3">
            <a:extLst>
              <a:ext uri="{FF2B5EF4-FFF2-40B4-BE49-F238E27FC236}">
                <a16:creationId xmlns:a16="http://schemas.microsoft.com/office/drawing/2014/main" id="{DCC62175-CAA2-46DA-8B3B-458F71E5F139}"/>
              </a:ext>
            </a:extLst>
          </p:cNvPr>
          <p:cNvSpPr>
            <a:spLocks noGrp="1" noChangeArrowheads="1"/>
          </p:cNvSpPr>
          <p:nvPr>
            <p:ph type="body" idx="1"/>
          </p:nvPr>
        </p:nvSpPr>
        <p:spPr>
          <a:xfrm>
            <a:off x="845368" y="1556265"/>
            <a:ext cx="5678608" cy="5165209"/>
          </a:xfrm>
        </p:spPr>
        <p:txBody>
          <a:bodyPr>
            <a:normAutofit/>
          </a:bodyPr>
          <a:lstStyle/>
          <a:p>
            <a:pPr>
              <a:lnSpc>
                <a:spcPct val="130000"/>
              </a:lnSpc>
            </a:pPr>
            <a:r>
              <a:rPr lang="en-US" altLang="en-US" sz="2600" dirty="0"/>
              <a:t>System calls are implemented using </a:t>
            </a:r>
            <a:r>
              <a:rPr lang="en-US" altLang="en-US" sz="2600" b="1" dirty="0">
                <a:solidFill>
                  <a:srgbClr val="7030A0"/>
                </a:solidFill>
              </a:rPr>
              <a:t>Software Interrupt (SWI) AKA trap</a:t>
            </a:r>
          </a:p>
          <a:p>
            <a:pPr lvl="1">
              <a:lnSpc>
                <a:spcPct val="130000"/>
              </a:lnSpc>
            </a:pPr>
            <a:r>
              <a:rPr lang="en-US" altLang="en-US" sz="2600" dirty="0"/>
              <a:t>OS is given control through trap</a:t>
            </a:r>
          </a:p>
          <a:p>
            <a:pPr lvl="1">
              <a:lnSpc>
                <a:spcPct val="130000"/>
              </a:lnSpc>
            </a:pPr>
            <a:r>
              <a:rPr lang="en-US" altLang="en-US" sz="2600" dirty="0"/>
              <a:t>Switches to supervisor mode</a:t>
            </a:r>
          </a:p>
          <a:p>
            <a:pPr lvl="1">
              <a:lnSpc>
                <a:spcPct val="130000"/>
              </a:lnSpc>
            </a:pPr>
            <a:r>
              <a:rPr lang="en-US" altLang="en-US" sz="2600" dirty="0"/>
              <a:t>Performs the service</a:t>
            </a:r>
          </a:p>
          <a:p>
            <a:pPr lvl="1">
              <a:lnSpc>
                <a:spcPct val="130000"/>
              </a:lnSpc>
            </a:pPr>
            <a:r>
              <a:rPr lang="en-US" altLang="en-US" sz="2600" dirty="0"/>
              <a:t>Switches back to user mode</a:t>
            </a:r>
          </a:p>
          <a:p>
            <a:pPr lvl="1">
              <a:lnSpc>
                <a:spcPct val="130000"/>
              </a:lnSpc>
            </a:pPr>
            <a:r>
              <a:rPr lang="en-US" altLang="en-US" sz="2600" dirty="0"/>
              <a:t>Gives control back to user</a:t>
            </a:r>
          </a:p>
        </p:txBody>
      </p:sp>
      <p:grpSp>
        <p:nvGrpSpPr>
          <p:cNvPr id="2" name="Group 1">
            <a:extLst>
              <a:ext uri="{FF2B5EF4-FFF2-40B4-BE49-F238E27FC236}">
                <a16:creationId xmlns:a16="http://schemas.microsoft.com/office/drawing/2014/main" id="{9FB868C9-2F14-48F4-84BD-8FCFA3DFB9C3}"/>
              </a:ext>
            </a:extLst>
          </p:cNvPr>
          <p:cNvGrpSpPr/>
          <p:nvPr/>
        </p:nvGrpSpPr>
        <p:grpSpPr>
          <a:xfrm>
            <a:off x="7104920" y="1493472"/>
            <a:ext cx="4232364" cy="3642469"/>
            <a:chOff x="4991100" y="2057400"/>
            <a:chExt cx="4232364" cy="3642469"/>
          </a:xfrm>
        </p:grpSpPr>
        <p:sp>
          <p:nvSpPr>
            <p:cNvPr id="1238021" name="Rectangle 5">
              <a:extLst>
                <a:ext uri="{FF2B5EF4-FFF2-40B4-BE49-F238E27FC236}">
                  <a16:creationId xmlns:a16="http://schemas.microsoft.com/office/drawing/2014/main" id="{6F7FC931-7346-4D69-B669-AD1C1A889F21}"/>
                </a:ext>
              </a:extLst>
            </p:cNvPr>
            <p:cNvSpPr>
              <a:spLocks noChangeArrowheads="1"/>
            </p:cNvSpPr>
            <p:nvPr/>
          </p:nvSpPr>
          <p:spPr bwMode="auto">
            <a:xfrm>
              <a:off x="4991100" y="4283333"/>
              <a:ext cx="2057400" cy="381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50000"/>
                </a:spcBef>
                <a:defRPr sz="2400">
                  <a:solidFill>
                    <a:srgbClr val="0000FF"/>
                  </a:solidFill>
                  <a:latin typeface="Helvetica" panose="020B0604020202020204" pitchFamily="34" charset="0"/>
                </a:defRPr>
              </a:lvl1pPr>
              <a:lvl2pPr marL="742950" indent="-285750" eaLnBrk="0" hangingPunct="0">
                <a:spcBef>
                  <a:spcPct val="10000"/>
                </a:spcBef>
                <a:buFont typeface="MT Extra" panose="05050102010205020202" pitchFamily="18" charset="2"/>
                <a:buChar char="o"/>
                <a:defRPr sz="2000">
                  <a:solidFill>
                    <a:schemeClr val="accent2"/>
                  </a:solidFill>
                  <a:latin typeface="Helvetica" panose="020B0604020202020204" pitchFamily="34" charset="0"/>
                </a:defRPr>
              </a:lvl2pPr>
              <a:lvl3pPr marL="1085850" indent="-228600" eaLnBrk="0" hangingPunct="0">
                <a:spcBef>
                  <a:spcPct val="10000"/>
                </a:spcBef>
                <a:buChar char="–"/>
                <a:defRPr sz="2000">
                  <a:solidFill>
                    <a:schemeClr val="tx1"/>
                  </a:solidFill>
                  <a:latin typeface="Helvetica" panose="020B0604020202020204" pitchFamily="34" charset="0"/>
                </a:defRPr>
              </a:lvl3pPr>
              <a:lvl4pPr marL="1428750" indent="-228600" eaLnBrk="0" hangingPunct="0">
                <a:spcBef>
                  <a:spcPct val="10000"/>
                </a:spcBef>
                <a:defRPr sz="2000">
                  <a:solidFill>
                    <a:schemeClr val="accent2"/>
                  </a:solidFill>
                  <a:latin typeface="Helvetica" panose="020B0604020202020204" pitchFamily="34" charset="0"/>
                </a:defRPr>
              </a:lvl4pPr>
              <a:lvl5pPr marL="1771650" indent="-228600"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228850" indent="-228600"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686050" indent="-228600"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3143250" indent="-228600"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600450" indent="-228600"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lnSpc>
                  <a:spcPct val="80000"/>
                </a:lnSpc>
                <a:buFontTx/>
                <a:buNone/>
              </a:pPr>
              <a:r>
                <a:rPr lang="en-IN" altLang="en-US" sz="2800" b="1" dirty="0">
                  <a:solidFill>
                    <a:srgbClr val="FF0000"/>
                  </a:solidFill>
                  <a:latin typeface="Courier New" panose="02070309020205020404" pitchFamily="49" charset="0"/>
                </a:rPr>
                <a:t>SWI 0x05</a:t>
              </a:r>
              <a:endParaRPr lang="en-US" altLang="en-US" sz="2800" b="1" dirty="0">
                <a:solidFill>
                  <a:srgbClr val="FF0000"/>
                </a:solidFill>
                <a:latin typeface="Courier New" panose="02070309020205020404" pitchFamily="49" charset="0"/>
              </a:endParaRPr>
            </a:p>
          </p:txBody>
        </p:sp>
        <p:sp>
          <p:nvSpPr>
            <p:cNvPr id="1238022" name="Line 6">
              <a:extLst>
                <a:ext uri="{FF2B5EF4-FFF2-40B4-BE49-F238E27FC236}">
                  <a16:creationId xmlns:a16="http://schemas.microsoft.com/office/drawing/2014/main" id="{B5EED43B-D042-41E5-A317-3C96C287B567}"/>
                </a:ext>
              </a:extLst>
            </p:cNvPr>
            <p:cNvSpPr>
              <a:spLocks noChangeShapeType="1"/>
            </p:cNvSpPr>
            <p:nvPr/>
          </p:nvSpPr>
          <p:spPr bwMode="auto">
            <a:xfrm flipH="1">
              <a:off x="6543532" y="3407544"/>
              <a:ext cx="1403680" cy="909651"/>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8023" name="Text Box 7">
              <a:extLst>
                <a:ext uri="{FF2B5EF4-FFF2-40B4-BE49-F238E27FC236}">
                  <a16:creationId xmlns:a16="http://schemas.microsoft.com/office/drawing/2014/main" id="{35BF6234-00C9-474D-B439-985263F7FC17}"/>
                </a:ext>
              </a:extLst>
            </p:cNvPr>
            <p:cNvSpPr txBox="1">
              <a:spLocks noChangeArrowheads="1"/>
            </p:cNvSpPr>
            <p:nvPr/>
          </p:nvSpPr>
          <p:spPr bwMode="auto">
            <a:xfrm>
              <a:off x="7848600" y="2057400"/>
              <a:ext cx="1374864" cy="17543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dirty="0"/>
                <a:t>1: close</a:t>
              </a:r>
            </a:p>
            <a:p>
              <a:pPr>
                <a:buFontTx/>
                <a:buNone/>
              </a:pPr>
              <a:r>
                <a:rPr lang="en-US" altLang="en-US" dirty="0"/>
                <a:t>2: Read Int</a:t>
              </a:r>
            </a:p>
            <a:p>
              <a:pPr>
                <a:buFontTx/>
                <a:buNone/>
              </a:pPr>
              <a:r>
                <a:rPr lang="en-US" altLang="en-US" dirty="0"/>
                <a:t>3: Read Char</a:t>
              </a:r>
            </a:p>
            <a:p>
              <a:pPr>
                <a:buFontTx/>
                <a:buNone/>
              </a:pPr>
              <a:r>
                <a:rPr lang="en-US" altLang="en-US" dirty="0"/>
                <a:t>4: write Int</a:t>
              </a:r>
            </a:p>
            <a:p>
              <a:pPr>
                <a:buFontTx/>
                <a:buNone/>
              </a:pPr>
              <a:r>
                <a:rPr lang="en-US" altLang="en-US" dirty="0"/>
                <a:t>5. Open File</a:t>
              </a:r>
            </a:p>
            <a:p>
              <a:pPr>
                <a:buFontTx/>
                <a:buNone/>
              </a:pPr>
              <a:r>
                <a:rPr lang="en-US" altLang="en-US" dirty="0"/>
                <a:t>…</a:t>
              </a:r>
            </a:p>
          </p:txBody>
        </p:sp>
        <p:sp>
          <p:nvSpPr>
            <p:cNvPr id="1238024" name="Line 8">
              <a:extLst>
                <a:ext uri="{FF2B5EF4-FFF2-40B4-BE49-F238E27FC236}">
                  <a16:creationId xmlns:a16="http://schemas.microsoft.com/office/drawing/2014/main" id="{5AAB8ACB-EA65-490B-81D7-1E2FA7E7CB27}"/>
                </a:ext>
              </a:extLst>
            </p:cNvPr>
            <p:cNvSpPr>
              <a:spLocks noChangeShapeType="1"/>
            </p:cNvSpPr>
            <p:nvPr/>
          </p:nvSpPr>
          <p:spPr bwMode="auto">
            <a:xfrm flipH="1" flipV="1">
              <a:off x="5867400" y="4691444"/>
              <a:ext cx="15512" cy="639093"/>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8025" name="Text Box 9">
              <a:extLst>
                <a:ext uri="{FF2B5EF4-FFF2-40B4-BE49-F238E27FC236}">
                  <a16:creationId xmlns:a16="http://schemas.microsoft.com/office/drawing/2014/main" id="{D4954853-55B1-46C5-929A-D344801CE4F3}"/>
                </a:ext>
              </a:extLst>
            </p:cNvPr>
            <p:cNvSpPr txBox="1">
              <a:spLocks noChangeArrowheads="1"/>
            </p:cNvSpPr>
            <p:nvPr/>
          </p:nvSpPr>
          <p:spPr bwMode="auto">
            <a:xfrm>
              <a:off x="5123954" y="5330537"/>
              <a:ext cx="1517916" cy="369332"/>
            </a:xfrm>
            <a:prstGeom prst="rect">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dirty="0"/>
                <a:t>Trap to the OS</a:t>
              </a:r>
            </a:p>
          </p:txBody>
        </p:sp>
      </p:grpSp>
      <p:sp>
        <p:nvSpPr>
          <p:cNvPr id="1238026" name="Text Box 10">
            <a:extLst>
              <a:ext uri="{FF2B5EF4-FFF2-40B4-BE49-F238E27FC236}">
                <a16:creationId xmlns:a16="http://schemas.microsoft.com/office/drawing/2014/main" id="{FE6DC636-A840-4DF6-9853-EFE97203FBEB}"/>
              </a:ext>
            </a:extLst>
          </p:cNvPr>
          <p:cNvSpPr txBox="1">
            <a:spLocks noChangeArrowheads="1"/>
          </p:cNvSpPr>
          <p:nvPr/>
        </p:nvSpPr>
        <p:spPr bwMode="auto">
          <a:xfrm>
            <a:off x="6523976" y="5666613"/>
            <a:ext cx="4991046" cy="369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dirty="0"/>
              <a:t>System-call specific arguments are passed with SWI</a:t>
            </a:r>
          </a:p>
        </p:txBody>
      </p:sp>
      <p:sp>
        <p:nvSpPr>
          <p:cNvPr id="12" name="Text Box 9">
            <a:extLst>
              <a:ext uri="{FF2B5EF4-FFF2-40B4-BE49-F238E27FC236}">
                <a16:creationId xmlns:a16="http://schemas.microsoft.com/office/drawing/2014/main" id="{9E4C3540-9097-4F02-B705-924167FDC2CB}"/>
              </a:ext>
            </a:extLst>
          </p:cNvPr>
          <p:cNvSpPr txBox="1">
            <a:spLocks noChangeArrowheads="1"/>
          </p:cNvSpPr>
          <p:nvPr/>
        </p:nvSpPr>
        <p:spPr bwMode="auto">
          <a:xfrm>
            <a:off x="9819368" y="3931949"/>
            <a:ext cx="1911626" cy="646331"/>
          </a:xfrm>
          <a:prstGeom prst="rect">
            <a:avLst/>
          </a:prstGeom>
          <a:solidFill>
            <a:schemeClr val="accent3">
              <a:lumMod val="20000"/>
              <a:lumOff val="80000"/>
            </a:schemeClr>
          </a:solidFill>
          <a:ln w="9525">
            <a:solidFill>
              <a:schemeClr val="tx1"/>
            </a:solidFill>
            <a:miter lim="800000"/>
            <a:headEnd/>
            <a:tailEnd/>
          </a:ln>
          <a:effectLst/>
        </p:spPr>
        <p:txBody>
          <a:bodyPr wrap="square">
            <a:spAutoFit/>
          </a:bodyPr>
          <a:lstStyle/>
          <a:p>
            <a:pPr algn="ctr">
              <a:buFontTx/>
              <a:buNone/>
            </a:pPr>
            <a:r>
              <a:rPr lang="en-US" altLang="en-US" dirty="0"/>
              <a:t>Reason for invoking SWI</a:t>
            </a:r>
          </a:p>
        </p:txBody>
      </p:sp>
      <p:sp>
        <p:nvSpPr>
          <p:cNvPr id="13" name="Line 8">
            <a:extLst>
              <a:ext uri="{FF2B5EF4-FFF2-40B4-BE49-F238E27FC236}">
                <a16:creationId xmlns:a16="http://schemas.microsoft.com/office/drawing/2014/main" id="{42A14142-5D25-47A9-A1A5-E689F3DC3543}"/>
              </a:ext>
            </a:extLst>
          </p:cNvPr>
          <p:cNvSpPr>
            <a:spLocks noChangeShapeType="1"/>
          </p:cNvSpPr>
          <p:nvPr/>
        </p:nvSpPr>
        <p:spPr bwMode="auto">
          <a:xfrm flipH="1" flipV="1">
            <a:off x="10634340" y="3254988"/>
            <a:ext cx="15512" cy="639093"/>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2082-5820-4F27-A3F7-B6E271918E9A}"/>
              </a:ext>
            </a:extLst>
          </p:cNvPr>
          <p:cNvSpPr>
            <a:spLocks noGrp="1"/>
          </p:cNvSpPr>
          <p:nvPr>
            <p:ph type="title"/>
          </p:nvPr>
        </p:nvSpPr>
        <p:spPr/>
        <p:txBody>
          <a:bodyPr/>
          <a:lstStyle/>
          <a:p>
            <a:r>
              <a:rPr lang="en-IN" dirty="0"/>
              <a:t>Library and API</a:t>
            </a:r>
            <a:endParaRPr lang="en-US" dirty="0"/>
          </a:p>
        </p:txBody>
      </p:sp>
      <p:sp>
        <p:nvSpPr>
          <p:cNvPr id="3" name="Content Placeholder 2">
            <a:extLst>
              <a:ext uri="{FF2B5EF4-FFF2-40B4-BE49-F238E27FC236}">
                <a16:creationId xmlns:a16="http://schemas.microsoft.com/office/drawing/2014/main" id="{B96C0FE4-A005-4362-A90A-A56B575EB78C}"/>
              </a:ext>
            </a:extLst>
          </p:cNvPr>
          <p:cNvSpPr>
            <a:spLocks noGrp="1"/>
          </p:cNvSpPr>
          <p:nvPr>
            <p:ph idx="1"/>
          </p:nvPr>
        </p:nvSpPr>
        <p:spPr/>
        <p:txBody>
          <a:bodyPr>
            <a:normAutofit/>
          </a:bodyPr>
          <a:lstStyle/>
          <a:p>
            <a:pPr marL="571500" indent="-571500">
              <a:lnSpc>
                <a:spcPct val="150000"/>
              </a:lnSpc>
            </a:pPr>
            <a:r>
              <a:rPr lang="en-IN" b="1" dirty="0">
                <a:solidFill>
                  <a:srgbClr val="7030A0"/>
                </a:solidFill>
              </a:rPr>
              <a:t>Library</a:t>
            </a:r>
            <a:r>
              <a:rPr lang="en-IN" dirty="0"/>
              <a:t> implements reusable code that saves time </a:t>
            </a:r>
          </a:p>
          <a:p>
            <a:pPr marL="571500" indent="-571500">
              <a:lnSpc>
                <a:spcPct val="150000"/>
              </a:lnSpc>
            </a:pPr>
            <a:r>
              <a:rPr lang="en-IN" b="1" dirty="0">
                <a:solidFill>
                  <a:srgbClr val="7030A0"/>
                </a:solidFill>
              </a:rPr>
              <a:t>Library </a:t>
            </a:r>
            <a:r>
              <a:rPr lang="en-IN" dirty="0"/>
              <a:t>and</a:t>
            </a:r>
            <a:r>
              <a:rPr lang="en-IN" b="1" dirty="0">
                <a:solidFill>
                  <a:srgbClr val="7030A0"/>
                </a:solidFill>
              </a:rPr>
              <a:t> API </a:t>
            </a:r>
            <a:r>
              <a:rPr lang="en-IN" dirty="0"/>
              <a:t>are related terms</a:t>
            </a:r>
          </a:p>
          <a:p>
            <a:pPr marL="571500" indent="-571500">
              <a:lnSpc>
                <a:spcPct val="150000"/>
              </a:lnSpc>
            </a:pPr>
            <a:r>
              <a:rPr lang="en-IN" dirty="0"/>
              <a:t>Like other C functions, library functions have</a:t>
            </a:r>
          </a:p>
          <a:p>
            <a:pPr marL="985596" lvl="1" indent="-571500">
              <a:lnSpc>
                <a:spcPct val="150000"/>
              </a:lnSpc>
            </a:pPr>
            <a:r>
              <a:rPr lang="en-IN" b="1" dirty="0">
                <a:solidFill>
                  <a:srgbClr val="7030A0"/>
                </a:solidFill>
              </a:rPr>
              <a:t>Declaration part (API)</a:t>
            </a:r>
          </a:p>
          <a:p>
            <a:pPr marL="985596" lvl="1" indent="-571500">
              <a:lnSpc>
                <a:spcPct val="150000"/>
              </a:lnSpc>
            </a:pPr>
            <a:r>
              <a:rPr lang="en-IN" b="1" dirty="0">
                <a:solidFill>
                  <a:srgbClr val="7030A0"/>
                </a:solidFill>
              </a:rPr>
              <a:t>Definition part</a:t>
            </a:r>
          </a:p>
        </p:txBody>
      </p:sp>
    </p:spTree>
    <p:extLst>
      <p:ext uri="{BB962C8B-B14F-4D97-AF65-F5344CB8AC3E}">
        <p14:creationId xmlns:p14="http://schemas.microsoft.com/office/powerpoint/2010/main" val="241358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TotalTime>
  <Words>2212</Words>
  <Application>Microsoft Office PowerPoint</Application>
  <PresentationFormat>Widescreen</PresentationFormat>
  <Paragraphs>325</Paragraphs>
  <Slides>39</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Arial</vt:lpstr>
      <vt:lpstr>Calibri</vt:lpstr>
      <vt:lpstr>Calibri Light</vt:lpstr>
      <vt:lpstr>Courier New</vt:lpstr>
      <vt:lpstr>Gabriola</vt:lpstr>
      <vt:lpstr>Helvetica</vt:lpstr>
      <vt:lpstr>inherit</vt:lpstr>
      <vt:lpstr>Times New Roman</vt:lpstr>
      <vt:lpstr>Office Theme</vt:lpstr>
      <vt:lpstr>Worksheet</vt:lpstr>
      <vt:lpstr>File Processing</vt:lpstr>
      <vt:lpstr>References</vt:lpstr>
      <vt:lpstr>Files Storage</vt:lpstr>
      <vt:lpstr>File Cluster - Chaining</vt:lpstr>
      <vt:lpstr>File system </vt:lpstr>
      <vt:lpstr>Communicating with OS</vt:lpstr>
      <vt:lpstr>System Calls</vt:lpstr>
      <vt:lpstr>Implementing a System Call </vt:lpstr>
      <vt:lpstr>Library and API</vt:lpstr>
      <vt:lpstr>Library Declaration and Definition</vt:lpstr>
      <vt:lpstr>Using Library Function </vt:lpstr>
      <vt:lpstr>Integrated Development Environment (IDE)</vt:lpstr>
      <vt:lpstr>IDE – Tool Chain, Libraries</vt:lpstr>
      <vt:lpstr>Framework</vt:lpstr>
      <vt:lpstr>File Handle</vt:lpstr>
      <vt:lpstr>Special Files: STDIN, STDOUT, and STDERR</vt:lpstr>
      <vt:lpstr>File with Tcl</vt:lpstr>
      <vt:lpstr>PowerPoint Presentation</vt:lpstr>
      <vt:lpstr>PowerPoint Presentation</vt:lpstr>
      <vt:lpstr>PowerPoint Presentation</vt:lpstr>
      <vt:lpstr>PowerPoint Presentation</vt:lpstr>
      <vt:lpstr>Hexdump</vt:lpstr>
      <vt:lpstr>PowerPoint Presentation</vt:lpstr>
      <vt:lpstr>Exercise</vt:lpstr>
      <vt:lpstr>ARMSIM</vt:lpstr>
      <vt:lpstr>ARM Assembler Directives</vt:lpstr>
      <vt:lpstr>Software Interrupt (SWI)</vt:lpstr>
      <vt:lpstr>ARMSim and SWI</vt:lpstr>
      <vt:lpstr>Handling SWI with Vector Table</vt:lpstr>
      <vt:lpstr>SWI Handler</vt:lpstr>
      <vt:lpstr>ARMsim* – File I/O Plugin Exceptions</vt:lpstr>
      <vt:lpstr>Printing a Character &amp; a string to STDOUT</vt:lpstr>
      <vt:lpstr>ARM SIM – Opening a File for Input/Output</vt:lpstr>
      <vt:lpstr>ARM SIM – Reading a string from a file</vt:lpstr>
      <vt:lpstr>ARM SIM – Writing a string to a file</vt:lpstr>
      <vt:lpstr>File Close </vt:lpstr>
      <vt:lpstr>ARMSIM – Working with Embest Plugin</vt:lpstr>
      <vt:lpstr>ARMSIM – Embest LED – Exception Code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Processing</dc:title>
  <dc:creator>Hari T S Narayanan</dc:creator>
  <cp:lastModifiedBy>Hari T S Narayanan</cp:lastModifiedBy>
  <cp:revision>39</cp:revision>
  <dcterms:created xsi:type="dcterms:W3CDTF">2019-02-18T17:26:12Z</dcterms:created>
  <dcterms:modified xsi:type="dcterms:W3CDTF">2020-02-07T03:19:35Z</dcterms:modified>
</cp:coreProperties>
</file>