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83" r:id="rId3"/>
    <p:sldId id="294" r:id="rId4"/>
    <p:sldId id="295" r:id="rId5"/>
    <p:sldId id="293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67" autoAdjust="0"/>
  </p:normalViewPr>
  <p:slideViewPr>
    <p:cSldViewPr snapToGrid="0" snapToObjects="1">
      <p:cViewPr varScale="1">
        <p:scale>
          <a:sx n="71" d="100"/>
          <a:sy n="71" d="100"/>
        </p:scale>
        <p:origin x="1138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-577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 this lesson, we explore the security </a:t>
            </a:r>
          </a:p>
          <a:p>
            <a:r>
              <a:rPr lang="en-US" dirty="0"/>
              <a:t>aspect of ARP. As a matter of fact, </a:t>
            </a:r>
          </a:p>
          <a:p>
            <a:r>
              <a:rPr lang="en-US" dirty="0"/>
              <a:t>many of the network protocols we </a:t>
            </a:r>
          </a:p>
          <a:p>
            <a:r>
              <a:rPr lang="en-US" dirty="0"/>
              <a:t>discussed in this course have similar </a:t>
            </a:r>
          </a:p>
          <a:p>
            <a:r>
              <a:rPr lang="en-US" dirty="0"/>
              <a:t>security flaws as you’ll see in ARP, but </a:t>
            </a:r>
          </a:p>
          <a:p>
            <a:r>
              <a:rPr lang="en-US" dirty="0"/>
              <a:t>this one is the easiest to understand, </a:t>
            </a:r>
          </a:p>
          <a:p>
            <a:r>
              <a:rPr lang="en-US" dirty="0"/>
              <a:t>especially for those just starting to </a:t>
            </a:r>
          </a:p>
          <a:p>
            <a:r>
              <a:rPr lang="en-US" dirty="0"/>
              <a:t>learn about computer networks. </a:t>
            </a:r>
          </a:p>
          <a:p>
            <a:endParaRPr lang="en-US" dirty="0"/>
          </a:p>
          <a:p>
            <a:r>
              <a:rPr lang="en-US" dirty="0"/>
              <a:t>So, what’s the issue with ARP?!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3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Well, one characteristic of ARP that I didn’t </a:t>
            </a:r>
          </a:p>
          <a:p>
            <a:r>
              <a:rPr lang="en-US" dirty="0"/>
              <a:t>mention yet – and it is fully legal and even </a:t>
            </a:r>
          </a:p>
          <a:p>
            <a:r>
              <a:rPr lang="en-US" dirty="0"/>
              <a:t>designed that way in ARP’s RFC (Request </a:t>
            </a:r>
          </a:p>
          <a:p>
            <a:r>
              <a:rPr lang="en-US" dirty="0"/>
              <a:t>for Comment) document – is that, clients </a:t>
            </a:r>
          </a:p>
          <a:p>
            <a:r>
              <a:rPr lang="en-US" dirty="0"/>
              <a:t>are totally allowed and expected to send </a:t>
            </a:r>
          </a:p>
          <a:p>
            <a:r>
              <a:rPr lang="en-US" dirty="0"/>
              <a:t>“unsolicited” ARP replies. What exactly does </a:t>
            </a:r>
          </a:p>
          <a:p>
            <a:r>
              <a:rPr lang="en-US" dirty="0"/>
              <a:t>that mean? You remember that in order for </a:t>
            </a:r>
          </a:p>
          <a:p>
            <a:r>
              <a:rPr lang="en-US" dirty="0"/>
              <a:t>a network device to learn another devices </a:t>
            </a:r>
          </a:p>
          <a:p>
            <a:r>
              <a:rPr lang="en-US" dirty="0"/>
              <a:t>MAC address, it will send out an ARP request </a:t>
            </a:r>
          </a:p>
          <a:p>
            <a:r>
              <a:rPr lang="en-US" dirty="0"/>
              <a:t>saying something like “hey, who has </a:t>
            </a:r>
          </a:p>
          <a:p>
            <a:r>
              <a:rPr lang="en-US" dirty="0"/>
              <a:t>THIS IP” – and then will list the IP in hopes </a:t>
            </a:r>
          </a:p>
          <a:p>
            <a:r>
              <a:rPr lang="en-US" dirty="0"/>
              <a:t>that the request will reach that very device </a:t>
            </a:r>
          </a:p>
          <a:p>
            <a:r>
              <a:rPr lang="en-US" dirty="0"/>
              <a:t>and it will reply with its MAC address.</a:t>
            </a:r>
          </a:p>
          <a:p>
            <a:endParaRPr lang="en-US" dirty="0"/>
          </a:p>
          <a:p>
            <a:r>
              <a:rPr lang="en-US" dirty="0"/>
              <a:t>Now if you’re a malicious actor and not a </a:t>
            </a:r>
          </a:p>
          <a:p>
            <a:r>
              <a:rPr lang="en-US" dirty="0"/>
              <a:t>legitimate, well-meaning user of the network, </a:t>
            </a:r>
          </a:p>
          <a:p>
            <a:r>
              <a:rPr lang="en-US" dirty="0"/>
              <a:t>you’ll see instantly how that’s a problem. For </a:t>
            </a:r>
          </a:p>
          <a:p>
            <a:r>
              <a:rPr lang="en-US" dirty="0"/>
              <a:t>those of us who don’t think like a hacker 24/7, </a:t>
            </a:r>
          </a:p>
          <a:p>
            <a:r>
              <a:rPr lang="en-US" dirty="0"/>
              <a:t>let me explain with an example.</a:t>
            </a:r>
          </a:p>
          <a:p>
            <a:endParaRPr lang="en-US" dirty="0"/>
          </a:p>
          <a:p>
            <a:r>
              <a:rPr lang="en-US" dirty="0"/>
              <a:t>Let’s look at this picture here. Notice that there’s </a:t>
            </a:r>
          </a:p>
          <a:p>
            <a:r>
              <a:rPr lang="en-US" dirty="0"/>
              <a:t>device A – the router, device B, the laptop, and </a:t>
            </a:r>
          </a:p>
          <a:p>
            <a:r>
              <a:rPr lang="en-US" dirty="0"/>
              <a:t>device C – someone who looks like a ninja running </a:t>
            </a:r>
          </a:p>
          <a:p>
            <a:r>
              <a:rPr lang="en-US" dirty="0"/>
              <a:t>around with some stick.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Joking aside, let’s dive into this example. </a:t>
            </a:r>
          </a:p>
          <a:p>
            <a:r>
              <a:rPr lang="en-US" dirty="0"/>
              <a:t>So the hacker is MAC C, IP address three.</a:t>
            </a:r>
          </a:p>
          <a:p>
            <a:r>
              <a:rPr lang="en-US" dirty="0"/>
              <a:t>Router is MAC A, IP address one. And the laptop</a:t>
            </a:r>
          </a:p>
          <a:p>
            <a:r>
              <a:rPr lang="en-US" dirty="0"/>
              <a:t>is MAC B, IP address two.</a:t>
            </a:r>
          </a:p>
          <a:p>
            <a:endParaRPr lang="en-US" dirty="0"/>
          </a:p>
          <a:p>
            <a:r>
              <a:rPr lang="en-US" dirty="0"/>
              <a:t>The hacker sends both of them an ARP reply</a:t>
            </a:r>
          </a:p>
          <a:p>
            <a:r>
              <a:rPr lang="en-US" dirty="0"/>
              <a:t>with information that IP two, and IP one, </a:t>
            </a:r>
          </a:p>
          <a:p>
            <a:r>
              <a:rPr lang="en-US" dirty="0"/>
              <a:t>belong to the device with MAC address C.</a:t>
            </a:r>
          </a:p>
          <a:p>
            <a:r>
              <a:rPr lang="en-US" dirty="0"/>
              <a:t>MAC address C again – belongs to the hacker</a:t>
            </a:r>
          </a:p>
          <a:p>
            <a:r>
              <a:rPr lang="en-US" dirty="0"/>
              <a:t>sending these false messages. In essence, he’s </a:t>
            </a:r>
          </a:p>
          <a:p>
            <a:r>
              <a:rPr lang="en-US" dirty="0"/>
              <a:t>telling them that he is configured with those IP</a:t>
            </a:r>
          </a:p>
          <a:p>
            <a:r>
              <a:rPr lang="en-US" dirty="0"/>
              <a:t>addresses.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4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 that will result in the following:</a:t>
            </a:r>
          </a:p>
          <a:p>
            <a:endParaRPr lang="en-US" dirty="0"/>
          </a:p>
          <a:p>
            <a:r>
              <a:rPr lang="en-US" dirty="0"/>
              <a:t>Both of those devices that were just </a:t>
            </a:r>
          </a:p>
          <a:p>
            <a:r>
              <a:rPr lang="en-US" dirty="0"/>
              <a:t>fed wrong information, the router and the </a:t>
            </a:r>
          </a:p>
          <a:p>
            <a:r>
              <a:rPr lang="en-US" dirty="0"/>
              <a:t>laptop, will send their traffic to the attacker –</a:t>
            </a:r>
          </a:p>
          <a:p>
            <a:r>
              <a:rPr lang="en-US" dirty="0"/>
              <a:t>with MAC address C, even when they want </a:t>
            </a:r>
          </a:p>
          <a:p>
            <a:r>
              <a:rPr lang="en-US" dirty="0"/>
              <a:t>to send traffic to the other device. How? </a:t>
            </a:r>
          </a:p>
          <a:p>
            <a:r>
              <a:rPr lang="en-US" dirty="0"/>
              <a:t>Well, remember that switches use MAC </a:t>
            </a:r>
          </a:p>
          <a:p>
            <a:r>
              <a:rPr lang="en-US" dirty="0"/>
              <a:t>addresses and not IP addresses? That’s </a:t>
            </a:r>
          </a:p>
          <a:p>
            <a:r>
              <a:rPr lang="en-US" dirty="0"/>
              <a:t>right, if the laptop wants to send a </a:t>
            </a:r>
          </a:p>
          <a:p>
            <a:r>
              <a:rPr lang="en-US" dirty="0"/>
              <a:t>message to the router, it will use destination </a:t>
            </a:r>
          </a:p>
          <a:p>
            <a:r>
              <a:rPr lang="en-US" dirty="0"/>
              <a:t>IP address 10.1.1.1, but in its ARP table, it </a:t>
            </a:r>
          </a:p>
          <a:p>
            <a:r>
              <a:rPr lang="en-US" dirty="0"/>
              <a:t>will find a wrongful mapping of 10.1.1.1 with </a:t>
            </a:r>
          </a:p>
          <a:p>
            <a:r>
              <a:rPr lang="en-US" dirty="0"/>
              <a:t>MAC C, and as long as it uses that MAC </a:t>
            </a:r>
          </a:p>
          <a:p>
            <a:r>
              <a:rPr lang="en-US" dirty="0"/>
              <a:t>address, the packet will end up being sent </a:t>
            </a:r>
          </a:p>
          <a:p>
            <a:r>
              <a:rPr lang="en-US" dirty="0"/>
              <a:t>to the attacker.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2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Of course, the attacker can use the same </a:t>
            </a:r>
          </a:p>
          <a:p>
            <a:r>
              <a:rPr lang="en-US" dirty="0"/>
              <a:t>approach in removing evidence, by simply </a:t>
            </a:r>
          </a:p>
          <a:p>
            <a:r>
              <a:rPr lang="en-US" dirty="0"/>
              <a:t>sending out correct information right after </a:t>
            </a:r>
          </a:p>
          <a:p>
            <a:r>
              <a:rPr lang="en-US" dirty="0"/>
              <a:t>the damage was done – meaning, right </a:t>
            </a:r>
          </a:p>
          <a:p>
            <a:r>
              <a:rPr lang="en-US" dirty="0"/>
              <a:t>after he, or she </a:t>
            </a:r>
            <a:r>
              <a:rPr lang="en-US" dirty="0">
                <a:sym typeface="Wingdings" panose="05000000000000000000" pitchFamily="2" charset="2"/>
              </a:rPr>
              <a:t>, has scooped all the </a:t>
            </a:r>
          </a:p>
          <a:p>
            <a:r>
              <a:rPr lang="en-US" dirty="0">
                <a:sym typeface="Wingdings" panose="05000000000000000000" pitchFamily="2" charset="2"/>
              </a:rPr>
              <a:t>wanted information.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Oh, and if you’re wondering what </a:t>
            </a:r>
          </a:p>
          <a:p>
            <a:r>
              <a:rPr lang="en-US" dirty="0">
                <a:sym typeface="Wingdings" panose="05000000000000000000" pitchFamily="2" charset="2"/>
              </a:rPr>
              <a:t>might solve this issue, don’t worry – </a:t>
            </a:r>
          </a:p>
          <a:p>
            <a:r>
              <a:rPr lang="en-US" dirty="0">
                <a:sym typeface="Wingdings" panose="05000000000000000000" pitchFamily="2" charset="2"/>
              </a:rPr>
              <a:t>there’s configurations available to help with it. </a:t>
            </a:r>
          </a:p>
          <a:p>
            <a:r>
              <a:rPr lang="en-US" dirty="0">
                <a:sym typeface="Wingdings" panose="05000000000000000000" pitchFamily="2" charset="2"/>
              </a:rPr>
              <a:t>One of those is DAI, short for Dynamic ARP </a:t>
            </a:r>
          </a:p>
          <a:p>
            <a:r>
              <a:rPr lang="en-US" dirty="0">
                <a:sym typeface="Wingdings" panose="05000000000000000000" pitchFamily="2" charset="2"/>
              </a:rPr>
              <a:t>inspection, it is a feature that can be configured </a:t>
            </a:r>
          </a:p>
          <a:p>
            <a:r>
              <a:rPr lang="en-US" dirty="0">
                <a:sym typeface="Wingdings" panose="05000000000000000000" pitchFamily="2" charset="2"/>
              </a:rPr>
              <a:t>on network devices to detect this behavior, and </a:t>
            </a:r>
          </a:p>
          <a:p>
            <a:r>
              <a:rPr lang="en-US" dirty="0">
                <a:sym typeface="Wingdings" panose="05000000000000000000" pitchFamily="2" charset="2"/>
              </a:rPr>
              <a:t>also set up some sort of remediation, such as </a:t>
            </a:r>
          </a:p>
          <a:p>
            <a:r>
              <a:rPr lang="en-US" dirty="0">
                <a:sym typeface="Wingdings" panose="05000000000000000000" pitchFamily="2" charset="2"/>
              </a:rPr>
              <a:t>blocking that port where the hacker is suspected </a:t>
            </a:r>
          </a:p>
          <a:p>
            <a:r>
              <a:rPr lang="en-US" dirty="0">
                <a:sym typeface="Wingdings" panose="05000000000000000000" pitchFamily="2" charset="2"/>
              </a:rPr>
              <a:t>to have connected to, for example.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1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Alright, this was short (but sweet), my goal </a:t>
            </a:r>
          </a:p>
          <a:p>
            <a:r>
              <a:rPr lang="en-US" dirty="0"/>
              <a:t>was to make you aware of some of the security </a:t>
            </a:r>
          </a:p>
          <a:p>
            <a:r>
              <a:rPr lang="en-US" dirty="0"/>
              <a:t>issues which come in hand with these protocols. </a:t>
            </a:r>
          </a:p>
          <a:p>
            <a:r>
              <a:rPr lang="en-US" dirty="0"/>
              <a:t>Hope it was clear and you found it useful.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765" y="1844289"/>
            <a:ext cx="5918455" cy="1225296"/>
          </a:xfrm>
        </p:spPr>
        <p:txBody>
          <a:bodyPr/>
          <a:lstStyle/>
          <a:p>
            <a:r>
              <a:rPr lang="en-US" dirty="0"/>
              <a:t>ARP &amp; </a:t>
            </a:r>
            <a:br>
              <a:rPr lang="en-US" dirty="0"/>
            </a:br>
            <a:r>
              <a:rPr lang="en-US" dirty="0"/>
              <a:t>SECURITY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CyberQuince​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ARP’S PROBLEM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25F69-A0F6-965E-3AE3-FF9821A1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73" y="1745740"/>
            <a:ext cx="8025405" cy="45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ARP’S PROBLEM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FF4AF-D5D8-21D4-F16A-30DC1D1FE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931" y="1616647"/>
            <a:ext cx="7989090" cy="47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ARP’S PROBLEM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B94806-9490-C822-D3D9-3296EBE0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183" y="1704735"/>
            <a:ext cx="8509634" cy="46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7" y="1975104"/>
            <a:ext cx="6105394" cy="667512"/>
          </a:xfrm>
        </p:spPr>
        <p:txBody>
          <a:bodyPr/>
          <a:lstStyle/>
          <a:p>
            <a:r>
              <a:rPr lang="en-US" dirty="0"/>
              <a:t>ARP &amp; </a:t>
            </a:r>
            <a:br>
              <a:rPr lang="en-US" dirty="0"/>
            </a:br>
            <a:r>
              <a:rPr lang="en-US" dirty="0"/>
              <a:t>SECURITY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CyberQuince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{82A0F93D-02CB-4964-A96D-D71316A51711}tf78438558_win32</Template>
  <TotalTime>72</TotalTime>
  <Words>672</Words>
  <Application>Microsoft Office PowerPoint</Application>
  <PresentationFormat>Widescreen</PresentationFormat>
  <Paragraphs>382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Office Theme</vt:lpstr>
      <vt:lpstr>ARP &amp;  SECURITY ISSUES</vt:lpstr>
      <vt:lpstr>ARP’S PROBLEM</vt:lpstr>
      <vt:lpstr>ARP’S PROBLEM</vt:lpstr>
      <vt:lpstr>ARP’S PROBLEM</vt:lpstr>
      <vt:lpstr>ARP &amp;  SECURITY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subject/>
  <dc:creator>Dunja Majstorovic</dc:creator>
  <cp:lastModifiedBy>Dunja Majstorovic</cp:lastModifiedBy>
  <cp:revision>6</cp:revision>
  <dcterms:created xsi:type="dcterms:W3CDTF">2022-10-12T17:00:19Z</dcterms:created>
  <dcterms:modified xsi:type="dcterms:W3CDTF">2022-12-15T15:30:24Z</dcterms:modified>
</cp:coreProperties>
</file>