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94" r:id="rId3"/>
    <p:sldId id="284" r:id="rId4"/>
    <p:sldId id="295" r:id="rId5"/>
    <p:sldId id="296" r:id="rId6"/>
    <p:sldId id="297" r:id="rId7"/>
    <p:sldId id="298" r:id="rId8"/>
    <p:sldId id="299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50" autoAdjust="0"/>
  </p:normalViewPr>
  <p:slideViewPr>
    <p:cSldViewPr snapToGrid="0" snapToObjects="1">
      <p:cViewPr>
        <p:scale>
          <a:sx n="70" d="100"/>
          <a:sy n="70" d="100"/>
        </p:scale>
        <p:origin x="605" y="3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Let’s touch upon IPv6 a little bit, shall we…</a:t>
            </a:r>
          </a:p>
        </p:txBody>
      </p:sp>
    </p:spTree>
    <p:extLst>
      <p:ext uri="{BB962C8B-B14F-4D97-AF65-F5344CB8AC3E}">
        <p14:creationId xmlns:p14="http://schemas.microsoft.com/office/powerpoint/2010/main" val="29876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 mentioned in our previous lesson,</a:t>
            </a:r>
          </a:p>
          <a:p>
            <a:r>
              <a:rPr lang="en-US" dirty="0"/>
              <a:t>where we learned about NAT, that</a:t>
            </a:r>
          </a:p>
          <a:p>
            <a:r>
              <a:rPr lang="en-US" dirty="0"/>
              <a:t>there’s not enough IP addresses to </a:t>
            </a:r>
          </a:p>
          <a:p>
            <a:r>
              <a:rPr lang="en-US" dirty="0"/>
              <a:t>satisfy the needs of the World’s Internet. </a:t>
            </a:r>
          </a:p>
          <a:p>
            <a:r>
              <a:rPr lang="en-US" dirty="0"/>
              <a:t>And NAT is one of the solutions for that.</a:t>
            </a:r>
          </a:p>
          <a:p>
            <a:endParaRPr lang="en-US" dirty="0"/>
          </a:p>
          <a:p>
            <a:r>
              <a:rPr lang="en-US" dirty="0"/>
              <a:t>However, there’s one more solution, and </a:t>
            </a:r>
          </a:p>
          <a:p>
            <a:r>
              <a:rPr lang="en-US" dirty="0"/>
              <a:t>that’s an improved Internet Protocol.</a:t>
            </a:r>
          </a:p>
          <a:p>
            <a:endParaRPr lang="en-US" dirty="0"/>
          </a:p>
          <a:p>
            <a:r>
              <a:rPr lang="en-US" dirty="0"/>
              <a:t>The IP addressing system we described</a:t>
            </a:r>
          </a:p>
          <a:p>
            <a:r>
              <a:rPr lang="en-US" dirty="0"/>
              <a:t>earlier is called the “IP version 4”,</a:t>
            </a:r>
          </a:p>
          <a:p>
            <a:r>
              <a:rPr lang="en-US" dirty="0"/>
              <a:t>and the newer, improved one, is “IP</a:t>
            </a:r>
          </a:p>
          <a:p>
            <a:r>
              <a:rPr lang="en-US" dirty="0"/>
              <a:t>version 6”.</a:t>
            </a:r>
          </a:p>
          <a:p>
            <a:endParaRPr lang="en-US" dirty="0"/>
          </a:p>
          <a:p>
            <a:r>
              <a:rPr lang="en-US" dirty="0"/>
              <a:t>First, an important statistic.</a:t>
            </a:r>
          </a:p>
          <a:p>
            <a:endParaRPr lang="en-US" dirty="0"/>
          </a:p>
          <a:p>
            <a:r>
              <a:rPr lang="en-US" dirty="0"/>
              <a:t>We calculated that with IPv4, we used</a:t>
            </a:r>
          </a:p>
          <a:p>
            <a:r>
              <a:rPr lang="en-US" dirty="0"/>
              <a:t>32 bits and that gives us</a:t>
            </a:r>
          </a:p>
          <a:p>
            <a:r>
              <a:rPr lang="en-US" dirty="0"/>
              <a:t>a little over 4 Billion unique IPs.</a:t>
            </a:r>
          </a:p>
          <a:p>
            <a:endParaRPr lang="en-US" dirty="0"/>
          </a:p>
          <a:p>
            <a:r>
              <a:rPr lang="en-US" dirty="0"/>
              <a:t>With IPv6, we use 1) 128 bits, which is</a:t>
            </a:r>
          </a:p>
          <a:p>
            <a:r>
              <a:rPr lang="en-US" dirty="0"/>
              <a:t>2 to the power of 128, which iiiiiis…</a:t>
            </a:r>
          </a:p>
          <a:p>
            <a:endParaRPr lang="en-US" dirty="0"/>
          </a:p>
          <a:p>
            <a:r>
              <a:rPr lang="en-US" dirty="0"/>
              <a:t>2) this number.. That’s a lot, right?</a:t>
            </a:r>
          </a:p>
          <a:p>
            <a:endParaRPr lang="en-US" dirty="0"/>
          </a:p>
          <a:p>
            <a:r>
              <a:rPr lang="en-US" dirty="0"/>
              <a:t>Okay, so this is what an IPv6 address</a:t>
            </a:r>
          </a:p>
          <a:p>
            <a:r>
              <a:rPr lang="en-US" dirty="0"/>
              <a:t>looks like 3) </a:t>
            </a:r>
          </a:p>
          <a:p>
            <a:endParaRPr lang="en-US" dirty="0"/>
          </a:p>
          <a:p>
            <a:r>
              <a:rPr lang="en-US" dirty="0"/>
              <a:t>Let’s take it apart -&gt; to better understand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0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First off, it’s obviously written in a</a:t>
            </a:r>
          </a:p>
          <a:p>
            <a:r>
              <a:rPr lang="en-US" dirty="0"/>
              <a:t>different format than IPv4s, in </a:t>
            </a:r>
          </a:p>
          <a:p>
            <a:r>
              <a:rPr lang="en-US" dirty="0"/>
              <a:t>hexadecimal, and if this looked</a:t>
            </a:r>
          </a:p>
          <a:p>
            <a:r>
              <a:rPr lang="en-US" dirty="0"/>
              <a:t>a bit long and chaotic, let me</a:t>
            </a:r>
          </a:p>
          <a:p>
            <a:r>
              <a:rPr lang="en-US" dirty="0"/>
              <a:t>disappoint you some more:</a:t>
            </a:r>
          </a:p>
          <a:p>
            <a:r>
              <a:rPr lang="en-US" dirty="0"/>
              <a:t>this is a shortened version of</a:t>
            </a:r>
          </a:p>
          <a:p>
            <a:r>
              <a:rPr lang="en-US" dirty="0"/>
              <a:t>an IPv6 address. And that’s what </a:t>
            </a:r>
          </a:p>
          <a:p>
            <a:r>
              <a:rPr lang="en-US" dirty="0"/>
              <a:t>we’ll dissect now.</a:t>
            </a:r>
          </a:p>
          <a:p>
            <a:endParaRPr lang="en-US" dirty="0"/>
          </a:p>
          <a:p>
            <a:r>
              <a:rPr lang="en-US" dirty="0"/>
              <a:t>So first, there’s EIGHT of these…</a:t>
            </a:r>
          </a:p>
          <a:p>
            <a:pPr marL="228600" indent="-228600">
              <a:buAutoNum type="arabicParenR"/>
            </a:pPr>
            <a:r>
              <a:rPr lang="en-US" dirty="0"/>
              <a:t>groups, and each group consists</a:t>
            </a:r>
          </a:p>
          <a:p>
            <a:pPr marL="0" indent="0">
              <a:buNone/>
            </a:pPr>
            <a:r>
              <a:rPr lang="en-US" dirty="0"/>
              <a:t>of 16 bits. The groups are, as you </a:t>
            </a:r>
          </a:p>
          <a:p>
            <a:pPr marL="0" indent="0">
              <a:buNone/>
            </a:pPr>
            <a:r>
              <a:rPr lang="en-US" dirty="0"/>
              <a:t>can see here, separated by colons,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if there are EIGHT groups, we should</a:t>
            </a:r>
          </a:p>
          <a:p>
            <a:pPr marL="0" indent="0">
              <a:buNone/>
            </a:pPr>
            <a:r>
              <a:rPr lang="en-US" dirty="0"/>
              <a:t>be able to count that many, right?</a:t>
            </a:r>
          </a:p>
          <a:p>
            <a:pPr marL="0" indent="0">
              <a:buNone/>
            </a:pPr>
            <a:r>
              <a:rPr lang="en-US" dirty="0"/>
              <a:t>Actually, no. BECAUSE IPv6 addresses</a:t>
            </a:r>
          </a:p>
          <a:p>
            <a:pPr marL="0" indent="0">
              <a:buNone/>
            </a:pPr>
            <a:r>
              <a:rPr lang="en-US" dirty="0"/>
              <a:t>are so long, there are some rules you</a:t>
            </a:r>
          </a:p>
          <a:p>
            <a:pPr marL="0" indent="0">
              <a:buNone/>
            </a:pPr>
            <a:r>
              <a:rPr lang="en-US" dirty="0"/>
              <a:t>can follow to correctly “compress”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7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count the groups we can see</a:t>
            </a:r>
          </a:p>
          <a:p>
            <a:pPr marL="0" indent="0">
              <a:buNone/>
            </a:pPr>
            <a:r>
              <a:rPr lang="en-US" dirty="0"/>
              <a:t>here: 1), 2), 3), 4), 5), and 6).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 missing two, are here 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Hidden, or, redacted, because </a:t>
            </a:r>
          </a:p>
          <a:p>
            <a:pPr marL="0" indent="0">
              <a:buNone/>
            </a:pPr>
            <a:r>
              <a:rPr lang="en-US" dirty="0"/>
              <a:t>when you see two consecutive</a:t>
            </a:r>
          </a:p>
          <a:p>
            <a:pPr marL="0" indent="0">
              <a:buNone/>
            </a:pPr>
            <a:r>
              <a:rPr lang="en-US" dirty="0"/>
              <a:t>colons in an IPv6 address, that means </a:t>
            </a:r>
          </a:p>
          <a:p>
            <a:pPr marL="0" indent="0">
              <a:buNone/>
            </a:pPr>
            <a:r>
              <a:rPr lang="en-US" dirty="0"/>
              <a:t>that originally, there was just zeroes</a:t>
            </a:r>
          </a:p>
          <a:p>
            <a:pPr marL="0" indent="0">
              <a:buNone/>
            </a:pPr>
            <a:r>
              <a:rPr lang="en-US" dirty="0"/>
              <a:t>8)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let’s define a rule here: 9)</a:t>
            </a:r>
          </a:p>
          <a:p>
            <a:pPr marL="0" indent="0">
              <a:buNone/>
            </a:pPr>
            <a:r>
              <a:rPr lang="en-GB" dirty="0"/>
              <a:t>If an IPv6 address contains one </a:t>
            </a:r>
          </a:p>
          <a:p>
            <a:pPr marL="0" indent="0">
              <a:buNone/>
            </a:pPr>
            <a:r>
              <a:rPr lang="en-GB" dirty="0"/>
              <a:t>or more consecutive groups of zeros, </a:t>
            </a:r>
          </a:p>
          <a:p>
            <a:pPr marL="0" indent="0">
              <a:buNone/>
            </a:pPr>
            <a:r>
              <a:rPr lang="en-GB" dirty="0"/>
              <a:t>they can be replaced by a double colon (::)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Here’s one more example: 10)</a:t>
            </a:r>
          </a:p>
          <a:p>
            <a:pPr marL="0" indent="0">
              <a:buNone/>
            </a:pPr>
            <a:r>
              <a:rPr lang="en-US" dirty="0"/>
              <a:t>this is the full address, and this</a:t>
            </a:r>
          </a:p>
          <a:p>
            <a:pPr marL="0" indent="0">
              <a:buNone/>
            </a:pPr>
            <a:r>
              <a:rPr lang="en-US" dirty="0"/>
              <a:t>would be the shorter format: 11)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there’s more opportunities</a:t>
            </a:r>
          </a:p>
          <a:p>
            <a:pPr marL="0" indent="0">
              <a:buNone/>
            </a:pPr>
            <a:r>
              <a:rPr lang="en-US" dirty="0"/>
              <a:t>to redact, so let’s look at that.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9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Using our first example, let’s look </a:t>
            </a:r>
          </a:p>
          <a:p>
            <a:r>
              <a:rPr lang="en-US" dirty="0"/>
              <a:t>at one of the groups in more </a:t>
            </a:r>
          </a:p>
          <a:p>
            <a:r>
              <a:rPr lang="en-US" dirty="0"/>
              <a:t>detail -&gt; 1) this one, the second group.</a:t>
            </a:r>
          </a:p>
          <a:p>
            <a:endParaRPr lang="en-US" dirty="0"/>
          </a:p>
          <a:p>
            <a:r>
              <a:rPr lang="en-US" dirty="0"/>
              <a:t>We said that there’s 8 groups and each</a:t>
            </a:r>
          </a:p>
          <a:p>
            <a:r>
              <a:rPr lang="en-US" dirty="0"/>
              <a:t>group holds 16 bits. One hexadecimal </a:t>
            </a:r>
          </a:p>
          <a:p>
            <a:r>
              <a:rPr lang="en-US" dirty="0"/>
              <a:t>character if 4 bits, therefore, there should</a:t>
            </a:r>
          </a:p>
          <a:p>
            <a:r>
              <a:rPr lang="en-US" dirty="0"/>
              <a:t>be 4 characters in each group.</a:t>
            </a:r>
          </a:p>
          <a:p>
            <a:endParaRPr lang="en-US" dirty="0"/>
          </a:p>
          <a:p>
            <a:r>
              <a:rPr lang="en-US" dirty="0"/>
              <a:t>But in THIS group, there’s only three. Where </a:t>
            </a:r>
          </a:p>
          <a:p>
            <a:r>
              <a:rPr lang="en-US" dirty="0"/>
              <a:t>did the fourth go?</a:t>
            </a:r>
          </a:p>
          <a:p>
            <a:endParaRPr lang="en-US" dirty="0"/>
          </a:p>
          <a:p>
            <a:r>
              <a:rPr lang="en-US" dirty="0"/>
              <a:t>Actually, it’s not the fourth that’s missing,</a:t>
            </a:r>
          </a:p>
          <a:p>
            <a:r>
              <a:rPr lang="en-US" dirty="0"/>
              <a:t>but the first 2). </a:t>
            </a:r>
          </a:p>
          <a:p>
            <a:endParaRPr lang="en-US" dirty="0"/>
          </a:p>
          <a:p>
            <a:r>
              <a:rPr lang="en-US" dirty="0"/>
              <a:t>And THAT is another rule for us to write 3)</a:t>
            </a:r>
          </a:p>
          <a:p>
            <a:r>
              <a:rPr lang="en-US" dirty="0"/>
              <a:t>down: “</a:t>
            </a:r>
            <a:r>
              <a:rPr lang="en-GB" dirty="0"/>
              <a:t>Omit leading zeros in any group </a:t>
            </a:r>
          </a:p>
          <a:p>
            <a:r>
              <a:rPr lang="en-GB" dirty="0"/>
              <a:t>of 4 hexadecimal digits: the rule applies </a:t>
            </a:r>
          </a:p>
          <a:p>
            <a:r>
              <a:rPr lang="en-GB" dirty="0"/>
              <a:t>only to leading zeros and no trailing </a:t>
            </a:r>
          </a:p>
          <a:p>
            <a:r>
              <a:rPr lang="en-GB" dirty="0"/>
              <a:t>zeros. Even if a group consists of 4 </a:t>
            </a:r>
          </a:p>
          <a:p>
            <a:r>
              <a:rPr lang="en-GB" dirty="0"/>
              <a:t>zeros we can only omit the leading 3.”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2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Let’s look at another example.</a:t>
            </a:r>
          </a:p>
          <a:p>
            <a:endParaRPr lang="en-US" dirty="0"/>
          </a:p>
          <a:p>
            <a:r>
              <a:rPr lang="en-US" dirty="0"/>
              <a:t>We have here the full IP address.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and I’ve just now highlighted all </a:t>
            </a:r>
          </a:p>
          <a:p>
            <a:pPr marL="0" indent="0">
              <a:buNone/>
            </a:pPr>
            <a:r>
              <a:rPr lang="en-US" dirty="0"/>
              <a:t>the zeros that CAN be redacted.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two zeros 2) in the first group can’t</a:t>
            </a:r>
          </a:p>
          <a:p>
            <a:pPr marL="0" indent="0">
              <a:buNone/>
            </a:pPr>
            <a:r>
              <a:rPr lang="en-US" dirty="0"/>
              <a:t>be shortened. That’s just the rule.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right, let’s see what the address</a:t>
            </a:r>
          </a:p>
          <a:p>
            <a:pPr marL="0" indent="0">
              <a:buNone/>
            </a:pPr>
            <a:r>
              <a:rPr lang="en-US" dirty="0"/>
              <a:t>looks 3) shortened. Here it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imagine you as a network </a:t>
            </a:r>
          </a:p>
          <a:p>
            <a:pPr marL="0" indent="0">
              <a:buNone/>
            </a:pPr>
            <a:r>
              <a:rPr lang="en-US" dirty="0"/>
              <a:t>engineer see this somewhere and need</a:t>
            </a:r>
          </a:p>
          <a:p>
            <a:pPr marL="0" indent="0">
              <a:buNone/>
            </a:pPr>
            <a:r>
              <a:rPr lang="en-US" dirty="0"/>
              <a:t>to understand what was the full address.</a:t>
            </a:r>
          </a:p>
          <a:p>
            <a:pPr marL="0" indent="0">
              <a:buNone/>
            </a:pPr>
            <a:r>
              <a:rPr lang="en-US" dirty="0"/>
              <a:t>We’ll start from the first group 4) – there’s</a:t>
            </a:r>
          </a:p>
          <a:p>
            <a:pPr marL="0" indent="0">
              <a:buNone/>
            </a:pPr>
            <a:r>
              <a:rPr lang="en-US" dirty="0"/>
              <a:t>four characters, so 5) that one’s complete.</a:t>
            </a:r>
          </a:p>
          <a:p>
            <a:pPr marL="0" indent="0">
              <a:buNone/>
            </a:pPr>
            <a:r>
              <a:rPr lang="en-US" dirty="0"/>
              <a:t>Next one, 6) has only three characters – </a:t>
            </a:r>
          </a:p>
          <a:p>
            <a:pPr marL="0" indent="0">
              <a:buNone/>
            </a:pPr>
            <a:r>
              <a:rPr lang="en-US" dirty="0"/>
              <a:t>that means that ONE leading zero has</a:t>
            </a:r>
          </a:p>
          <a:p>
            <a:pPr marL="0" indent="0">
              <a:buNone/>
            </a:pPr>
            <a:r>
              <a:rPr lang="en-US" dirty="0"/>
              <a:t>been omitted 7). Next, 8) there’s TWO </a:t>
            </a:r>
          </a:p>
          <a:p>
            <a:pPr marL="0" indent="0">
              <a:buNone/>
            </a:pPr>
            <a:r>
              <a:rPr lang="en-US" dirty="0"/>
              <a:t>characters in the group – that means</a:t>
            </a:r>
          </a:p>
          <a:p>
            <a:pPr marL="0" indent="0">
              <a:buNone/>
            </a:pPr>
            <a:r>
              <a:rPr lang="en-US" dirty="0"/>
              <a:t>TWO zeros are missing 9). And </a:t>
            </a:r>
          </a:p>
          <a:p>
            <a:pPr marL="0" indent="0">
              <a:buNone/>
            </a:pPr>
            <a:r>
              <a:rPr lang="en-US" dirty="0"/>
              <a:t>eventually we reach this double colon</a:t>
            </a:r>
          </a:p>
          <a:p>
            <a:pPr marL="0" indent="0">
              <a:buNone/>
            </a:pPr>
            <a:r>
              <a:rPr lang="en-US" dirty="0"/>
              <a:t>here 10) but in order to know just </a:t>
            </a:r>
          </a:p>
          <a:p>
            <a:pPr marL="0" indent="0">
              <a:buNone/>
            </a:pPr>
            <a:r>
              <a:rPr lang="en-US" dirty="0"/>
              <a:t>HOW MANY zeroes were omitted, </a:t>
            </a:r>
          </a:p>
          <a:p>
            <a:pPr marL="0" indent="0">
              <a:buNone/>
            </a:pPr>
            <a:r>
              <a:rPr lang="en-US" dirty="0"/>
              <a:t>we need to look at the rest of the </a:t>
            </a:r>
          </a:p>
          <a:p>
            <a:pPr marL="0" indent="0">
              <a:buNone/>
            </a:pPr>
            <a:r>
              <a:rPr lang="en-US" dirty="0"/>
              <a:t>address, and our final group 11)</a:t>
            </a:r>
          </a:p>
          <a:p>
            <a:pPr marL="0" indent="0">
              <a:buNone/>
            </a:pPr>
            <a:r>
              <a:rPr lang="en-US" dirty="0"/>
              <a:t>is three characters, which means</a:t>
            </a:r>
          </a:p>
          <a:p>
            <a:pPr marL="0" indent="0">
              <a:buNone/>
            </a:pPr>
            <a:r>
              <a:rPr lang="en-US" dirty="0"/>
              <a:t>only one zero is missing 12).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back to the double colons,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0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we counted 1) 4 groups that we analyzed</a:t>
            </a:r>
          </a:p>
          <a:p>
            <a:pPr marL="0" indent="0">
              <a:buNone/>
            </a:pPr>
            <a:r>
              <a:rPr lang="en-US" dirty="0"/>
              <a:t>and reversed back to the full format. So </a:t>
            </a:r>
          </a:p>
          <a:p>
            <a:pPr marL="0" indent="0">
              <a:buNone/>
            </a:pPr>
            <a:r>
              <a:rPr lang="en-US" dirty="0"/>
              <a:t>with 4 we CAN see, it means that another </a:t>
            </a:r>
          </a:p>
          <a:p>
            <a:pPr marL="0" indent="0">
              <a:buNone/>
            </a:pPr>
            <a:r>
              <a:rPr lang="en-US" dirty="0"/>
              <a:t>four are missing. Because in total there’s </a:t>
            </a:r>
          </a:p>
          <a:p>
            <a:pPr marL="0" indent="0">
              <a:buNone/>
            </a:pPr>
            <a:r>
              <a:rPr lang="en-US" dirty="0"/>
              <a:t>eight groups in total in every IPv6 address.</a:t>
            </a:r>
          </a:p>
          <a:p>
            <a:pPr marL="0" indent="0">
              <a:buNone/>
            </a:pPr>
            <a:r>
              <a:rPr lang="en-US" dirty="0"/>
              <a:t>THAT brings us to the conclusion that 2)</a:t>
            </a:r>
          </a:p>
          <a:p>
            <a:pPr marL="0" indent="0">
              <a:buNone/>
            </a:pPr>
            <a:r>
              <a:rPr lang="en-US" dirty="0"/>
              <a:t>this is what’s hidden behind those two</a:t>
            </a:r>
          </a:p>
          <a:p>
            <a:pPr marL="0" indent="0">
              <a:buNone/>
            </a:pPr>
            <a:r>
              <a:rPr lang="en-US" dirty="0"/>
              <a:t>colons, because, as we already defined,</a:t>
            </a:r>
          </a:p>
          <a:p>
            <a:pPr marL="0" indent="0">
              <a:buNone/>
            </a:pPr>
            <a:r>
              <a:rPr lang="en-US" dirty="0"/>
              <a:t>only consecutive zeros can be omitted </a:t>
            </a:r>
          </a:p>
          <a:p>
            <a:pPr marL="0" indent="0">
              <a:buNone/>
            </a:pPr>
            <a:r>
              <a:rPr lang="en-US" dirty="0"/>
              <a:t>like this.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NOW, you might wonder – what if there’s</a:t>
            </a:r>
          </a:p>
          <a:p>
            <a:pPr marL="0" indent="0">
              <a:buNone/>
            </a:pPr>
            <a:r>
              <a:rPr lang="en-US" dirty="0"/>
              <a:t>consecutive zeros in multiple places</a:t>
            </a:r>
          </a:p>
          <a:p>
            <a:pPr marL="0" indent="0">
              <a:buNone/>
            </a:pPr>
            <a:r>
              <a:rPr lang="en-US" dirty="0"/>
              <a:t>in the address?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take this IP as an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consecutive zeros in</a:t>
            </a:r>
          </a:p>
          <a:p>
            <a:pPr marL="0" indent="0">
              <a:buNone/>
            </a:pPr>
            <a:r>
              <a:rPr lang="en-US" dirty="0"/>
              <a:t>two 1) places here. And this is</a:t>
            </a:r>
          </a:p>
          <a:p>
            <a:pPr marL="0" indent="0">
              <a:buNone/>
            </a:pPr>
            <a:r>
              <a:rPr lang="en-US" dirty="0"/>
              <a:t>a perfect time to introduce another,</a:t>
            </a:r>
          </a:p>
          <a:p>
            <a:pPr marL="0" indent="0">
              <a:buNone/>
            </a:pPr>
            <a:r>
              <a:rPr lang="en-US" dirty="0"/>
              <a:t>and final – don’t worry </a:t>
            </a:r>
            <a:r>
              <a:rPr lang="en-US" dirty="0">
                <a:sym typeface="Wingdings" panose="05000000000000000000" pitchFamily="2" charset="2"/>
              </a:rPr>
              <a:t> - rule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for shortening IPv6 addresses,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2) </a:t>
            </a:r>
            <a:r>
              <a:rPr lang="en-GB" sz="800" dirty="0"/>
              <a:t>Replacement of consecutive </a:t>
            </a:r>
          </a:p>
          <a:p>
            <a:pPr marL="0" indent="0">
              <a:buNone/>
            </a:pPr>
            <a:r>
              <a:rPr lang="en-GB" sz="800" dirty="0"/>
              <a:t>zeros can only be applied once, </a:t>
            </a:r>
          </a:p>
          <a:p>
            <a:pPr marL="0" indent="0">
              <a:buNone/>
            </a:pPr>
            <a:r>
              <a:rPr lang="en-GB" sz="800" dirty="0"/>
              <a:t>because otherwise, the original IPv6</a:t>
            </a:r>
          </a:p>
          <a:p>
            <a:pPr marL="0" indent="0">
              <a:buNone/>
            </a:pPr>
            <a:r>
              <a:rPr lang="en-GB" sz="800" dirty="0"/>
              <a:t>address cannot be recreated from </a:t>
            </a:r>
          </a:p>
          <a:p>
            <a:pPr marL="0" indent="0">
              <a:buNone/>
            </a:pPr>
            <a:r>
              <a:rPr lang="en-GB" sz="800" dirty="0"/>
              <a:t>the shortened representation.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In other words, we can only do </a:t>
            </a:r>
          </a:p>
          <a:p>
            <a:pPr marL="0" indent="0">
              <a:buNone/>
            </a:pPr>
            <a:r>
              <a:rPr lang="en-GB" sz="800" dirty="0"/>
              <a:t>this 3), OR this 4) – both are valid by</a:t>
            </a:r>
          </a:p>
          <a:p>
            <a:pPr marL="0" indent="0">
              <a:buNone/>
            </a:pPr>
            <a:r>
              <a:rPr lang="en-GB" sz="800" dirty="0"/>
              <a:t>the way.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THIS 5) is not allowed – replacing both</a:t>
            </a:r>
          </a:p>
          <a:p>
            <a:pPr marL="0" indent="0">
              <a:buNone/>
            </a:pPr>
            <a:r>
              <a:rPr lang="en-GB" sz="800" dirty="0"/>
              <a:t>groups of zeros with double colons.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All right, 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1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Other than that, the subnet mask,</a:t>
            </a:r>
          </a:p>
          <a:p>
            <a:r>
              <a:rPr lang="en-US" dirty="0"/>
              <a:t>allocating addresses et cetera is pretty</a:t>
            </a:r>
          </a:p>
          <a:p>
            <a:r>
              <a:rPr lang="en-US" dirty="0"/>
              <a:t>similar to IPv4, so we’re going to stop </a:t>
            </a:r>
          </a:p>
          <a:p>
            <a:r>
              <a:rPr lang="en-US" dirty="0"/>
              <a:t>right here.</a:t>
            </a:r>
          </a:p>
          <a:p>
            <a:endParaRPr lang="en-US" dirty="0"/>
          </a:p>
          <a:p>
            <a:r>
              <a:rPr lang="en-US" dirty="0"/>
              <a:t>See you in the next lesson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IPv6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CyberQuince​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05" y="935736"/>
            <a:ext cx="7295271" cy="768096"/>
          </a:xfrm>
        </p:spPr>
        <p:txBody>
          <a:bodyPr/>
          <a:lstStyle/>
          <a:p>
            <a:r>
              <a:rPr lang="en-US" dirty="0"/>
              <a:t>LACK OF ADDRESSES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68" y="2078736"/>
            <a:ext cx="4329332" cy="1192002"/>
          </a:xfrm>
        </p:spPr>
        <p:txBody>
          <a:bodyPr/>
          <a:lstStyle/>
          <a:p>
            <a:r>
              <a:rPr lang="en-US" sz="2800" dirty="0"/>
              <a:t>0.0.0.0 – 255.255.255.255</a:t>
            </a:r>
          </a:p>
          <a:p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FBA657-F486-EFBF-D2E3-AEF3A9958589}"/>
              </a:ext>
            </a:extLst>
          </p:cNvPr>
          <p:cNvSpPr txBox="1">
            <a:spLocks/>
          </p:cNvSpPr>
          <p:nvPr/>
        </p:nvSpPr>
        <p:spPr>
          <a:xfrm>
            <a:off x="4920176" y="2078736"/>
            <a:ext cx="4329332" cy="1192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= 2</a:t>
            </a:r>
            <a:r>
              <a:rPr lang="en-US" sz="2800" baseline="30000" dirty="0"/>
              <a:t>32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F5458C-91E6-B13D-5D3F-770A8B082A66}"/>
              </a:ext>
            </a:extLst>
          </p:cNvPr>
          <p:cNvSpPr txBox="1">
            <a:spLocks/>
          </p:cNvSpPr>
          <p:nvPr/>
        </p:nvSpPr>
        <p:spPr>
          <a:xfrm>
            <a:off x="5682176" y="2078736"/>
            <a:ext cx="4329332" cy="1192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= 4,294,967,296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9719D2-650A-7139-8CF8-5749B6F69BF8}"/>
              </a:ext>
            </a:extLst>
          </p:cNvPr>
          <p:cNvSpPr txBox="1">
            <a:spLocks/>
          </p:cNvSpPr>
          <p:nvPr/>
        </p:nvSpPr>
        <p:spPr>
          <a:xfrm>
            <a:off x="1004668" y="2674737"/>
            <a:ext cx="4329332" cy="1192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128 bits = 2</a:t>
            </a:r>
            <a:r>
              <a:rPr lang="en-US" sz="2800" baseline="30000" dirty="0"/>
              <a:t>32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0BCA85-1118-6B2C-F441-51E5DB3AF8C7}"/>
              </a:ext>
            </a:extLst>
          </p:cNvPr>
          <p:cNvSpPr txBox="1">
            <a:spLocks/>
          </p:cNvSpPr>
          <p:nvPr/>
        </p:nvSpPr>
        <p:spPr>
          <a:xfrm>
            <a:off x="2998331" y="2678845"/>
            <a:ext cx="5048542" cy="1192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= 340 trillion trillion trillion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1C3D69-5974-97E7-E39F-3593CC308525}"/>
              </a:ext>
            </a:extLst>
          </p:cNvPr>
          <p:cNvSpPr txBox="1">
            <a:spLocks/>
          </p:cNvSpPr>
          <p:nvPr/>
        </p:nvSpPr>
        <p:spPr>
          <a:xfrm>
            <a:off x="1647180" y="3982260"/>
            <a:ext cx="7373639" cy="1192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2001:db8:1234::f3a0:22c6:f39c/64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430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721EFE-365F-7EA3-1645-E90B40F931F3}"/>
              </a:ext>
            </a:extLst>
          </p:cNvPr>
          <p:cNvSpPr txBox="1">
            <a:spLocks/>
          </p:cNvSpPr>
          <p:nvPr/>
        </p:nvSpPr>
        <p:spPr>
          <a:xfrm>
            <a:off x="2409180" y="1021345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2001:db8:1234::f3a0:22c6:f39c/64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60CA65E-B82D-43A3-1ABE-1E6B329D3FC7}"/>
              </a:ext>
            </a:extLst>
          </p:cNvPr>
          <p:cNvSpPr/>
          <p:nvPr/>
        </p:nvSpPr>
        <p:spPr>
          <a:xfrm rot="5400000">
            <a:off x="3543579" y="1165579"/>
            <a:ext cx="228039" cy="838202"/>
          </a:xfrm>
          <a:prstGeom prst="rightBrace">
            <a:avLst>
              <a:gd name="adj1" fmla="val 38827"/>
              <a:gd name="adj2" fmla="val 50000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721EFE-365F-7EA3-1645-E90B40F931F3}"/>
              </a:ext>
            </a:extLst>
          </p:cNvPr>
          <p:cNvSpPr txBox="1">
            <a:spLocks/>
          </p:cNvSpPr>
          <p:nvPr/>
        </p:nvSpPr>
        <p:spPr>
          <a:xfrm>
            <a:off x="2409180" y="1021345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2001:db8:1234::f3a0:22c6:f39c/64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E96632-BB73-BF76-BE9D-06A43E5CEE36}"/>
              </a:ext>
            </a:extLst>
          </p:cNvPr>
          <p:cNvCxnSpPr/>
          <p:nvPr/>
        </p:nvCxnSpPr>
        <p:spPr>
          <a:xfrm flipV="1">
            <a:off x="3657600" y="1573306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7A4CD5-FBC1-BAAF-7E6A-D692F5A29190}"/>
              </a:ext>
            </a:extLst>
          </p:cNvPr>
          <p:cNvCxnSpPr/>
          <p:nvPr/>
        </p:nvCxnSpPr>
        <p:spPr>
          <a:xfrm flipV="1">
            <a:off x="4536141" y="1573306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C78D62-DE7F-33E9-F530-A8514D040B65}"/>
              </a:ext>
            </a:extLst>
          </p:cNvPr>
          <p:cNvCxnSpPr/>
          <p:nvPr/>
        </p:nvCxnSpPr>
        <p:spPr>
          <a:xfrm flipV="1">
            <a:off x="5394597" y="1573306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BAFAFB-7723-FFF3-6089-F794FD4DEA32}"/>
              </a:ext>
            </a:extLst>
          </p:cNvPr>
          <p:cNvCxnSpPr/>
          <p:nvPr/>
        </p:nvCxnSpPr>
        <p:spPr>
          <a:xfrm flipV="1">
            <a:off x="6287777" y="1573306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85A578-2AB7-CC12-8CF2-CB7824DDB5CF}"/>
              </a:ext>
            </a:extLst>
          </p:cNvPr>
          <p:cNvCxnSpPr/>
          <p:nvPr/>
        </p:nvCxnSpPr>
        <p:spPr>
          <a:xfrm flipV="1">
            <a:off x="7157808" y="1573306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50A49D-4807-E242-53FC-9676FC686FEE}"/>
              </a:ext>
            </a:extLst>
          </p:cNvPr>
          <p:cNvCxnSpPr/>
          <p:nvPr/>
        </p:nvCxnSpPr>
        <p:spPr>
          <a:xfrm flipV="1">
            <a:off x="7979610" y="1573306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5FEAAA-CF9B-5EA9-AC0A-5B225A7DA521}"/>
              </a:ext>
            </a:extLst>
          </p:cNvPr>
          <p:cNvCxnSpPr>
            <a:cxnSpLocks/>
          </p:cNvCxnSpPr>
          <p:nvPr/>
        </p:nvCxnSpPr>
        <p:spPr>
          <a:xfrm flipV="1">
            <a:off x="5840222" y="1573306"/>
            <a:ext cx="0" cy="741631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99B564A-1AD8-F413-4931-CAED1DA57E85}"/>
              </a:ext>
            </a:extLst>
          </p:cNvPr>
          <p:cNvSpPr txBox="1">
            <a:spLocks/>
          </p:cNvSpPr>
          <p:nvPr/>
        </p:nvSpPr>
        <p:spPr>
          <a:xfrm>
            <a:off x="4839835" y="2313056"/>
            <a:ext cx="2000774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0000:0000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01627D9-83AB-585D-C4E9-7DCAB9D5A0D3}"/>
              </a:ext>
            </a:extLst>
          </p:cNvPr>
          <p:cNvSpPr txBox="1">
            <a:spLocks/>
          </p:cNvSpPr>
          <p:nvPr/>
        </p:nvSpPr>
        <p:spPr>
          <a:xfrm>
            <a:off x="1122762" y="3361048"/>
            <a:ext cx="10330029" cy="145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If an IPv6 address contains one or more consecutive groups of zeros, they can be replaced by a double colon (::)</a:t>
            </a:r>
            <a:endParaRPr lang="en-US" sz="320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FA5F9A2-1C59-F99D-5A33-7A00DECB51A4}"/>
              </a:ext>
            </a:extLst>
          </p:cNvPr>
          <p:cNvSpPr txBox="1">
            <a:spLocks/>
          </p:cNvSpPr>
          <p:nvPr/>
        </p:nvSpPr>
        <p:spPr>
          <a:xfrm>
            <a:off x="354667" y="2793479"/>
            <a:ext cx="768096" cy="162763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500" dirty="0"/>
              <a:t>“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B72D93-6679-1180-FE37-37F0409A3801}"/>
              </a:ext>
            </a:extLst>
          </p:cNvPr>
          <p:cNvSpPr txBox="1">
            <a:spLocks/>
          </p:cNvSpPr>
          <p:nvPr/>
        </p:nvSpPr>
        <p:spPr>
          <a:xfrm>
            <a:off x="9896907" y="3847838"/>
            <a:ext cx="768096" cy="162763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500" dirty="0"/>
              <a:t>”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2476214-00C0-25FC-E4CD-CAFBAF44F13B}"/>
              </a:ext>
            </a:extLst>
          </p:cNvPr>
          <p:cNvSpPr txBox="1">
            <a:spLocks/>
          </p:cNvSpPr>
          <p:nvPr/>
        </p:nvSpPr>
        <p:spPr>
          <a:xfrm>
            <a:off x="2586339" y="4837150"/>
            <a:ext cx="7402873" cy="864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rgbClr val="C00000"/>
                </a:solidFill>
              </a:rPr>
              <a:t>2001:1000:130f:0000:0000:0000:876a:130b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977F817-2B92-6D98-4A11-D647E9ADA8BD}"/>
              </a:ext>
            </a:extLst>
          </p:cNvPr>
          <p:cNvSpPr txBox="1">
            <a:spLocks/>
          </p:cNvSpPr>
          <p:nvPr/>
        </p:nvSpPr>
        <p:spPr>
          <a:xfrm>
            <a:off x="2586338" y="5391899"/>
            <a:ext cx="7402873" cy="864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rgbClr val="C00000"/>
                </a:solidFill>
              </a:rPr>
              <a:t>2001:1000:130f::876a:130b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721EFE-365F-7EA3-1645-E90B40F931F3}"/>
              </a:ext>
            </a:extLst>
          </p:cNvPr>
          <p:cNvSpPr txBox="1">
            <a:spLocks/>
          </p:cNvSpPr>
          <p:nvPr/>
        </p:nvSpPr>
        <p:spPr>
          <a:xfrm>
            <a:off x="2409180" y="1021345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2001:db8:1234::f3a0:22c6:f39c/64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60CA65E-B82D-43A3-1ABE-1E6B329D3FC7}"/>
              </a:ext>
            </a:extLst>
          </p:cNvPr>
          <p:cNvSpPr/>
          <p:nvPr/>
        </p:nvSpPr>
        <p:spPr>
          <a:xfrm rot="5400000">
            <a:off x="4398926" y="1208317"/>
            <a:ext cx="228039" cy="803912"/>
          </a:xfrm>
          <a:prstGeom prst="rightBrace">
            <a:avLst>
              <a:gd name="adj1" fmla="val 38827"/>
              <a:gd name="adj2" fmla="val 50000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7FA6F4F-554D-272A-CA96-90D7EDEC68E8}"/>
              </a:ext>
            </a:extLst>
          </p:cNvPr>
          <p:cNvCxnSpPr>
            <a:cxnSpLocks/>
          </p:cNvCxnSpPr>
          <p:nvPr/>
        </p:nvCxnSpPr>
        <p:spPr>
          <a:xfrm flipV="1">
            <a:off x="4213128" y="1496253"/>
            <a:ext cx="0" cy="741631"/>
          </a:xfrm>
          <a:prstGeom prst="straightConnector1">
            <a:avLst/>
          </a:prstGeom>
          <a:ln w="50800">
            <a:solidFill>
              <a:srgbClr val="202C8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34F8-6A84-F386-A090-2B8E644A4431}"/>
              </a:ext>
            </a:extLst>
          </p:cNvPr>
          <p:cNvSpPr txBox="1">
            <a:spLocks/>
          </p:cNvSpPr>
          <p:nvPr/>
        </p:nvSpPr>
        <p:spPr>
          <a:xfrm>
            <a:off x="1122762" y="3361048"/>
            <a:ext cx="10330029" cy="145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Omit leading zeros in any group of 4 hexadecimal digits: the rule applies </a:t>
            </a:r>
            <a:r>
              <a:rPr lang="en-GB" sz="3200" u="sng" dirty="0"/>
              <a:t>only to leading zeros</a:t>
            </a:r>
            <a:r>
              <a:rPr lang="en-GB" sz="3200" dirty="0"/>
              <a:t> and no trailing zeros. Even if a group consists of 4 zeros we can only omit the leading 3 - </a:t>
            </a:r>
            <a:r>
              <a:rPr lang="en-GB" sz="3200" u="sng" dirty="0"/>
              <a:t>000</a:t>
            </a:r>
            <a:r>
              <a:rPr lang="en-GB" sz="3200" dirty="0"/>
              <a:t>0.</a:t>
            </a:r>
            <a:endParaRPr lang="en-US" sz="32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ED640E7-B71B-8A79-32B6-782F567BECB4}"/>
              </a:ext>
            </a:extLst>
          </p:cNvPr>
          <p:cNvSpPr txBox="1">
            <a:spLocks/>
          </p:cNvSpPr>
          <p:nvPr/>
        </p:nvSpPr>
        <p:spPr>
          <a:xfrm>
            <a:off x="354667" y="2793479"/>
            <a:ext cx="768096" cy="162763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500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8BA00-A771-6CB9-3B18-D6E6F315FA8A}"/>
              </a:ext>
            </a:extLst>
          </p:cNvPr>
          <p:cNvSpPr txBox="1">
            <a:spLocks/>
          </p:cNvSpPr>
          <p:nvPr/>
        </p:nvSpPr>
        <p:spPr>
          <a:xfrm>
            <a:off x="3980201" y="4737589"/>
            <a:ext cx="768096" cy="162763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5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2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721EFE-365F-7EA3-1645-E90B40F931F3}"/>
              </a:ext>
            </a:extLst>
          </p:cNvPr>
          <p:cNvSpPr txBox="1">
            <a:spLocks/>
          </p:cNvSpPr>
          <p:nvPr/>
        </p:nvSpPr>
        <p:spPr>
          <a:xfrm>
            <a:off x="2409180" y="1021345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2001:0df8:00f2:0000:0000:0000:0000:0f11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A6F5A6-27A6-AD35-BD9F-5918A355245A}"/>
              </a:ext>
            </a:extLst>
          </p:cNvPr>
          <p:cNvCxnSpPr>
            <a:cxnSpLocks/>
          </p:cNvCxnSpPr>
          <p:nvPr/>
        </p:nvCxnSpPr>
        <p:spPr>
          <a:xfrm>
            <a:off x="3519544" y="1508760"/>
            <a:ext cx="18377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8B3571-28EA-FE5E-C4FA-C7CF45842300}"/>
              </a:ext>
            </a:extLst>
          </p:cNvPr>
          <p:cNvCxnSpPr>
            <a:cxnSpLocks/>
          </p:cNvCxnSpPr>
          <p:nvPr/>
        </p:nvCxnSpPr>
        <p:spPr>
          <a:xfrm>
            <a:off x="8884024" y="1508760"/>
            <a:ext cx="18377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DA1997-3246-8E3E-A168-AFCE5B777D93}"/>
              </a:ext>
            </a:extLst>
          </p:cNvPr>
          <p:cNvCxnSpPr>
            <a:cxnSpLocks/>
          </p:cNvCxnSpPr>
          <p:nvPr/>
        </p:nvCxnSpPr>
        <p:spPr>
          <a:xfrm>
            <a:off x="4383144" y="1508760"/>
            <a:ext cx="3698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FF2BD-3370-BE03-F568-EE1D6B767AC0}"/>
              </a:ext>
            </a:extLst>
          </p:cNvPr>
          <p:cNvCxnSpPr>
            <a:cxnSpLocks/>
          </p:cNvCxnSpPr>
          <p:nvPr/>
        </p:nvCxnSpPr>
        <p:spPr>
          <a:xfrm>
            <a:off x="5209279" y="1508760"/>
            <a:ext cx="804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8ECD9-8FF1-4A38-DF6A-EF7B6985850D}"/>
              </a:ext>
            </a:extLst>
          </p:cNvPr>
          <p:cNvCxnSpPr>
            <a:cxnSpLocks/>
          </p:cNvCxnSpPr>
          <p:nvPr/>
        </p:nvCxnSpPr>
        <p:spPr>
          <a:xfrm>
            <a:off x="6127489" y="1508760"/>
            <a:ext cx="804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6EA06E-BE76-F599-3332-AFA83112E39B}"/>
              </a:ext>
            </a:extLst>
          </p:cNvPr>
          <p:cNvCxnSpPr>
            <a:cxnSpLocks/>
          </p:cNvCxnSpPr>
          <p:nvPr/>
        </p:nvCxnSpPr>
        <p:spPr>
          <a:xfrm>
            <a:off x="7031729" y="1508760"/>
            <a:ext cx="804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82445E-436F-FED8-F85A-6D17BC7C4A85}"/>
              </a:ext>
            </a:extLst>
          </p:cNvPr>
          <p:cNvCxnSpPr>
            <a:cxnSpLocks/>
          </p:cNvCxnSpPr>
          <p:nvPr/>
        </p:nvCxnSpPr>
        <p:spPr>
          <a:xfrm>
            <a:off x="7949752" y="1508760"/>
            <a:ext cx="804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067F1E-1360-F38E-D7A6-1004DD17BFA9}"/>
              </a:ext>
            </a:extLst>
          </p:cNvPr>
          <p:cNvCxnSpPr>
            <a:cxnSpLocks/>
          </p:cNvCxnSpPr>
          <p:nvPr/>
        </p:nvCxnSpPr>
        <p:spPr>
          <a:xfrm>
            <a:off x="2828664" y="1508760"/>
            <a:ext cx="3698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6D713C8-0DD1-6698-3AE4-AE8833D2B7BF}"/>
              </a:ext>
            </a:extLst>
          </p:cNvPr>
          <p:cNvSpPr txBox="1">
            <a:spLocks/>
          </p:cNvSpPr>
          <p:nvPr/>
        </p:nvSpPr>
        <p:spPr>
          <a:xfrm>
            <a:off x="2327265" y="2047505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2001:df8:f2::f11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80EBDA-7E10-3001-9A73-18EAF25F8B5A}"/>
              </a:ext>
            </a:extLst>
          </p:cNvPr>
          <p:cNvCxnSpPr/>
          <p:nvPr/>
        </p:nvCxnSpPr>
        <p:spPr>
          <a:xfrm flipV="1">
            <a:off x="5090160" y="2538506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956AA40-4259-99E9-0843-D90CA475DA12}"/>
              </a:ext>
            </a:extLst>
          </p:cNvPr>
          <p:cNvSpPr txBox="1">
            <a:spLocks/>
          </p:cNvSpPr>
          <p:nvPr/>
        </p:nvSpPr>
        <p:spPr>
          <a:xfrm>
            <a:off x="4619812" y="2941918"/>
            <a:ext cx="940695" cy="487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2001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9E4FFE-324C-2499-0831-625AA031A9AC}"/>
              </a:ext>
            </a:extLst>
          </p:cNvPr>
          <p:cNvCxnSpPr/>
          <p:nvPr/>
        </p:nvCxnSpPr>
        <p:spPr>
          <a:xfrm flipV="1">
            <a:off x="5852160" y="2538506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FF7F045-11B2-3ED8-73F6-6BF377B3DB80}"/>
              </a:ext>
            </a:extLst>
          </p:cNvPr>
          <p:cNvSpPr txBox="1">
            <a:spLocks/>
          </p:cNvSpPr>
          <p:nvPr/>
        </p:nvSpPr>
        <p:spPr>
          <a:xfrm>
            <a:off x="5381812" y="2941918"/>
            <a:ext cx="940695" cy="487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0df8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ACCBAC-D5F6-51D9-D3B7-3BE90D2AACD4}"/>
              </a:ext>
            </a:extLst>
          </p:cNvPr>
          <p:cNvCxnSpPr>
            <a:cxnSpLocks/>
          </p:cNvCxnSpPr>
          <p:nvPr/>
        </p:nvCxnSpPr>
        <p:spPr>
          <a:xfrm flipV="1">
            <a:off x="6407972" y="2538506"/>
            <a:ext cx="0" cy="890494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8305E40-2620-6A9A-E272-FC5344DD2F4F}"/>
              </a:ext>
            </a:extLst>
          </p:cNvPr>
          <p:cNvSpPr txBox="1">
            <a:spLocks/>
          </p:cNvSpPr>
          <p:nvPr/>
        </p:nvSpPr>
        <p:spPr>
          <a:xfrm>
            <a:off x="5937624" y="3418840"/>
            <a:ext cx="940695" cy="487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00f2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05A9FD-A386-030F-5BB0-98547FF94EB5}"/>
              </a:ext>
            </a:extLst>
          </p:cNvPr>
          <p:cNvCxnSpPr/>
          <p:nvPr/>
        </p:nvCxnSpPr>
        <p:spPr>
          <a:xfrm flipV="1">
            <a:off x="6685280" y="2537012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C760C4-E924-6425-BC06-C832E664ED36}"/>
              </a:ext>
            </a:extLst>
          </p:cNvPr>
          <p:cNvCxnSpPr/>
          <p:nvPr/>
        </p:nvCxnSpPr>
        <p:spPr>
          <a:xfrm flipV="1">
            <a:off x="7031729" y="2537012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C58D730-DA2D-5A60-89EC-C59F35DE2CBB}"/>
              </a:ext>
            </a:extLst>
          </p:cNvPr>
          <p:cNvSpPr txBox="1">
            <a:spLocks/>
          </p:cNvSpPr>
          <p:nvPr/>
        </p:nvSpPr>
        <p:spPr>
          <a:xfrm>
            <a:off x="6561381" y="2936091"/>
            <a:ext cx="940695" cy="487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0f11</a:t>
            </a:r>
          </a:p>
        </p:txBody>
      </p:sp>
    </p:spTree>
    <p:extLst>
      <p:ext uri="{BB962C8B-B14F-4D97-AF65-F5344CB8AC3E}">
        <p14:creationId xmlns:p14="http://schemas.microsoft.com/office/powerpoint/2010/main" val="151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1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721EFE-365F-7EA3-1645-E90B40F931F3}"/>
              </a:ext>
            </a:extLst>
          </p:cNvPr>
          <p:cNvSpPr txBox="1">
            <a:spLocks/>
          </p:cNvSpPr>
          <p:nvPr/>
        </p:nvSpPr>
        <p:spPr>
          <a:xfrm>
            <a:off x="2409180" y="1021345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2001:0df8:00f2:0000:0000:0000:0000:0f11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A6F5A6-27A6-AD35-BD9F-5918A355245A}"/>
              </a:ext>
            </a:extLst>
          </p:cNvPr>
          <p:cNvCxnSpPr>
            <a:cxnSpLocks/>
          </p:cNvCxnSpPr>
          <p:nvPr/>
        </p:nvCxnSpPr>
        <p:spPr>
          <a:xfrm>
            <a:off x="3519544" y="1508760"/>
            <a:ext cx="18377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8B3571-28EA-FE5E-C4FA-C7CF45842300}"/>
              </a:ext>
            </a:extLst>
          </p:cNvPr>
          <p:cNvCxnSpPr>
            <a:cxnSpLocks/>
          </p:cNvCxnSpPr>
          <p:nvPr/>
        </p:nvCxnSpPr>
        <p:spPr>
          <a:xfrm>
            <a:off x="8884024" y="1508760"/>
            <a:ext cx="18377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DA1997-3246-8E3E-A168-AFCE5B777D93}"/>
              </a:ext>
            </a:extLst>
          </p:cNvPr>
          <p:cNvCxnSpPr>
            <a:cxnSpLocks/>
          </p:cNvCxnSpPr>
          <p:nvPr/>
        </p:nvCxnSpPr>
        <p:spPr>
          <a:xfrm>
            <a:off x="4383144" y="1508760"/>
            <a:ext cx="3698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FF2BD-3370-BE03-F568-EE1D6B767AC0}"/>
              </a:ext>
            </a:extLst>
          </p:cNvPr>
          <p:cNvCxnSpPr>
            <a:cxnSpLocks/>
          </p:cNvCxnSpPr>
          <p:nvPr/>
        </p:nvCxnSpPr>
        <p:spPr>
          <a:xfrm>
            <a:off x="5209279" y="1508760"/>
            <a:ext cx="804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8ECD9-8FF1-4A38-DF6A-EF7B6985850D}"/>
              </a:ext>
            </a:extLst>
          </p:cNvPr>
          <p:cNvCxnSpPr>
            <a:cxnSpLocks/>
          </p:cNvCxnSpPr>
          <p:nvPr/>
        </p:nvCxnSpPr>
        <p:spPr>
          <a:xfrm>
            <a:off x="6127489" y="1508760"/>
            <a:ext cx="804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6EA06E-BE76-F599-3332-AFA83112E39B}"/>
              </a:ext>
            </a:extLst>
          </p:cNvPr>
          <p:cNvCxnSpPr>
            <a:cxnSpLocks/>
          </p:cNvCxnSpPr>
          <p:nvPr/>
        </p:nvCxnSpPr>
        <p:spPr>
          <a:xfrm>
            <a:off x="7031729" y="1508760"/>
            <a:ext cx="804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82445E-436F-FED8-F85A-6D17BC7C4A85}"/>
              </a:ext>
            </a:extLst>
          </p:cNvPr>
          <p:cNvCxnSpPr>
            <a:cxnSpLocks/>
          </p:cNvCxnSpPr>
          <p:nvPr/>
        </p:nvCxnSpPr>
        <p:spPr>
          <a:xfrm>
            <a:off x="7949752" y="1508760"/>
            <a:ext cx="804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067F1E-1360-F38E-D7A6-1004DD17BFA9}"/>
              </a:ext>
            </a:extLst>
          </p:cNvPr>
          <p:cNvCxnSpPr>
            <a:cxnSpLocks/>
          </p:cNvCxnSpPr>
          <p:nvPr/>
        </p:nvCxnSpPr>
        <p:spPr>
          <a:xfrm>
            <a:off x="2828664" y="1508760"/>
            <a:ext cx="3698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6D713C8-0DD1-6698-3AE4-AE8833D2B7BF}"/>
              </a:ext>
            </a:extLst>
          </p:cNvPr>
          <p:cNvSpPr txBox="1">
            <a:spLocks/>
          </p:cNvSpPr>
          <p:nvPr/>
        </p:nvSpPr>
        <p:spPr>
          <a:xfrm>
            <a:off x="2327265" y="2047505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2001:df8:f2::f11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05A9FD-A386-030F-5BB0-98547FF94EB5}"/>
              </a:ext>
            </a:extLst>
          </p:cNvPr>
          <p:cNvCxnSpPr/>
          <p:nvPr/>
        </p:nvCxnSpPr>
        <p:spPr>
          <a:xfrm flipV="1">
            <a:off x="6685280" y="2537012"/>
            <a:ext cx="0" cy="4034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DE2AC4-40B8-8796-E7B4-F95DDF1A4DC8}"/>
              </a:ext>
            </a:extLst>
          </p:cNvPr>
          <p:cNvCxnSpPr>
            <a:cxnSpLocks/>
          </p:cNvCxnSpPr>
          <p:nvPr/>
        </p:nvCxnSpPr>
        <p:spPr>
          <a:xfrm>
            <a:off x="4678680" y="2537012"/>
            <a:ext cx="81343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CBB931-35F4-A718-BAC8-482D8503C060}"/>
              </a:ext>
            </a:extLst>
          </p:cNvPr>
          <p:cNvCxnSpPr>
            <a:cxnSpLocks/>
          </p:cNvCxnSpPr>
          <p:nvPr/>
        </p:nvCxnSpPr>
        <p:spPr>
          <a:xfrm>
            <a:off x="6253854" y="2537012"/>
            <a:ext cx="3698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8B2EAD-0589-9A4E-A628-27C5462FDB69}"/>
              </a:ext>
            </a:extLst>
          </p:cNvPr>
          <p:cNvCxnSpPr>
            <a:cxnSpLocks/>
          </p:cNvCxnSpPr>
          <p:nvPr/>
        </p:nvCxnSpPr>
        <p:spPr>
          <a:xfrm>
            <a:off x="5606154" y="2537012"/>
            <a:ext cx="54699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24EE7-0538-B18A-4BE2-7657FDDDC1FF}"/>
              </a:ext>
            </a:extLst>
          </p:cNvPr>
          <p:cNvCxnSpPr>
            <a:cxnSpLocks/>
          </p:cNvCxnSpPr>
          <p:nvPr/>
        </p:nvCxnSpPr>
        <p:spPr>
          <a:xfrm>
            <a:off x="6796779" y="2537012"/>
            <a:ext cx="50699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C34059-0B55-8A09-F22C-1CA1C348F2DA}"/>
              </a:ext>
            </a:extLst>
          </p:cNvPr>
          <p:cNvSpPr txBox="1">
            <a:spLocks/>
          </p:cNvSpPr>
          <p:nvPr/>
        </p:nvSpPr>
        <p:spPr>
          <a:xfrm>
            <a:off x="4752975" y="2937548"/>
            <a:ext cx="3914775" cy="487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0000:0000:0000:0000</a:t>
            </a:r>
          </a:p>
        </p:txBody>
      </p:sp>
    </p:spTree>
    <p:extLst>
      <p:ext uri="{BB962C8B-B14F-4D97-AF65-F5344CB8AC3E}">
        <p14:creationId xmlns:p14="http://schemas.microsoft.com/office/powerpoint/2010/main" val="284922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721EFE-365F-7EA3-1645-E90B40F931F3}"/>
              </a:ext>
            </a:extLst>
          </p:cNvPr>
          <p:cNvSpPr txBox="1">
            <a:spLocks/>
          </p:cNvSpPr>
          <p:nvPr/>
        </p:nvSpPr>
        <p:spPr>
          <a:xfrm>
            <a:off x="2409180" y="1021345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2001:8cbe:0000:0000:1fc2:0000:0000:f0b9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FF2BD-3370-BE03-F568-EE1D6B767AC0}"/>
              </a:ext>
            </a:extLst>
          </p:cNvPr>
          <p:cNvCxnSpPr>
            <a:cxnSpLocks/>
          </p:cNvCxnSpPr>
          <p:nvPr/>
        </p:nvCxnSpPr>
        <p:spPr>
          <a:xfrm>
            <a:off x="4419310" y="1508760"/>
            <a:ext cx="171987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6D713C8-0DD1-6698-3AE4-AE8833D2B7BF}"/>
              </a:ext>
            </a:extLst>
          </p:cNvPr>
          <p:cNvSpPr txBox="1">
            <a:spLocks/>
          </p:cNvSpPr>
          <p:nvPr/>
        </p:nvSpPr>
        <p:spPr>
          <a:xfrm>
            <a:off x="2327265" y="2047505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2001:8cbe</a:t>
            </a:r>
            <a:r>
              <a:rPr lang="en-US" sz="3200" dirty="0">
                <a:solidFill>
                  <a:srgbClr val="C00000"/>
                </a:solidFill>
              </a:rPr>
              <a:t>::</a:t>
            </a:r>
            <a:r>
              <a:rPr lang="en-US" sz="3200" dirty="0"/>
              <a:t>1fc2:</a:t>
            </a:r>
            <a:r>
              <a:rPr lang="en-US" sz="3200" dirty="0">
                <a:solidFill>
                  <a:srgbClr val="C00000"/>
                </a:solidFill>
              </a:rPr>
              <a:t>0:0</a:t>
            </a:r>
            <a:r>
              <a:rPr lang="en-US" sz="3200" dirty="0"/>
              <a:t>:f0b9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A5D904-4EF5-14EA-9E3A-54CF7D3F6811}"/>
              </a:ext>
            </a:extLst>
          </p:cNvPr>
          <p:cNvCxnSpPr>
            <a:cxnSpLocks/>
          </p:cNvCxnSpPr>
          <p:nvPr/>
        </p:nvCxnSpPr>
        <p:spPr>
          <a:xfrm>
            <a:off x="7047277" y="1508760"/>
            <a:ext cx="171987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48720B-29D2-CCED-CCE7-82659D4B31BB}"/>
              </a:ext>
            </a:extLst>
          </p:cNvPr>
          <p:cNvSpPr txBox="1">
            <a:spLocks/>
          </p:cNvSpPr>
          <p:nvPr/>
        </p:nvSpPr>
        <p:spPr>
          <a:xfrm>
            <a:off x="1122763" y="4296697"/>
            <a:ext cx="10330029" cy="145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Replacement of consecutive zeros can only be applied once, because otherwise, the original IPv6 address cannot be recreated from the shortened representation.</a:t>
            </a:r>
            <a:endParaRPr lang="en-US" sz="32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057F5C2-CD7D-0002-D67A-1165EDBFCFAE}"/>
              </a:ext>
            </a:extLst>
          </p:cNvPr>
          <p:cNvSpPr txBox="1">
            <a:spLocks/>
          </p:cNvSpPr>
          <p:nvPr/>
        </p:nvSpPr>
        <p:spPr>
          <a:xfrm>
            <a:off x="354668" y="3729128"/>
            <a:ext cx="768096" cy="162763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500" dirty="0"/>
              <a:t>“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0D84748-BCEB-7A0C-17FF-CA8CECB8C535}"/>
              </a:ext>
            </a:extLst>
          </p:cNvPr>
          <p:cNvSpPr txBox="1">
            <a:spLocks/>
          </p:cNvSpPr>
          <p:nvPr/>
        </p:nvSpPr>
        <p:spPr>
          <a:xfrm>
            <a:off x="8767155" y="5232347"/>
            <a:ext cx="768096" cy="108420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500" dirty="0"/>
              <a:t>”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250D5C-08E9-AE8F-805B-B2F3D19E411B}"/>
              </a:ext>
            </a:extLst>
          </p:cNvPr>
          <p:cNvSpPr txBox="1">
            <a:spLocks/>
          </p:cNvSpPr>
          <p:nvPr/>
        </p:nvSpPr>
        <p:spPr>
          <a:xfrm>
            <a:off x="2327265" y="2594250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2001:8cbe:</a:t>
            </a:r>
            <a:r>
              <a:rPr lang="en-US" sz="3200" dirty="0">
                <a:solidFill>
                  <a:srgbClr val="C00000"/>
                </a:solidFill>
              </a:rPr>
              <a:t>0:0</a:t>
            </a:r>
            <a:r>
              <a:rPr lang="en-US" sz="3200" dirty="0"/>
              <a:t>:1fc2</a:t>
            </a:r>
            <a:r>
              <a:rPr lang="en-US" sz="3200" dirty="0">
                <a:solidFill>
                  <a:srgbClr val="C00000"/>
                </a:solidFill>
              </a:rPr>
              <a:t>::</a:t>
            </a:r>
            <a:r>
              <a:rPr lang="en-US" sz="3200" dirty="0"/>
              <a:t>f0b9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B469B9-C9F8-A0A8-53F4-E5CEBD2D475A}"/>
              </a:ext>
            </a:extLst>
          </p:cNvPr>
          <p:cNvSpPr txBox="1">
            <a:spLocks/>
          </p:cNvSpPr>
          <p:nvPr/>
        </p:nvSpPr>
        <p:spPr>
          <a:xfrm>
            <a:off x="2327265" y="3248740"/>
            <a:ext cx="7373639" cy="44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2001:8cbe</a:t>
            </a:r>
            <a:r>
              <a:rPr lang="en-US" sz="3200" dirty="0">
                <a:solidFill>
                  <a:srgbClr val="C00000"/>
                </a:solidFill>
              </a:rPr>
              <a:t>::</a:t>
            </a:r>
            <a:r>
              <a:rPr lang="en-US" sz="3200" dirty="0"/>
              <a:t>1fc2</a:t>
            </a:r>
            <a:r>
              <a:rPr lang="en-US" sz="3200" dirty="0">
                <a:solidFill>
                  <a:srgbClr val="C00000"/>
                </a:solidFill>
              </a:rPr>
              <a:t>::</a:t>
            </a:r>
            <a:r>
              <a:rPr lang="en-US" sz="3200" dirty="0"/>
              <a:t>f0b9</a:t>
            </a: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6F0E5821-7F18-D1D5-F149-ACCB52A8E289}"/>
              </a:ext>
            </a:extLst>
          </p:cNvPr>
          <p:cNvSpPr/>
          <p:nvPr/>
        </p:nvSpPr>
        <p:spPr>
          <a:xfrm>
            <a:off x="3392418" y="2910717"/>
            <a:ext cx="5243332" cy="1400833"/>
          </a:xfrm>
          <a:prstGeom prst="mathMultiply">
            <a:avLst>
              <a:gd name="adj1" fmla="val 3902"/>
            </a:avLst>
          </a:prstGeom>
          <a:solidFill>
            <a:srgbClr val="FF00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12" grpId="0"/>
      <p:bldP spid="17" grpId="0"/>
      <p:bldP spid="19" grpId="0"/>
      <p:bldP spid="25" grpId="0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CyberQuince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{82A0F93D-02CB-4964-A96D-D71316A51711}tf78438558_win32</Template>
  <TotalTime>1418</TotalTime>
  <Words>1229</Words>
  <Application>Microsoft Office PowerPoint</Application>
  <PresentationFormat>Widescreen</PresentationFormat>
  <Paragraphs>705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Office Theme</vt:lpstr>
      <vt:lpstr> IPv6</vt:lpstr>
      <vt:lpstr>LACK OF ADDRESSES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subject/>
  <dc:creator>Dunja Majstorovic</dc:creator>
  <cp:lastModifiedBy>Dunja Majstorovic</cp:lastModifiedBy>
  <cp:revision>25</cp:revision>
  <dcterms:created xsi:type="dcterms:W3CDTF">2022-10-12T17:00:19Z</dcterms:created>
  <dcterms:modified xsi:type="dcterms:W3CDTF">2022-12-25T12:30:39Z</dcterms:modified>
</cp:coreProperties>
</file>