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4" r:id="rId1"/>
  </p:sldMasterIdLst>
  <p:notesMasterIdLst>
    <p:notesMasterId r:id="rId14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400" u="sng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2-40E3-99FA-B396AF6940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129740858610647"/>
          <c:y val="0.13352607401757122"/>
          <c:w val="0.82323113887486477"/>
          <c:h val="0.1703726146773763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102200765571512E-2"/>
          <c:y val="0.21455836738860848"/>
          <c:w val="0.91647124435668759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7-48C4-B1C6-C47E20BDF4AB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7-48C4-B1C6-C47E20BDF4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4106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77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5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6453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1555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8032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6170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113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53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6961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7109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3594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8862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194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9538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281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5933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10" y="116458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91492" y="3501008"/>
            <a:ext cx="1152128" cy="1141687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4072" y="5899900"/>
            <a:ext cx="783357" cy="648047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rot="10800000" flipV="1">
            <a:off x="0" y="620689"/>
            <a:ext cx="9912424" cy="16238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</a:br>
            <a:endParaRPr spc="15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568608" y="6234582"/>
            <a:ext cx="275012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99456" y="3064645"/>
            <a:ext cx="9001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NAME : R.YOGALAKSHMI</a:t>
            </a:r>
          </a:p>
          <a:p>
            <a:r>
              <a:rPr lang="en-US" sz="2800" b="1" dirty="0"/>
              <a:t>REGISTER NO     : 312208237</a:t>
            </a:r>
          </a:p>
          <a:p>
            <a:r>
              <a:rPr lang="en-US" sz="2800" b="1" dirty="0"/>
              <a:t>DEPARTMENT    :  COMMERCE</a:t>
            </a:r>
          </a:p>
          <a:p>
            <a:r>
              <a:rPr lang="en-US" sz="2800" b="1" dirty="0"/>
              <a:t>COLLEGE             : 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20887"/>
              </p:ext>
            </p:extLst>
          </p:nvPr>
        </p:nvGraphicFramePr>
        <p:xfrm>
          <a:off x="623392" y="548678"/>
          <a:ext cx="5400600" cy="5832650"/>
        </p:xfrm>
        <a:graphic>
          <a:graphicData uri="http://schemas.openxmlformats.org/drawingml/2006/table">
            <a:tbl>
              <a:tblPr/>
              <a:tblGrid>
                <a:gridCol w="261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05024791"/>
              </p:ext>
            </p:extLst>
          </p:nvPr>
        </p:nvGraphicFramePr>
        <p:xfrm>
          <a:off x="6240016" y="548678"/>
          <a:ext cx="5400600" cy="583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22212"/>
              </p:ext>
            </p:extLst>
          </p:nvPr>
        </p:nvGraphicFramePr>
        <p:xfrm>
          <a:off x="623392" y="836712"/>
          <a:ext cx="4680520" cy="525658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05817322"/>
              </p:ext>
            </p:extLst>
          </p:nvPr>
        </p:nvGraphicFramePr>
        <p:xfrm>
          <a:off x="5663952" y="1052736"/>
          <a:ext cx="6336704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88639"/>
            <a:ext cx="8794626" cy="1296145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Sitka Small Semibold" pitchFamily="2" charset="0"/>
                <a:cs typeface="Times New Roman" panose="02020603050405020304" pitchFamily="18" charset="0"/>
              </a:rPr>
              <a:t>conclusion</a:t>
            </a:r>
            <a:endParaRPr lang="en-IN" sz="7200" b="1" dirty="0"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4F9A2-BD47-288B-AEF5-E2833264B496}"/>
              </a:ext>
            </a:extLst>
          </p:cNvPr>
          <p:cNvSpPr txBox="1"/>
          <p:nvPr/>
        </p:nvSpPr>
        <p:spPr>
          <a:xfrm>
            <a:off x="479376" y="1484784"/>
            <a:ext cx="1108923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/>
              <a:t>1. Analyze the Salary Distribution</a:t>
            </a:r>
            <a:r>
              <a:rPr lang="en-US" sz="2000" dirty="0"/>
              <a:t>:   </a:t>
            </a:r>
            <a:r>
              <a:rPr lang="en-US" dirty="0"/>
              <a:t>- Identify the average, median, and range of salaries within each department.   - Compare these statistics across departments to see if there are significant differences.</a:t>
            </a:r>
          </a:p>
          <a:p>
            <a:endParaRPr lang="en-US" dirty="0"/>
          </a:p>
          <a:p>
            <a:r>
              <a:rPr lang="en-US" sz="2000" b="1" dirty="0"/>
              <a:t>2.Count Male and Female Employees</a:t>
            </a:r>
            <a:r>
              <a:rPr lang="en-US" sz="2000" dirty="0"/>
              <a:t>:   </a:t>
            </a:r>
            <a:r>
              <a:rPr lang="en-US" dirty="0"/>
              <a:t>- Calculate the total number of male and female employees in each department.   - Determine the gender ratio within each department.</a:t>
            </a:r>
          </a:p>
          <a:p>
            <a:endParaRPr lang="en-US" dirty="0"/>
          </a:p>
          <a:p>
            <a:r>
              <a:rPr lang="en-US" sz="2000" b="1" dirty="0"/>
              <a:t>3.Draw Conclusions</a:t>
            </a:r>
            <a:r>
              <a:rPr lang="en-US" sz="2000" dirty="0"/>
              <a:t>:   </a:t>
            </a:r>
            <a:r>
              <a:rPr lang="en-US" dirty="0"/>
              <a:t>- Salary Distribution : Summarize whether salaries are evenly distributed or if there are discrepancies between departments. For example, you might find that some departments have higher average salaries than others. </a:t>
            </a:r>
          </a:p>
          <a:p>
            <a:r>
              <a:rPr lang="en-US" dirty="0"/>
              <a:t>Gender Distribution : Highlight any departments with significant gender imbalances or notable patterns, such as a higher proportion of males in technical roles and females in administrative roles.</a:t>
            </a:r>
          </a:p>
          <a:p>
            <a:endParaRPr lang="en-US" dirty="0"/>
          </a:p>
          <a:p>
            <a:r>
              <a:rPr lang="en-US" sz="2000" b="1" dirty="0"/>
              <a:t>4.Identify Trends</a:t>
            </a:r>
            <a:r>
              <a:rPr lang="en-US" sz="2000" dirty="0"/>
              <a:t>:   </a:t>
            </a:r>
            <a:r>
              <a:rPr lang="en-US" dirty="0"/>
              <a:t>- Look for patterns or trends, such as whether higher-paying departments tend to have a particular gender balance or if there are departments where one gender is disproportionately represented.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0076-9894-F14F-2A48-345506B1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6"/>
            <a:ext cx="10441160" cy="2952328"/>
          </a:xfrm>
        </p:spPr>
        <p:txBody>
          <a:bodyPr>
            <a:noAutofit/>
          </a:bodyPr>
          <a:lstStyle/>
          <a:p>
            <a:r>
              <a:rPr lang="en-US" sz="8000" b="0" spc="5" dirty="0">
                <a:latin typeface="Algerian" pitchFamily="82" charset="0"/>
              </a:rPr>
              <a:t>PROJECT</a:t>
            </a:r>
            <a:r>
              <a:rPr lang="en-US" sz="8000" b="0" spc="-85" dirty="0">
                <a:latin typeface="Algerian" pitchFamily="82" charset="0"/>
              </a:rPr>
              <a:t> </a:t>
            </a:r>
            <a:r>
              <a:rPr lang="en-US" sz="8000" b="0" spc="25" dirty="0">
                <a:latin typeface="Algerian" pitchFamily="82" charset="0"/>
              </a:rPr>
              <a:t>TITLE</a:t>
            </a:r>
            <a:br>
              <a:rPr lang="en-US" sz="5400" b="0" dirty="0"/>
            </a:br>
            <a:endParaRPr lang="en-US" sz="4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66707-DB26-8DCA-13DF-2F770F72E8AC}"/>
              </a:ext>
            </a:extLst>
          </p:cNvPr>
          <p:cNvSpPr txBox="1"/>
          <p:nvPr/>
        </p:nvSpPr>
        <p:spPr>
          <a:xfrm>
            <a:off x="1847528" y="2492896"/>
            <a:ext cx="7776864" cy="348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Sitka Text Semibold" pitchFamily="2" charset="0"/>
                <a:cs typeface="Times New Roman" panose="02020603050405020304" pitchFamily="18" charset="0"/>
              </a:rPr>
              <a:t>Department wise salary distribution, </a:t>
            </a:r>
          </a:p>
          <a:p>
            <a:pPr algn="ctr"/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Sitka Text Semibold" pitchFamily="2" charset="0"/>
                <a:cs typeface="Times New Roman" panose="02020603050405020304" pitchFamily="18" charset="0"/>
              </a:rPr>
              <a:t>Male and Female count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1E853-FDC5-FE73-512E-94B39425EA44}"/>
              </a:ext>
            </a:extLst>
          </p:cNvPr>
          <p:cNvSpPr txBox="1"/>
          <p:nvPr/>
        </p:nvSpPr>
        <p:spPr>
          <a:xfrm>
            <a:off x="2783632" y="1268760"/>
            <a:ext cx="864096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Approach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D5E88-6909-14CF-3AAE-6F6A360998A5}"/>
              </a:ext>
            </a:extLst>
          </p:cNvPr>
          <p:cNvSpPr txBox="1"/>
          <p:nvPr/>
        </p:nvSpPr>
        <p:spPr>
          <a:xfrm>
            <a:off x="911424" y="476673"/>
            <a:ext cx="828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25" dirty="0">
                <a:solidFill>
                  <a:schemeClr val="tx2"/>
                </a:solidFill>
                <a:latin typeface="Algerian" pitchFamily="82" charset="0"/>
              </a:rPr>
              <a:t>A</a:t>
            </a:r>
            <a:r>
              <a:rPr lang="en-US" sz="8000" spc="-5" dirty="0">
                <a:solidFill>
                  <a:schemeClr val="tx2"/>
                </a:solidFill>
                <a:latin typeface="Algerian" pitchFamily="82" charset="0"/>
              </a:rPr>
              <a:t>G</a:t>
            </a:r>
            <a:r>
              <a:rPr lang="en-US" sz="8000" spc="-35" dirty="0">
                <a:solidFill>
                  <a:schemeClr val="tx2"/>
                </a:solidFill>
                <a:latin typeface="Algerian" pitchFamily="82" charset="0"/>
              </a:rPr>
              <a:t>E</a:t>
            </a:r>
            <a:r>
              <a:rPr lang="en-US" sz="8000" spc="15" dirty="0">
                <a:solidFill>
                  <a:schemeClr val="tx2"/>
                </a:solidFill>
                <a:latin typeface="Algerian" pitchFamily="82" charset="0"/>
              </a:rPr>
              <a:t>N</a:t>
            </a:r>
            <a:r>
              <a:rPr lang="en-US" sz="8000" dirty="0">
                <a:solidFill>
                  <a:schemeClr val="tx2"/>
                </a:solidFill>
                <a:latin typeface="Algerian" pitchFamily="82" charset="0"/>
              </a:rPr>
              <a:t>DA</a:t>
            </a:r>
            <a:endParaRPr lang="en-US" sz="80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5" y="3883928"/>
            <a:ext cx="1542749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245627">
            <a:off x="9148445" y="2867733"/>
            <a:ext cx="3001069" cy="33716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5440" y="1067562"/>
            <a:ext cx="9649072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60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P</a:t>
            </a:r>
            <a:r>
              <a:rPr sz="6000" spc="15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ROB</a:t>
            </a:r>
            <a:r>
              <a:rPr sz="6000" spc="55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L</a:t>
            </a:r>
            <a:r>
              <a:rPr sz="60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E</a:t>
            </a:r>
            <a:r>
              <a:rPr sz="6000" spc="2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M</a:t>
            </a:r>
            <a:r>
              <a:rPr lang="en-IN" sz="6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 </a:t>
            </a:r>
            <a:r>
              <a:rPr sz="6000" spc="1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S</a:t>
            </a:r>
            <a:r>
              <a:rPr sz="6000" spc="-37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T</a:t>
            </a:r>
            <a:r>
              <a:rPr sz="6000" spc="-375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A</a:t>
            </a:r>
            <a:r>
              <a:rPr sz="6000" spc="15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T</a:t>
            </a:r>
            <a:r>
              <a:rPr sz="6000" spc="-1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E</a:t>
            </a:r>
            <a:r>
              <a:rPr sz="60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ME</a:t>
            </a:r>
            <a:r>
              <a:rPr sz="6000" spc="1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NT</a:t>
            </a:r>
            <a:endParaRPr sz="6000" dirty="0">
              <a:solidFill>
                <a:schemeClr val="accent1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453104" y="6231446"/>
            <a:ext cx="331528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407368" y="2420888"/>
            <a:ext cx="82089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Its help to identify the employee salary growth.</a:t>
            </a:r>
          </a:p>
          <a:p>
            <a:pPr lvl="2"/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9536" y="1006570"/>
            <a:ext cx="684076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5400" spc="5" dirty="0">
                <a:latin typeface="Algerian" pitchFamily="82" charset="0"/>
              </a:rPr>
              <a:t>PROJECT</a:t>
            </a:r>
            <a:r>
              <a:rPr lang="en-IN" sz="5400" spc="5" dirty="0">
                <a:latin typeface="Algerian" pitchFamily="82" charset="0"/>
              </a:rPr>
              <a:t> </a:t>
            </a:r>
            <a:r>
              <a:rPr sz="5400" spc="-20" dirty="0">
                <a:latin typeface="Algerian" pitchFamily="82" charset="0"/>
              </a:rPr>
              <a:t>OVERVIEW</a:t>
            </a:r>
            <a:endParaRPr sz="5400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35360" y="2348880"/>
            <a:ext cx="8322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2063552" y="4082249"/>
            <a:ext cx="6575031" cy="199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92543" y="509876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2056" y="544746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376" y="1104544"/>
            <a:ext cx="9933582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25" dirty="0">
                <a:latin typeface="Algerian" pitchFamily="82" charset="0"/>
              </a:rPr>
              <a:t>W</a:t>
            </a:r>
            <a:r>
              <a:rPr sz="6000" spc="-20" dirty="0">
                <a:latin typeface="Algerian" pitchFamily="82" charset="0"/>
              </a:rPr>
              <a:t>H</a:t>
            </a:r>
            <a:r>
              <a:rPr sz="6000" spc="20" dirty="0">
                <a:latin typeface="Algerian" pitchFamily="82" charset="0"/>
              </a:rPr>
              <a:t>O</a:t>
            </a:r>
            <a:r>
              <a:rPr sz="6000" spc="-235" dirty="0">
                <a:latin typeface="Algerian" pitchFamily="82" charset="0"/>
              </a:rPr>
              <a:t> </a:t>
            </a:r>
            <a:r>
              <a:rPr sz="6000" spc="-10" dirty="0">
                <a:latin typeface="Algerian" pitchFamily="82" charset="0"/>
              </a:rPr>
              <a:t>AR</a:t>
            </a:r>
            <a:r>
              <a:rPr sz="6000" spc="15" dirty="0">
                <a:latin typeface="Algerian" pitchFamily="82" charset="0"/>
              </a:rPr>
              <a:t>E</a:t>
            </a:r>
            <a:r>
              <a:rPr sz="6000" spc="-35" dirty="0">
                <a:latin typeface="Algerian" pitchFamily="82" charset="0"/>
              </a:rPr>
              <a:t> </a:t>
            </a:r>
            <a:r>
              <a:rPr sz="6000" spc="-10" dirty="0">
                <a:latin typeface="Algerian" pitchFamily="82" charset="0"/>
              </a:rPr>
              <a:t>T</a:t>
            </a:r>
            <a:r>
              <a:rPr sz="6000" spc="-15" dirty="0">
                <a:latin typeface="Algerian" pitchFamily="82" charset="0"/>
              </a:rPr>
              <a:t>H</a:t>
            </a:r>
            <a:r>
              <a:rPr sz="6000" spc="15" dirty="0">
                <a:latin typeface="Algerian" pitchFamily="82" charset="0"/>
              </a:rPr>
              <a:t>E</a:t>
            </a:r>
            <a:r>
              <a:rPr sz="6000" spc="-35" dirty="0">
                <a:latin typeface="Algerian" pitchFamily="82" charset="0"/>
              </a:rPr>
              <a:t> </a:t>
            </a:r>
            <a:r>
              <a:rPr sz="6000" spc="-20" dirty="0">
                <a:latin typeface="Algerian" pitchFamily="82" charset="0"/>
              </a:rPr>
              <a:t>E</a:t>
            </a:r>
            <a:r>
              <a:rPr sz="6000" spc="30" dirty="0">
                <a:latin typeface="Algerian" pitchFamily="82" charset="0"/>
              </a:rPr>
              <a:t>N</a:t>
            </a:r>
            <a:r>
              <a:rPr sz="6000" spc="15" dirty="0">
                <a:latin typeface="Algerian" pitchFamily="82" charset="0"/>
              </a:rPr>
              <a:t>D</a:t>
            </a:r>
            <a:r>
              <a:rPr sz="6000" spc="-45" dirty="0">
                <a:latin typeface="Algerian" pitchFamily="82" charset="0"/>
              </a:rPr>
              <a:t> </a:t>
            </a:r>
            <a:r>
              <a:rPr sz="6000" dirty="0">
                <a:latin typeface="Algerian" pitchFamily="82" charset="0"/>
              </a:rPr>
              <a:t>U</a:t>
            </a:r>
            <a:r>
              <a:rPr sz="6000" spc="10" dirty="0">
                <a:latin typeface="Algerian" pitchFamily="82" charset="0"/>
              </a:rPr>
              <a:t>S</a:t>
            </a:r>
            <a:r>
              <a:rPr sz="6000" spc="-25" dirty="0">
                <a:latin typeface="Algerian" pitchFamily="82" charset="0"/>
              </a:rPr>
              <a:t>E</a:t>
            </a:r>
            <a:r>
              <a:rPr sz="6000" spc="-10" dirty="0">
                <a:latin typeface="Algerian" pitchFamily="82" charset="0"/>
              </a:rPr>
              <a:t>R</a:t>
            </a:r>
            <a:r>
              <a:rPr sz="6000" spc="5" dirty="0">
                <a:latin typeface="Algerian" pitchFamily="82" charset="0"/>
              </a:rPr>
              <a:t>S?</a:t>
            </a:r>
            <a:endParaRPr sz="6000" dirty="0"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640616" y="6237312"/>
            <a:ext cx="216024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2085971" y="2674655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3645024"/>
            <a:ext cx="2381250" cy="281672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992543" y="53136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2056" y="565137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385" y="1038225"/>
            <a:ext cx="976990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640616" y="6313360"/>
            <a:ext cx="216024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47728" y="2420888"/>
            <a:ext cx="6163022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16633"/>
            <a:ext cx="10681335" cy="1512167"/>
          </a:xfrm>
        </p:spPr>
        <p:txBody>
          <a:bodyPr/>
          <a:lstStyle/>
          <a:p>
            <a:r>
              <a:rPr lang="en-IN" sz="48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484784"/>
            <a:ext cx="9229100" cy="57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Data Overview</a:t>
            </a:r>
            <a:r>
              <a:rPr lang="en-US" sz="28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endParaRPr lang="en-US" b="1" dirty="0"/>
          </a:p>
          <a:p>
            <a:r>
              <a:rPr lang="en-IN" sz="3600" b="1" dirty="0"/>
              <a:t>Data Fields</a:t>
            </a:r>
            <a:r>
              <a:rPr lang="en-IN" sz="2400" b="1" dirty="0"/>
              <a:t>:</a:t>
            </a:r>
          </a:p>
          <a:p>
            <a:endParaRPr lang="en-IN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43672" y="4725144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US" b="1" dirty="0"/>
              <a:t>Region</a:t>
            </a:r>
          </a:p>
          <a:p>
            <a:pPr marL="342900" indent="-342900">
              <a:buAutoNum type="arabicPeriod" startAt="7"/>
            </a:pPr>
            <a:r>
              <a:rPr lang="en-US" b="1" dirty="0"/>
              <a:t>Department</a:t>
            </a:r>
          </a:p>
          <a:p>
            <a:pPr marL="342900" indent="-342900">
              <a:buAutoNum type="arabicPeriod" startAt="7"/>
            </a:pPr>
            <a:r>
              <a:rPr lang="en-US" b="1" dirty="0"/>
              <a:t>Manager	</a:t>
            </a:r>
          </a:p>
          <a:p>
            <a:pPr marL="342900" indent="-342900">
              <a:buAutoNum type="arabicPeriod" startAt="7"/>
            </a:pPr>
            <a:r>
              <a:rPr lang="en-US" b="1" dirty="0"/>
              <a:t>Hours</a:t>
            </a:r>
          </a:p>
          <a:p>
            <a:pPr marL="342900" indent="-342900">
              <a:buAutoNum type="arabicPeriod" startAt="7"/>
            </a:pPr>
            <a:r>
              <a:rPr lang="en-US" b="1" dirty="0"/>
              <a:t>Salary Band	</a:t>
            </a:r>
          </a:p>
          <a:p>
            <a:pPr marL="342900" indent="-342900">
              <a:buAutoNum type="arabicPeriod" startAt="7"/>
            </a:pPr>
            <a:r>
              <a:rPr lang="en-US" b="1" dirty="0"/>
              <a:t>Salary</a:t>
            </a:r>
          </a:p>
          <a:p>
            <a:pPr marL="342900" indent="-342900">
              <a:buAutoNum type="arabicPeriod" startAt="7"/>
            </a:pPr>
            <a:r>
              <a:rPr lang="en-US" b="1" dirty="0"/>
              <a:t>Performance</a:t>
            </a:r>
          </a:p>
        </p:txBody>
      </p:sp>
      <p:sp>
        <p:nvSpPr>
          <p:cNvPr id="5" name="object 3"/>
          <p:cNvSpPr/>
          <p:nvPr/>
        </p:nvSpPr>
        <p:spPr>
          <a:xfrm>
            <a:off x="10979467" y="531443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0888979" y="56811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902056" y="555488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40616" y="6309320"/>
            <a:ext cx="216024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992544" y="51881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2135560" y="2492896"/>
            <a:ext cx="73989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40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4000" b="1" dirty="0"/>
              <a:t>Using  average formula.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599-F1D4-6239-D641-60CDBD089EAC}"/>
              </a:ext>
            </a:extLst>
          </p:cNvPr>
          <p:cNvSpPr txBox="1"/>
          <p:nvPr/>
        </p:nvSpPr>
        <p:spPr>
          <a:xfrm>
            <a:off x="2495600" y="994933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6600" b="1" spc="15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M</a:t>
            </a:r>
            <a:r>
              <a:rPr lang="en-US" sz="6600" b="1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O</a:t>
            </a:r>
            <a:r>
              <a:rPr lang="en-US" sz="6600" b="1" spc="-15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D</a:t>
            </a:r>
            <a:r>
              <a:rPr lang="en-US" sz="6600" b="1" spc="-35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E</a:t>
            </a:r>
            <a:r>
              <a:rPr lang="en-US" sz="6600" b="1" spc="-30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LL</a:t>
            </a:r>
            <a:r>
              <a:rPr lang="en-US" sz="6600" b="1" spc="-5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I</a:t>
            </a:r>
            <a:r>
              <a:rPr lang="en-US" sz="6600" b="1" spc="30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N</a:t>
            </a:r>
            <a:r>
              <a:rPr lang="en-US" sz="6600" b="1" spc="5" dirty="0">
                <a:solidFill>
                  <a:schemeClr val="tx2">
                    <a:lumMod val="90000"/>
                  </a:schemeClr>
                </a:solidFill>
                <a:latin typeface="Sitka Text Semibold" pitchFamily="2" charset="0"/>
                <a:cs typeface="Trebuchet MS"/>
              </a:rPr>
              <a:t>G</a:t>
            </a:r>
            <a:endParaRPr lang="en-US" sz="6600" b="1" dirty="0">
              <a:solidFill>
                <a:schemeClr val="tx2">
                  <a:lumMod val="90000"/>
                </a:schemeClr>
              </a:solidFill>
              <a:latin typeface="Sitka Text Semibold" pitchFamily="2" charset="0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514</TotalTime>
  <Words>527</Words>
  <Application>Microsoft Office PowerPoint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Algerian</vt:lpstr>
      <vt:lpstr>Arial</vt:lpstr>
      <vt:lpstr>Bookman Old Style</vt:lpstr>
      <vt:lpstr>Calibri</vt:lpstr>
      <vt:lpstr>Modern No. 20</vt:lpstr>
      <vt:lpstr>Roboto</vt:lpstr>
      <vt:lpstr>Rockwell</vt:lpstr>
      <vt:lpstr>Sitka Small Semibold</vt:lpstr>
      <vt:lpstr>Sitka Text Semibold</vt:lpstr>
      <vt:lpstr>Times New Roman</vt:lpstr>
      <vt:lpstr>Trebuchet MS</vt:lpstr>
      <vt:lpstr>Wingdings</vt:lpstr>
      <vt:lpstr>Damask</vt:lpstr>
      <vt:lpstr>Employee Data Analysis using Excel  </vt:lpstr>
      <vt:lpstr>PROJECT TITLE 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29</cp:revision>
  <dcterms:created xsi:type="dcterms:W3CDTF">2024-03-29T15:07:22Z</dcterms:created>
  <dcterms:modified xsi:type="dcterms:W3CDTF">2024-08-29T10:47:33Z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