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B05BBA-B953-4E73-8CAB-3F9434DB300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01B6-76D1-429C-876F-6BF49E3CFAC6}" type="datetimeFigureOut">
              <a:rPr lang="id-ID" smtClean="0"/>
              <a:t>01/04/2022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2D12-BC8C-48EB-90A5-BD7DF46071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7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2D12-BC8C-48EB-90A5-BD7DF46071B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144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2D12-BC8C-48EB-90A5-BD7DF46071BD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3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af296e5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af296e5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-80962" y="4368767"/>
            <a:ext cx="1420300" cy="2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4389" t="3276" r="13157" b="7684"/>
          <a:stretch/>
        </p:blipFill>
        <p:spPr>
          <a:xfrm>
            <a:off x="-289350" y="4368753"/>
            <a:ext cx="2645176" cy="404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l="9662" t="39201" r="8242" b="40533"/>
          <a:stretch/>
        </p:blipFill>
        <p:spPr>
          <a:xfrm rot="-391478">
            <a:off x="2959601" y="242667"/>
            <a:ext cx="3060925" cy="94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827" y="-582733"/>
            <a:ext cx="2389959" cy="29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l="11493" t="11259" r="8576" b="14225"/>
          <a:stretch/>
        </p:blipFill>
        <p:spPr>
          <a:xfrm>
            <a:off x="6847550" y="-56034"/>
            <a:ext cx="1237300" cy="143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>
            <a:off x="7391563" y="4471738"/>
            <a:ext cx="2057400" cy="27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-1293897">
            <a:off x="7374938" y="2617412"/>
            <a:ext cx="1920151" cy="352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9">
            <a:alphaModFix/>
          </a:blip>
          <a:srcRect l="20516" t="4802" r="16003" b="6592"/>
          <a:stretch/>
        </p:blipFill>
        <p:spPr>
          <a:xfrm>
            <a:off x="550864" y="-355833"/>
            <a:ext cx="1581718" cy="27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0">
            <a:alphaModFix/>
          </a:blip>
          <a:srcRect l="4342" t="4342" r="9144" b="9144"/>
          <a:stretch/>
        </p:blipFill>
        <p:spPr>
          <a:xfrm>
            <a:off x="-232412" y="1098931"/>
            <a:ext cx="1920132" cy="238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1">
            <a:alphaModFix/>
          </a:blip>
          <a:srcRect l="19439" t="19439" r="23671" b="23671"/>
          <a:stretch/>
        </p:blipFill>
        <p:spPr>
          <a:xfrm>
            <a:off x="1359102" y="87377"/>
            <a:ext cx="1237300" cy="15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l="9828" t="17426" r="25555" b="17956"/>
          <a:stretch/>
        </p:blipFill>
        <p:spPr>
          <a:xfrm>
            <a:off x="3611974" y="-850733"/>
            <a:ext cx="1920150" cy="23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l="13959" t="4819" r="3197" b="6268"/>
          <a:stretch/>
        </p:blipFill>
        <p:spPr>
          <a:xfrm>
            <a:off x="5420360" y="5920981"/>
            <a:ext cx="704803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l="17771" t="7312" r="20197" b="5942"/>
          <a:stretch/>
        </p:blipFill>
        <p:spPr>
          <a:xfrm rot="3497574">
            <a:off x="2917900" y="4288469"/>
            <a:ext cx="3911603" cy="33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744650" y="1882467"/>
            <a:ext cx="5654700" cy="2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FDB66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92500" y="4429533"/>
            <a:ext cx="4359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8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-766513" y="-429395"/>
            <a:ext cx="1920150" cy="238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4730087">
            <a:off x="7780586" y="-398878"/>
            <a:ext cx="1716117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-5399982" flipH="1">
            <a:off x="-419410" y="5328778"/>
            <a:ext cx="1754295" cy="20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8629252" y="-128057"/>
            <a:ext cx="1237300" cy="15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6">
            <a:alphaModFix/>
          </a:blip>
          <a:srcRect l="23187" t="7631" r="23026" b="3731"/>
          <a:stretch/>
        </p:blipFill>
        <p:spPr>
          <a:xfrm>
            <a:off x="7996575" y="4508100"/>
            <a:ext cx="1284125" cy="26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1799999">
            <a:off x="7307652" y="-188099"/>
            <a:ext cx="944325" cy="10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8">
            <a:alphaModFix/>
          </a:blip>
          <a:srcRect l="36576" r="34571"/>
          <a:stretch/>
        </p:blipFill>
        <p:spPr>
          <a:xfrm>
            <a:off x="-19100" y="3205634"/>
            <a:ext cx="953676" cy="411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204735" y="-16712"/>
            <a:ext cx="506001" cy="675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0">
            <a:alphaModFix/>
          </a:blip>
          <a:srcRect l="25868" t="27101" r="34758" b="14816"/>
          <a:stretch/>
        </p:blipFill>
        <p:spPr>
          <a:xfrm rot="7562825" flipH="1">
            <a:off x="3291954" y="-1243292"/>
            <a:ext cx="256020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8094535" y="5943689"/>
            <a:ext cx="506001" cy="67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9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5400030">
            <a:off x="8650112" y="-409874"/>
            <a:ext cx="1398827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>
            <a:off x="-409550" y="4903151"/>
            <a:ext cx="1287088" cy="223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1799999">
            <a:off x="356077" y="6174534"/>
            <a:ext cx="944325" cy="10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9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7562825" flipH="1">
            <a:off x="7329154" y="-1078159"/>
            <a:ext cx="256020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6">
            <a:alphaModFix/>
          </a:blip>
          <a:srcRect l="13959" t="4819" r="3197" b="6268"/>
          <a:stretch/>
        </p:blipFill>
        <p:spPr>
          <a:xfrm rot="-2015398">
            <a:off x="8094535" y="5943689"/>
            <a:ext cx="506001" cy="675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7">
            <a:alphaModFix/>
          </a:blip>
          <a:srcRect l="9662" t="39201" r="8242" b="40533"/>
          <a:stretch/>
        </p:blipFill>
        <p:spPr>
          <a:xfrm>
            <a:off x="-813794" y="-107017"/>
            <a:ext cx="2914414" cy="896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l="25426" r="24738"/>
          <a:stretch/>
        </p:blipFill>
        <p:spPr>
          <a:xfrm flipH="1">
            <a:off x="6246747" y="17"/>
            <a:ext cx="274320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l="9662" t="39201" r="8242" b="40533"/>
          <a:stretch/>
        </p:blipFill>
        <p:spPr>
          <a:xfrm>
            <a:off x="-995675" y="33467"/>
            <a:ext cx="3060925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05993">
            <a:off x="7328688" y="-520701"/>
            <a:ext cx="2297475" cy="286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5">
            <a:alphaModFix/>
          </a:blip>
          <a:srcRect l="16053" t="12074" r="23273" b="27249"/>
          <a:stretch/>
        </p:blipFill>
        <p:spPr>
          <a:xfrm>
            <a:off x="89825" y="2234155"/>
            <a:ext cx="1920150" cy="238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6">
            <a:alphaModFix/>
          </a:blip>
          <a:srcRect l="19439" t="19439" r="23671" b="23671"/>
          <a:stretch/>
        </p:blipFill>
        <p:spPr>
          <a:xfrm>
            <a:off x="-106473" y="1719128"/>
            <a:ext cx="1237300" cy="15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 rot="-948842">
            <a:off x="7656588" y="4758805"/>
            <a:ext cx="2057401" cy="27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2699997">
            <a:off x="1493864" y="-1239489"/>
            <a:ext cx="1920151" cy="352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9">
            <a:alphaModFix/>
          </a:blip>
          <a:srcRect l="21065" t="3153" r="23382" b="3265"/>
          <a:stretch/>
        </p:blipFill>
        <p:spPr>
          <a:xfrm rot="4413214">
            <a:off x="-245851" y="5446185"/>
            <a:ext cx="1762152" cy="20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10">
            <a:alphaModFix/>
          </a:blip>
          <a:srcRect l="11493" t="11259" r="8576" b="14225"/>
          <a:stretch/>
        </p:blipFill>
        <p:spPr>
          <a:xfrm>
            <a:off x="1373700" y="5817583"/>
            <a:ext cx="1071000" cy="124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11">
            <a:alphaModFix/>
          </a:blip>
          <a:srcRect l="13959" t="4819" r="3197" b="6268"/>
          <a:stretch/>
        </p:blipFill>
        <p:spPr>
          <a:xfrm>
            <a:off x="89826" y="4882534"/>
            <a:ext cx="494849" cy="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11">
            <a:alphaModFix/>
          </a:blip>
          <a:srcRect l="13959" t="4819" r="3197" b="6268"/>
          <a:stretch/>
        </p:blipFill>
        <p:spPr>
          <a:xfrm>
            <a:off x="8318400" y="4938534"/>
            <a:ext cx="411000" cy="54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590200" y="3521800"/>
            <a:ext cx="396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3365850" y="1495967"/>
            <a:ext cx="2412300" cy="17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391900" y="4632433"/>
            <a:ext cx="4360200" cy="6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2">
            <a:alphaModFix/>
          </a:blip>
          <a:srcRect l="22011" t="29213" r="25853" b="25857"/>
          <a:stretch/>
        </p:blipFill>
        <p:spPr>
          <a:xfrm rot="-630798">
            <a:off x="5419826" y="6144652"/>
            <a:ext cx="1353325" cy="145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1881">
            <a:off x="6709274" y="1691998"/>
            <a:ext cx="2297474" cy="286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-202278">
            <a:off x="242938" y="-343065"/>
            <a:ext cx="944326" cy="109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5">
            <a:alphaModFix/>
          </a:blip>
          <a:srcRect l="21065" t="3153" r="23382" b="3265"/>
          <a:stretch/>
        </p:blipFill>
        <p:spPr>
          <a:xfrm rot="5766495">
            <a:off x="176524" y="5674161"/>
            <a:ext cx="1398828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6">
            <a:alphaModFix/>
          </a:blip>
          <a:srcRect l="14389" t="3276" r="13157" b="7684"/>
          <a:stretch/>
        </p:blipFill>
        <p:spPr>
          <a:xfrm>
            <a:off x="6535425" y="2964637"/>
            <a:ext cx="2645176" cy="404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 rot="2700003">
            <a:off x="6867414" y="-491177"/>
            <a:ext cx="2743199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8">
            <a:alphaModFix/>
          </a:blip>
          <a:srcRect l="17771" t="7312" r="20197" b="5942"/>
          <a:stretch/>
        </p:blipFill>
        <p:spPr>
          <a:xfrm rot="2881640">
            <a:off x="6065013" y="-958787"/>
            <a:ext cx="3218597" cy="274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9">
            <a:alphaModFix/>
          </a:blip>
          <a:srcRect l="9828" t="17426" r="25555" b="17956"/>
          <a:stretch/>
        </p:blipFill>
        <p:spPr>
          <a:xfrm>
            <a:off x="1038950" y="5966866"/>
            <a:ext cx="1751875" cy="218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10">
            <a:alphaModFix/>
          </a:blip>
          <a:srcRect l="43055" r="15781" b="37500"/>
          <a:stretch/>
        </p:blipFill>
        <p:spPr>
          <a:xfrm rot="5191612">
            <a:off x="5162840" y="5108577"/>
            <a:ext cx="1949473" cy="207218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2284700"/>
            <a:ext cx="4918200" cy="3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5100" y="1524900"/>
            <a:ext cx="53136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l="17771" t="7312" r="20197" b="5942"/>
          <a:stretch/>
        </p:blipFill>
        <p:spPr>
          <a:xfrm rot="3924744">
            <a:off x="-398324" y="-1434733"/>
            <a:ext cx="3911600" cy="33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l="21065" t="3153" r="23382" b="3265"/>
          <a:stretch/>
        </p:blipFill>
        <p:spPr>
          <a:xfrm>
            <a:off x="8245068" y="-302067"/>
            <a:ext cx="1321614" cy="27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l="14389" t="3276" r="13157" b="7684"/>
          <a:stretch/>
        </p:blipFill>
        <p:spPr>
          <a:xfrm flipH="1">
            <a:off x="6797250" y="1406104"/>
            <a:ext cx="2645176" cy="404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5">
            <a:alphaModFix/>
          </a:blip>
          <a:srcRect l="22011" t="29213" r="25853" b="25857"/>
          <a:stretch/>
        </p:blipFill>
        <p:spPr>
          <a:xfrm rot="5400000">
            <a:off x="-676275" y="5599872"/>
            <a:ext cx="2209799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 l="10850" t="4051" r="6702" b="6702"/>
          <a:stretch/>
        </p:blipFill>
        <p:spPr>
          <a:xfrm rot="1825978">
            <a:off x="4469925" y="-863045"/>
            <a:ext cx="2057400" cy="27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7">
            <a:alphaModFix/>
          </a:blip>
          <a:srcRect l="20516" t="4802" r="16003" b="6592"/>
          <a:stretch/>
        </p:blipFill>
        <p:spPr>
          <a:xfrm rot="5400000">
            <a:off x="7707434" y="5375394"/>
            <a:ext cx="1442933" cy="14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3134925">
            <a:off x="3252900" y="5076774"/>
            <a:ext cx="2560200" cy="264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>
            <a:off x="1572076" y="-160466"/>
            <a:ext cx="494849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8404384" y="62315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fld id="{448876C9-3C82-462B-8893-A0B4AE968563}" type="slidenum">
              <a:rPr lang="id-ID" smtClean="0"/>
              <a:t>‹#›</a:t>
            </a:fld>
            <a:endParaRPr lang="id-ID"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715100" y="2083733"/>
            <a:ext cx="4099500" cy="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715100" y="3027833"/>
            <a:ext cx="5390100" cy="1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3911193" y="4225267"/>
            <a:ext cx="1321614" cy="27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843725" y="2497884"/>
            <a:ext cx="21567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3825" y="1698225"/>
            <a:ext cx="7965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2525" y="3099300"/>
            <a:ext cx="2399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/>
          </p:nvPr>
        </p:nvSpPr>
        <p:spPr>
          <a:xfrm>
            <a:off x="2646000" y="713333"/>
            <a:ext cx="385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/>
          </p:nvPr>
        </p:nvSpPr>
        <p:spPr>
          <a:xfrm>
            <a:off x="3493650" y="2497884"/>
            <a:ext cx="21567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5" hasCustomPrompt="1"/>
          </p:nvPr>
        </p:nvSpPr>
        <p:spPr>
          <a:xfrm>
            <a:off x="4173750" y="1698225"/>
            <a:ext cx="7965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6"/>
          </p:nvPr>
        </p:nvSpPr>
        <p:spPr>
          <a:xfrm>
            <a:off x="3372450" y="3099300"/>
            <a:ext cx="2399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/>
          </p:nvPr>
        </p:nvSpPr>
        <p:spPr>
          <a:xfrm>
            <a:off x="6148700" y="2497884"/>
            <a:ext cx="21567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8" hasCustomPrompt="1"/>
          </p:nvPr>
        </p:nvSpPr>
        <p:spPr>
          <a:xfrm>
            <a:off x="6828800" y="1698225"/>
            <a:ext cx="7965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9"/>
          </p:nvPr>
        </p:nvSpPr>
        <p:spPr>
          <a:xfrm>
            <a:off x="6027500" y="3099300"/>
            <a:ext cx="2399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3"/>
          </p:nvPr>
        </p:nvSpPr>
        <p:spPr>
          <a:xfrm>
            <a:off x="843725" y="4839637"/>
            <a:ext cx="21567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14" hasCustomPrompt="1"/>
          </p:nvPr>
        </p:nvSpPr>
        <p:spPr>
          <a:xfrm>
            <a:off x="1523825" y="4039979"/>
            <a:ext cx="7965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5"/>
          </p:nvPr>
        </p:nvSpPr>
        <p:spPr>
          <a:xfrm>
            <a:off x="722525" y="5441067"/>
            <a:ext cx="2399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6"/>
          </p:nvPr>
        </p:nvSpPr>
        <p:spPr>
          <a:xfrm>
            <a:off x="6148700" y="4839637"/>
            <a:ext cx="2156700" cy="5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00" y="4039979"/>
            <a:ext cx="7965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8"/>
          </p:nvPr>
        </p:nvSpPr>
        <p:spPr>
          <a:xfrm>
            <a:off x="6027500" y="5441067"/>
            <a:ext cx="2399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 l="9662" t="39201" r="8242" b="40533"/>
          <a:stretch/>
        </p:blipFill>
        <p:spPr>
          <a:xfrm rot="508034">
            <a:off x="6941051" y="-190400"/>
            <a:ext cx="3060925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 l="25868" t="27101" r="34758" b="14816"/>
          <a:stretch/>
        </p:blipFill>
        <p:spPr>
          <a:xfrm rot="-4684786">
            <a:off x="7382554" y="-504882"/>
            <a:ext cx="2359396" cy="243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5">
            <a:alphaModFix/>
          </a:blip>
          <a:srcRect l="9828" t="17426" r="25555" b="17956"/>
          <a:stretch/>
        </p:blipFill>
        <p:spPr>
          <a:xfrm rot="-1123698">
            <a:off x="3825325" y="4721683"/>
            <a:ext cx="1498475" cy="18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6">
            <a:alphaModFix/>
          </a:blip>
          <a:srcRect l="16053" t="12074" r="23273" b="27249"/>
          <a:stretch/>
        </p:blipFill>
        <p:spPr>
          <a:xfrm>
            <a:off x="0" y="0"/>
            <a:ext cx="872076" cy="108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 rotWithShape="1">
          <a:blip r:embed="rId7">
            <a:alphaModFix/>
          </a:blip>
          <a:srcRect l="19439" t="19439" r="23671" b="23671"/>
          <a:stretch/>
        </p:blipFill>
        <p:spPr>
          <a:xfrm>
            <a:off x="559622" y="-215929"/>
            <a:ext cx="796500" cy="99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5399970">
            <a:off x="8157925" y="5708561"/>
            <a:ext cx="1398827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l="22011" t="29213" r="25853" b="25857"/>
          <a:stretch/>
        </p:blipFill>
        <p:spPr>
          <a:xfrm rot="5400000">
            <a:off x="-843325" y="438272"/>
            <a:ext cx="2209799" cy="13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5">
            <a:off x="7452371" y="-473127"/>
            <a:ext cx="2238439" cy="15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5">
            <a:alphaModFix/>
          </a:blip>
          <a:srcRect l="20516" t="4802" r="16003" b="6592"/>
          <a:stretch/>
        </p:blipFill>
        <p:spPr>
          <a:xfrm rot="-2700000">
            <a:off x="12" y="5025451"/>
            <a:ext cx="1287089" cy="223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6">
            <a:alphaModFix/>
          </a:blip>
          <a:srcRect l="36576" r="34571"/>
          <a:stretch/>
        </p:blipFill>
        <p:spPr>
          <a:xfrm>
            <a:off x="8304300" y="713334"/>
            <a:ext cx="953676" cy="411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7">
            <a:alphaModFix/>
          </a:blip>
          <a:srcRect l="25868" t="27101" r="34758" b="14816"/>
          <a:stretch/>
        </p:blipFill>
        <p:spPr>
          <a:xfrm rot="-2914868" flipH="1">
            <a:off x="602339" y="4585942"/>
            <a:ext cx="2560201" cy="264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8">
            <a:alphaModFix/>
          </a:blip>
          <a:srcRect l="9828" t="17426" r="25555" b="17956"/>
          <a:stretch/>
        </p:blipFill>
        <p:spPr>
          <a:xfrm rot="-1123698">
            <a:off x="-105663" y="-346135"/>
            <a:ext cx="1498475" cy="18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9">
            <a:alphaModFix/>
          </a:blip>
          <a:srcRect l="9662" t="39201" r="8242" b="40533"/>
          <a:stretch/>
        </p:blipFill>
        <p:spPr>
          <a:xfrm>
            <a:off x="5629126" y="1"/>
            <a:ext cx="3060925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10">
            <a:alphaModFix/>
          </a:blip>
          <a:srcRect l="13959" t="4819" r="3197" b="6268"/>
          <a:stretch/>
        </p:blipFill>
        <p:spPr>
          <a:xfrm>
            <a:off x="5933675" y="5285067"/>
            <a:ext cx="411000" cy="5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11">
            <a:alphaModFix/>
          </a:blip>
          <a:srcRect l="23187" t="7631" r="23026" b="3731"/>
          <a:stretch/>
        </p:blipFill>
        <p:spPr>
          <a:xfrm>
            <a:off x="7144775" y="5253633"/>
            <a:ext cx="1284125" cy="26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 rotWithShape="1">
          <a:blip r:embed="rId10">
            <a:alphaModFix/>
          </a:blip>
          <a:srcRect l="13959" t="4819" r="3197" b="6268"/>
          <a:stretch/>
        </p:blipFill>
        <p:spPr>
          <a:xfrm>
            <a:off x="1676950" y="784466"/>
            <a:ext cx="530995" cy="7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2482050" y="4148351"/>
            <a:ext cx="41799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1458150" y="2102032"/>
            <a:ext cx="6227700" cy="19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2">
            <a:alphaModFix/>
          </a:blip>
          <a:srcRect l="10850" t="4051" r="6702" b="6702"/>
          <a:stretch/>
        </p:blipFill>
        <p:spPr>
          <a:xfrm rot="1662230">
            <a:off x="6981826" y="-570945"/>
            <a:ext cx="2057400" cy="277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05993" flipH="1">
            <a:off x="-433638" y="-65368"/>
            <a:ext cx="2297475" cy="286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4">
            <a:alphaModFix/>
          </a:blip>
          <a:srcRect l="25426" r="24738"/>
          <a:stretch/>
        </p:blipFill>
        <p:spPr>
          <a:xfrm>
            <a:off x="7414850" y="-215900"/>
            <a:ext cx="1937500" cy="484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l="23187" t="7631" r="23026" b="3731"/>
          <a:stretch/>
        </p:blipFill>
        <p:spPr>
          <a:xfrm>
            <a:off x="-55075" y="4691368"/>
            <a:ext cx="1450943" cy="29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5">
            <a:off x="3517320" y="-295327"/>
            <a:ext cx="2238439" cy="15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7">
            <a:alphaModFix/>
          </a:blip>
          <a:srcRect l="20516" t="4802" r="16003" b="6592"/>
          <a:stretch/>
        </p:blipFill>
        <p:spPr>
          <a:xfrm>
            <a:off x="6807660" y="5573734"/>
            <a:ext cx="1287090" cy="22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8">
            <a:alphaModFix/>
          </a:blip>
          <a:srcRect l="11493" t="11259" r="8576" b="14225"/>
          <a:stretch/>
        </p:blipFill>
        <p:spPr>
          <a:xfrm>
            <a:off x="7657175" y="5311817"/>
            <a:ext cx="1237300" cy="143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9">
            <a:alphaModFix/>
          </a:blip>
          <a:srcRect l="9662" t="39201" r="8242" b="40533"/>
          <a:stretch/>
        </p:blipFill>
        <p:spPr>
          <a:xfrm>
            <a:off x="3041589" y="5100834"/>
            <a:ext cx="3060925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10">
            <a:alphaModFix/>
          </a:blip>
          <a:srcRect l="36576" r="34571"/>
          <a:stretch/>
        </p:blipFill>
        <p:spPr>
          <a:xfrm>
            <a:off x="193562" y="412768"/>
            <a:ext cx="953676" cy="411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11">
            <a:alphaModFix/>
          </a:blip>
          <a:srcRect l="18867" r="55011"/>
          <a:stretch/>
        </p:blipFill>
        <p:spPr>
          <a:xfrm rot="5400000">
            <a:off x="1733758" y="5421384"/>
            <a:ext cx="980933" cy="26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1760150" y="3830817"/>
            <a:ext cx="5623800" cy="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2165000" y="1604784"/>
            <a:ext cx="4814100" cy="19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l="25426" r="24738"/>
          <a:stretch/>
        </p:blipFill>
        <p:spPr>
          <a:xfrm rot="9000000">
            <a:off x="-190179" y="3076017"/>
            <a:ext cx="274320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514426" flipH="1">
            <a:off x="-673989" y="-717901"/>
            <a:ext cx="2297475" cy="286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2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6663588">
            <a:off x="7243244" y="-303966"/>
            <a:ext cx="1844715" cy="217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-6346029">
            <a:off x="7390778" y="-682315"/>
            <a:ext cx="2359397" cy="243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 rotWithShape="1">
          <a:blip r:embed="rId6">
            <a:alphaModFix/>
          </a:blip>
          <a:srcRect l="9828" t="17426" r="25555" b="17956"/>
          <a:stretch/>
        </p:blipFill>
        <p:spPr>
          <a:xfrm rot="-2078809">
            <a:off x="7626599" y="5129768"/>
            <a:ext cx="1751876" cy="218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 rotWithShape="1">
          <a:blip r:embed="rId7">
            <a:alphaModFix/>
          </a:blip>
          <a:srcRect l="13959" t="4819" r="3197" b="6268"/>
          <a:stretch/>
        </p:blipFill>
        <p:spPr>
          <a:xfrm>
            <a:off x="6553800" y="4405100"/>
            <a:ext cx="530995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 rotWithShape="1">
          <a:blip r:embed="rId8">
            <a:alphaModFix/>
          </a:blip>
          <a:srcRect l="9662" t="39201" r="8242" b="40533"/>
          <a:stretch/>
        </p:blipFill>
        <p:spPr>
          <a:xfrm>
            <a:off x="3041539" y="5674001"/>
            <a:ext cx="3060925" cy="94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 rotWithShape="1">
          <a:blip r:embed="rId9">
            <a:alphaModFix/>
          </a:blip>
          <a:srcRect l="17771" t="7312" r="20197" b="5942"/>
          <a:stretch/>
        </p:blipFill>
        <p:spPr>
          <a:xfrm rot="4185663">
            <a:off x="2864988" y="-1667589"/>
            <a:ext cx="3218597" cy="274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5400005">
            <a:off x="-644468" y="5547806"/>
            <a:ext cx="2238439" cy="1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2590200" y="1568233"/>
            <a:ext cx="396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title" idx="2" hasCustomPrompt="1"/>
          </p:nvPr>
        </p:nvSpPr>
        <p:spPr>
          <a:xfrm>
            <a:off x="3365850" y="3524971"/>
            <a:ext cx="2412300" cy="17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1"/>
          </p:nvPr>
        </p:nvSpPr>
        <p:spPr>
          <a:xfrm>
            <a:off x="2391900" y="2678867"/>
            <a:ext cx="4360200" cy="6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713333"/>
            <a:ext cx="77139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8479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348880"/>
            <a:ext cx="5654700" cy="2750800"/>
          </a:xfrm>
        </p:spPr>
        <p:txBody>
          <a:bodyPr/>
          <a:lstStyle/>
          <a:p>
            <a:r>
              <a:rPr lang="id-ID" dirty="0" smtClean="0">
                <a:latin typeface="Comic Sans MS" panose="030F0702030302020204" pitchFamily="66" charset="0"/>
              </a:rPr>
              <a:t>MICROSOFT EXCEL</a:t>
            </a:r>
            <a:endParaRPr lang="id-ID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80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0" y="1588814"/>
            <a:ext cx="4202113" cy="3208338"/>
          </a:xfrm>
        </p:spPr>
        <p:txBody>
          <a:bodyPr/>
          <a:lstStyle/>
          <a:p>
            <a:r>
              <a:rPr lang="id-ID" sz="1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</a:t>
            </a:r>
            <a:r>
              <a:rPr lang="id-ID" sz="18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id-ID" sz="1800" b="1" dirty="0" smtClean="0">
                <a:latin typeface="Comic Sans MS" panose="030F0702030302020204" pitchFamily="66" charset="0"/>
              </a:rPr>
              <a:t>Perbandingan Ketika Dua Nilai Dibandingkan Dengan Menggunakan Operator Berikut,Hasilnya Adalah Nilai Logika TRUE Atau FALSE</a:t>
            </a:r>
            <a:endParaRPr lang="id-ID" sz="1800" b="1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248472" cy="321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827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899592" y="1052736"/>
            <a:ext cx="4918200" cy="967996"/>
          </a:xfrm>
        </p:spPr>
        <p:txBody>
          <a:bodyPr/>
          <a:lstStyle/>
          <a:p>
            <a:r>
              <a:rPr lang="id-ID" sz="20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Rumus Dasar Matematika Microsoft Excel </a:t>
            </a:r>
            <a:endParaRPr lang="id-ID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470475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50940"/>
            <a:ext cx="5259509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091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91900" y="1648872"/>
            <a:ext cx="4360200" cy="628000"/>
          </a:xfrm>
        </p:spPr>
        <p:txBody>
          <a:bodyPr/>
          <a:lstStyle/>
          <a:p>
            <a:r>
              <a:rPr lang="id-ID" sz="2000" b="1" dirty="0" smtClean="0">
                <a:latin typeface="Comic Sans MS" panose="030F0702030302020204" pitchFamily="66" charset="0"/>
              </a:rPr>
              <a:t>Fungsi perhitungan dalam microsoft excel</a:t>
            </a:r>
            <a:endParaRPr lang="id-ID" sz="2000" b="1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4" y="2681625"/>
            <a:ext cx="5184576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AVERAGE</a:t>
            </a:r>
            <a:endParaRPr lang="id-ID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MAX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MIN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COUNT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RIGHT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LEFT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000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MID</a:t>
            </a:r>
            <a:endParaRPr lang="id-ID" sz="2000" b="1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089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656" y="2204864"/>
            <a:ext cx="5872680" cy="936104"/>
          </a:xfrm>
        </p:spPr>
        <p:txBody>
          <a:bodyPr/>
          <a:lstStyle/>
          <a:p>
            <a:r>
              <a:rPr lang="id-ID" sz="2000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SUM adalah fungsi untuk mencari jumlah isi data pada range tertentu</a:t>
            </a:r>
            <a:br>
              <a:rPr lang="id-ID" sz="2000" dirty="0" smtClean="0">
                <a:solidFill>
                  <a:schemeClr val="bg2"/>
                </a:solidFill>
                <a:latin typeface="Comic Sans MS" panose="030F0702030302020204" pitchFamily="66" charset="0"/>
              </a:rPr>
            </a:br>
            <a:endParaRPr lang="id-ID" sz="20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94154" y="1196752"/>
            <a:ext cx="6227700" cy="1152128"/>
          </a:xfrm>
        </p:spPr>
        <p:txBody>
          <a:bodyPr/>
          <a:lstStyle/>
          <a:p>
            <a:pPr marL="139700" indent="0"/>
            <a:r>
              <a:rPr lang="id-ID" sz="2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1. FUNGSI SUM</a:t>
            </a:r>
            <a:endParaRPr lang="id-ID" sz="2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3081154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penulisan sintaxnya adalah </a:t>
            </a:r>
            <a:br>
              <a:rPr lang="id-ID" sz="2000" b="1" dirty="0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id-ID" sz="2000" b="1" dirty="0">
                <a:solidFill>
                  <a:schemeClr val="bg2"/>
                </a:solidFill>
                <a:latin typeface="Comic Sans MS" panose="030F0702030302020204" pitchFamily="66" charset="0"/>
              </a:rPr>
              <a:t>=sum(number 1,number 2)</a:t>
            </a:r>
            <a:endParaRPr lang="id-ID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79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6512" y="1455688"/>
            <a:ext cx="5623800" cy="965200"/>
          </a:xfrm>
        </p:spPr>
        <p:txBody>
          <a:bodyPr/>
          <a:lstStyle/>
          <a:p>
            <a:pPr marL="139700" indent="0"/>
            <a:r>
              <a:rPr lang="id-ID" sz="2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2.  Fungsi AVERAGE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72" y="2452312"/>
            <a:ext cx="4814100" cy="1192712"/>
          </a:xfrm>
        </p:spPr>
        <p:txBody>
          <a:bodyPr/>
          <a:lstStyle/>
          <a:p>
            <a:r>
              <a:rPr lang="id-ID" sz="1800" dirty="0" smtClean="0">
                <a:latin typeface="Comic Sans MS" panose="030F0702030302020204" pitchFamily="66" charset="0"/>
              </a:rPr>
              <a:t>AVERAGE adalah sebuah fungsi yang menggunakan untuk mencari rata rata dari suatu range </a:t>
            </a:r>
            <a:r>
              <a:rPr lang="id-ID" sz="1800" dirty="0" smtClean="0">
                <a:latin typeface="Comic Sans MS" panose="030F0702030302020204" pitchFamily="66" charset="0"/>
              </a:rPr>
              <a:t>tertentu</a:t>
            </a:r>
            <a:endParaRPr lang="id-ID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3657218"/>
            <a:ext cx="3671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penulisan sintaxnya adalah </a:t>
            </a:r>
            <a:b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=average(number1,number2</a:t>
            </a:r>
            <a:r>
              <a:rPr lang="id-ID" sz="2000" b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87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2420888"/>
            <a:ext cx="3963600" cy="1308338"/>
          </a:xfrm>
        </p:spPr>
        <p:txBody>
          <a:bodyPr/>
          <a:lstStyle/>
          <a:p>
            <a:r>
              <a:rPr lang="id-ID" sz="2000" dirty="0" smtClean="0">
                <a:latin typeface="Comic Sans MS" panose="030F0702030302020204" pitchFamily="66" charset="0"/>
              </a:rPr>
              <a:t>MAX digunakan untuk mencari data tertinggi dari suatu </a:t>
            </a:r>
            <a:r>
              <a:rPr lang="id-ID" sz="2000" dirty="0" smtClean="0">
                <a:latin typeface="Comic Sans MS" panose="030F0702030302020204" pitchFamily="66" charset="0"/>
              </a:rPr>
              <a:t>range</a:t>
            </a:r>
            <a:endParaRPr lang="id-ID" sz="200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00032" y="1556792"/>
            <a:ext cx="4360200" cy="628000"/>
          </a:xfrm>
        </p:spPr>
        <p:txBody>
          <a:bodyPr/>
          <a:lstStyle/>
          <a:p>
            <a:r>
              <a:rPr lang="id-ID" sz="2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3.FUNGSI MAX</a:t>
            </a:r>
            <a:endParaRPr lang="id-ID" sz="28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4" y="2480296"/>
            <a:ext cx="2100832" cy="21008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4000"/>
              </a:prstClr>
            </a:outerShdw>
            <a:reflection stA="0" endPos="65000" dist="508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784807" y="3645024"/>
            <a:ext cx="345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latin typeface="Comic Sans MS" panose="030F0702030302020204" pitchFamily="66" charset="0"/>
              </a:rPr>
              <a:t>penulisan sintaxnya adalah</a:t>
            </a:r>
            <a:br>
              <a:rPr lang="id-ID" sz="2000" b="1" dirty="0">
                <a:latin typeface="Comic Sans MS" panose="030F0702030302020204" pitchFamily="66" charset="0"/>
              </a:rPr>
            </a:br>
            <a:r>
              <a:rPr lang="id-ID" sz="2000" b="1" dirty="0">
                <a:latin typeface="Comic Sans MS" panose="030F0702030302020204" pitchFamily="66" charset="0"/>
              </a:rPr>
              <a:t>=max(number1,number2)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81606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708920"/>
            <a:ext cx="5870232" cy="1080120"/>
          </a:xfrm>
        </p:spPr>
        <p:txBody>
          <a:bodyPr/>
          <a:lstStyle/>
          <a:p>
            <a:r>
              <a:rPr lang="id-ID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MIN adalah kebalikan dari fungsi max,fungsi ini digunakan untuk mencari data terendah dari suatu range</a:t>
            </a:r>
            <a:br>
              <a:rPr lang="id-ID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id-ID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6056" y="1864896"/>
            <a:ext cx="4360200" cy="628000"/>
          </a:xfrm>
        </p:spPr>
        <p:txBody>
          <a:bodyPr/>
          <a:lstStyle/>
          <a:p>
            <a:r>
              <a:rPr lang="id-ID" sz="2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4.FUNGSI MIN</a:t>
            </a:r>
            <a:endParaRPr lang="id-ID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3717032"/>
            <a:ext cx="3693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latin typeface="Comic Sans MS" panose="030F0702030302020204" pitchFamily="66" charset="0"/>
              </a:rPr>
              <a:t>penulisan </a:t>
            </a:r>
            <a:r>
              <a:rPr lang="id-ID" sz="2400" b="1" dirty="0">
                <a:latin typeface="Comic Sans MS" panose="030F0702030302020204" pitchFamily="66" charset="0"/>
              </a:rPr>
              <a:t>sintaxnya</a:t>
            </a:r>
            <a:r>
              <a:rPr lang="id-ID" sz="2000" b="1" dirty="0">
                <a:latin typeface="Comic Sans MS" panose="030F0702030302020204" pitchFamily="66" charset="0"/>
              </a:rPr>
              <a:t> adalah</a:t>
            </a:r>
            <a:br>
              <a:rPr lang="id-ID" sz="2000" b="1" dirty="0">
                <a:latin typeface="Comic Sans MS" panose="030F0702030302020204" pitchFamily="66" charset="0"/>
              </a:rPr>
            </a:br>
            <a:r>
              <a:rPr lang="id-ID" sz="2000" b="1" dirty="0">
                <a:latin typeface="Comic Sans MS" panose="030F0702030302020204" pitchFamily="66" charset="0"/>
              </a:rPr>
              <a:t>=min(number1,number2)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19069716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63688" y="1124744"/>
            <a:ext cx="5623800" cy="965200"/>
          </a:xfrm>
        </p:spPr>
        <p:txBody>
          <a:bodyPr/>
          <a:lstStyle/>
          <a:p>
            <a:r>
              <a:rPr lang="id-ID" sz="2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5.Fungsi count </a:t>
            </a:r>
            <a:endParaRPr lang="id-ID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68617"/>
            <a:ext cx="4814100" cy="1608192"/>
          </a:xfrm>
        </p:spPr>
        <p:txBody>
          <a:bodyPr/>
          <a:lstStyle/>
          <a:p>
            <a:r>
              <a:rPr lang="id-ID" sz="2000" dirty="0" smtClean="0">
                <a:latin typeface="Comic Sans MS" panose="030F0702030302020204" pitchFamily="66" charset="0"/>
              </a:rPr>
              <a:t>fungsi COUNT  digunakan untuk mencari jumlah data numerik (angka) dalam daftar argumen atau sebuah </a:t>
            </a:r>
            <a:r>
              <a:rPr lang="id-ID" sz="2000" dirty="0" smtClean="0">
                <a:latin typeface="Comic Sans MS" panose="030F0702030302020204" pitchFamily="66" charset="0"/>
              </a:rPr>
              <a:t>range</a:t>
            </a:r>
            <a:endParaRPr lang="id-ID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4000" y="3657218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penulisan sintaxnya adalah </a:t>
            </a:r>
            <a:b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id-ID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=count(value1;[value2];...)</a:t>
            </a:r>
          </a:p>
        </p:txBody>
      </p:sp>
    </p:spTree>
    <p:extLst>
      <p:ext uri="{BB962C8B-B14F-4D97-AF65-F5344CB8AC3E}">
        <p14:creationId xmlns:p14="http://schemas.microsoft.com/office/powerpoint/2010/main" val="2874388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420888"/>
            <a:ext cx="6768752" cy="2448272"/>
          </a:xfrm>
        </p:spPr>
        <p:txBody>
          <a:bodyPr/>
          <a:lstStyle/>
          <a:p>
            <a:r>
              <a:rPr lang="id-ID" sz="2000" dirty="0" smtClean="0">
                <a:latin typeface="Comic Sans MS" panose="030F0702030302020204" pitchFamily="66" charset="0"/>
              </a:rPr>
              <a:t>Rumus RIGHT  berfungsi untuk menggambil beberapa karakter teks dari data di microsoft excel yang dimulai dari kanan</a:t>
            </a:r>
            <a:br>
              <a:rPr lang="id-ID" sz="2000" dirty="0" smtClean="0">
                <a:latin typeface="Comic Sans MS" panose="030F0702030302020204" pitchFamily="66" charset="0"/>
              </a:rPr>
            </a:br>
            <a:r>
              <a:rPr lang="id-ID" sz="2000" dirty="0">
                <a:latin typeface="Comic Sans MS" panose="030F0702030302020204" pitchFamily="66" charset="0"/>
              </a:rPr>
              <a:t/>
            </a:r>
            <a:br>
              <a:rPr lang="id-ID" sz="2000" dirty="0">
                <a:latin typeface="Comic Sans MS" panose="030F0702030302020204" pitchFamily="66" charset="0"/>
              </a:rPr>
            </a:br>
            <a:r>
              <a:rPr lang="id-ID" sz="2000" dirty="0" smtClean="0">
                <a:latin typeface="Comic Sans MS" panose="030F0702030302020204" pitchFamily="66" charset="0"/>
              </a:rPr>
              <a:t>penulisan sintaxnya adalah </a:t>
            </a:r>
            <a:br>
              <a:rPr lang="id-ID" sz="2000" dirty="0" smtClean="0">
                <a:latin typeface="Comic Sans MS" panose="030F0702030302020204" pitchFamily="66" charset="0"/>
              </a:rPr>
            </a:br>
            <a:r>
              <a:rPr lang="id-ID" sz="2000" dirty="0" smtClean="0">
                <a:latin typeface="Comic Sans MS" panose="030F0702030302020204" pitchFamily="66" charset="0"/>
              </a:rPr>
              <a:t>=right(text;num_chars)</a:t>
            </a:r>
            <a:endParaRPr lang="id-ID" sz="200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95736" y="1648872"/>
            <a:ext cx="4360200" cy="628000"/>
          </a:xfrm>
        </p:spPr>
        <p:txBody>
          <a:bodyPr/>
          <a:lstStyle/>
          <a:p>
            <a:r>
              <a:rPr lang="id-ID" sz="2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6.FUNGSI RIGHT</a:t>
            </a:r>
            <a:endParaRPr lang="id-ID" sz="2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660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625083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14847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Contohnya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8490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418" y="1700808"/>
            <a:ext cx="4099500" cy="860000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  <a:cs typeface="Segoe UI Light" panose="020B0502040204020203" pitchFamily="34" charset="0"/>
              </a:rPr>
              <a:t>ANGGOTA: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Verdan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59832" y="2420888"/>
            <a:ext cx="5390100" cy="2736304"/>
          </a:xfrm>
        </p:spPr>
        <p:txBody>
          <a:bodyPr/>
          <a:lstStyle/>
          <a:p>
            <a:pPr marL="596900" indent="-457200" algn="l">
              <a:buClrTx/>
              <a:buSzPct val="70000"/>
              <a:buFont typeface="+mj-lt"/>
              <a:buAutoNum type="arabicPeriod"/>
            </a:pPr>
            <a:endParaRPr lang="id-ID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AHMAD FAUZI</a:t>
            </a: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RAFLY ARDIYANSYAH</a:t>
            </a: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TANTA PAWANA</a:t>
            </a: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YOGA ARIYANTO</a:t>
            </a: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RAIHAN NABIL</a:t>
            </a:r>
          </a:p>
          <a:p>
            <a:pPr marL="596900" indent="-457200" algn="l">
              <a:buClrTx/>
              <a:buSzPct val="100000"/>
              <a:buFont typeface="+mj-lt"/>
              <a:buAutoNum type="arabicPeriod"/>
            </a:pPr>
            <a:r>
              <a:rPr lang="id-ID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ANGGA FEBRIAMTAMA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74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1640" y="1844824"/>
            <a:ext cx="6551613" cy="1944216"/>
          </a:xfrm>
        </p:spPr>
        <p:txBody>
          <a:bodyPr/>
          <a:lstStyle/>
          <a:p>
            <a:pPr algn="ctr"/>
            <a:r>
              <a:rPr lang="id-ID" sz="2000" dirty="0" smtClean="0">
                <a:latin typeface="Comic Sans MS" panose="030F0702030302020204" pitchFamily="66" charset="0"/>
              </a:rPr>
              <a:t>Rumus LEFT berfungsi untuk mengambil beberapa karakter teks dari data microsoft excel yang dimulai dari </a:t>
            </a:r>
            <a:r>
              <a:rPr lang="id-ID" sz="2000" dirty="0" smtClean="0">
                <a:latin typeface="Comic Sans MS" panose="030F0702030302020204" pitchFamily="66" charset="0"/>
              </a:rPr>
              <a:t>kiri</a:t>
            </a:r>
            <a:endParaRPr lang="id-ID" sz="200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228949" y="1557338"/>
            <a:ext cx="4359275" cy="627062"/>
          </a:xfrm>
        </p:spPr>
        <p:txBody>
          <a:bodyPr/>
          <a:lstStyle/>
          <a:p>
            <a:pPr marL="139700" indent="0" algn="ctr">
              <a:buNone/>
            </a:pPr>
            <a:r>
              <a:rPr lang="id-ID" sz="2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7.FUNGSI LEFT</a:t>
            </a:r>
            <a:endParaRPr lang="id-ID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1640" y="2996952"/>
            <a:ext cx="6551613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algn="ctr"/>
            <a:r>
              <a:rPr lang="id-ID" sz="2000" dirty="0">
                <a:latin typeface="Comic Sans MS" panose="030F0702030302020204" pitchFamily="66" charset="0"/>
              </a:rPr>
              <a:t>penulisan sintaxnya adalah</a:t>
            </a:r>
            <a:br>
              <a:rPr lang="id-ID" sz="2000" dirty="0">
                <a:latin typeface="Comic Sans MS" panose="030F0702030302020204" pitchFamily="66" charset="0"/>
              </a:rPr>
            </a:br>
            <a:r>
              <a:rPr lang="id-ID" sz="2000" dirty="0">
                <a:latin typeface="Comic Sans MS" panose="030F0702030302020204" pitchFamily="66" charset="0"/>
              </a:rPr>
              <a:t>=left(teks;num_chars)</a:t>
            </a:r>
            <a:endParaRPr lang="id-ID" sz="20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56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81" y="2276872"/>
            <a:ext cx="7776864" cy="1432622"/>
          </a:xfrm>
        </p:spPr>
        <p:txBody>
          <a:bodyPr/>
          <a:lstStyle/>
          <a:p>
            <a:r>
              <a:rPr lang="id-ID" sz="2000" dirty="0" smtClean="0">
                <a:latin typeface="Comic Sans MS" panose="030F0702030302020204" pitchFamily="66" charset="0"/>
              </a:rPr>
              <a:t>Rumus MID berfungsi untuk mengambil beberapa karakter teks dari data di microsoft excel yang digunakan dari </a:t>
            </a:r>
            <a:r>
              <a:rPr lang="id-ID" sz="2000" dirty="0" smtClean="0">
                <a:latin typeface="Comic Sans MS" panose="030F0702030302020204" pitchFamily="66" charset="0"/>
              </a:rPr>
              <a:t>tengah</a:t>
            </a:r>
            <a:endParaRPr lang="id-ID" sz="200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83768" y="1700808"/>
            <a:ext cx="4360200" cy="628000"/>
          </a:xfrm>
        </p:spPr>
        <p:txBody>
          <a:bodyPr/>
          <a:lstStyle/>
          <a:p>
            <a:r>
              <a:rPr lang="id-ID" sz="32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8.FUNGS MID</a:t>
            </a:r>
            <a:endParaRPr lang="id-ID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7584" y="3284984"/>
            <a:ext cx="7776864" cy="1080120"/>
          </a:xfrm>
        </p:spPr>
        <p:txBody>
          <a:bodyPr/>
          <a:lstStyle/>
          <a:p>
            <a:r>
              <a:rPr lang="id-ID" sz="2000" dirty="0">
                <a:latin typeface="Comic Sans MS" panose="030F0702030302020204" pitchFamily="66" charset="0"/>
              </a:rPr>
              <a:t> penulisan syntaxnya adalah</a:t>
            </a:r>
            <a:br>
              <a:rPr lang="id-ID" sz="2000" dirty="0">
                <a:latin typeface="Comic Sans MS" panose="030F0702030302020204" pitchFamily="66" charset="0"/>
              </a:rPr>
            </a:br>
            <a:r>
              <a:rPr lang="id-ID" sz="2000" dirty="0">
                <a:latin typeface="Comic Sans MS" panose="030F0702030302020204" pitchFamily="66" charset="0"/>
              </a:rPr>
              <a:t>=mid(teks;start_num;num_chars</a:t>
            </a:r>
            <a:r>
              <a:rPr lang="id-ID" sz="2000" dirty="0" smtClean="0">
                <a:latin typeface="Comic Sans MS" panose="030F0702030302020204" pitchFamily="66" charset="0"/>
              </a:rPr>
              <a:t>)</a:t>
            </a:r>
            <a:endParaRPr lang="id-ID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50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2030064" y="1020844"/>
            <a:ext cx="4918200" cy="1040004"/>
          </a:xfrm>
        </p:spPr>
        <p:txBody>
          <a:bodyPr/>
          <a:lstStyle/>
          <a:p>
            <a:pPr marL="152400" indent="0" algn="ctr">
              <a:buNone/>
            </a:pPr>
            <a:r>
              <a:rPr lang="id-ID" sz="24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CONTOHNYA</a:t>
            </a:r>
            <a:endParaRPr lang="id-ID" sz="24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744871"/>
            <a:ext cx="5760639" cy="226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1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>
            <a:spLocks noGrp="1"/>
          </p:cNvSpPr>
          <p:nvPr>
            <p:ph type="title"/>
          </p:nvPr>
        </p:nvSpPr>
        <p:spPr>
          <a:xfrm>
            <a:off x="2535880" y="1122630"/>
            <a:ext cx="3963600" cy="941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Selesai</a:t>
            </a:r>
            <a:br>
              <a:rPr lang="id-ID" dirty="0" smtClean="0"/>
            </a:b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title" idx="2"/>
          </p:nvPr>
        </p:nvSpPr>
        <p:spPr>
          <a:xfrm>
            <a:off x="7016436" y="2653135"/>
            <a:ext cx="1548142" cy="1734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52"/>
          <p:cNvSpPr txBox="1">
            <a:spLocks noGrp="1"/>
          </p:cNvSpPr>
          <p:nvPr>
            <p:ph type="subTitle" idx="1"/>
          </p:nvPr>
        </p:nvSpPr>
        <p:spPr>
          <a:xfrm>
            <a:off x="2391900" y="1931407"/>
            <a:ext cx="4360200" cy="13754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Terima</a:t>
            </a:r>
            <a:r>
              <a:rPr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Kasih</a:t>
            </a:r>
            <a:endParaRPr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203848" y="3501008"/>
            <a:ext cx="2399169" cy="25339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88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1412776"/>
            <a:ext cx="5313600" cy="643600"/>
          </a:xfrm>
        </p:spPr>
        <p:txBody>
          <a:bodyPr/>
          <a:lstStyle/>
          <a:p>
            <a:pPr algn="ctr"/>
            <a:r>
              <a:rPr lang="id-ID" sz="5400" dirty="0" smtClean="0">
                <a:latin typeface="Comic Sans MS" panose="030F0702030302020204" pitchFamily="66" charset="0"/>
              </a:rPr>
              <a:t>MATERI</a:t>
            </a:r>
            <a:endParaRPr lang="id-ID" sz="54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549803"/>
            <a:ext cx="597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Pengertian </a:t>
            </a:r>
            <a:r>
              <a:rPr lang="id-ID" dirty="0">
                <a:latin typeface="Comic Sans MS" panose="030F0702030302020204" pitchFamily="66" charset="0"/>
              </a:rPr>
              <a:t>Microsoft </a:t>
            </a:r>
            <a:r>
              <a:rPr lang="id-ID" dirty="0" smtClean="0">
                <a:latin typeface="Comic Sans MS" panose="030F0702030302020204" pitchFamily="66" charset="0"/>
              </a:rPr>
              <a:t>Excel</a:t>
            </a:r>
          </a:p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 </a:t>
            </a:r>
            <a:r>
              <a:rPr lang="id-ID" dirty="0">
                <a:latin typeface="Comic Sans MS" panose="030F0702030302020204" pitchFamily="66" charset="0"/>
              </a:rPr>
              <a:t>Kelebihan dan kekurangan microsoft </a:t>
            </a:r>
            <a:r>
              <a:rPr lang="id-ID" dirty="0" smtClean="0">
                <a:latin typeface="Comic Sans MS" panose="030F0702030302020204" pitchFamily="66" charset="0"/>
              </a:rPr>
              <a:t>Excel</a:t>
            </a:r>
          </a:p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 </a:t>
            </a:r>
            <a:r>
              <a:rPr lang="id-ID" dirty="0">
                <a:latin typeface="Comic Sans MS" panose="030F0702030302020204" pitchFamily="66" charset="0"/>
              </a:rPr>
              <a:t>Cara Mengaktifkan Microsoft </a:t>
            </a:r>
            <a:r>
              <a:rPr lang="id-ID" dirty="0" smtClean="0">
                <a:latin typeface="Comic Sans MS" panose="030F0702030302020204" pitchFamily="66" charset="0"/>
              </a:rPr>
              <a:t>Excel</a:t>
            </a:r>
          </a:p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Operator </a:t>
            </a:r>
            <a:r>
              <a:rPr lang="id-ID" dirty="0">
                <a:latin typeface="Comic Sans MS" panose="030F0702030302020204" pitchFamily="66" charset="0"/>
              </a:rPr>
              <a:t>Dalam Microsoft </a:t>
            </a:r>
            <a:r>
              <a:rPr lang="id-ID" dirty="0" smtClean="0">
                <a:latin typeface="Comic Sans MS" panose="030F0702030302020204" pitchFamily="66" charset="0"/>
              </a:rPr>
              <a:t>Excel</a:t>
            </a:r>
          </a:p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Rumus </a:t>
            </a:r>
            <a:r>
              <a:rPr lang="id-ID" dirty="0">
                <a:latin typeface="Comic Sans MS" panose="030F0702030302020204" pitchFamily="66" charset="0"/>
              </a:rPr>
              <a:t>Dasar Matematika Microsoft </a:t>
            </a:r>
            <a:r>
              <a:rPr lang="id-ID" dirty="0" smtClean="0">
                <a:latin typeface="Comic Sans MS" panose="030F0702030302020204" pitchFamily="66" charset="0"/>
              </a:rPr>
              <a:t>Excel</a:t>
            </a:r>
          </a:p>
          <a:p>
            <a:pPr marL="342900" indent="-342900">
              <a:buAutoNum type="arabicPeriod"/>
            </a:pPr>
            <a:r>
              <a:rPr lang="id-ID" dirty="0" smtClean="0">
                <a:latin typeface="Comic Sans MS" panose="030F0702030302020204" pitchFamily="66" charset="0"/>
              </a:rPr>
              <a:t>Fungsi </a:t>
            </a:r>
            <a:r>
              <a:rPr lang="id-ID" dirty="0">
                <a:latin typeface="Comic Sans MS" panose="030F0702030302020204" pitchFamily="66" charset="0"/>
              </a:rPr>
              <a:t>Perhitungan Dalam Microsoft Excel</a:t>
            </a:r>
            <a:br>
              <a:rPr lang="id-ID" dirty="0">
                <a:latin typeface="Comic Sans MS" panose="030F0702030302020204" pitchFamily="66" charset="0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0485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n-NO" sz="1800" b="0" dirty="0">
                <a:latin typeface="Comic Sans MS" panose="030F0702030302020204" pitchFamily="66" charset="0"/>
              </a:rPr>
              <a:t>Microsoft Excel adalah sebuah program dari Microsoft Office yang mempunyai fungsi pengolah data berupa perhitungan atau grafik.</a:t>
            </a:r>
            <a:br>
              <a:rPr lang="nn-NO" sz="1800" b="0" dirty="0">
                <a:latin typeface="Comic Sans MS" panose="030F0702030302020204" pitchFamily="66" charset="0"/>
              </a:rPr>
            </a:br>
            <a:endParaRPr lang="id-ID" sz="1800" b="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z="2800" b="1" dirty="0">
                <a:solidFill>
                  <a:schemeClr val="tx1"/>
                </a:solidFill>
                <a:latin typeface="Comic Sans MS" panose="030F0702030302020204" pitchFamily="66" charset="0"/>
              </a:rPr>
              <a:t>Pengertian Microsof Excel</a:t>
            </a:r>
          </a:p>
        </p:txBody>
      </p:sp>
    </p:spTree>
    <p:extLst>
      <p:ext uri="{BB962C8B-B14F-4D97-AF65-F5344CB8AC3E}">
        <p14:creationId xmlns:p14="http://schemas.microsoft.com/office/powerpoint/2010/main" val="124980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899592" y="92568"/>
            <a:ext cx="4918200" cy="3048400"/>
          </a:xfrm>
        </p:spPr>
        <p:txBody>
          <a:bodyPr/>
          <a:lstStyle/>
          <a:p>
            <a:pPr marL="152400" indent="0">
              <a:buNone/>
            </a:pPr>
            <a:r>
              <a:rPr lang="id-ID" sz="32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Kelebihan Microsof Excel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5313600" cy="1656184"/>
          </a:xfrm>
        </p:spPr>
        <p:txBody>
          <a:bodyPr/>
          <a:lstStyle/>
          <a:p>
            <a:pPr algn="l"/>
            <a:r>
              <a:rPr lang="id-ID" sz="1800" b="0" dirty="0" smtClean="0">
                <a:latin typeface="Comic Sans MS" panose="030F0702030302020204" pitchFamily="66" charset="0"/>
              </a:rPr>
              <a:t>1.Mempunyai </a:t>
            </a:r>
            <a:r>
              <a:rPr lang="id-ID" sz="1800" b="0" dirty="0">
                <a:latin typeface="Comic Sans MS" panose="030F0702030302020204" pitchFamily="66" charset="0"/>
              </a:rPr>
              <a:t>kemampuan menampung data yang cukupb besar dengan 1juta baris dan 16.000 kolom dalam 1 </a:t>
            </a:r>
            <a:r>
              <a:rPr lang="id-ID" sz="1800" b="0" dirty="0" smtClean="0">
                <a:latin typeface="Comic Sans MS" panose="030F0702030302020204" pitchFamily="66" charset="0"/>
              </a:rPr>
              <a:t>sheet</a:t>
            </a:r>
            <a:r>
              <a:rPr lang="id-ID" sz="1800" b="0" dirty="0" smtClean="0">
                <a:latin typeface="Comic Sans MS" panose="030F0702030302020204" pitchFamily="66" charset="0"/>
              </a:rPr>
              <a:t>.</a:t>
            </a:r>
            <a:endParaRPr lang="id-ID" sz="1800" b="0" dirty="0"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3717032"/>
            <a:ext cx="576064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 i="0" u="none" strike="noStrike" cap="none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r>
              <a:rPr lang="id-ID" sz="2000" b="0" dirty="0">
                <a:latin typeface="Comic Sans MS" panose="030F0702030302020204" pitchFamily="66" charset="0"/>
              </a:rPr>
              <a:t>2.Microsoft Excel mempunyai program penggunaan rumus yang sangat lengkap sehingga mempermudah pengolahan angka untuk menghasilkan dokumen yang lebih </a:t>
            </a:r>
            <a:r>
              <a:rPr lang="id-ID" sz="2000" b="0" dirty="0" smtClean="0">
                <a:latin typeface="Comic Sans MS" panose="030F0702030302020204" pitchFamily="66" charset="0"/>
              </a:rPr>
              <a:t>canggih.</a:t>
            </a:r>
            <a:endParaRPr lang="id-ID" sz="2000" kern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159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3717032"/>
            <a:ext cx="6048672" cy="1008112"/>
          </a:xfrm>
        </p:spPr>
        <p:txBody>
          <a:bodyPr/>
          <a:lstStyle/>
          <a:p>
            <a:pPr algn="l"/>
            <a:r>
              <a:rPr lang="id-ID" sz="1800" b="0" dirty="0" smtClean="0">
                <a:latin typeface="Comic Sans MS" panose="030F0702030302020204" pitchFamily="66" charset="0"/>
              </a:rPr>
              <a:t>2.Aplikasi </a:t>
            </a:r>
            <a:r>
              <a:rPr lang="id-ID" sz="1800" b="0" dirty="0">
                <a:latin typeface="Comic Sans MS" panose="030F0702030302020204" pitchFamily="66" charset="0"/>
              </a:rPr>
              <a:t>ini memerlukan </a:t>
            </a:r>
            <a:r>
              <a:rPr lang="id-ID" sz="1800" b="0" dirty="0" smtClean="0">
                <a:latin typeface="Comic Sans MS" panose="030F0702030302020204" pitchFamily="66" charset="0"/>
              </a:rPr>
              <a:t>banyak </a:t>
            </a:r>
            <a:r>
              <a:rPr lang="id-ID" sz="1800" b="0" dirty="0">
                <a:latin typeface="Comic Sans MS" panose="030F0702030302020204" pitchFamily="66" charset="0"/>
              </a:rPr>
              <a:t>memory RAM dan proccessor yang besar cpu </a:t>
            </a:r>
            <a:r>
              <a:rPr lang="id-ID" sz="1800" b="0" dirty="0" smtClean="0">
                <a:latin typeface="Comic Sans MS" panose="030F0702030302020204" pitchFamily="66" charset="0"/>
              </a:rPr>
              <a:t>.</a:t>
            </a:r>
            <a:endParaRPr lang="id-ID" sz="1800" b="0" dirty="0">
              <a:latin typeface="Comic Sans MS" panose="030F0702030302020204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91680" y="1504856"/>
            <a:ext cx="5832648" cy="628000"/>
          </a:xfrm>
        </p:spPr>
        <p:txBody>
          <a:bodyPr/>
          <a:lstStyle/>
          <a:p>
            <a:r>
              <a:rPr lang="id-ID" sz="32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Kekurangan Microsof Excel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4080" y="2717304"/>
            <a:ext cx="6048672" cy="1584176"/>
          </a:xfrm>
        </p:spPr>
        <p:txBody>
          <a:bodyPr/>
          <a:lstStyle/>
          <a:p>
            <a:pPr algn="l"/>
            <a:r>
              <a:rPr lang="id-ID" sz="1800" b="0" dirty="0">
                <a:latin typeface="Comic Sans MS" panose="030F0702030302020204" pitchFamily="66" charset="0"/>
              </a:rPr>
              <a:t>1.SoftWare pengolah angka ini berbayar atau tidak gratis</a:t>
            </a:r>
            <a:r>
              <a:rPr lang="id-ID" sz="1800" b="0" dirty="0" smtClean="0">
                <a:latin typeface="Comic Sans MS" panose="030F0702030302020204" pitchFamily="66" charset="0"/>
              </a:rPr>
              <a:t>.</a:t>
            </a:r>
            <a:endParaRPr lang="id-ID" sz="18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17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91900" y="2080920"/>
            <a:ext cx="4360200" cy="628000"/>
          </a:xfrm>
        </p:spPr>
        <p:txBody>
          <a:bodyPr/>
          <a:lstStyle/>
          <a:p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Cara Mengaktifkan Microsoft Excel</a:t>
            </a:r>
            <a:endParaRPr lang="id-ID" sz="20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292494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0" dirty="0" smtClean="0">
                <a:latin typeface="Comic Sans MS" panose="030F0702030302020204" pitchFamily="66" charset="0"/>
              </a:rPr>
              <a:t>1. Mengatifka Microsft Excel: Klik Dua Kali Icon Microsoft Excel </a:t>
            </a:r>
            <a:br>
              <a:rPr lang="id-ID" b="0" dirty="0" smtClean="0">
                <a:latin typeface="Comic Sans MS" panose="030F0702030302020204" pitchFamily="66" charset="0"/>
              </a:rPr>
            </a:br>
            <a:r>
              <a:rPr lang="id-ID" b="0" dirty="0" smtClean="0">
                <a:latin typeface="Comic Sans MS" panose="030F0702030302020204" pitchFamily="66" charset="0"/>
              </a:rPr>
              <a:t>2. Start &gt; All Program &gt; Accessoriess &gt; Microsoft Office &gt; Microsoft Office Excel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9271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8636" y="614904"/>
            <a:ext cx="6227700" cy="1950000"/>
          </a:xfrm>
        </p:spPr>
        <p:txBody>
          <a:bodyPr/>
          <a:lstStyle/>
          <a:p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Akan Muncul Gambar Seperti Di Bawah Ini</a:t>
            </a:r>
            <a:endParaRPr lang="id-ID" sz="20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74007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2784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55365"/>
            <a:ext cx="3963600" cy="2269779"/>
          </a:xfrm>
        </p:spPr>
        <p:txBody>
          <a:bodyPr/>
          <a:lstStyle/>
          <a:p>
            <a:r>
              <a:rPr lang="id-ID" sz="2000" dirty="0" smtClean="0">
                <a:latin typeface="Comic Sans MS" panose="030F0702030302020204" pitchFamily="66" charset="0"/>
              </a:rPr>
              <a:t>1. </a:t>
            </a:r>
            <a:r>
              <a:rPr lang="id-ID" sz="2000" dirty="0" smtClean="0">
                <a:latin typeface="Comic Sans MS" panose="030F0702030302020204" pitchFamily="66" charset="0"/>
              </a:rPr>
              <a:t>Aritmatika/Arithmetic</a:t>
            </a:r>
            <a:br>
              <a:rPr lang="id-ID" sz="2000" dirty="0" smtClean="0">
                <a:latin typeface="Comic Sans MS" panose="030F0702030302020204" pitchFamily="66" charset="0"/>
              </a:rPr>
            </a:br>
            <a:r>
              <a:rPr lang="id-ID" sz="2000" b="0" dirty="0" smtClean="0">
                <a:latin typeface="Comic Sans MS" panose="030F0702030302020204" pitchFamily="66" charset="0"/>
              </a:rPr>
              <a:t/>
            </a:r>
            <a:br>
              <a:rPr lang="id-ID" sz="2000" b="0" dirty="0" smtClean="0">
                <a:latin typeface="Comic Sans MS" panose="030F0702030302020204" pitchFamily="66" charset="0"/>
              </a:rPr>
            </a:br>
            <a:r>
              <a:rPr lang="id-ID" sz="1800" b="0" dirty="0" smtClean="0">
                <a:latin typeface="Comic Sans MS" panose="030F0702030302020204" pitchFamily="66" charset="0"/>
              </a:rPr>
              <a:t>Untuk Melakukan Operasi Dasar Matematika Seperti Penambahan,Pengurangan,Pembagian Atau Perkalian DLL</a:t>
            </a:r>
            <a:r>
              <a:rPr lang="id-ID" sz="1800" b="0" dirty="0" smtClean="0"/>
              <a:t>.</a:t>
            </a:r>
            <a:endParaRPr lang="id-ID" sz="18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39752" y="1268760"/>
            <a:ext cx="4360200" cy="628000"/>
          </a:xfrm>
        </p:spPr>
        <p:txBody>
          <a:bodyPr/>
          <a:lstStyle/>
          <a:p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Operator Dalam Microsoft Excel</a:t>
            </a:r>
            <a:endParaRPr lang="id-ID" sz="20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464496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33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- Watercolor College Project by Slidesgo">
  <a:themeElements>
    <a:clrScheme name="Simple Light">
      <a:dk1>
        <a:srgbClr val="191919"/>
      </a:dk1>
      <a:lt1>
        <a:srgbClr val="F1EEEA"/>
      </a:lt1>
      <a:dk2>
        <a:srgbClr val="434343"/>
      </a:dk2>
      <a:lt2>
        <a:srgbClr val="FFFFFF"/>
      </a:lt2>
      <a:accent1>
        <a:srgbClr val="F3CB7A"/>
      </a:accent1>
      <a:accent2>
        <a:srgbClr val="E08D86"/>
      </a:accent2>
      <a:accent3>
        <a:srgbClr val="EBCBBF"/>
      </a:accent3>
      <a:accent4>
        <a:srgbClr val="B2B2B2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watercolor-college-project</Template>
  <TotalTime>255</TotalTime>
  <Words>360</Words>
  <Application>Microsoft Office PowerPoint</Application>
  <PresentationFormat>On-screen Show (4:3)</PresentationFormat>
  <Paragraphs>69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- Watercolor College Project by Slidesgo</vt:lpstr>
      <vt:lpstr>MICROSOFT EXCEL</vt:lpstr>
      <vt:lpstr>ANGGOTA:</vt:lpstr>
      <vt:lpstr>MATERI</vt:lpstr>
      <vt:lpstr>Microsoft Excel adalah sebuah program dari Microsoft Office yang mempunyai fungsi pengolah data berupa perhitungan atau grafik. </vt:lpstr>
      <vt:lpstr>1.Mempunyai kemampuan menampung data yang cukupb besar dengan 1juta baris dan 16.000 kolom dalam 1 sheet.</vt:lpstr>
      <vt:lpstr>2.Aplikasi ini memerlukan banyak memory RAM dan proccessor yang besar cpu .</vt:lpstr>
      <vt:lpstr>PowerPoint Presentation</vt:lpstr>
      <vt:lpstr>PowerPoint Presentation</vt:lpstr>
      <vt:lpstr>1. Aritmatika/Arithmetic  Untuk Melakukan Operasi Dasar Matematika Seperti Penambahan,Pengurangan,Pembagian Atau Perkalian DLL.</vt:lpstr>
      <vt:lpstr>PowerPoint Presentation</vt:lpstr>
      <vt:lpstr>PowerPoint Presentation</vt:lpstr>
      <vt:lpstr>PowerPoint Presentation</vt:lpstr>
      <vt:lpstr>SUM adalah fungsi untuk mencari jumlah isi data pada range tertentu </vt:lpstr>
      <vt:lpstr>AVERAGE adalah sebuah fungsi yang menggunakan untuk mencari rata rata dari suatu range tertentu</vt:lpstr>
      <vt:lpstr>MAX digunakan untuk mencari data tertinggi dari suatu range</vt:lpstr>
      <vt:lpstr>MIN adalah kebalikan dari fungsi max,fungsi ini digunakan untuk mencari data terendah dari suatu range </vt:lpstr>
      <vt:lpstr>fungsi COUNT  digunakan untuk mencari jumlah data numerik (angka) dalam daftar argumen atau sebuah range</vt:lpstr>
      <vt:lpstr>Rumus RIGHT  berfungsi untuk menggambil beberapa karakter teks dari data di microsoft excel yang dimulai dari kanan  penulisan sintaxnya adalah  =right(text;num_chars)</vt:lpstr>
      <vt:lpstr>PowerPoint Presentation</vt:lpstr>
      <vt:lpstr>Rumus LEFT berfungsi untuk mengambil beberapa karakter teks dari data microsoft excel yang dimulai dari kiri</vt:lpstr>
      <vt:lpstr>Rumus MID berfungsi untuk mengambil beberapa karakter teks dari data di microsoft excel yang digunakan dari tengah</vt:lpstr>
      <vt:lpstr>PowerPoint Presentation</vt:lpstr>
      <vt:lpstr>Selesai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ariyanto</dc:creator>
  <cp:lastModifiedBy>yoga ariyanto</cp:lastModifiedBy>
  <cp:revision>25</cp:revision>
  <dcterms:created xsi:type="dcterms:W3CDTF">2022-04-01T07:02:02Z</dcterms:created>
  <dcterms:modified xsi:type="dcterms:W3CDTF">2022-04-01T13:05:37Z</dcterms:modified>
</cp:coreProperties>
</file>