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397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43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8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80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870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43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85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58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12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BBAB9-187A-484E-B6A8-0003DA823BD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227B1-DE91-4DCE-8EDF-BDBDE2A935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68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B7936-BCEF-58A8-EF50-C2ACC5BC5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270933"/>
            <a:ext cx="5915025" cy="942625"/>
          </a:xfrm>
        </p:spPr>
        <p:txBody>
          <a:bodyPr anchor="ctr">
            <a:normAutofit/>
          </a:bodyPr>
          <a:lstStyle/>
          <a:p>
            <a:pPr algn="ctr"/>
            <a:r>
              <a:rPr lang="en-IN" b="1" dirty="0">
                <a:latin typeface="Baskerville Old Face" panose="02020602080505020303" pitchFamily="18" charset="0"/>
              </a:rPr>
              <a:t>Characteristics of Berlin’s Bike Crashes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26680-E945-B7F5-8CBD-E0DF4DB23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4605" y="1306307"/>
            <a:ext cx="1549459" cy="11430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228600" indent="-228600">
              <a:buAutoNum type="arabicPeriod"/>
            </a:pPr>
            <a:r>
              <a:rPr lang="en-IN" dirty="0"/>
              <a:t>Introduction</a:t>
            </a:r>
          </a:p>
          <a:p>
            <a:r>
              <a:rPr lang="en-IN" dirty="0"/>
              <a:t>Motivation</a:t>
            </a:r>
          </a:p>
          <a:p>
            <a:r>
              <a:rPr lang="en-IN" dirty="0"/>
              <a:t>Literature briefly</a:t>
            </a:r>
          </a:p>
          <a:p>
            <a:r>
              <a:rPr lang="en-IN" dirty="0"/>
              <a:t>Dataset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930B9D8-B69D-F534-C800-97338274B6C7}"/>
              </a:ext>
            </a:extLst>
          </p:cNvPr>
          <p:cNvSpPr txBox="1">
            <a:spLocks/>
          </p:cNvSpPr>
          <p:nvPr/>
        </p:nvSpPr>
        <p:spPr>
          <a:xfrm>
            <a:off x="1487086" y="1948743"/>
            <a:ext cx="1549459" cy="1143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2. Objective</a:t>
            </a:r>
          </a:p>
          <a:p>
            <a:r>
              <a:rPr lang="en-IN" dirty="0"/>
              <a:t>Research Qs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1E8A143-EE94-1409-FEEA-6642E761055E}"/>
              </a:ext>
            </a:extLst>
          </p:cNvPr>
          <p:cNvSpPr txBox="1">
            <a:spLocks/>
          </p:cNvSpPr>
          <p:nvPr/>
        </p:nvSpPr>
        <p:spPr>
          <a:xfrm>
            <a:off x="937604" y="2767321"/>
            <a:ext cx="1684543" cy="159732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3. Methodology</a:t>
            </a:r>
          </a:p>
          <a:p>
            <a:r>
              <a:rPr lang="en-IN" dirty="0"/>
              <a:t>Variables</a:t>
            </a:r>
          </a:p>
          <a:p>
            <a:r>
              <a:rPr lang="en-IN" dirty="0"/>
              <a:t>Ordinal Logistic Regression</a:t>
            </a:r>
          </a:p>
          <a:p>
            <a:r>
              <a:rPr lang="en-IN" dirty="0"/>
              <a:t>Assumptions (2) results of tests briefly</a:t>
            </a:r>
          </a:p>
          <a:p>
            <a:r>
              <a:rPr lang="en-IN" dirty="0"/>
              <a:t>Robustness – 1 line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CBE0F7-991E-5C1C-3110-0101D9B6D6F6}"/>
              </a:ext>
            </a:extLst>
          </p:cNvPr>
          <p:cNvSpPr/>
          <p:nvPr/>
        </p:nvSpPr>
        <p:spPr>
          <a:xfrm>
            <a:off x="472381" y="4035196"/>
            <a:ext cx="5915025" cy="51132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AD225FD-7886-B797-B59A-1E55411DBA69}"/>
              </a:ext>
            </a:extLst>
          </p:cNvPr>
          <p:cNvSpPr txBox="1">
            <a:spLocks/>
          </p:cNvSpPr>
          <p:nvPr/>
        </p:nvSpPr>
        <p:spPr>
          <a:xfrm>
            <a:off x="4800109" y="4529011"/>
            <a:ext cx="1549459" cy="1143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4. Key Results</a:t>
            </a:r>
          </a:p>
          <a:p>
            <a:r>
              <a:rPr lang="en-IN" dirty="0"/>
              <a:t>Key results big font big numbers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643ABC-C999-07D1-58B4-047ADFFDCCFD}"/>
              </a:ext>
            </a:extLst>
          </p:cNvPr>
          <p:cNvSpPr txBox="1"/>
          <p:nvPr/>
        </p:nvSpPr>
        <p:spPr>
          <a:xfrm>
            <a:off x="548640" y="4405659"/>
            <a:ext cx="175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Type of accident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C2DF0-9181-0300-C609-504985E36463}"/>
              </a:ext>
            </a:extLst>
          </p:cNvPr>
          <p:cNvSpPr txBox="1"/>
          <p:nvPr/>
        </p:nvSpPr>
        <p:spPr>
          <a:xfrm>
            <a:off x="508432" y="5140739"/>
            <a:ext cx="2589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Season/road condition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B3655A-B0F7-8968-A266-0F9E667840D4}"/>
              </a:ext>
            </a:extLst>
          </p:cNvPr>
          <p:cNvSpPr txBox="1"/>
          <p:nvPr/>
        </p:nvSpPr>
        <p:spPr>
          <a:xfrm>
            <a:off x="488239" y="5844513"/>
            <a:ext cx="1751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Lighting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20CB3E4-C215-AEA3-B6EE-58202BE94FB6}"/>
              </a:ext>
            </a:extLst>
          </p:cNvPr>
          <p:cNvSpPr txBox="1">
            <a:spLocks/>
          </p:cNvSpPr>
          <p:nvPr/>
        </p:nvSpPr>
        <p:spPr>
          <a:xfrm>
            <a:off x="4514927" y="7441344"/>
            <a:ext cx="1858279" cy="13815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CD172-A774-1DBE-8AEB-F42A761856C4}"/>
              </a:ext>
            </a:extLst>
          </p:cNvPr>
          <p:cNvSpPr/>
          <p:nvPr/>
        </p:nvSpPr>
        <p:spPr>
          <a:xfrm>
            <a:off x="470594" y="7441344"/>
            <a:ext cx="3904827" cy="13716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12F72507-A531-20C8-55A3-8E123AB8431B}"/>
              </a:ext>
            </a:extLst>
          </p:cNvPr>
          <p:cNvSpPr txBox="1">
            <a:spLocks/>
          </p:cNvSpPr>
          <p:nvPr/>
        </p:nvSpPr>
        <p:spPr>
          <a:xfrm>
            <a:off x="5161084" y="1384087"/>
            <a:ext cx="827507" cy="756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Map w</a:t>
            </a:r>
          </a:p>
          <a:p>
            <a:r>
              <a:rPr lang="en-IN" dirty="0"/>
              <a:t>Crash spread in Berlin</a:t>
            </a:r>
          </a:p>
        </p:txBody>
      </p:sp>
      <p:pic>
        <p:nvPicPr>
          <p:cNvPr id="1026" name="Picture 2" descr="Bike Tour: Berlin's Best – Berlin.de">
            <a:extLst>
              <a:ext uri="{FF2B5EF4-FFF2-40B4-BE49-F238E27FC236}">
                <a16:creationId xmlns:a16="http://schemas.microsoft.com/office/drawing/2014/main" id="{3E2259A3-F381-F03D-294D-875E5115E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12944"/>
            <a:ext cx="6858000" cy="343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9" descr="Europe with solid fill">
            <a:extLst>
              <a:ext uri="{FF2B5EF4-FFF2-40B4-BE49-F238E27FC236}">
                <a16:creationId xmlns:a16="http://schemas.microsoft.com/office/drawing/2014/main" id="{DF0AD269-654C-7559-C967-2639E071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64121" y="893163"/>
            <a:ext cx="4020740" cy="4020740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F4EDC7F-928F-4129-A40F-573B1AB30CC6}"/>
              </a:ext>
            </a:extLst>
          </p:cNvPr>
          <p:cNvSpPr txBox="1"/>
          <p:nvPr/>
        </p:nvSpPr>
        <p:spPr>
          <a:xfrm>
            <a:off x="508432" y="5429848"/>
            <a:ext cx="343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4 maps for each season, count of crashes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8420B-5CCA-A486-C483-FEF8165B1599}"/>
              </a:ext>
            </a:extLst>
          </p:cNvPr>
          <p:cNvSpPr txBox="1"/>
          <p:nvPr/>
        </p:nvSpPr>
        <p:spPr>
          <a:xfrm>
            <a:off x="583395" y="4755900"/>
            <a:ext cx="34340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Bar plot of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FA080E-DEDC-9C15-4558-14F404B04953}"/>
              </a:ext>
            </a:extLst>
          </p:cNvPr>
          <p:cNvSpPr txBox="1"/>
          <p:nvPr/>
        </p:nvSpPr>
        <p:spPr>
          <a:xfrm>
            <a:off x="583395" y="6236977"/>
            <a:ext cx="3434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Map with lighting and total accidents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Bar plot </a:t>
            </a:r>
          </a:p>
        </p:txBody>
      </p:sp>
    </p:spTree>
    <p:extLst>
      <p:ext uri="{BB962C8B-B14F-4D97-AF65-F5344CB8AC3E}">
        <p14:creationId xmlns:p14="http://schemas.microsoft.com/office/powerpoint/2010/main" val="218541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2F8D9-B087-51BC-39F0-780F44252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2E45B-5971-AE97-F304-16A60B85C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Reading feedback and narrowing down the research question scope and analysis scope for the poster</a:t>
            </a:r>
          </a:p>
          <a:p>
            <a:r>
              <a:rPr lang="en-US" dirty="0"/>
              <a:t>2) Ordinal Logistic Regression - research on model choice, assumptions, package selection, variable selection</a:t>
            </a:r>
          </a:p>
          <a:p>
            <a:r>
              <a:rPr lang="en-US" dirty="0"/>
              <a:t>3) Dataset cleaning and preparation </a:t>
            </a:r>
          </a:p>
          <a:p>
            <a:r>
              <a:rPr lang="en-US" dirty="0"/>
              <a:t>4) Poster preliminary draft design on PPTX</a:t>
            </a:r>
          </a:p>
          <a:p>
            <a:r>
              <a:rPr lang="en-US" dirty="0"/>
              <a:t>5) Map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Nima: </a:t>
            </a:r>
          </a:p>
          <a:p>
            <a:r>
              <a:rPr lang="en-US" dirty="0"/>
              <a:t>Descriptives for the facets </a:t>
            </a:r>
          </a:p>
          <a:p>
            <a:r>
              <a:rPr lang="en-US" dirty="0"/>
              <a:t>Intro</a:t>
            </a:r>
          </a:p>
          <a:p>
            <a:r>
              <a:rPr lang="en-US" dirty="0"/>
              <a:t>Objective - 1 RQ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0287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184</TotalTime>
  <Words>144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Baskerville Old Face</vt:lpstr>
      <vt:lpstr>Calibri</vt:lpstr>
      <vt:lpstr>Calibri Light</vt:lpstr>
      <vt:lpstr>Office Theme</vt:lpstr>
      <vt:lpstr>Characteristics of Berlin’s Bike Crashes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Yogada Joshi</dc:creator>
  <cp:lastModifiedBy>Yogada Joshi</cp:lastModifiedBy>
  <cp:revision>13</cp:revision>
  <dcterms:created xsi:type="dcterms:W3CDTF">2025-05-11T12:52:37Z</dcterms:created>
  <dcterms:modified xsi:type="dcterms:W3CDTF">2025-05-11T18:20:59Z</dcterms:modified>
</cp:coreProperties>
</file>