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560" y="-30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2BBAB9-187A-484E-B6A8-0003DA823BD6}"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227B1-DE91-4DCE-8EDF-BDBDE2A935ED}" type="slidenum">
              <a:rPr lang="en-IN" smtClean="0"/>
              <a:t>‹#›</a:t>
            </a:fld>
            <a:endParaRPr lang="en-IN"/>
          </a:p>
        </p:txBody>
      </p:sp>
    </p:spTree>
    <p:extLst>
      <p:ext uri="{BB962C8B-B14F-4D97-AF65-F5344CB8AC3E}">
        <p14:creationId xmlns:p14="http://schemas.microsoft.com/office/powerpoint/2010/main" val="327822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2BBAB9-187A-484E-B6A8-0003DA823BD6}"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227B1-DE91-4DCE-8EDF-BDBDE2A935ED}" type="slidenum">
              <a:rPr lang="en-IN" smtClean="0"/>
              <a:t>‹#›</a:t>
            </a:fld>
            <a:endParaRPr lang="en-IN"/>
          </a:p>
        </p:txBody>
      </p:sp>
    </p:spTree>
    <p:extLst>
      <p:ext uri="{BB962C8B-B14F-4D97-AF65-F5344CB8AC3E}">
        <p14:creationId xmlns:p14="http://schemas.microsoft.com/office/powerpoint/2010/main" val="116939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2BBAB9-187A-484E-B6A8-0003DA823BD6}"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227B1-DE91-4DCE-8EDF-BDBDE2A935ED}" type="slidenum">
              <a:rPr lang="en-IN" smtClean="0"/>
              <a:t>‹#›</a:t>
            </a:fld>
            <a:endParaRPr lang="en-IN"/>
          </a:p>
        </p:txBody>
      </p:sp>
    </p:spTree>
    <p:extLst>
      <p:ext uri="{BB962C8B-B14F-4D97-AF65-F5344CB8AC3E}">
        <p14:creationId xmlns:p14="http://schemas.microsoft.com/office/powerpoint/2010/main" val="798543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2BBAB9-187A-484E-B6A8-0003DA823BD6}"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227B1-DE91-4DCE-8EDF-BDBDE2A935ED}" type="slidenum">
              <a:rPr lang="en-IN" smtClean="0"/>
              <a:t>‹#›</a:t>
            </a:fld>
            <a:endParaRPr lang="en-IN"/>
          </a:p>
        </p:txBody>
      </p:sp>
    </p:spTree>
    <p:extLst>
      <p:ext uri="{BB962C8B-B14F-4D97-AF65-F5344CB8AC3E}">
        <p14:creationId xmlns:p14="http://schemas.microsoft.com/office/powerpoint/2010/main" val="66248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2BBAB9-187A-484E-B6A8-0003DA823BD6}"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227B1-DE91-4DCE-8EDF-BDBDE2A935ED}" type="slidenum">
              <a:rPr lang="en-IN" smtClean="0"/>
              <a:t>‹#›</a:t>
            </a:fld>
            <a:endParaRPr lang="en-IN"/>
          </a:p>
        </p:txBody>
      </p:sp>
    </p:spTree>
    <p:extLst>
      <p:ext uri="{BB962C8B-B14F-4D97-AF65-F5344CB8AC3E}">
        <p14:creationId xmlns:p14="http://schemas.microsoft.com/office/powerpoint/2010/main" val="1799804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2BBAB9-187A-484E-B6A8-0003DA823BD6}"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227B1-DE91-4DCE-8EDF-BDBDE2A935ED}" type="slidenum">
              <a:rPr lang="en-IN" smtClean="0"/>
              <a:t>‹#›</a:t>
            </a:fld>
            <a:endParaRPr lang="en-IN"/>
          </a:p>
        </p:txBody>
      </p:sp>
    </p:spTree>
    <p:extLst>
      <p:ext uri="{BB962C8B-B14F-4D97-AF65-F5344CB8AC3E}">
        <p14:creationId xmlns:p14="http://schemas.microsoft.com/office/powerpoint/2010/main" val="3870870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2BBAB9-187A-484E-B6A8-0003DA823BD6}" type="datetimeFigureOut">
              <a:rPr lang="en-IN" smtClean="0"/>
              <a:t>12-05-2025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2227B1-DE91-4DCE-8EDF-BDBDE2A935ED}" type="slidenum">
              <a:rPr lang="en-IN" smtClean="0"/>
              <a:t>‹#›</a:t>
            </a:fld>
            <a:endParaRPr lang="en-IN"/>
          </a:p>
        </p:txBody>
      </p:sp>
    </p:spTree>
    <p:extLst>
      <p:ext uri="{BB962C8B-B14F-4D97-AF65-F5344CB8AC3E}">
        <p14:creationId xmlns:p14="http://schemas.microsoft.com/office/powerpoint/2010/main" val="158043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2BBAB9-187A-484E-B6A8-0003DA823BD6}" type="datetimeFigureOut">
              <a:rPr lang="en-IN" smtClean="0"/>
              <a:t>12-05-2025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2227B1-DE91-4DCE-8EDF-BDBDE2A935ED}" type="slidenum">
              <a:rPr lang="en-IN" smtClean="0"/>
              <a:t>‹#›</a:t>
            </a:fld>
            <a:endParaRPr lang="en-IN"/>
          </a:p>
        </p:txBody>
      </p:sp>
    </p:spTree>
    <p:extLst>
      <p:ext uri="{BB962C8B-B14F-4D97-AF65-F5344CB8AC3E}">
        <p14:creationId xmlns:p14="http://schemas.microsoft.com/office/powerpoint/2010/main" val="3335850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BBAB9-187A-484E-B6A8-0003DA823BD6}" type="datetimeFigureOut">
              <a:rPr lang="en-IN" smtClean="0"/>
              <a:t>12-05-2025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2227B1-DE91-4DCE-8EDF-BDBDE2A935ED}" type="slidenum">
              <a:rPr lang="en-IN" smtClean="0"/>
              <a:t>‹#›</a:t>
            </a:fld>
            <a:endParaRPr lang="en-IN"/>
          </a:p>
        </p:txBody>
      </p:sp>
    </p:spTree>
    <p:extLst>
      <p:ext uri="{BB962C8B-B14F-4D97-AF65-F5344CB8AC3E}">
        <p14:creationId xmlns:p14="http://schemas.microsoft.com/office/powerpoint/2010/main" val="2595940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52BBAB9-187A-484E-B6A8-0003DA823BD6}"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227B1-DE91-4DCE-8EDF-BDBDE2A935ED}" type="slidenum">
              <a:rPr lang="en-IN" smtClean="0"/>
              <a:t>‹#›</a:t>
            </a:fld>
            <a:endParaRPr lang="en-IN"/>
          </a:p>
        </p:txBody>
      </p:sp>
    </p:spTree>
    <p:extLst>
      <p:ext uri="{BB962C8B-B14F-4D97-AF65-F5344CB8AC3E}">
        <p14:creationId xmlns:p14="http://schemas.microsoft.com/office/powerpoint/2010/main" val="1581580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52BBAB9-187A-484E-B6A8-0003DA823BD6}"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227B1-DE91-4DCE-8EDF-BDBDE2A935ED}" type="slidenum">
              <a:rPr lang="en-IN" smtClean="0"/>
              <a:t>‹#›</a:t>
            </a:fld>
            <a:endParaRPr lang="en-IN"/>
          </a:p>
        </p:txBody>
      </p:sp>
    </p:spTree>
    <p:extLst>
      <p:ext uri="{BB962C8B-B14F-4D97-AF65-F5344CB8AC3E}">
        <p14:creationId xmlns:p14="http://schemas.microsoft.com/office/powerpoint/2010/main" val="3898128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252BBAB9-187A-484E-B6A8-0003DA823BD6}" type="datetimeFigureOut">
              <a:rPr lang="en-IN" smtClean="0"/>
              <a:t>12-05-2025</a:t>
            </a:fld>
            <a:endParaRPr lang="en-IN"/>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462227B1-DE91-4DCE-8EDF-BDBDE2A935ED}" type="slidenum">
              <a:rPr lang="en-IN" smtClean="0"/>
              <a:t>‹#›</a:t>
            </a:fld>
            <a:endParaRPr lang="en-IN"/>
          </a:p>
        </p:txBody>
      </p:sp>
    </p:spTree>
    <p:extLst>
      <p:ext uri="{BB962C8B-B14F-4D97-AF65-F5344CB8AC3E}">
        <p14:creationId xmlns:p14="http://schemas.microsoft.com/office/powerpoint/2010/main" val="1857680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7936-BCEF-58A8-EF50-C2ACC5BC53BB}"/>
              </a:ext>
            </a:extLst>
          </p:cNvPr>
          <p:cNvSpPr>
            <a:spLocks noGrp="1"/>
          </p:cNvSpPr>
          <p:nvPr>
            <p:ph type="title"/>
          </p:nvPr>
        </p:nvSpPr>
        <p:spPr>
          <a:xfrm>
            <a:off x="472381" y="270933"/>
            <a:ext cx="5915025" cy="942625"/>
          </a:xfrm>
        </p:spPr>
        <p:txBody>
          <a:bodyPr anchor="ctr">
            <a:normAutofit/>
          </a:bodyPr>
          <a:lstStyle/>
          <a:p>
            <a:pPr algn="ctr"/>
            <a:r>
              <a:rPr lang="en-IN" b="1" dirty="0">
                <a:latin typeface="Baskerville Old Face" panose="02020602080505020303" pitchFamily="18" charset="0"/>
              </a:rPr>
              <a:t>Characteristics of Berlin’s Bike Crashes </a:t>
            </a:r>
          </a:p>
        </p:txBody>
      </p:sp>
      <p:sp>
        <p:nvSpPr>
          <p:cNvPr id="4" name="Text Placeholder 3">
            <a:extLst>
              <a:ext uri="{FF2B5EF4-FFF2-40B4-BE49-F238E27FC236}">
                <a16:creationId xmlns:a16="http://schemas.microsoft.com/office/drawing/2014/main" id="{AA826680-E945-B7F5-8CBD-E0DF4DB2331D}"/>
              </a:ext>
            </a:extLst>
          </p:cNvPr>
          <p:cNvSpPr>
            <a:spLocks noGrp="1"/>
          </p:cNvSpPr>
          <p:nvPr>
            <p:ph type="body" sz="half" idx="2"/>
          </p:nvPr>
        </p:nvSpPr>
        <p:spPr>
          <a:xfrm>
            <a:off x="434605" y="1306307"/>
            <a:ext cx="1549459" cy="1143000"/>
          </a:xfrm>
          <a:solidFill>
            <a:schemeClr val="accent4">
              <a:lumMod val="20000"/>
              <a:lumOff val="80000"/>
            </a:schemeClr>
          </a:solidFill>
        </p:spPr>
        <p:txBody>
          <a:bodyPr/>
          <a:lstStyle/>
          <a:p>
            <a:pPr marL="228600" indent="-228600">
              <a:buAutoNum type="arabicPeriod"/>
            </a:pPr>
            <a:r>
              <a:rPr lang="en-IN" dirty="0"/>
              <a:t>Introduction</a:t>
            </a:r>
          </a:p>
          <a:p>
            <a:r>
              <a:rPr lang="en-IN" dirty="0"/>
              <a:t>Motivation</a:t>
            </a:r>
          </a:p>
          <a:p>
            <a:r>
              <a:rPr lang="en-IN" dirty="0"/>
              <a:t>Literature briefly</a:t>
            </a:r>
          </a:p>
          <a:p>
            <a:r>
              <a:rPr lang="en-IN" dirty="0"/>
              <a:t>Dataset</a:t>
            </a:r>
          </a:p>
        </p:txBody>
      </p:sp>
      <p:sp>
        <p:nvSpPr>
          <p:cNvPr id="5" name="Text Placeholder 3">
            <a:extLst>
              <a:ext uri="{FF2B5EF4-FFF2-40B4-BE49-F238E27FC236}">
                <a16:creationId xmlns:a16="http://schemas.microsoft.com/office/drawing/2014/main" id="{C930B9D8-B69D-F534-C800-97338274B6C7}"/>
              </a:ext>
            </a:extLst>
          </p:cNvPr>
          <p:cNvSpPr txBox="1">
            <a:spLocks/>
          </p:cNvSpPr>
          <p:nvPr/>
        </p:nvSpPr>
        <p:spPr>
          <a:xfrm>
            <a:off x="1487086" y="1948743"/>
            <a:ext cx="1549459" cy="1143000"/>
          </a:xfrm>
          <a:prstGeom prst="rect">
            <a:avLst/>
          </a:prstGeom>
          <a:solidFill>
            <a:schemeClr val="accent4">
              <a:lumMod val="40000"/>
              <a:lumOff val="60000"/>
            </a:schemeClr>
          </a:solidFill>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IN" dirty="0"/>
              <a:t>2. Objective</a:t>
            </a:r>
          </a:p>
          <a:p>
            <a:r>
              <a:rPr lang="en-IN" dirty="0"/>
              <a:t>Research Qs</a:t>
            </a:r>
          </a:p>
        </p:txBody>
      </p:sp>
      <p:sp>
        <p:nvSpPr>
          <p:cNvPr id="6" name="Text Placeholder 3">
            <a:extLst>
              <a:ext uri="{FF2B5EF4-FFF2-40B4-BE49-F238E27FC236}">
                <a16:creationId xmlns:a16="http://schemas.microsoft.com/office/drawing/2014/main" id="{01E8A143-EE94-1409-FEEA-6642E761055E}"/>
              </a:ext>
            </a:extLst>
          </p:cNvPr>
          <p:cNvSpPr txBox="1">
            <a:spLocks/>
          </p:cNvSpPr>
          <p:nvPr/>
        </p:nvSpPr>
        <p:spPr>
          <a:xfrm>
            <a:off x="937604" y="2767321"/>
            <a:ext cx="1684543" cy="1597323"/>
          </a:xfrm>
          <a:prstGeom prst="rect">
            <a:avLst/>
          </a:prstGeom>
          <a:solidFill>
            <a:schemeClr val="accent4">
              <a:lumMod val="60000"/>
              <a:lumOff val="40000"/>
            </a:schemeClr>
          </a:solidFill>
        </p:spPr>
        <p:txBody>
          <a:bodyPr vert="horz" lIns="91440" tIns="45720" rIns="91440" bIns="45720" rtlCol="0">
            <a:normAutofit lnSpcReduction="10000"/>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IN" dirty="0"/>
              <a:t>3. Methodology</a:t>
            </a:r>
          </a:p>
          <a:p>
            <a:r>
              <a:rPr lang="en-IN" dirty="0"/>
              <a:t>Variables</a:t>
            </a:r>
          </a:p>
          <a:p>
            <a:r>
              <a:rPr lang="en-IN" dirty="0"/>
              <a:t>Ordinal Logistic Regression</a:t>
            </a:r>
          </a:p>
          <a:p>
            <a:r>
              <a:rPr lang="en-IN" dirty="0"/>
              <a:t>Assumptions (2) results of tests briefly</a:t>
            </a:r>
          </a:p>
          <a:p>
            <a:r>
              <a:rPr lang="en-IN" dirty="0"/>
              <a:t>Robustness – 1 line</a:t>
            </a:r>
          </a:p>
          <a:p>
            <a:endParaRPr lang="en-IN" dirty="0"/>
          </a:p>
          <a:p>
            <a:endParaRPr lang="en-IN" dirty="0"/>
          </a:p>
          <a:p>
            <a:endParaRPr lang="en-IN" dirty="0"/>
          </a:p>
        </p:txBody>
      </p:sp>
      <p:sp>
        <p:nvSpPr>
          <p:cNvPr id="11" name="Rectangle 10">
            <a:extLst>
              <a:ext uri="{FF2B5EF4-FFF2-40B4-BE49-F238E27FC236}">
                <a16:creationId xmlns:a16="http://schemas.microsoft.com/office/drawing/2014/main" id="{52CBE0F7-991E-5C1C-3110-0101D9B6D6F6}"/>
              </a:ext>
            </a:extLst>
          </p:cNvPr>
          <p:cNvSpPr/>
          <p:nvPr/>
        </p:nvSpPr>
        <p:spPr>
          <a:xfrm>
            <a:off x="472381" y="4035196"/>
            <a:ext cx="5915025" cy="5113224"/>
          </a:xfrm>
          <a:prstGeom prst="rect">
            <a:avLst/>
          </a:prstGeom>
          <a:solidFill>
            <a:schemeClr val="accent2">
              <a:lumMod val="20000"/>
              <a:lumOff val="80000"/>
            </a:schemeClr>
          </a:solidFill>
          <a:ln>
            <a:no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 Placeholder 3">
            <a:extLst>
              <a:ext uri="{FF2B5EF4-FFF2-40B4-BE49-F238E27FC236}">
                <a16:creationId xmlns:a16="http://schemas.microsoft.com/office/drawing/2014/main" id="{AAD225FD-7886-B797-B59A-1E55411DBA69}"/>
              </a:ext>
            </a:extLst>
          </p:cNvPr>
          <p:cNvSpPr txBox="1">
            <a:spLocks/>
          </p:cNvSpPr>
          <p:nvPr/>
        </p:nvSpPr>
        <p:spPr>
          <a:xfrm>
            <a:off x="4800109" y="4529011"/>
            <a:ext cx="1549459" cy="1143000"/>
          </a:xfrm>
          <a:prstGeom prst="rect">
            <a:avLst/>
          </a:prstGeom>
          <a:solidFill>
            <a:schemeClr val="accent4">
              <a:lumMod val="75000"/>
            </a:schemeClr>
          </a:solidFill>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IN" dirty="0"/>
              <a:t>4. Key Results</a:t>
            </a:r>
          </a:p>
          <a:p>
            <a:r>
              <a:rPr lang="en-IN" dirty="0"/>
              <a:t>Key results big font big numbers here</a:t>
            </a:r>
          </a:p>
        </p:txBody>
      </p:sp>
      <p:sp>
        <p:nvSpPr>
          <p:cNvPr id="12" name="TextBox 11">
            <a:extLst>
              <a:ext uri="{FF2B5EF4-FFF2-40B4-BE49-F238E27FC236}">
                <a16:creationId xmlns:a16="http://schemas.microsoft.com/office/drawing/2014/main" id="{4A643ABC-C999-07D1-58B4-047ADFFDCCFD}"/>
              </a:ext>
            </a:extLst>
          </p:cNvPr>
          <p:cNvSpPr txBox="1"/>
          <p:nvPr/>
        </p:nvSpPr>
        <p:spPr>
          <a:xfrm>
            <a:off x="548640" y="4405659"/>
            <a:ext cx="1751798" cy="276999"/>
          </a:xfrm>
          <a:prstGeom prst="rect">
            <a:avLst/>
          </a:prstGeom>
          <a:noFill/>
        </p:spPr>
        <p:txBody>
          <a:bodyPr wrap="square" rtlCol="0">
            <a:spAutoFit/>
          </a:bodyPr>
          <a:lstStyle/>
          <a:p>
            <a:r>
              <a:rPr lang="en-IN" sz="1200" dirty="0"/>
              <a:t>Type of accident</a:t>
            </a:r>
          </a:p>
        </p:txBody>
      </p:sp>
      <p:sp>
        <p:nvSpPr>
          <p:cNvPr id="13" name="TextBox 12">
            <a:extLst>
              <a:ext uri="{FF2B5EF4-FFF2-40B4-BE49-F238E27FC236}">
                <a16:creationId xmlns:a16="http://schemas.microsoft.com/office/drawing/2014/main" id="{A04C2DF0-9181-0300-C609-504985E36463}"/>
              </a:ext>
            </a:extLst>
          </p:cNvPr>
          <p:cNvSpPr txBox="1"/>
          <p:nvPr/>
        </p:nvSpPr>
        <p:spPr>
          <a:xfrm>
            <a:off x="508432" y="5140739"/>
            <a:ext cx="2589196" cy="276999"/>
          </a:xfrm>
          <a:prstGeom prst="rect">
            <a:avLst/>
          </a:prstGeom>
          <a:noFill/>
        </p:spPr>
        <p:txBody>
          <a:bodyPr wrap="square" rtlCol="0">
            <a:spAutoFit/>
          </a:bodyPr>
          <a:lstStyle/>
          <a:p>
            <a:r>
              <a:rPr lang="en-IN" sz="1200" dirty="0"/>
              <a:t>Season/road condition</a:t>
            </a:r>
          </a:p>
        </p:txBody>
      </p:sp>
      <p:sp>
        <p:nvSpPr>
          <p:cNvPr id="14" name="TextBox 13">
            <a:extLst>
              <a:ext uri="{FF2B5EF4-FFF2-40B4-BE49-F238E27FC236}">
                <a16:creationId xmlns:a16="http://schemas.microsoft.com/office/drawing/2014/main" id="{8CB3655A-B0F7-8968-A266-0F9E667840D4}"/>
              </a:ext>
            </a:extLst>
          </p:cNvPr>
          <p:cNvSpPr txBox="1"/>
          <p:nvPr/>
        </p:nvSpPr>
        <p:spPr>
          <a:xfrm>
            <a:off x="488239" y="5844513"/>
            <a:ext cx="1751798" cy="276999"/>
          </a:xfrm>
          <a:prstGeom prst="rect">
            <a:avLst/>
          </a:prstGeom>
          <a:noFill/>
        </p:spPr>
        <p:txBody>
          <a:bodyPr wrap="square" rtlCol="0">
            <a:spAutoFit/>
          </a:bodyPr>
          <a:lstStyle/>
          <a:p>
            <a:r>
              <a:rPr lang="en-IN" sz="1200" dirty="0"/>
              <a:t>Lighting</a:t>
            </a:r>
          </a:p>
        </p:txBody>
      </p:sp>
      <p:sp>
        <p:nvSpPr>
          <p:cNvPr id="17" name="Text Placeholder 3">
            <a:extLst>
              <a:ext uri="{FF2B5EF4-FFF2-40B4-BE49-F238E27FC236}">
                <a16:creationId xmlns:a16="http://schemas.microsoft.com/office/drawing/2014/main" id="{920CB3E4-C215-AEA3-B6EE-58202BE94FB6}"/>
              </a:ext>
            </a:extLst>
          </p:cNvPr>
          <p:cNvSpPr txBox="1">
            <a:spLocks/>
          </p:cNvSpPr>
          <p:nvPr/>
        </p:nvSpPr>
        <p:spPr>
          <a:xfrm>
            <a:off x="4514927" y="7441344"/>
            <a:ext cx="1858279" cy="1381554"/>
          </a:xfrm>
          <a:prstGeom prst="rect">
            <a:avLst/>
          </a:prstGeom>
          <a:solidFill>
            <a:schemeClr val="accent4">
              <a:lumMod val="50000"/>
            </a:schemeClr>
          </a:solidFill>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IN" dirty="0"/>
              <a:t>Conclusion</a:t>
            </a:r>
          </a:p>
        </p:txBody>
      </p:sp>
      <p:sp>
        <p:nvSpPr>
          <p:cNvPr id="18" name="Rectangle 17">
            <a:extLst>
              <a:ext uri="{FF2B5EF4-FFF2-40B4-BE49-F238E27FC236}">
                <a16:creationId xmlns:a16="http://schemas.microsoft.com/office/drawing/2014/main" id="{E76CD172-A774-1DBE-8AEB-F42A761856C4}"/>
              </a:ext>
            </a:extLst>
          </p:cNvPr>
          <p:cNvSpPr/>
          <p:nvPr/>
        </p:nvSpPr>
        <p:spPr>
          <a:xfrm>
            <a:off x="470594" y="7441344"/>
            <a:ext cx="3904827" cy="1371600"/>
          </a:xfrm>
          <a:prstGeom prst="rect">
            <a:avLst/>
          </a:prstGeom>
          <a:solidFill>
            <a:schemeClr val="accent4">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Text Placeholder 3">
            <a:extLst>
              <a:ext uri="{FF2B5EF4-FFF2-40B4-BE49-F238E27FC236}">
                <a16:creationId xmlns:a16="http://schemas.microsoft.com/office/drawing/2014/main" id="{12F72507-A531-20C8-55A3-8E123AB8431B}"/>
              </a:ext>
            </a:extLst>
          </p:cNvPr>
          <p:cNvSpPr txBox="1">
            <a:spLocks/>
          </p:cNvSpPr>
          <p:nvPr/>
        </p:nvSpPr>
        <p:spPr>
          <a:xfrm>
            <a:off x="5161084" y="1384087"/>
            <a:ext cx="827507" cy="756050"/>
          </a:xfrm>
          <a:prstGeom prst="rect">
            <a:avLst/>
          </a:prstGeom>
          <a:solidFill>
            <a:schemeClr val="accent4">
              <a:lumMod val="20000"/>
              <a:lumOff val="80000"/>
            </a:schemeClr>
          </a:solidFill>
        </p:spPr>
        <p:txBody>
          <a:bodyPr vert="horz" lIns="91440" tIns="45720" rIns="91440" bIns="45720" rtlCol="0">
            <a:normAutofit fontScale="92500" lnSpcReduction="10000"/>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IN" dirty="0"/>
              <a:t>Map w</a:t>
            </a:r>
          </a:p>
          <a:p>
            <a:r>
              <a:rPr lang="en-IN" dirty="0"/>
              <a:t>Crash spread in Berlin</a:t>
            </a:r>
          </a:p>
        </p:txBody>
      </p:sp>
      <p:pic>
        <p:nvPicPr>
          <p:cNvPr id="1026" name="Picture 2" descr="Bike Tour: Berlin's Best – Berlin.de">
            <a:extLst>
              <a:ext uri="{FF2B5EF4-FFF2-40B4-BE49-F238E27FC236}">
                <a16:creationId xmlns:a16="http://schemas.microsoft.com/office/drawing/2014/main" id="{3E2259A3-F381-F03D-294D-875E5115EE57}"/>
              </a:ext>
            </a:extLst>
          </p:cNvPr>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0" y="8812944"/>
            <a:ext cx="6858000" cy="3432175"/>
          </a:xfrm>
          <a:prstGeom prst="rect">
            <a:avLst/>
          </a:prstGeom>
          <a:noFill/>
          <a:extLst>
            <a:ext uri="{909E8E84-426E-40DD-AFC4-6F175D3DCCD1}">
              <a14:hiddenFill xmlns:a14="http://schemas.microsoft.com/office/drawing/2010/main">
                <a:solidFill>
                  <a:srgbClr val="FFFFFF"/>
                </a:solidFill>
              </a14:hiddenFill>
            </a:ext>
          </a:extLst>
        </p:spPr>
      </p:pic>
      <p:pic>
        <p:nvPicPr>
          <p:cNvPr id="10" name="Content Placeholder 9" descr="Europe with solid fill">
            <a:extLst>
              <a:ext uri="{FF2B5EF4-FFF2-40B4-BE49-F238E27FC236}">
                <a16:creationId xmlns:a16="http://schemas.microsoft.com/office/drawing/2014/main" id="{DF0AD269-654C-7559-C967-2639E071A8BD}"/>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2764121" y="893163"/>
            <a:ext cx="4020740" cy="4020740"/>
          </a:xfrm>
        </p:spPr>
      </p:pic>
      <p:sp>
        <p:nvSpPr>
          <p:cNvPr id="20" name="TextBox 19">
            <a:extLst>
              <a:ext uri="{FF2B5EF4-FFF2-40B4-BE49-F238E27FC236}">
                <a16:creationId xmlns:a16="http://schemas.microsoft.com/office/drawing/2014/main" id="{6F4EDC7F-928F-4129-A40F-573B1AB30CC6}"/>
              </a:ext>
            </a:extLst>
          </p:cNvPr>
          <p:cNvSpPr txBox="1"/>
          <p:nvPr/>
        </p:nvSpPr>
        <p:spPr>
          <a:xfrm>
            <a:off x="508432" y="5429848"/>
            <a:ext cx="3434086" cy="246221"/>
          </a:xfrm>
          <a:prstGeom prst="rect">
            <a:avLst/>
          </a:prstGeom>
          <a:noFill/>
        </p:spPr>
        <p:txBody>
          <a:bodyPr wrap="square" rtlCol="0">
            <a:spAutoFit/>
          </a:bodyPr>
          <a:lstStyle/>
          <a:p>
            <a:pPr marL="171450" indent="-171450">
              <a:buFont typeface="Arial" panose="020B0604020202020204" pitchFamily="34" charset="0"/>
              <a:buChar char="•"/>
            </a:pPr>
            <a:r>
              <a:rPr lang="en-IN" sz="1000" dirty="0"/>
              <a:t>4 maps for each season, count of crashes</a:t>
            </a:r>
          </a:p>
        </p:txBody>
      </p:sp>
      <p:sp>
        <p:nvSpPr>
          <p:cNvPr id="21" name="TextBox 20">
            <a:extLst>
              <a:ext uri="{FF2B5EF4-FFF2-40B4-BE49-F238E27FC236}">
                <a16:creationId xmlns:a16="http://schemas.microsoft.com/office/drawing/2014/main" id="{7958420B-5CCA-A486-C483-FEF8165B1599}"/>
              </a:ext>
            </a:extLst>
          </p:cNvPr>
          <p:cNvSpPr txBox="1"/>
          <p:nvPr/>
        </p:nvSpPr>
        <p:spPr>
          <a:xfrm>
            <a:off x="583395" y="4755900"/>
            <a:ext cx="3434086" cy="246221"/>
          </a:xfrm>
          <a:prstGeom prst="rect">
            <a:avLst/>
          </a:prstGeom>
          <a:noFill/>
        </p:spPr>
        <p:txBody>
          <a:bodyPr wrap="square" rtlCol="0">
            <a:spAutoFit/>
          </a:bodyPr>
          <a:lstStyle/>
          <a:p>
            <a:pPr marL="171450" indent="-171450">
              <a:buFont typeface="Arial" panose="020B0604020202020204" pitchFamily="34" charset="0"/>
              <a:buChar char="•"/>
            </a:pPr>
            <a:r>
              <a:rPr lang="en-IN" sz="1000" dirty="0"/>
              <a:t>Bar plot of type</a:t>
            </a:r>
          </a:p>
        </p:txBody>
      </p:sp>
      <p:sp>
        <p:nvSpPr>
          <p:cNvPr id="22" name="TextBox 21">
            <a:extLst>
              <a:ext uri="{FF2B5EF4-FFF2-40B4-BE49-F238E27FC236}">
                <a16:creationId xmlns:a16="http://schemas.microsoft.com/office/drawing/2014/main" id="{A6FA080E-DEDC-9C15-4558-14F404B04953}"/>
              </a:ext>
            </a:extLst>
          </p:cNvPr>
          <p:cNvSpPr txBox="1"/>
          <p:nvPr/>
        </p:nvSpPr>
        <p:spPr>
          <a:xfrm>
            <a:off x="583395" y="6236977"/>
            <a:ext cx="3434086" cy="400110"/>
          </a:xfrm>
          <a:prstGeom prst="rect">
            <a:avLst/>
          </a:prstGeom>
          <a:noFill/>
        </p:spPr>
        <p:txBody>
          <a:bodyPr wrap="square" rtlCol="0">
            <a:spAutoFit/>
          </a:bodyPr>
          <a:lstStyle/>
          <a:p>
            <a:pPr marL="171450" indent="-171450">
              <a:buFont typeface="Arial" panose="020B0604020202020204" pitchFamily="34" charset="0"/>
              <a:buChar char="•"/>
            </a:pPr>
            <a:r>
              <a:rPr lang="en-IN" sz="1000" dirty="0"/>
              <a:t>Map with lighting and total accidents</a:t>
            </a:r>
          </a:p>
          <a:p>
            <a:pPr marL="171450" indent="-171450">
              <a:buFont typeface="Arial" panose="020B0604020202020204" pitchFamily="34" charset="0"/>
              <a:buChar char="•"/>
            </a:pPr>
            <a:r>
              <a:rPr lang="en-IN" sz="1000" dirty="0"/>
              <a:t>Bar plot </a:t>
            </a:r>
          </a:p>
        </p:txBody>
      </p:sp>
    </p:spTree>
    <p:extLst>
      <p:ext uri="{BB962C8B-B14F-4D97-AF65-F5344CB8AC3E}">
        <p14:creationId xmlns:p14="http://schemas.microsoft.com/office/powerpoint/2010/main" val="218541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2F8D9-B087-51BC-39F0-780F442529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72E45B-5971-AE97-F304-16A60B85C545}"/>
              </a:ext>
            </a:extLst>
          </p:cNvPr>
          <p:cNvSpPr>
            <a:spLocks noGrp="1"/>
          </p:cNvSpPr>
          <p:nvPr>
            <p:ph idx="1"/>
          </p:nvPr>
        </p:nvSpPr>
        <p:spPr/>
        <p:txBody>
          <a:bodyPr/>
          <a:lstStyle/>
          <a:p>
            <a:r>
              <a:rPr lang="en-US" dirty="0"/>
              <a:t>1) Reading feedback and narrowing down the research question scope and analysis scope for the poster</a:t>
            </a:r>
          </a:p>
          <a:p>
            <a:r>
              <a:rPr lang="en-US" dirty="0"/>
              <a:t>2) Ordinal Logistic Regression - research on model choice, assumptions, package selection, variable selection</a:t>
            </a:r>
          </a:p>
          <a:p>
            <a:r>
              <a:rPr lang="en-US" dirty="0"/>
              <a:t>3) Dataset cleaning and preparation </a:t>
            </a:r>
          </a:p>
          <a:p>
            <a:r>
              <a:rPr lang="en-US" dirty="0"/>
              <a:t>4) Poster preliminary draft design on PPTX</a:t>
            </a:r>
          </a:p>
          <a:p>
            <a:r>
              <a:rPr lang="en-US" dirty="0"/>
              <a:t>5) Map </a:t>
            </a:r>
          </a:p>
          <a:p>
            <a:endParaRPr lang="en-US" dirty="0"/>
          </a:p>
          <a:p>
            <a:endParaRPr lang="en-US" dirty="0"/>
          </a:p>
          <a:p>
            <a:r>
              <a:rPr lang="en-US" dirty="0"/>
              <a:t>Nima: </a:t>
            </a:r>
          </a:p>
          <a:p>
            <a:r>
              <a:rPr lang="en-US" dirty="0"/>
              <a:t>Descriptives for the facets </a:t>
            </a:r>
          </a:p>
          <a:p>
            <a:r>
              <a:rPr lang="en-US" dirty="0"/>
              <a:t>Intro</a:t>
            </a:r>
          </a:p>
          <a:p>
            <a:r>
              <a:rPr lang="en-US" dirty="0"/>
              <a:t>Objective - 1 RQ</a:t>
            </a:r>
          </a:p>
          <a:p>
            <a:endParaRPr lang="en-IN" dirty="0"/>
          </a:p>
        </p:txBody>
      </p:sp>
    </p:spTree>
    <p:extLst>
      <p:ext uri="{BB962C8B-B14F-4D97-AF65-F5344CB8AC3E}">
        <p14:creationId xmlns:p14="http://schemas.microsoft.com/office/powerpoint/2010/main" val="670287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B5A2B-8FBC-BCF5-3DB9-A0C864E7DF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E35661-336A-0474-AEF7-DC33CCD65CF9}"/>
              </a:ext>
            </a:extLst>
          </p:cNvPr>
          <p:cNvSpPr>
            <a:spLocks noGrp="1"/>
          </p:cNvSpPr>
          <p:nvPr>
            <p:ph idx="1"/>
          </p:nvPr>
        </p:nvSpPr>
        <p:spPr/>
        <p:txBody>
          <a:bodyPr/>
          <a:lstStyle/>
          <a:p>
            <a:r>
              <a:rPr lang="en-US" dirty="0"/>
              <a:t>You could test if severe crashes are clustering less in treated areas than </a:t>
            </a:r>
            <a:r>
              <a:rPr lang="en-US" dirty="0" err="1"/>
              <a:t>before.Or</a:t>
            </a:r>
            <a:r>
              <a:rPr lang="en-US" dirty="0"/>
              <a:t> whether minor crashes spread out, but severe ones remain in hot spots.</a:t>
            </a:r>
          </a:p>
          <a:p>
            <a:pPr>
              <a:buNone/>
            </a:pPr>
            <a:r>
              <a:rPr lang="en-US" b="1" dirty="0"/>
              <a:t>3. Kernel Density Estimation (KDE)</a:t>
            </a:r>
          </a:p>
          <a:p>
            <a:r>
              <a:rPr lang="en-US" dirty="0"/>
              <a:t>You might also use </a:t>
            </a:r>
            <a:r>
              <a:rPr lang="en-US" b="1" dirty="0"/>
              <a:t>KDE</a:t>
            </a:r>
            <a:r>
              <a:rPr lang="en-US" dirty="0"/>
              <a:t> by severity to </a:t>
            </a:r>
            <a:r>
              <a:rPr lang="en-US" b="1" dirty="0"/>
              <a:t>visually</a:t>
            </a:r>
            <a:r>
              <a:rPr lang="en-US" dirty="0"/>
              <a:t> inspect whether high-severity crashes concentrate in certain regions differently than lower-severity ones.</a:t>
            </a:r>
          </a:p>
          <a:p>
            <a:pPr>
              <a:buNone/>
            </a:pPr>
            <a:r>
              <a:rPr lang="en-US" b="1" dirty="0"/>
              <a:t>1. Severity-Specific Clustering</a:t>
            </a:r>
          </a:p>
          <a:p>
            <a:pPr>
              <a:buNone/>
            </a:pPr>
            <a:r>
              <a:rPr lang="en-US" dirty="0"/>
              <a:t>Run </a:t>
            </a:r>
            <a:r>
              <a:rPr lang="en-US" b="1" dirty="0"/>
              <a:t>Moran's I</a:t>
            </a:r>
            <a:r>
              <a:rPr lang="en-US" dirty="0"/>
              <a:t> or </a:t>
            </a:r>
            <a:r>
              <a:rPr lang="en-US" b="1" dirty="0"/>
              <a:t>Ripley's K function</a:t>
            </a:r>
            <a:r>
              <a:rPr lang="en-US" dirty="0"/>
              <a:t> </a:t>
            </a:r>
            <a:r>
              <a:rPr lang="en-US" i="1" dirty="0"/>
              <a:t>separately</a:t>
            </a:r>
            <a:r>
              <a:rPr lang="en-US" dirty="0"/>
              <a:t> for each severity level:</a:t>
            </a:r>
          </a:p>
          <a:p>
            <a:pPr>
              <a:buFont typeface="Arial" panose="020B0604020202020204" pitchFamily="34" charset="0"/>
              <a:buChar char="•"/>
            </a:pPr>
            <a:r>
              <a:rPr lang="en-US" dirty="0"/>
              <a:t>Are </a:t>
            </a:r>
            <a:r>
              <a:rPr lang="en-US" b="1" dirty="0"/>
              <a:t>severe crashes</a:t>
            </a:r>
            <a:r>
              <a:rPr lang="en-US" dirty="0"/>
              <a:t> clustered more tightly than </a:t>
            </a:r>
            <a:r>
              <a:rPr lang="en-US" b="1" dirty="0"/>
              <a:t>minor crashes</a:t>
            </a:r>
            <a:r>
              <a:rPr lang="en-US" dirty="0"/>
              <a:t>?</a:t>
            </a:r>
          </a:p>
          <a:p>
            <a:pPr>
              <a:buFont typeface="Arial" panose="020B0604020202020204" pitchFamily="34" charset="0"/>
              <a:buChar char="•"/>
            </a:pPr>
            <a:r>
              <a:rPr lang="en-US" dirty="0"/>
              <a:t>Do </a:t>
            </a:r>
            <a:r>
              <a:rPr lang="en-US" b="1" dirty="0"/>
              <a:t>minor crashes</a:t>
            </a:r>
            <a:r>
              <a:rPr lang="en-US" dirty="0"/>
              <a:t> appear more spatially dispersed?</a:t>
            </a:r>
          </a:p>
          <a:p>
            <a:endParaRPr lang="en-IN" dirty="0"/>
          </a:p>
        </p:txBody>
      </p:sp>
    </p:spTree>
    <p:extLst>
      <p:ext uri="{BB962C8B-B14F-4D97-AF65-F5344CB8AC3E}">
        <p14:creationId xmlns:p14="http://schemas.microsoft.com/office/powerpoint/2010/main" val="334946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97477-A04B-34F7-B8B2-1651A67B9C99}"/>
              </a:ext>
            </a:extLst>
          </p:cNvPr>
          <p:cNvSpPr>
            <a:spLocks noGrp="1"/>
          </p:cNvSpPr>
          <p:nvPr>
            <p:ph type="title"/>
          </p:nvPr>
        </p:nvSpPr>
        <p:spPr/>
        <p:txBody>
          <a:bodyPr/>
          <a:lstStyle/>
          <a:p>
            <a:r>
              <a:rPr lang="en-IN" dirty="0"/>
              <a:t>OLR results – Var 1 Type</a:t>
            </a:r>
          </a:p>
        </p:txBody>
      </p:sp>
      <p:sp>
        <p:nvSpPr>
          <p:cNvPr id="3" name="Content Placeholder 2">
            <a:extLst>
              <a:ext uri="{FF2B5EF4-FFF2-40B4-BE49-F238E27FC236}">
                <a16:creationId xmlns:a16="http://schemas.microsoft.com/office/drawing/2014/main" id="{C9CE3CB2-B90D-822F-9D22-49F3D44F9FA6}"/>
              </a:ext>
            </a:extLst>
          </p:cNvPr>
          <p:cNvSpPr>
            <a:spLocks noGrp="1"/>
          </p:cNvSpPr>
          <p:nvPr>
            <p:ph idx="1"/>
          </p:nvPr>
        </p:nvSpPr>
        <p:spPr/>
        <p:txBody>
          <a:bodyPr>
            <a:normAutofit fontScale="92500" lnSpcReduction="10000"/>
          </a:bodyPr>
          <a:lstStyle/>
          <a:p>
            <a:r>
              <a:rPr lang="en-US" dirty="0"/>
              <a:t>shows the predicted probability for a specific severity level under different conditions of </a:t>
            </a:r>
            <a:r>
              <a:rPr lang="en-US" i="1" dirty="0"/>
              <a:t>one</a:t>
            </a:r>
            <a:r>
              <a:rPr lang="en-US" dirty="0"/>
              <a:t> variable, while holding other variables constant at specified baseline levels Off-Peak Traffic, Daylight, Dry Roads </a:t>
            </a:r>
          </a:p>
          <a:p>
            <a:r>
              <a:rPr lang="en-US" b="1" dirty="0"/>
              <a:t>Fatalities (Level 1):</a:t>
            </a:r>
            <a:r>
              <a:rPr lang="en-US" dirty="0"/>
              <a:t> The predicted probability of a fatality is extremely low (effectively zero, with CIs very close to zero) for </a:t>
            </a:r>
            <a:r>
              <a:rPr lang="en-US" i="1" dirty="0"/>
              <a:t>all</a:t>
            </a:r>
            <a:r>
              <a:rPr lang="en-US" dirty="0"/>
              <a:t> accident types under these relatively safe baseline conditions (Off-Peak, Daylight, Dry).</a:t>
            </a:r>
          </a:p>
          <a:p>
            <a:pPr>
              <a:buFont typeface="Arial" panose="020B0604020202020204" pitchFamily="34" charset="0"/>
              <a:buChar char="•"/>
            </a:pPr>
            <a:r>
              <a:rPr lang="en-US" b="1" dirty="0"/>
              <a:t>Major Injuries (Level 2):</a:t>
            </a:r>
            <a:r>
              <a:rPr lang="en-US" dirty="0"/>
              <a:t> 'Driving' accidents have the highest probability (0.26 or 26%) of resulting in major injury.</a:t>
            </a:r>
          </a:p>
          <a:p>
            <a:pPr>
              <a:buFont typeface="Arial" panose="020B0604020202020204" pitchFamily="34" charset="0"/>
              <a:buChar char="•"/>
            </a:pPr>
            <a:r>
              <a:rPr lang="en-US" dirty="0"/>
              <a:t>'Stationary Traffic' (0.10), 'Turning' (0.11), and 'Longitudinal' (0.12) accidents have the lowest probability of major injury.</a:t>
            </a:r>
          </a:p>
          <a:p>
            <a:pPr>
              <a:buFont typeface="Arial" panose="020B0604020202020204" pitchFamily="34" charset="0"/>
              <a:buChar char="•"/>
            </a:pPr>
            <a:r>
              <a:rPr lang="en-US" dirty="0"/>
              <a:t>'Crossing' (0.17) and 'Turning/Crossing' (0.16) fall in between.</a:t>
            </a:r>
          </a:p>
          <a:p>
            <a:pPr>
              <a:buFont typeface="Arial" panose="020B0604020202020204" pitchFamily="34" charset="0"/>
              <a:buChar char="•"/>
            </a:pPr>
            <a:r>
              <a:rPr lang="en-US" b="1" dirty="0"/>
              <a:t>Minor Injuries (Level 3):</a:t>
            </a:r>
            <a:r>
              <a:rPr lang="en-US" dirty="0"/>
              <a:t> These probabilities are largely complementary to Level 2 (since Level 1 is near zero).</a:t>
            </a:r>
          </a:p>
          <a:p>
            <a:pPr>
              <a:buFont typeface="Arial" panose="020B0604020202020204" pitchFamily="34" charset="0"/>
              <a:buChar char="•"/>
            </a:pPr>
            <a:r>
              <a:rPr lang="en-US" dirty="0"/>
              <a:t>'Stationary Traffic' (0.90), 'Turning' (0.88), and 'Longitudinal' (0.87) accidents are the most likely to result in </a:t>
            </a:r>
            <a:r>
              <a:rPr lang="en-US" i="1" dirty="0"/>
              <a:t>only</a:t>
            </a:r>
            <a:r>
              <a:rPr lang="en-US" dirty="0"/>
              <a:t> minor injuries.</a:t>
            </a:r>
          </a:p>
          <a:p>
            <a:pPr>
              <a:buFont typeface="Arial" panose="020B0604020202020204" pitchFamily="34" charset="0"/>
              <a:buChar char="•"/>
            </a:pPr>
            <a:r>
              <a:rPr lang="en-US" dirty="0"/>
              <a:t>'Driving' accidents (0.74) are the least likely to result in </a:t>
            </a:r>
            <a:r>
              <a:rPr lang="en-US" i="1" dirty="0"/>
              <a:t>only</a:t>
            </a:r>
            <a:r>
              <a:rPr lang="en-US" dirty="0"/>
              <a:t> minor injuries (corresponding to their higher chance of major injury).</a:t>
            </a:r>
          </a:p>
          <a:p>
            <a:pPr>
              <a:buFont typeface="Arial" panose="020B0604020202020204" pitchFamily="34" charset="0"/>
              <a:buChar char="•"/>
            </a:pPr>
            <a:r>
              <a:rPr lang="en-US" i="1" dirty="0"/>
              <a:t>Under Off-Peak, Daylight, Dry conditions, fatalities are rare. Standard 'Driving' accidents carry the highest risk of major injury, while accidents involving stationary traffic or simple turns are most likely to result in only minor injuries.</a:t>
            </a:r>
          </a:p>
          <a:p>
            <a:endParaRPr lang="en-IN" dirty="0"/>
          </a:p>
        </p:txBody>
      </p:sp>
    </p:spTree>
    <p:extLst>
      <p:ext uri="{BB962C8B-B14F-4D97-AF65-F5344CB8AC3E}">
        <p14:creationId xmlns:p14="http://schemas.microsoft.com/office/powerpoint/2010/main" val="1859899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213F-6B12-9E75-8E5A-9E7B10D17792}"/>
              </a:ext>
            </a:extLst>
          </p:cNvPr>
          <p:cNvSpPr>
            <a:spLocks noGrp="1"/>
          </p:cNvSpPr>
          <p:nvPr>
            <p:ph type="title"/>
          </p:nvPr>
        </p:nvSpPr>
        <p:spPr/>
        <p:txBody>
          <a:bodyPr/>
          <a:lstStyle/>
          <a:p>
            <a:r>
              <a:rPr lang="en-IN" dirty="0"/>
              <a:t>OLR results – Var 2 Effect of Peak Traffic</a:t>
            </a:r>
          </a:p>
        </p:txBody>
      </p:sp>
      <p:sp>
        <p:nvSpPr>
          <p:cNvPr id="3" name="Content Placeholder 2">
            <a:extLst>
              <a:ext uri="{FF2B5EF4-FFF2-40B4-BE49-F238E27FC236}">
                <a16:creationId xmlns:a16="http://schemas.microsoft.com/office/drawing/2014/main" id="{7A7E28BD-EDFD-6D16-FBD1-D2D847DBF970}"/>
              </a:ext>
            </a:extLst>
          </p:cNvPr>
          <p:cNvSpPr>
            <a:spLocks noGrp="1"/>
          </p:cNvSpPr>
          <p:nvPr>
            <p:ph idx="1"/>
          </p:nvPr>
        </p:nvSpPr>
        <p:spPr/>
        <p:txBody>
          <a:bodyPr>
            <a:normAutofit lnSpcReduction="10000"/>
          </a:bodyPr>
          <a:lstStyle/>
          <a:p>
            <a:pPr>
              <a:buNone/>
            </a:pPr>
            <a:r>
              <a:rPr lang="en-US" b="1" dirty="0"/>
              <a:t>Effect of Peak Traffic</a:t>
            </a:r>
            <a:r>
              <a:rPr lang="en-US" dirty="0"/>
              <a:t> </a:t>
            </a:r>
            <a:r>
              <a:rPr lang="en-US" i="1" dirty="0"/>
              <a:t>(Adjusted for: Accident Type = Driving, Daylight, Dry Roads)</a:t>
            </a:r>
            <a:endParaRPr lang="en-US" dirty="0"/>
          </a:p>
          <a:p>
            <a:pPr>
              <a:buFont typeface="Arial" panose="020B0604020202020204" pitchFamily="34" charset="0"/>
              <a:buChar char="•"/>
            </a:pPr>
            <a:r>
              <a:rPr lang="en-US" b="1" dirty="0"/>
              <a:t>Fatalities (Level 1):</a:t>
            </a:r>
            <a:r>
              <a:rPr lang="en-US" dirty="0"/>
              <a:t> Remains extremely low (predicted 0) for both Peak and Off-Peak times under these conditions.</a:t>
            </a:r>
          </a:p>
          <a:p>
            <a:pPr>
              <a:buFont typeface="Arial" panose="020B0604020202020204" pitchFamily="34" charset="0"/>
              <a:buChar char="•"/>
            </a:pPr>
            <a:r>
              <a:rPr lang="en-US" b="1" dirty="0"/>
              <a:t>Major Injuries (Level 2):</a:t>
            </a:r>
            <a:r>
              <a:rPr lang="en-US" dirty="0"/>
              <a:t> Interestingly, the probability of major injury is slightly </a:t>
            </a:r>
            <a:r>
              <a:rPr lang="en-US" i="1" dirty="0"/>
              <a:t>lower</a:t>
            </a:r>
            <a:r>
              <a:rPr lang="en-US" dirty="0"/>
              <a:t> during Peak hours (0.23) compared to Off-Peak hours (0.26). The confidence intervals overlap slightly ([0.21, 0.25] vs [0.24, 0.28]).</a:t>
            </a:r>
          </a:p>
          <a:p>
            <a:pPr>
              <a:buFont typeface="Arial" panose="020B0604020202020204" pitchFamily="34" charset="0"/>
              <a:buChar char="•"/>
            </a:pPr>
            <a:r>
              <a:rPr lang="en-US" b="1" dirty="0"/>
              <a:t>Minor Injuries (Level 3):</a:t>
            </a:r>
            <a:r>
              <a:rPr lang="en-US" dirty="0"/>
              <a:t> Correspondingly, the probability of minor injury is slightly </a:t>
            </a:r>
            <a:r>
              <a:rPr lang="en-US" i="1" dirty="0"/>
              <a:t>higher</a:t>
            </a:r>
            <a:r>
              <a:rPr lang="en-US" dirty="0"/>
              <a:t> during Peak hours (0.77) compared to Off-Peak hours (0.74).</a:t>
            </a:r>
          </a:p>
          <a:p>
            <a:r>
              <a:rPr lang="en-US" b="1" dirty="0"/>
              <a:t>In summary (Peak Traffic):</a:t>
            </a:r>
            <a:r>
              <a:rPr lang="en-US" dirty="0"/>
              <a:t> For 'Driving' accidents in Daylight on Dry roads, the already very low risk of fatality doesn't change with traffic volume. There's a slight suggestion that major injuries might be </a:t>
            </a:r>
            <a:r>
              <a:rPr lang="en-US" i="1" dirty="0"/>
              <a:t>less</a:t>
            </a:r>
            <a:r>
              <a:rPr lang="en-US" dirty="0"/>
              <a:t> likely (and minor injuries more likely) during peak hours, perhaps due to lower average speeds in congestion.</a:t>
            </a:r>
          </a:p>
          <a:p>
            <a:r>
              <a:rPr lang="en-IN" dirty="0"/>
              <a:t>Mechanism = speed and injury severity , peak hour speeds are lower, exposure is more so minor injuries are more in peak and major injuries more in off-peak hrs. </a:t>
            </a:r>
          </a:p>
        </p:txBody>
      </p:sp>
    </p:spTree>
    <p:extLst>
      <p:ext uri="{BB962C8B-B14F-4D97-AF65-F5344CB8AC3E}">
        <p14:creationId xmlns:p14="http://schemas.microsoft.com/office/powerpoint/2010/main" val="2949831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4D96-0BB8-E86B-77A1-3E73EFCA0F6F}"/>
              </a:ext>
            </a:extLst>
          </p:cNvPr>
          <p:cNvSpPr>
            <a:spLocks noGrp="1"/>
          </p:cNvSpPr>
          <p:nvPr>
            <p:ph type="title"/>
          </p:nvPr>
        </p:nvSpPr>
        <p:spPr/>
        <p:txBody>
          <a:bodyPr/>
          <a:lstStyle/>
          <a:p>
            <a:r>
              <a:rPr lang="en-IN" dirty="0"/>
              <a:t>OLR results – Var 3 Effect of Lighting</a:t>
            </a:r>
          </a:p>
        </p:txBody>
      </p:sp>
      <p:sp>
        <p:nvSpPr>
          <p:cNvPr id="3" name="Content Placeholder 2">
            <a:extLst>
              <a:ext uri="{FF2B5EF4-FFF2-40B4-BE49-F238E27FC236}">
                <a16:creationId xmlns:a16="http://schemas.microsoft.com/office/drawing/2014/main" id="{A3A5A215-66A7-3E12-3446-16708AFB68D7}"/>
              </a:ext>
            </a:extLst>
          </p:cNvPr>
          <p:cNvSpPr>
            <a:spLocks noGrp="1"/>
          </p:cNvSpPr>
          <p:nvPr>
            <p:ph idx="1"/>
          </p:nvPr>
        </p:nvSpPr>
        <p:spPr/>
        <p:txBody>
          <a:bodyPr/>
          <a:lstStyle/>
          <a:p>
            <a:pPr>
              <a:buNone/>
            </a:pPr>
            <a:r>
              <a:rPr lang="en-US" i="1" dirty="0"/>
              <a:t>(Adjusted for: Accident Type = Driving, Off-Peak Traffic, Dry Roads)</a:t>
            </a:r>
            <a:endParaRPr lang="en-US" dirty="0"/>
          </a:p>
          <a:p>
            <a:pPr>
              <a:buFont typeface="Arial" panose="020B0604020202020204" pitchFamily="34" charset="0"/>
              <a:buChar char="•"/>
            </a:pPr>
            <a:r>
              <a:rPr lang="en-US" b="1" dirty="0"/>
              <a:t>Fatalities (Level 1):</a:t>
            </a:r>
            <a:r>
              <a:rPr lang="en-US" dirty="0"/>
              <a:t> Remains very low, but the predicted probability inches up slightly from 0.00 in Daylight to 0.01 in Twilight and Darkness. However, the CIs all include zero, so this difference may not be statistically significant.</a:t>
            </a:r>
          </a:p>
          <a:p>
            <a:pPr>
              <a:buFont typeface="Arial" panose="020B0604020202020204" pitchFamily="34" charset="0"/>
              <a:buChar char="•"/>
            </a:pPr>
            <a:r>
              <a:rPr lang="en-US" b="1" dirty="0"/>
              <a:t>Major Injuries (Level 2):</a:t>
            </a:r>
            <a:r>
              <a:rPr lang="en-US" dirty="0"/>
              <a:t> The probability increases slightly as light decreases: Daylight (0.26), Twilight (0.27), Darkness (0.28). Confidence intervals show considerable overlap.</a:t>
            </a:r>
          </a:p>
          <a:p>
            <a:pPr>
              <a:buFont typeface="Arial" panose="020B0604020202020204" pitchFamily="34" charset="0"/>
              <a:buChar char="•"/>
            </a:pPr>
            <a:r>
              <a:rPr lang="en-US" b="1" dirty="0"/>
              <a:t>Minor Injuries (Level 3):</a:t>
            </a:r>
            <a:r>
              <a:rPr lang="en-US" dirty="0"/>
              <a:t> The probability decreases slightly as light decreases: Daylight (0.74), Twilight (0.73), Darkness (0.71).</a:t>
            </a:r>
          </a:p>
          <a:p>
            <a:r>
              <a:rPr lang="en-US" b="1" dirty="0"/>
              <a:t>In summary (Lighting):</a:t>
            </a:r>
            <a:r>
              <a:rPr lang="en-US" dirty="0"/>
              <a:t> For 'Driving' accidents during Off-Peak times on Dry roads, reduced lighting (Twilight/Darkness) appears to slightly increase the risk of major injuries (and potentially fatalities, though still very low), while correspondingly decreasing the chance that an injury will be </a:t>
            </a:r>
            <a:r>
              <a:rPr lang="en-US" i="1" dirty="0"/>
              <a:t>only</a:t>
            </a:r>
            <a:r>
              <a:rPr lang="en-US" dirty="0"/>
              <a:t> minor.</a:t>
            </a:r>
          </a:p>
          <a:p>
            <a:endParaRPr lang="en-IN" dirty="0"/>
          </a:p>
        </p:txBody>
      </p:sp>
    </p:spTree>
    <p:extLst>
      <p:ext uri="{BB962C8B-B14F-4D97-AF65-F5344CB8AC3E}">
        <p14:creationId xmlns:p14="http://schemas.microsoft.com/office/powerpoint/2010/main" val="276959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35F7-C5FC-779F-A00B-9474D1615DA3}"/>
              </a:ext>
            </a:extLst>
          </p:cNvPr>
          <p:cNvSpPr>
            <a:spLocks noGrp="1"/>
          </p:cNvSpPr>
          <p:nvPr>
            <p:ph type="title"/>
          </p:nvPr>
        </p:nvSpPr>
        <p:spPr/>
        <p:txBody>
          <a:bodyPr/>
          <a:lstStyle/>
          <a:p>
            <a:r>
              <a:rPr lang="en-IN" dirty="0"/>
              <a:t>OLR results – Var 4 Road condition</a:t>
            </a:r>
          </a:p>
        </p:txBody>
      </p:sp>
      <p:sp>
        <p:nvSpPr>
          <p:cNvPr id="3" name="Content Placeholder 2">
            <a:extLst>
              <a:ext uri="{FF2B5EF4-FFF2-40B4-BE49-F238E27FC236}">
                <a16:creationId xmlns:a16="http://schemas.microsoft.com/office/drawing/2014/main" id="{9C6ABBBE-332F-A838-52B0-7E70709BE18A}"/>
              </a:ext>
            </a:extLst>
          </p:cNvPr>
          <p:cNvSpPr>
            <a:spLocks noGrp="1"/>
          </p:cNvSpPr>
          <p:nvPr>
            <p:ph idx="1"/>
          </p:nvPr>
        </p:nvSpPr>
        <p:spPr/>
        <p:txBody>
          <a:bodyPr>
            <a:normAutofit fontScale="92500" lnSpcReduction="10000"/>
          </a:bodyPr>
          <a:lstStyle/>
          <a:p>
            <a:pPr>
              <a:buNone/>
            </a:pPr>
            <a:r>
              <a:rPr lang="en-US" b="1" dirty="0"/>
              <a:t>4. Effect of Road Condition</a:t>
            </a:r>
            <a:r>
              <a:rPr lang="en-US" dirty="0"/>
              <a:t> </a:t>
            </a:r>
            <a:r>
              <a:rPr lang="en-US" i="1" dirty="0"/>
              <a:t>(Adjusted for: Accident Type = Driving, Off-Peak Traffic, Daylight)</a:t>
            </a:r>
            <a:endParaRPr lang="en-US" dirty="0"/>
          </a:p>
          <a:p>
            <a:pPr>
              <a:buFont typeface="Arial" panose="020B0604020202020204" pitchFamily="34" charset="0"/>
              <a:buChar char="•"/>
            </a:pPr>
            <a:r>
              <a:rPr lang="en-US" b="1" dirty="0"/>
              <a:t>Fatalities (Level 1):</a:t>
            </a:r>
            <a:r>
              <a:rPr lang="en-US" dirty="0"/>
              <a:t> Remains extremely low (predicted 0) regardless of road condition (Dry, Wet, Winter Slippery).</a:t>
            </a:r>
          </a:p>
          <a:p>
            <a:pPr>
              <a:buFont typeface="Arial" panose="020B0604020202020204" pitchFamily="34" charset="0"/>
              <a:buChar char="•"/>
            </a:pPr>
            <a:r>
              <a:rPr lang="en-US" b="1" dirty="0"/>
              <a:t>Major Injuries (Level 2):</a:t>
            </a:r>
            <a:r>
              <a:rPr lang="en-US" dirty="0"/>
              <a:t> </a:t>
            </a:r>
          </a:p>
          <a:p>
            <a:pPr marL="742950" lvl="1" indent="-285750">
              <a:buFont typeface="Arial" panose="020B0604020202020204" pitchFamily="34" charset="0"/>
              <a:buChar char="•"/>
            </a:pPr>
            <a:r>
              <a:rPr lang="en-US" dirty="0"/>
              <a:t>Dry roads (0.26) and Winter Slippery roads (0.26) show similar predicted probabilities.</a:t>
            </a:r>
          </a:p>
          <a:p>
            <a:pPr marL="742950" lvl="1" indent="-285750">
              <a:buFont typeface="Arial" panose="020B0604020202020204" pitchFamily="34" charset="0"/>
              <a:buChar char="•"/>
            </a:pPr>
            <a:r>
              <a:rPr lang="en-US" dirty="0"/>
              <a:t>Wet roads (0.22) show a slightly </a:t>
            </a:r>
            <a:r>
              <a:rPr lang="en-US" i="1" dirty="0"/>
              <a:t>lower</a:t>
            </a:r>
            <a:r>
              <a:rPr lang="en-US" dirty="0"/>
              <a:t> probability of major injury.</a:t>
            </a:r>
          </a:p>
          <a:p>
            <a:pPr marL="742950" lvl="1" indent="-285750">
              <a:buFont typeface="Arial" panose="020B0604020202020204" pitchFamily="34" charset="0"/>
              <a:buChar char="•"/>
            </a:pPr>
            <a:r>
              <a:rPr lang="en-US" dirty="0"/>
              <a:t>Note the very wide confidence interval for Winter Slippery ([0.19, 0.35]), indicating much higher uncertainty in this prediction compared to Dry or Wet conditions, likely due to less data.</a:t>
            </a:r>
          </a:p>
          <a:p>
            <a:pPr>
              <a:buFont typeface="Arial" panose="020B0604020202020204" pitchFamily="34" charset="0"/>
              <a:buChar char="•"/>
            </a:pPr>
            <a:r>
              <a:rPr lang="en-US" b="1" dirty="0"/>
              <a:t>Minor Injuries (Level 3):</a:t>
            </a:r>
            <a:r>
              <a:rPr lang="en-US" dirty="0"/>
              <a:t> </a:t>
            </a:r>
          </a:p>
          <a:p>
            <a:pPr marL="742950" lvl="1" indent="-285750">
              <a:buFont typeface="Arial" panose="020B0604020202020204" pitchFamily="34" charset="0"/>
              <a:buChar char="•"/>
            </a:pPr>
            <a:r>
              <a:rPr lang="en-US" dirty="0"/>
              <a:t>Wet roads (0.77) show a slightly </a:t>
            </a:r>
            <a:r>
              <a:rPr lang="en-US" i="1" dirty="0"/>
              <a:t>higher</a:t>
            </a:r>
            <a:r>
              <a:rPr lang="en-US" dirty="0"/>
              <a:t> probability of minor injuries compared to Dry (0.74) or Winter Slippery (0.74).</a:t>
            </a:r>
          </a:p>
          <a:p>
            <a:pPr marL="742950" lvl="1" indent="-285750">
              <a:buFont typeface="Arial" panose="020B0604020202020204" pitchFamily="34" charset="0"/>
              <a:buChar char="•"/>
            </a:pPr>
            <a:r>
              <a:rPr lang="en-US" dirty="0"/>
              <a:t>Again, the CI for Winter Slippery ([0.65, 0.81]) is very wide.</a:t>
            </a:r>
          </a:p>
          <a:p>
            <a:r>
              <a:rPr lang="en-US" b="1" dirty="0"/>
              <a:t>In summary (Road Condition):</a:t>
            </a:r>
            <a:r>
              <a:rPr lang="en-US" dirty="0"/>
              <a:t> For 'Driving' accidents during Off-Peak times in Daylight, the risk of fatality remains negligible across road conditions. Wet roads might slightly </a:t>
            </a:r>
            <a:r>
              <a:rPr lang="en-US" i="1" dirty="0"/>
              <a:t>decrease</a:t>
            </a:r>
            <a:r>
              <a:rPr lang="en-US" dirty="0"/>
              <a:t> the chance of major injury (and increase the chance of minor injury) compared to dry roads. The effect of winter slippery conditions is less certain due to wider confidence intervals, but the point estimate suggests a similar risk profile to dry roads for major/minor injuries.</a:t>
            </a:r>
          </a:p>
          <a:p>
            <a:r>
              <a:rPr lang="en-IN" dirty="0"/>
              <a:t>Very few wet accidents = 153, most </a:t>
            </a:r>
            <a:r>
              <a:rPr lang="en-IN"/>
              <a:t>occur in dry season</a:t>
            </a:r>
            <a:endParaRPr lang="en-IN" dirty="0"/>
          </a:p>
        </p:txBody>
      </p:sp>
    </p:spTree>
    <p:extLst>
      <p:ext uri="{BB962C8B-B14F-4D97-AF65-F5344CB8AC3E}">
        <p14:creationId xmlns:p14="http://schemas.microsoft.com/office/powerpoint/2010/main" val="121433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D532-B539-11BB-9B25-484092C723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8C8FD6-72D7-8B1B-18F7-54B4AC0A8F24}"/>
              </a:ext>
            </a:extLst>
          </p:cNvPr>
          <p:cNvSpPr>
            <a:spLocks noGrp="1"/>
          </p:cNvSpPr>
          <p:nvPr>
            <p:ph idx="1"/>
          </p:nvPr>
        </p:nvSpPr>
        <p:spPr/>
        <p:txBody>
          <a:bodyPr/>
          <a:lstStyle/>
          <a:p>
            <a:pPr>
              <a:buNone/>
            </a:pPr>
            <a:r>
              <a:rPr lang="en-US" dirty="0"/>
              <a:t>The analysis suggests that under the specified baseline conditions:</a:t>
            </a:r>
          </a:p>
          <a:p>
            <a:pPr>
              <a:buFont typeface="Arial" panose="020B0604020202020204" pitchFamily="34" charset="0"/>
              <a:buChar char="•"/>
            </a:pPr>
            <a:r>
              <a:rPr lang="en-US" dirty="0"/>
              <a:t>Fatalities are generally rare events.</a:t>
            </a:r>
          </a:p>
          <a:p>
            <a:pPr>
              <a:buFont typeface="Arial" panose="020B0604020202020204" pitchFamily="34" charset="0"/>
              <a:buChar char="•"/>
            </a:pPr>
            <a:r>
              <a:rPr lang="en-US" dirty="0"/>
              <a:t>The type of accident maneuver significantly influences the likelihood of major vs. minor injury.</a:t>
            </a:r>
          </a:p>
          <a:p>
            <a:pPr>
              <a:buFont typeface="Arial" panose="020B0604020202020204" pitchFamily="34" charset="0"/>
              <a:buChar char="•"/>
            </a:pPr>
            <a:r>
              <a:rPr lang="en-US" dirty="0"/>
              <a:t>Factors like peak traffic, lighting, and road conditions have smaller, but sometimes statistically noticeable, effects on injury severity probabilities, often shifting the balance slightly between major and minor injury outcomes.</a:t>
            </a:r>
          </a:p>
          <a:p>
            <a:pPr>
              <a:buFont typeface="Arial" panose="020B0604020202020204" pitchFamily="34" charset="0"/>
              <a:buChar char="•"/>
            </a:pPr>
            <a:r>
              <a:rPr lang="en-US" dirty="0"/>
              <a:t>Confidence intervals are important; wide intervals (like for Winter Slippery conditions) highlight greater uncertainty in the predictions.</a:t>
            </a:r>
          </a:p>
          <a:p>
            <a:endParaRPr lang="en-IN" dirty="0"/>
          </a:p>
        </p:txBody>
      </p:sp>
    </p:spTree>
    <p:extLst>
      <p:ext uri="{BB962C8B-B14F-4D97-AF65-F5344CB8AC3E}">
        <p14:creationId xmlns:p14="http://schemas.microsoft.com/office/powerpoint/2010/main" val="31362697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372</TotalTime>
  <Words>1252</Words>
  <Application>Microsoft Office PowerPoint</Application>
  <PresentationFormat>Widescreen</PresentationFormat>
  <Paragraphs>83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Baskerville Old Face</vt:lpstr>
      <vt:lpstr>Calibri</vt:lpstr>
      <vt:lpstr>Calibri Light</vt:lpstr>
      <vt:lpstr>Office Theme</vt:lpstr>
      <vt:lpstr>Characteristics of Berlin’s Bike Crashes </vt:lpstr>
      <vt:lpstr>PowerPoint Presentation</vt:lpstr>
      <vt:lpstr>PowerPoint Presentation</vt:lpstr>
      <vt:lpstr>OLR results – Var 1 Type</vt:lpstr>
      <vt:lpstr>OLR results – Var 2 Effect of Peak Traffic</vt:lpstr>
      <vt:lpstr>OLR results – Var 3 Effect of Lighting</vt:lpstr>
      <vt:lpstr>OLR results – Var 4 Road condition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Yogada Joshi</dc:creator>
  <cp:lastModifiedBy>Yogada Joshi</cp:lastModifiedBy>
  <cp:revision>20</cp:revision>
  <dcterms:created xsi:type="dcterms:W3CDTF">2025-05-11T12:52:37Z</dcterms:created>
  <dcterms:modified xsi:type="dcterms:W3CDTF">2025-05-12T18:46:58Z</dcterms:modified>
</cp:coreProperties>
</file>