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6"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64" d="100"/>
          <a:sy n="64" d="100"/>
        </p:scale>
        <p:origin x="-67" y="-36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266054719/f/b7a243cd-bf04-4dfb-a4a8-9a83bdfe9721/YOGA%20DHARSHINI.P%20(NM%20EXCEL).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1"/>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2"/>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3"/>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4"/>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5"/>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6"/>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7"/>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8"/>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9"/>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0"/>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1"/>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2"/>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3"/>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4"/>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5"/>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6"/>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7"/>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8"/>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9"/>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cat>
            <c:strRef>
              <c:f>Sheet2!$A$2:$A$41</c:f>
              <c:strCache>
                <c:ptCount val="4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pt idx="20">
                  <c:v> Jill Shipsey</c:v>
                </c:pt>
                <c:pt idx="21">
                  <c:v>Myrle Prandoni</c:v>
                </c:pt>
                <c:pt idx="22">
                  <c:v>Seward Kubera</c:v>
                </c:pt>
                <c:pt idx="23">
                  <c:v>Dean Biggam</c:v>
                </c:pt>
                <c:pt idx="24">
                  <c:v>Marissa Infante</c:v>
                </c:pt>
                <c:pt idx="25">
                  <c:v>Daisie Dahlman</c:v>
                </c:pt>
                <c:pt idx="26">
                  <c:v>Danica Nayshe</c:v>
                </c:pt>
                <c:pt idx="27">
                  <c:v>Althea  Bronger</c:v>
                </c:pt>
                <c:pt idx="28">
                  <c:v>Leonidas Cavaney</c:v>
                </c:pt>
                <c:pt idx="29">
                  <c:v>Dennison Crosswaite</c:v>
                </c:pt>
                <c:pt idx="30">
                  <c:v>Aldrich  Glenny</c:v>
                </c:pt>
                <c:pt idx="31">
                  <c:v>Yvette  Bett</c:v>
                </c:pt>
                <c:pt idx="32">
                  <c:v>Renaldo Thomassin</c:v>
                </c:pt>
                <c:pt idx="33">
                  <c:v>Aloise MacCathay </c:v>
                </c:pt>
                <c:pt idx="34">
                  <c:v>Genevra Friday</c:v>
                </c:pt>
                <c:pt idx="35">
                  <c:v>Thekla Lynnett</c:v>
                </c:pt>
                <c:pt idx="36">
                  <c:v>Westbrook Brandino</c:v>
                </c:pt>
                <c:pt idx="37">
                  <c:v>Genevra Friday</c:v>
                </c:pt>
                <c:pt idx="38">
                  <c:v>Thekla Lynnett</c:v>
                </c:pt>
                <c:pt idx="39">
                  <c:v>Westbrook Brandino</c:v>
                </c:pt>
              </c:strCache>
            </c:strRef>
          </c:cat>
          <c:val>
            <c:numRef>
              <c:f>Sheet2!$B$2:$B$41</c:f>
              <c:numCache>
                <c:formatCode>General</c:formatCode>
                <c:ptCount val="40"/>
                <c:pt idx="0">
                  <c:v>31473.0</c:v>
                </c:pt>
                <c:pt idx="1">
                  <c:v>50879.0</c:v>
                </c:pt>
                <c:pt idx="2">
                  <c:v>76135.0</c:v>
                </c:pt>
                <c:pt idx="3">
                  <c:v>46883.0</c:v>
                </c:pt>
                <c:pt idx="4">
                  <c:v>53354.0</c:v>
                </c:pt>
                <c:pt idx="5">
                  <c:v>47740.0</c:v>
                </c:pt>
                <c:pt idx="6">
                  <c:v>40806.0</c:v>
                </c:pt>
                <c:pt idx="7">
                  <c:v>70736.0</c:v>
                </c:pt>
                <c:pt idx="8">
                  <c:v>62327.0</c:v>
                </c:pt>
                <c:pt idx="9">
                  <c:v>32073.0</c:v>
                </c:pt>
                <c:pt idx="10">
                  <c:v>80324.0</c:v>
                </c:pt>
                <c:pt idx="11">
                  <c:v>75253.0</c:v>
                </c:pt>
                <c:pt idx="12">
                  <c:v>52909.0</c:v>
                </c:pt>
                <c:pt idx="13">
                  <c:v>81646.0</c:v>
                </c:pt>
                <c:pt idx="14">
                  <c:v>44797.0</c:v>
                </c:pt>
                <c:pt idx="15">
                  <c:v>75395.0</c:v>
                </c:pt>
                <c:pt idx="16">
                  <c:v>44913.0</c:v>
                </c:pt>
                <c:pt idx="17">
                  <c:v>76513.0</c:v>
                </c:pt>
                <c:pt idx="18">
                  <c:v>72930.0</c:v>
                </c:pt>
                <c:pt idx="19">
                  <c:v>53364.0</c:v>
                </c:pt>
                <c:pt idx="20">
                  <c:v>82641.0</c:v>
                </c:pt>
                <c:pt idx="21">
                  <c:v>84976.0</c:v>
                </c:pt>
                <c:pt idx="22">
                  <c:v>77267.0</c:v>
                </c:pt>
                <c:pt idx="23">
                  <c:v>46442.0</c:v>
                </c:pt>
                <c:pt idx="24">
                  <c:v>76262.0</c:v>
                </c:pt>
                <c:pt idx="25">
                  <c:v>75906.0</c:v>
                </c:pt>
                <c:pt idx="26">
                  <c:v>87437.0</c:v>
                </c:pt>
                <c:pt idx="27">
                  <c:v>72492.0</c:v>
                </c:pt>
                <c:pt idx="28">
                  <c:v>32342.0</c:v>
                </c:pt>
                <c:pt idx="29">
                  <c:v>80697.0</c:v>
                </c:pt>
                <c:pt idx="30">
                  <c:v>88005.0</c:v>
                </c:pt>
                <c:pt idx="31">
                  <c:v>39201.0</c:v>
                </c:pt>
                <c:pt idx="32">
                  <c:v>63179.0</c:v>
                </c:pt>
                <c:pt idx="33">
                  <c:v>48638.0</c:v>
                </c:pt>
                <c:pt idx="34">
                  <c:v>81260.0</c:v>
                </c:pt>
                <c:pt idx="35">
                  <c:v>56547.0</c:v>
                </c:pt>
                <c:pt idx="36">
                  <c:v>45417.0</c:v>
                </c:pt>
                <c:pt idx="37">
                  <c:v>79443.0</c:v>
                </c:pt>
                <c:pt idx="38">
                  <c:v>76622.0</c:v>
                </c:pt>
                <c:pt idx="39">
                  <c:v>87978.0</c:v>
                </c:pt>
              </c:numCache>
            </c:numRef>
          </c:val>
        </c:ser>
        <c:ser>
          <c:idx val="1"/>
          <c:order val="1"/>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1"/>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2"/>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3"/>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4"/>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5"/>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6"/>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7"/>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8"/>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9"/>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0"/>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1"/>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2"/>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3"/>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4"/>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5"/>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6"/>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7"/>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8"/>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39"/>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cat>
            <c:strRef>
              <c:f>Sheet2!$A$2:$A$41</c:f>
              <c:strCache>
                <c:ptCount val="4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pt idx="20">
                  <c:v> Jill Shipsey</c:v>
                </c:pt>
                <c:pt idx="21">
                  <c:v>Myrle Prandoni</c:v>
                </c:pt>
                <c:pt idx="22">
                  <c:v>Seward Kubera</c:v>
                </c:pt>
                <c:pt idx="23">
                  <c:v>Dean Biggam</c:v>
                </c:pt>
                <c:pt idx="24">
                  <c:v>Marissa Infante</c:v>
                </c:pt>
                <c:pt idx="25">
                  <c:v>Daisie Dahlman</c:v>
                </c:pt>
                <c:pt idx="26">
                  <c:v>Danica Nayshe</c:v>
                </c:pt>
                <c:pt idx="27">
                  <c:v>Althea  Bronger</c:v>
                </c:pt>
                <c:pt idx="28">
                  <c:v>Leonidas Cavaney</c:v>
                </c:pt>
                <c:pt idx="29">
                  <c:v>Dennison Crosswaite</c:v>
                </c:pt>
                <c:pt idx="30">
                  <c:v>Aldrich  Glenny</c:v>
                </c:pt>
                <c:pt idx="31">
                  <c:v>Yvette  Bett</c:v>
                </c:pt>
                <c:pt idx="32">
                  <c:v>Renaldo Thomassin</c:v>
                </c:pt>
                <c:pt idx="33">
                  <c:v>Aloise MacCathay </c:v>
                </c:pt>
                <c:pt idx="34">
                  <c:v>Genevra Friday</c:v>
                </c:pt>
                <c:pt idx="35">
                  <c:v>Thekla Lynnett</c:v>
                </c:pt>
                <c:pt idx="36">
                  <c:v>Westbrook Brandino</c:v>
                </c:pt>
                <c:pt idx="37">
                  <c:v>Genevra Friday</c:v>
                </c:pt>
                <c:pt idx="38">
                  <c:v>Thekla Lynnett</c:v>
                </c:pt>
                <c:pt idx="39">
                  <c:v>Westbrook Brandino</c:v>
                </c:pt>
              </c:strCache>
            </c:strRef>
          </c:cat>
          <c:val>
            <c:numRef>
              <c:f>Sheet2!$C$2:$C$41</c:f>
              <c:numCache>
                <c:formatCode>General</c:formatCode>
                <c:ptCount val="40"/>
              </c:numCache>
            </c:numRef>
          </c:val>
        </c:ser>
        <c:dLbls>
          <c:showLegendKey val="0"/>
          <c:showVal val="0"/>
          <c:showCatName val="0"/>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1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40" name=""/>
        <p:cNvGrpSpPr/>
        <p:nvPr/>
      </p:nvGrpSpPr>
      <p:grpSpPr>
        <a:xfrm>
          <a:off x="0" y="0"/>
          <a:ext cx="0" cy="0"/>
          <a:chOff x="0" y="0"/>
          <a:chExt cx="0" cy="0"/>
        </a:xfrm>
      </p:grpSpPr>
      <p:grpSp>
        <p:nvGrpSpPr>
          <p:cNvPr id="41" name="Group 6"/>
          <p:cNvGrpSpPr/>
          <p:nvPr/>
        </p:nvGrpSpPr>
        <p:grpSpPr>
          <a:xfrm>
            <a:off x="-16934" y="0"/>
            <a:ext cx="12231160" cy="6856214"/>
            <a:chOff x="-16934" y="0"/>
            <a:chExt cx="12231160" cy="6856214"/>
          </a:xfrm>
        </p:grpSpPr>
        <p:pic>
          <p:nvPicPr>
            <p:cNvPr id="2097158" name="Picture 15" descr="HD-PanelTitleR1.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97"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9" name="Picture 16" descr="HDRibbonTitle-UniformTrim.png"/>
            <p:cNvPicPr>
              <a:picLocks noChangeAspect="1"/>
            </p:cNvPicPr>
            <p:nvPr/>
          </p:nvPicPr>
          <p:blipFill rotWithShape="1">
            <a:blip xmlns:r="http://schemas.openxmlformats.org/officeDocument/2006/relationships" r:embed="rId2"/>
            <a:srcRect/>
            <a:stretch>
              <a:fillRect/>
            </a:stretch>
          </p:blipFill>
          <p:spPr>
            <a:xfrm>
              <a:off x="-16934" y="3147609"/>
              <a:ext cx="2478024" cy="612648"/>
            </a:xfrm>
            <a:prstGeom prst="rect"/>
          </p:spPr>
        </p:pic>
        <p:pic>
          <p:nvPicPr>
            <p:cNvPr id="2097160" name="Picture 19" descr="HDRibbonTitle-UniformTrim.png"/>
            <p:cNvPicPr>
              <a:picLocks noChangeAspect="1"/>
            </p:cNvPicPr>
            <p:nvPr/>
          </p:nvPicPr>
          <p:blipFill rotWithShape="1">
            <a:blip xmlns:r="http://schemas.openxmlformats.org/officeDocument/2006/relationships" r:embed="rId2"/>
            <a:srcRect/>
            <a:stretch>
              <a:fillRect/>
            </a:stretch>
          </p:blipFill>
          <p:spPr>
            <a:xfrm>
              <a:off x="9736202" y="3147609"/>
              <a:ext cx="2478024" cy="612648"/>
            </a:xfrm>
            <a:prstGeom prst="rect"/>
          </p:spPr>
        </p:pic>
      </p:grpSp>
      <p:sp>
        <p:nvSpPr>
          <p:cNvPr id="1048598"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99"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00" name="Date Placeholder 3"/>
          <p:cNvSpPr>
            <a:spLocks noGrp="1"/>
          </p:cNvSpPr>
          <p:nvPr>
            <p:ph type="dt" sz="half" idx="10"/>
          </p:nvPr>
        </p:nvSpPr>
        <p:spPr>
          <a:xfrm>
            <a:off x="7983232" y="5037663"/>
            <a:ext cx="897467" cy="279400"/>
          </a:xfrm>
        </p:spPr>
        <p:txBody>
          <a:bodyPr/>
          <a:p>
            <a:fld id="{B61BEF0D-F0BB-DE4B-95CE-6DB70DBA9567}" type="datetimeFigureOut">
              <a:rPr dirty="0" lang="en-US"/>
              <a:t>8/29/2024</a:t>
            </a:fld>
            <a:endParaRPr dirty="0" lang="en-US"/>
          </a:p>
        </p:txBody>
      </p:sp>
      <p:sp>
        <p:nvSpPr>
          <p:cNvPr id="1048601" name="Footer Placeholder 4"/>
          <p:cNvSpPr>
            <a:spLocks noGrp="1"/>
          </p:cNvSpPr>
          <p:nvPr>
            <p:ph type="ftr" sz="quarter" idx="11"/>
          </p:nvPr>
        </p:nvSpPr>
        <p:spPr>
          <a:xfrm>
            <a:off x="2692397" y="5037663"/>
            <a:ext cx="5214635" cy="279400"/>
          </a:xfrm>
        </p:spPr>
        <p:txBody>
          <a:bodyPr/>
          <a:p>
            <a:endParaRPr dirty="0" lang="en-US"/>
          </a:p>
        </p:txBody>
      </p:sp>
      <p:sp>
        <p:nvSpPr>
          <p:cNvPr id="1048602"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29"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2" name=""/>
        <p:cNvGrpSpPr/>
        <p:nvPr/>
      </p:nvGrpSpPr>
      <p:grpSpPr>
        <a:xfrm>
          <a:off x="0" y="0"/>
          <a:ext cx="0" cy="0"/>
          <a:chOff x="0" y="0"/>
          <a:chExt cx="0" cy="0"/>
        </a:xfrm>
      </p:grpSpPr>
      <p:sp>
        <p:nvSpPr>
          <p:cNvPr id="1048681"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82"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3"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4" name="Date Placeholder 4"/>
          <p:cNvSpPr>
            <a:spLocks noGrp="1"/>
          </p:cNvSpPr>
          <p:nvPr>
            <p:ph type="dt" sz="half" idx="10"/>
          </p:nvPr>
        </p:nvSpPr>
        <p:spPr/>
        <p:txBody>
          <a:bodyPr/>
          <a:p>
            <a:fld id="{B61BEF0D-F0BB-DE4B-95CE-6DB70DBA9567}" type="datetimeFigureOut">
              <a:rPr dirty="0" lang="en-US"/>
              <a:t>8/29/2024</a:t>
            </a:fld>
            <a:endParaRPr dirty="0" lang="en-US"/>
          </a:p>
        </p:txBody>
      </p:sp>
      <p:sp>
        <p:nvSpPr>
          <p:cNvPr id="1048685" name="Footer Placeholder 5"/>
          <p:cNvSpPr>
            <a:spLocks noGrp="1"/>
          </p:cNvSpPr>
          <p:nvPr>
            <p:ph type="ftr" sz="quarter" idx="11"/>
          </p:nvPr>
        </p:nvSpPr>
        <p:spPr/>
        <p:txBody>
          <a:bodyPr/>
          <a:p>
            <a:endParaRPr dirty="0" lang="en-US"/>
          </a:p>
        </p:txBody>
      </p:sp>
      <p:sp>
        <p:nvSpPr>
          <p:cNvPr id="1048686"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5" name=""/>
        <p:cNvGrpSpPr/>
        <p:nvPr/>
      </p:nvGrpSpPr>
      <p:grpSpPr>
        <a:xfrm>
          <a:off x="0" y="0"/>
          <a:ext cx="0" cy="0"/>
          <a:chOff x="0" y="0"/>
          <a:chExt cx="0" cy="0"/>
        </a:xfrm>
      </p:grpSpPr>
      <p:sp>
        <p:nvSpPr>
          <p:cNvPr id="1048638"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39"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0"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41" name="Footer Placeholder 4"/>
          <p:cNvSpPr>
            <a:spLocks noGrp="1"/>
          </p:cNvSpPr>
          <p:nvPr>
            <p:ph type="ftr" sz="quarter" idx="11"/>
          </p:nvPr>
        </p:nvSpPr>
        <p:spPr/>
        <p:txBody>
          <a:bodyPr/>
          <a:p>
            <a:endParaRPr dirty="0" lang="en-US"/>
          </a:p>
        </p:txBody>
      </p:sp>
      <p:sp>
        <p:nvSpPr>
          <p:cNvPr id="1048642"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1" name=""/>
        <p:cNvGrpSpPr/>
        <p:nvPr/>
      </p:nvGrpSpPr>
      <p:grpSpPr>
        <a:xfrm>
          <a:off x="0" y="0"/>
          <a:ext cx="0" cy="0"/>
          <a:chOff x="0" y="0"/>
          <a:chExt cx="0" cy="0"/>
        </a:xfrm>
      </p:grpSpPr>
      <p:sp>
        <p:nvSpPr>
          <p:cNvPr id="1048673"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4"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5"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7" name="Footer Placeholder 4"/>
          <p:cNvSpPr>
            <a:spLocks noGrp="1"/>
          </p:cNvSpPr>
          <p:nvPr>
            <p:ph type="ftr" sz="quarter" idx="11"/>
          </p:nvPr>
        </p:nvSpPr>
        <p:spPr/>
        <p:txBody>
          <a:bodyPr/>
          <a:p>
            <a:endParaRPr dirty="0" lang="en-US"/>
          </a:p>
        </p:txBody>
      </p:sp>
      <p:sp>
        <p:nvSpPr>
          <p:cNvPr id="1048678"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9"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80"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4" name=""/>
        <p:cNvGrpSpPr/>
        <p:nvPr/>
      </p:nvGrpSpPr>
      <p:grpSpPr>
        <a:xfrm>
          <a:off x="0" y="0"/>
          <a:ext cx="0" cy="0"/>
          <a:chOff x="0" y="0"/>
          <a:chExt cx="0" cy="0"/>
        </a:xfrm>
      </p:grpSpPr>
      <p:sp>
        <p:nvSpPr>
          <p:cNvPr id="1048633"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34"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36" name="Footer Placeholder 4"/>
          <p:cNvSpPr>
            <a:spLocks noGrp="1"/>
          </p:cNvSpPr>
          <p:nvPr>
            <p:ph type="ftr" sz="quarter" idx="11"/>
          </p:nvPr>
        </p:nvSpPr>
        <p:spPr/>
        <p:txBody>
          <a:bodyPr/>
          <a:p>
            <a:endParaRPr dirty="0" lang="en-US"/>
          </a:p>
        </p:txBody>
      </p:sp>
      <p:sp>
        <p:nvSpPr>
          <p:cNvPr id="104863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4" name=""/>
        <p:cNvGrpSpPr/>
        <p:nvPr/>
      </p:nvGrpSpPr>
      <p:grpSpPr>
        <a:xfrm>
          <a:off x="0" y="0"/>
          <a:ext cx="0" cy="0"/>
          <a:chOff x="0" y="0"/>
          <a:chExt cx="0" cy="0"/>
        </a:xfrm>
      </p:grpSpPr>
      <p:sp>
        <p:nvSpPr>
          <p:cNvPr id="1048693"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4"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97" name="Footer Placeholder 4"/>
          <p:cNvSpPr>
            <a:spLocks noGrp="1"/>
          </p:cNvSpPr>
          <p:nvPr>
            <p:ph type="ftr" sz="quarter" idx="11"/>
          </p:nvPr>
        </p:nvSpPr>
        <p:spPr/>
        <p:txBody>
          <a:bodyPr/>
          <a:p>
            <a:endParaRPr dirty="0" lang="en-US"/>
          </a:p>
        </p:txBody>
      </p:sp>
      <p:sp>
        <p:nvSpPr>
          <p:cNvPr id="1048698"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9"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700"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57" name=""/>
        <p:cNvGrpSpPr/>
        <p:nvPr/>
      </p:nvGrpSpPr>
      <p:grpSpPr>
        <a:xfrm>
          <a:off x="0" y="0"/>
          <a:ext cx="0" cy="0"/>
          <a:chOff x="0" y="0"/>
          <a:chExt cx="0" cy="0"/>
        </a:xfrm>
      </p:grpSpPr>
      <p:sp>
        <p:nvSpPr>
          <p:cNvPr id="1048649"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50"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1"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6" name=""/>
        <p:cNvGrpSpPr/>
        <p:nvPr/>
      </p:nvGrpSpPr>
      <p:grpSpPr>
        <a:xfrm>
          <a:off x="0" y="0"/>
          <a:ext cx="0" cy="0"/>
          <a:chOff x="0" y="0"/>
          <a:chExt cx="0" cy="0"/>
        </a:xfrm>
      </p:grpSpPr>
      <p:sp>
        <p:nvSpPr>
          <p:cNvPr id="1048707" name="Title 1"/>
          <p:cNvSpPr>
            <a:spLocks noGrp="1"/>
          </p:cNvSpPr>
          <p:nvPr>
            <p:ph type="title"/>
          </p:nvPr>
        </p:nvSpPr>
        <p:spPr/>
        <p:txBody>
          <a:bodyPr/>
          <a:lstStyle>
            <a:lvl1pPr algn="ctr"/>
          </a:lstStyle>
          <a:p>
            <a:r>
              <a:rPr lang="en-US"/>
              <a:t>Click to edit Master title style</a:t>
            </a:r>
            <a:endParaRPr dirty="0" lang="en-US"/>
          </a:p>
        </p:txBody>
      </p:sp>
      <p:sp>
        <p:nvSpPr>
          <p:cNvPr id="1048708"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10" name="Footer Placeholder 4"/>
          <p:cNvSpPr>
            <a:spLocks noGrp="1"/>
          </p:cNvSpPr>
          <p:nvPr>
            <p:ph type="ftr" sz="quarter" idx="11"/>
          </p:nvPr>
        </p:nvSpPr>
        <p:spPr/>
        <p:txBody>
          <a:bodyPr/>
          <a:p>
            <a:endParaRPr dirty="0" lang="en-US"/>
          </a:p>
        </p:txBody>
      </p:sp>
      <p:sp>
        <p:nvSpPr>
          <p:cNvPr id="1048711"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668"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69"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0"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1" name="Footer Placeholder 4"/>
          <p:cNvSpPr>
            <a:spLocks noGrp="1"/>
          </p:cNvSpPr>
          <p:nvPr>
            <p:ph type="ftr" sz="quarter" idx="11"/>
          </p:nvPr>
        </p:nvSpPr>
        <p:spPr/>
        <p:txBody>
          <a:bodyPr/>
          <a:p>
            <a:endParaRPr dirty="0" lang="en-US"/>
          </a:p>
        </p:txBody>
      </p:sp>
      <p:sp>
        <p:nvSpPr>
          <p:cNvPr id="1048672"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cxnSp>
        <p:nvCxnSpPr>
          <p:cNvPr id="3145728"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82" name="Title 1"/>
          <p:cNvSpPr>
            <a:spLocks noGrp="1"/>
          </p:cNvSpPr>
          <p:nvPr>
            <p:ph type="title"/>
          </p:nvPr>
        </p:nvSpPr>
        <p:spPr/>
        <p:txBody>
          <a:bodyPr/>
          <a:p>
            <a:r>
              <a:rPr lang="en-US"/>
              <a:t>Click to edit Master title style</a:t>
            </a:r>
            <a:endParaRPr dirty="0" lang="en-US"/>
          </a:p>
        </p:txBody>
      </p:sp>
      <p:sp>
        <p:nvSpPr>
          <p:cNvPr id="104858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10"/>
          </p:nvPr>
        </p:nvSpPr>
        <p:spPr/>
        <p:txBody>
          <a:bodyPr/>
          <a:p>
            <a:fld id="{52647F38-B617-4D2F-AE0A-013F0C4D2C57}" type="datetimeFigureOut">
              <a:rPr dirty="0" lang="en-US"/>
              <a:t>8/29/2024</a:t>
            </a:fld>
            <a:endParaRPr dirty="0" lang="en-US"/>
          </a:p>
        </p:txBody>
      </p:sp>
      <p:sp>
        <p:nvSpPr>
          <p:cNvPr id="1048585" name="Footer Placeholder 4"/>
          <p:cNvSpPr>
            <a:spLocks noGrp="1"/>
          </p:cNvSpPr>
          <p:nvPr>
            <p:ph type="ftr" sz="quarter" idx="11"/>
          </p:nvPr>
        </p:nvSpPr>
        <p:spPr/>
        <p:txBody>
          <a:bodyPr/>
          <a:p>
            <a:endParaRPr dirty="0" lang="en-US"/>
          </a:p>
        </p:txBody>
      </p:sp>
      <p:sp>
        <p:nvSpPr>
          <p:cNvPr id="1048586" name="Slide Number Placeholder 5"/>
          <p:cNvSpPr>
            <a:spLocks noGrp="1"/>
          </p:cNvSpPr>
          <p:nvPr>
            <p:ph type="sldNum" sz="quarter" idx="12"/>
          </p:nvPr>
        </p:nvSpPr>
        <p:spPr/>
        <p:txBody>
          <a:bodyPr/>
          <a:p>
            <a:fld id="{E97799C9-84D9-46D2-A11E-BCF8A720529D}"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55"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56"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7"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58" name="Footer Placeholder 4"/>
          <p:cNvSpPr>
            <a:spLocks noGrp="1"/>
          </p:cNvSpPr>
          <p:nvPr>
            <p:ph type="ftr" sz="quarter" idx="11"/>
          </p:nvPr>
        </p:nvSpPr>
        <p:spPr/>
        <p:txBody>
          <a:bodyPr/>
          <a:p>
            <a:endParaRPr dirty="0" lang="en-US"/>
          </a:p>
        </p:txBody>
      </p:sp>
      <p:sp>
        <p:nvSpPr>
          <p:cNvPr id="104865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05BFA754-D5C3-4E66-96A6-867B257F58DC}" type="datetimeFigureOut">
              <a:rPr dirty="0" lang="en-US"/>
              <a:t>8/29/2024</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60" name="Title 1"/>
          <p:cNvSpPr>
            <a:spLocks noGrp="1"/>
          </p:cNvSpPr>
          <p:nvPr>
            <p:ph type="title"/>
          </p:nvPr>
        </p:nvSpPr>
        <p:spPr/>
        <p:txBody>
          <a:bodyPr/>
          <a:p>
            <a:r>
              <a:rPr lang="en-US"/>
              <a:t>Click to edit Master title style</a:t>
            </a:r>
            <a:endParaRPr dirty="0" lang="en-US"/>
          </a:p>
        </p:txBody>
      </p:sp>
      <p:sp>
        <p:nvSpPr>
          <p:cNvPr id="1048661" name="Text Placeholder 2"/>
          <p:cNvSpPr>
            <a:spLocks noGrp="1"/>
          </p:cNvSpPr>
          <p:nvPr>
            <p:ph type="body" idx="1"/>
          </p:nvPr>
        </p:nvSpPr>
        <p:spPr>
          <a:xfrm>
            <a:off x="129540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2"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3" name="Text Placeholder 4"/>
          <p:cNvSpPr>
            <a:spLocks noGrp="1"/>
          </p:cNvSpPr>
          <p:nvPr>
            <p:ph type="body" sz="quarter" idx="3"/>
          </p:nvPr>
        </p:nvSpPr>
        <p:spPr>
          <a:xfrm>
            <a:off x="618067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5"/>
          <p:cNvSpPr>
            <a:spLocks noGrp="1"/>
          </p:cNvSpPr>
          <p:nvPr>
            <p:ph sz="quarter" idx="4"/>
          </p:nvPr>
        </p:nvSpPr>
        <p:spPr>
          <a:xfrm>
            <a:off x="618067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666" name="Footer Placeholder 7"/>
          <p:cNvSpPr>
            <a:spLocks noGrp="1"/>
          </p:cNvSpPr>
          <p:nvPr>
            <p:ph type="ftr" sz="quarter" idx="11"/>
          </p:nvPr>
        </p:nvSpPr>
        <p:spPr/>
        <p:txBody>
          <a:bodyPr/>
          <a:p>
            <a:endParaRPr dirty="0" lang="en-US"/>
          </a:p>
        </p:txBody>
      </p:sp>
      <p:sp>
        <p:nvSpPr>
          <p:cNvPr id="1048667"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3" name=""/>
        <p:cNvGrpSpPr/>
        <p:nvPr/>
      </p:nvGrpSpPr>
      <p:grpSpPr>
        <a:xfrm>
          <a:off x="0" y="0"/>
          <a:ext cx="0" cy="0"/>
          <a:chOff x="0" y="0"/>
          <a:chExt cx="0" cy="0"/>
        </a:xfrm>
      </p:grpSpPr>
      <p:sp>
        <p:nvSpPr>
          <p:cNvPr id="1048629" name="Title 1"/>
          <p:cNvSpPr>
            <a:spLocks noGrp="1"/>
          </p:cNvSpPr>
          <p:nvPr>
            <p:ph type="title"/>
          </p:nvPr>
        </p:nvSpPr>
        <p:spPr/>
        <p:txBody>
          <a:bodyPr/>
          <a:p>
            <a:r>
              <a:rPr lang="en-US"/>
              <a:t>Click to edit Master title style</a:t>
            </a:r>
            <a:endParaRPr dirty="0" lang="en-US"/>
          </a:p>
        </p:txBody>
      </p:sp>
      <p:sp>
        <p:nvSpPr>
          <p:cNvPr id="1048630"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31" name="Footer Placeholder 3"/>
          <p:cNvSpPr>
            <a:spLocks noGrp="1"/>
          </p:cNvSpPr>
          <p:nvPr>
            <p:ph type="ftr" sz="quarter" idx="11"/>
          </p:nvPr>
        </p:nvSpPr>
        <p:spPr/>
        <p:txBody>
          <a:bodyPr/>
          <a:p>
            <a:endParaRPr dirty="0" lang="en-US"/>
          </a:p>
        </p:txBody>
      </p:sp>
      <p:sp>
        <p:nvSpPr>
          <p:cNvPr id="1048632"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
        <p:nvSpPr>
          <p:cNvPr id="1048622"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623" name="Footer Placeholder 2"/>
          <p:cNvSpPr>
            <a:spLocks noGrp="1"/>
          </p:cNvSpPr>
          <p:nvPr>
            <p:ph type="ftr" sz="quarter" idx="11"/>
          </p:nvPr>
        </p:nvSpPr>
        <p:spPr/>
        <p:txBody>
          <a:bodyPr/>
          <a:p>
            <a:endParaRPr dirty="0" lang="en-US"/>
          </a:p>
        </p:txBody>
      </p:sp>
      <p:sp>
        <p:nvSpPr>
          <p:cNvPr id="1048624"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5" name=""/>
        <p:cNvGrpSpPr/>
        <p:nvPr/>
      </p:nvGrpSpPr>
      <p:grpSpPr>
        <a:xfrm>
          <a:off x="0" y="0"/>
          <a:ext cx="0" cy="0"/>
          <a:chOff x="0" y="0"/>
          <a:chExt cx="0" cy="0"/>
        </a:xfrm>
      </p:grpSpPr>
      <p:sp>
        <p:nvSpPr>
          <p:cNvPr id="1048701"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02"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3"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4" name="Date Placeholder 4"/>
          <p:cNvSpPr>
            <a:spLocks noGrp="1"/>
          </p:cNvSpPr>
          <p:nvPr>
            <p:ph type="dt" sz="half" idx="10"/>
          </p:nvPr>
        </p:nvSpPr>
        <p:spPr/>
        <p:txBody>
          <a:bodyPr/>
          <a:p>
            <a:fld id="{B61BEF0D-F0BB-DE4B-95CE-6DB70DBA9567}" type="datetimeFigureOut">
              <a:rPr dirty="0" lang="en-US"/>
              <a:t>8/29/2024</a:t>
            </a:fld>
            <a:endParaRPr dirty="0" lang="en-US"/>
          </a:p>
        </p:txBody>
      </p:sp>
      <p:sp>
        <p:nvSpPr>
          <p:cNvPr id="1048705" name="Footer Placeholder 5"/>
          <p:cNvSpPr>
            <a:spLocks noGrp="1"/>
          </p:cNvSpPr>
          <p:nvPr>
            <p:ph type="ftr" sz="quarter" idx="11"/>
          </p:nvPr>
        </p:nvSpPr>
        <p:spPr/>
        <p:txBody>
          <a:bodyPr/>
          <a:p>
            <a:endParaRPr dirty="0" lang="en-US"/>
          </a:p>
        </p:txBody>
      </p:sp>
      <p:sp>
        <p:nvSpPr>
          <p:cNvPr id="1048706"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43"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44"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5"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6" name="Date Placeholder 4"/>
          <p:cNvSpPr>
            <a:spLocks noGrp="1"/>
          </p:cNvSpPr>
          <p:nvPr>
            <p:ph type="dt" sz="half" idx="10"/>
          </p:nvPr>
        </p:nvSpPr>
        <p:spPr/>
        <p:txBody>
          <a:bodyPr/>
          <a:p>
            <a:fld id="{B61BEF0D-F0BB-DE4B-95CE-6DB70DBA9567}" type="datetimeFigureOut">
              <a:rPr dirty="0" lang="en-US"/>
              <a:t>8/29/2024</a:t>
            </a:fld>
            <a:endParaRPr dirty="0" lang="en-US"/>
          </a:p>
        </p:txBody>
      </p:sp>
      <p:sp>
        <p:nvSpPr>
          <p:cNvPr id="1048647" name="Footer Placeholder 5"/>
          <p:cNvSpPr>
            <a:spLocks noGrp="1"/>
          </p:cNvSpPr>
          <p:nvPr>
            <p:ph type="ftr" sz="quarter" idx="11"/>
          </p:nvPr>
        </p:nvSpPr>
        <p:spPr/>
        <p:txBody>
          <a:bodyPr/>
          <a:p>
            <a:endParaRPr dirty="0" lang="en-US"/>
          </a:p>
        </p:txBody>
      </p:sp>
      <p:sp>
        <p:nvSpPr>
          <p:cNvPr id="1048648"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2" name=""/>
        <p:cNvGrpSpPr/>
        <p:nvPr/>
      </p:nvGrpSpPr>
      <p:grpSpPr>
        <a:xfrm>
          <a:off x="0" y="0"/>
          <a:ext cx="0" cy="0"/>
          <a:chOff x="0" y="0"/>
          <a:chExt cx="0" cy="0"/>
        </a:xfrm>
      </p:grpSpPr>
      <p:grpSp>
        <p:nvGrpSpPr>
          <p:cNvPr id="13" name="Group 6"/>
          <p:cNvGrpSpPr/>
          <p:nvPr/>
        </p:nvGrpSpPr>
        <p:grpSpPr>
          <a:xfrm>
            <a:off x="-15736" y="0"/>
            <a:ext cx="12229962" cy="6856214"/>
            <a:chOff x="-15736" y="0"/>
            <a:chExt cx="12229962" cy="6856214"/>
          </a:xfrm>
        </p:grpSpPr>
        <p:pic>
          <p:nvPicPr>
            <p:cNvPr id="2097152" name="Picture 7" descr="HD-PanelContent.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a:stretch>
              <a:fillRect/>
            </a:stretch>
          </p:blipFill>
          <p:spPr>
            <a:xfrm>
              <a:off x="-15736" y="3153832"/>
              <a:ext cx="777240"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a:stretch>
              <a:fillRect/>
            </a:stretch>
          </p:blipFill>
          <p:spPr>
            <a:xfrm>
              <a:off x="11436986" y="3153832"/>
              <a:ext cx="777240"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8/29/2024</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dk1" bg2="dk2" tx1="lt1" tx2="lt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90000"/>
                <a:lumOff val="10000"/>
              </a:schemeClr>
            </a:gs>
            <a:gs pos="100000">
              <a:schemeClr val="bg2">
                <a:shade val="88000"/>
                <a:lumMod val="98000"/>
              </a:schemeClr>
            </a:gs>
          </a:gsLst>
          <a:lin ang="5400000" scaled="0"/>
        </a:gradFill>
        <a:effectLst/>
      </p:bgPr>
    </p:bg>
    <p:spTree>
      <p:nvGrpSpPr>
        <p:cNvPr id="42" name=""/>
        <p:cNvGrpSpPr/>
        <p:nvPr/>
      </p:nvGrpSpPr>
      <p:grpSpPr>
        <a:xfrm>
          <a:off x="0" y="0"/>
          <a:ext cx="0" cy="0"/>
          <a:chOff x="0" y="0"/>
          <a:chExt cx="0" cy="0"/>
        </a:xfrm>
      </p:grpSpPr>
      <p:sp>
        <p:nvSpPr>
          <p:cNvPr id="1048603" name="Title 1"/>
          <p:cNvSpPr>
            <a:spLocks noGrp="1"/>
          </p:cNvSpPr>
          <p:nvPr>
            <p:ph type="ctrTitle"/>
          </p:nvPr>
        </p:nvSpPr>
        <p:spPr>
          <a:xfrm>
            <a:off x="2692398" y="1871131"/>
            <a:ext cx="6878110" cy="1176454"/>
          </a:xfrm>
        </p:spPr>
        <p:txBody>
          <a:bodyPr/>
          <a:p>
            <a:r>
              <a:rPr b="1" dirty="0" lang="en-US">
                <a:solidFill>
                  <a:schemeClr val="bg1"/>
                </a:solidFill>
              </a:rPr>
              <a:t>S</a:t>
            </a:r>
            <a:r>
              <a:rPr b="1" dirty="0" lang="en-US">
                <a:solidFill>
                  <a:schemeClr val="bg1"/>
                </a:solidFill>
              </a:rPr>
              <a:t>a</a:t>
            </a:r>
            <a:r>
              <a:rPr b="1" dirty="0" lang="en-US">
                <a:solidFill>
                  <a:schemeClr val="bg1"/>
                </a:solidFill>
              </a:rPr>
              <a:t>l</a:t>
            </a:r>
            <a:r>
              <a:rPr b="1" dirty="0" lang="en-US">
                <a:solidFill>
                  <a:schemeClr val="bg1"/>
                </a:solidFill>
              </a:rPr>
              <a:t>a</a:t>
            </a:r>
            <a:r>
              <a:rPr b="1" dirty="0" lang="en-US">
                <a:solidFill>
                  <a:schemeClr val="bg1"/>
                </a:solidFill>
              </a:rPr>
              <a:t>r</a:t>
            </a:r>
            <a:r>
              <a:rPr b="1" dirty="0" lang="en-US">
                <a:solidFill>
                  <a:schemeClr val="bg1"/>
                </a:solidFill>
              </a:rPr>
              <a:t>y</a:t>
            </a:r>
            <a:r>
              <a:rPr b="1" dirty="0" lang="en-US">
                <a:solidFill>
                  <a:schemeClr val="bg1"/>
                </a:solidFill>
              </a:rPr>
              <a:t> </a:t>
            </a:r>
            <a:r>
              <a:rPr b="1" dirty="0" lang="en-US">
                <a:solidFill>
                  <a:schemeClr val="bg1"/>
                </a:solidFill>
              </a:rPr>
              <a:t>Data Analysis Using Excel</a:t>
            </a:r>
            <a:endParaRPr altLang="en-US" lang="zh-CN"/>
          </a:p>
        </p:txBody>
      </p:sp>
      <p:sp>
        <p:nvSpPr>
          <p:cNvPr id="1048604" name="Subtitle 4"/>
          <p:cNvSpPr>
            <a:spLocks noGrp="1"/>
          </p:cNvSpPr>
          <p:nvPr>
            <p:ph type="subTitle" idx="1"/>
          </p:nvPr>
        </p:nvSpPr>
        <p:spPr>
          <a:xfrm>
            <a:off x="2692398" y="3657597"/>
            <a:ext cx="6815669" cy="1647466"/>
          </a:xfrm>
        </p:spPr>
        <p:txBody>
          <a:bodyPr>
            <a:normAutofit fontScale="100000" lnSpcReduction="10000"/>
          </a:bodyPr>
          <a:p>
            <a:r>
              <a:rPr b="1" dirty="0" lang="en-US">
                <a:solidFill>
                  <a:schemeClr val="bg1"/>
                </a:solidFill>
              </a:rPr>
              <a:t>Name : </a:t>
            </a:r>
            <a:r>
              <a:rPr b="1" dirty="0" lang="en-US" smtClean="0">
                <a:solidFill>
                  <a:schemeClr val="bg1"/>
                </a:solidFill>
              </a:rPr>
              <a:t>YOGA DHARSHINI.P</a:t>
            </a:r>
            <a:endParaRPr b="1" dirty="0" lang="en-US">
              <a:solidFill>
                <a:schemeClr val="bg1"/>
              </a:solidFill>
            </a:endParaRPr>
          </a:p>
          <a:p>
            <a:r>
              <a:rPr b="1" dirty="0" lang="en-US">
                <a:solidFill>
                  <a:schemeClr val="bg1"/>
                </a:solidFill>
              </a:rPr>
              <a:t>Register No : User ID </a:t>
            </a:r>
            <a:r>
              <a:rPr b="1" lang="en-US">
                <a:solidFill>
                  <a:schemeClr val="bg1"/>
                </a:solidFill>
              </a:rPr>
              <a:t>– </a:t>
            </a:r>
            <a:r>
              <a:rPr b="1" lang="en-US" smtClean="0">
                <a:solidFill>
                  <a:schemeClr val="bg1"/>
                </a:solidFill>
              </a:rPr>
              <a:t>asunm110312201422</a:t>
            </a:r>
            <a:endParaRPr b="1" dirty="0" lang="en-US">
              <a:solidFill>
                <a:schemeClr val="bg1"/>
              </a:solidFill>
            </a:endParaRPr>
          </a:p>
          <a:p>
            <a:r>
              <a:rPr b="1" dirty="0" lang="en-US">
                <a:solidFill>
                  <a:schemeClr val="bg1"/>
                </a:solidFill>
              </a:rPr>
              <a:t>Department : III B. Com (General)</a:t>
            </a:r>
          </a:p>
          <a:p>
            <a:r>
              <a:rPr b="1" dirty="0" lang="en-US">
                <a:solidFill>
                  <a:schemeClr val="bg1"/>
                </a:solidFill>
              </a:rPr>
              <a:t>College : DRBCCC Hindu College, Pattabiram </a:t>
            </a:r>
          </a:p>
          <a:p>
            <a:endParaRPr b="1" dirty="0" 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3" name="Title 1"/>
          <p:cNvSpPr>
            <a:spLocks noGrp="1"/>
          </p:cNvSpPr>
          <p:nvPr>
            <p:ph type="title"/>
          </p:nvPr>
        </p:nvSpPr>
        <p:spPr/>
        <p:txBody>
          <a:bodyPr/>
          <a:p>
            <a:r>
              <a:rPr b="1" dirty="0" lang="en-US">
                <a:solidFill>
                  <a:schemeClr val="bg1"/>
                </a:solidFill>
              </a:rPr>
              <a:t>Modelling Approach </a:t>
            </a:r>
          </a:p>
        </p:txBody>
      </p:sp>
      <p:sp>
        <p:nvSpPr>
          <p:cNvPr id="1048614" name="TextBox 4"/>
          <p:cNvSpPr txBox="1"/>
          <p:nvPr/>
        </p:nvSpPr>
        <p:spPr>
          <a:xfrm>
            <a:off x="697569" y="2584026"/>
            <a:ext cx="7277413" cy="3291840"/>
          </a:xfrm>
          <a:prstGeom prst="rect"/>
          <a:noFill/>
        </p:spPr>
        <p:txBody>
          <a:bodyPr wrap="square">
            <a:spAutoFit/>
          </a:bodyPr>
          <a:p>
            <a:r>
              <a:rPr b="1" dirty="0" lang="en-US" u="sng">
                <a:solidFill>
                  <a:schemeClr val="bg1"/>
                </a:solidFill>
              </a:rPr>
              <a:t>1. Data Acquisition:</a:t>
            </a:r>
          </a:p>
          <a:p>
            <a:r>
              <a:rPr b="1" dirty="0" lang="en-US">
                <a:solidFill>
                  <a:schemeClr val="bg1"/>
                </a:solidFill>
              </a:rPr>
              <a:t>Downloaded a dataset from the IBM Skills Build Dashboard, which included features like User ID, Name, Gender, Employee Type, and Department.</a:t>
            </a:r>
          </a:p>
          <a:p>
            <a:endParaRPr b="1" dirty="0" lang="en-US">
              <a:solidFill>
                <a:schemeClr val="bg1"/>
              </a:solidFill>
            </a:endParaRPr>
          </a:p>
          <a:p>
            <a:r>
              <a:rPr b="1" dirty="0" lang="en-US" u="sng">
                <a:solidFill>
                  <a:schemeClr val="bg1"/>
                </a:solidFill>
              </a:rPr>
              <a:t>2. Data Preparation:</a:t>
            </a:r>
          </a:p>
          <a:p>
            <a:pPr>
              <a:buFont typeface="Arial" panose="020B0604020202020204" pitchFamily="34" charset="0"/>
              <a:buChar char="•"/>
            </a:pPr>
            <a:r>
              <a:rPr b="1" dirty="0" lang="en-US">
                <a:solidFill>
                  <a:schemeClr val="bg1"/>
                </a:solidFill>
              </a:rPr>
              <a:t>Imported the dataset into Excel.</a:t>
            </a:r>
          </a:p>
          <a:p>
            <a:pPr>
              <a:buFont typeface="Arial" panose="020B0604020202020204" pitchFamily="34" charset="0"/>
              <a:buChar char="•"/>
            </a:pPr>
            <a:r>
              <a:rPr b="1" dirty="0" lang="en-US">
                <a:solidFill>
                  <a:schemeClr val="bg1"/>
                </a:solidFill>
              </a:rPr>
              <a:t>Cleaned the data to correct any inconsistencies or errors.</a:t>
            </a:r>
          </a:p>
          <a:p>
            <a:endParaRPr b="1" dirty="0" lang="en-US">
              <a:solidFill>
                <a:schemeClr val="bg1"/>
              </a:solidFill>
            </a:endParaRPr>
          </a:p>
          <a:p>
            <a:r>
              <a:rPr b="1" dirty="0" lang="en-US" u="sng">
                <a:solidFill>
                  <a:schemeClr val="bg1"/>
                </a:solidFill>
              </a:rPr>
              <a:t>3. Initial Exploration:</a:t>
            </a:r>
          </a:p>
          <a:p>
            <a:pPr>
              <a:buFont typeface="Arial" panose="020B0604020202020204" pitchFamily="34" charset="0"/>
              <a:buChar char="•"/>
            </a:pPr>
            <a:r>
              <a:rPr b="1" dirty="0" lang="en-US">
                <a:solidFill>
                  <a:schemeClr val="bg1"/>
                </a:solidFill>
              </a:rPr>
              <a:t>Reviewed the dataset to understand its structure.</a:t>
            </a:r>
          </a:p>
          <a:p>
            <a:pPr>
              <a:buFont typeface="Arial" panose="020B0604020202020204" pitchFamily="34" charset="0"/>
              <a:buChar char="•"/>
            </a:pPr>
            <a:r>
              <a:rPr b="1" dirty="0" lang="en-US">
                <a:solidFill>
                  <a:schemeClr val="bg1"/>
                </a:solidFill>
              </a:rPr>
              <a:t>Used summary statistics to gain preliminary insights.</a:t>
            </a:r>
          </a:p>
        </p:txBody>
      </p:sp>
      <p:pic>
        <p:nvPicPr>
          <p:cNvPr id="2097165" name="Picture 6"/>
          <p:cNvPicPr>
            <a:picLocks noChangeAspect="1"/>
          </p:cNvPicPr>
          <p:nvPr/>
        </p:nvPicPr>
        <p:blipFill>
          <a:blip xmlns:r="http://schemas.openxmlformats.org/officeDocument/2006/relationships" r:embed="rId1"/>
          <a:stretch>
            <a:fillRect/>
          </a:stretch>
        </p:blipFill>
        <p:spPr>
          <a:xfrm>
            <a:off x="7445147" y="3455736"/>
            <a:ext cx="3725332" cy="242013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5" name="Title 1"/>
          <p:cNvSpPr>
            <a:spLocks noGrp="1"/>
          </p:cNvSpPr>
          <p:nvPr>
            <p:ph type="title"/>
          </p:nvPr>
        </p:nvSpPr>
        <p:spPr/>
        <p:txBody>
          <a:bodyPr/>
          <a:p>
            <a:r>
              <a:rPr b="1" dirty="0" lang="en-US">
                <a:solidFill>
                  <a:schemeClr val="bg1"/>
                </a:solidFill>
              </a:rPr>
              <a:t>Modelling Approach </a:t>
            </a:r>
          </a:p>
        </p:txBody>
      </p:sp>
      <p:sp>
        <p:nvSpPr>
          <p:cNvPr id="1048616" name="TextBox 4"/>
          <p:cNvSpPr txBox="1"/>
          <p:nvPr/>
        </p:nvSpPr>
        <p:spPr>
          <a:xfrm>
            <a:off x="1295402" y="2510654"/>
            <a:ext cx="9601196" cy="2225040"/>
          </a:xfrm>
          <a:prstGeom prst="rect"/>
          <a:noFill/>
        </p:spPr>
        <p:txBody>
          <a:bodyPr wrap="square">
            <a:spAutoFit/>
          </a:bodyPr>
          <a:p>
            <a:r>
              <a:rPr b="1" dirty="0" lang="en-US" u="sng">
                <a:solidFill>
                  <a:schemeClr val="bg1"/>
                </a:solidFill>
              </a:rPr>
              <a:t>4. Feature Analysis:</a:t>
            </a:r>
          </a:p>
          <a:p>
            <a:pPr>
              <a:buFont typeface="Arial" panose="020B0604020202020204" pitchFamily="34" charset="0"/>
              <a:buChar char="•"/>
            </a:pPr>
            <a:r>
              <a:rPr b="1" dirty="0" lang="en-US" u="sng">
                <a:solidFill>
                  <a:schemeClr val="bg1"/>
                </a:solidFill>
              </a:rPr>
              <a:t>Employee Type:</a:t>
            </a:r>
            <a:r>
              <a:rPr b="1" dirty="0" lang="en-US">
                <a:solidFill>
                  <a:schemeClr val="bg1"/>
                </a:solidFill>
              </a:rPr>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b="1" dirty="0" lang="en-US" u="sng">
                <a:solidFill>
                  <a:schemeClr val="bg1"/>
                </a:solidFill>
              </a:rPr>
              <a:t>Department: </a:t>
            </a:r>
            <a:r>
              <a:rPr b="1" dirty="0" lang="en-US">
                <a:solidFill>
                  <a:schemeClr val="bg1"/>
                </a:solidFill>
              </a:rPr>
              <a:t>Examined the distribution of employees across departments. Calculated the number of employees in each department and used conditional formatting for emphasis.</a:t>
            </a:r>
          </a:p>
        </p:txBody>
      </p:sp>
      <p:sp>
        <p:nvSpPr>
          <p:cNvPr id="1048617" name="TextBox 6"/>
          <p:cNvSpPr txBox="1"/>
          <p:nvPr/>
        </p:nvSpPr>
        <p:spPr>
          <a:xfrm>
            <a:off x="663110" y="8023634"/>
            <a:ext cx="10233487" cy="1691641"/>
          </a:xfrm>
          <a:prstGeom prst="rect"/>
          <a:noFill/>
        </p:spPr>
        <p:txBody>
          <a:bodyPr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r>
              <a:rPr b="1" dirty="0" lang="en-US" u="sng">
                <a:latin typeface="Times New Roman"/>
              </a:rPr>
              <a:t>5. Data Visualization:</a:t>
            </a:r>
          </a:p>
          <a:p>
            <a:pPr>
              <a:buFont typeface="Arial" panose="020B0604020202020204" pitchFamily="34" charset="0"/>
              <a:buChar char="•"/>
            </a:pPr>
            <a:r>
              <a:rPr b="1" dirty="0" lang="en-US">
                <a:latin typeface="Times New Roman"/>
              </a:rPr>
              <a:t>Created visualizations to illustrate the data:</a:t>
            </a:r>
          </a:p>
          <a:p>
            <a:pPr indent="-285750" lvl="1" marL="742950">
              <a:buFont typeface="Arial" panose="020B0604020202020204" pitchFamily="34" charset="0"/>
              <a:buChar char="•"/>
            </a:pPr>
            <a:r>
              <a:rPr b="1" dirty="0" lang="en-US" u="sng">
                <a:latin typeface="Times New Roman"/>
              </a:rPr>
              <a:t>Pie Charts: </a:t>
            </a:r>
            <a:r>
              <a:rPr b="1" dirty="0" lang="en-US">
                <a:latin typeface="Times New Roman"/>
              </a:rPr>
              <a:t>Displayed the proportion of different employee types and departmental distribution.</a:t>
            </a:r>
          </a:p>
          <a:p>
            <a:pPr indent="-285750" lvl="1" marL="742950">
              <a:buFont typeface="Arial" panose="020B0604020202020204" pitchFamily="34" charset="0"/>
              <a:buChar char="•"/>
            </a:pPr>
            <a:r>
              <a:rPr b="1" dirty="0" lang="en-US" u="sng">
                <a:latin typeface="Times New Roman"/>
              </a:rPr>
              <a:t>Bar/Column Charts:</a:t>
            </a:r>
            <a:r>
              <a:rPr b="1" dirty="0" lang="en-US">
                <a:latin typeface="Times New Roman"/>
              </a:rPr>
              <a:t> Compared the number of employees by type and department.</a:t>
            </a:r>
          </a:p>
          <a:p>
            <a:pPr indent="-285750" lvl="1" marL="742950">
              <a:buFont typeface="Arial" panose="020B0604020202020204" pitchFamily="34" charset="0"/>
              <a:buChar char="•"/>
            </a:pPr>
            <a:r>
              <a:rPr b="1" dirty="0" lang="en-US" u="sng">
                <a:latin typeface="Times New Roman"/>
              </a:rPr>
              <a:t>Graphs: </a:t>
            </a:r>
            <a:r>
              <a:rPr b="1" dirty="0" lang="en-US">
                <a:latin typeface="Times New Roman"/>
              </a:rPr>
              <a:t>(If applicable) Analyzed trends over time.</a:t>
            </a:r>
          </a:p>
        </p:txBody>
      </p:sp>
      <p:sp>
        <p:nvSpPr>
          <p:cNvPr id="1048618" name="TextBox 6"/>
          <p:cNvSpPr txBox="1"/>
          <p:nvPr/>
        </p:nvSpPr>
        <p:spPr>
          <a:xfrm>
            <a:off x="1295402" y="4632685"/>
            <a:ext cx="10233487" cy="1691641"/>
          </a:xfrm>
          <a:prstGeom prst="rect"/>
          <a:noFill/>
        </p:spPr>
        <p:txBody>
          <a:bodyPr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r>
              <a:rPr b="1" dirty="0" lang="en-US" u="sng">
                <a:latin typeface="Times New Roman"/>
              </a:rPr>
              <a:t>5. Data Visualization:</a:t>
            </a:r>
          </a:p>
          <a:p>
            <a:pPr>
              <a:buFont typeface="Arial" panose="020B0604020202020204" pitchFamily="34" charset="0"/>
              <a:buChar char="•"/>
            </a:pPr>
            <a:r>
              <a:rPr b="1" dirty="0" lang="en-US">
                <a:latin typeface="Times New Roman"/>
              </a:rPr>
              <a:t>Created visualizations to illustrate the data:</a:t>
            </a:r>
          </a:p>
          <a:p>
            <a:pPr indent="-285750" lvl="1" marL="742950">
              <a:buFont typeface="Arial" panose="020B0604020202020204" pitchFamily="34" charset="0"/>
              <a:buChar char="•"/>
            </a:pPr>
            <a:r>
              <a:rPr b="1" dirty="0" lang="en-US" u="sng">
                <a:latin typeface="Times New Roman"/>
              </a:rPr>
              <a:t>Pie Charts: </a:t>
            </a:r>
            <a:r>
              <a:rPr b="1" dirty="0" lang="en-US">
                <a:latin typeface="Times New Roman"/>
              </a:rPr>
              <a:t>Displayed the proportion of different employee types and departmental distribution.</a:t>
            </a:r>
          </a:p>
          <a:p>
            <a:pPr indent="-285750" lvl="1" marL="742950">
              <a:buFont typeface="Arial" panose="020B0604020202020204" pitchFamily="34" charset="0"/>
              <a:buChar char="•"/>
            </a:pPr>
            <a:r>
              <a:rPr b="1" dirty="0" lang="en-US" u="sng">
                <a:latin typeface="Times New Roman"/>
              </a:rPr>
              <a:t>Bar/Column Charts:</a:t>
            </a:r>
            <a:r>
              <a:rPr b="1" dirty="0" lang="en-US">
                <a:latin typeface="Times New Roman"/>
              </a:rPr>
              <a:t> Compared the number of employees by type and department.</a:t>
            </a:r>
          </a:p>
          <a:p>
            <a:pPr indent="-285750" lvl="1" marL="742950">
              <a:buFont typeface="Arial" panose="020B0604020202020204" pitchFamily="34" charset="0"/>
              <a:buChar char="•"/>
            </a:pPr>
            <a:r>
              <a:rPr b="1" dirty="0" lang="en-US" u="sng">
                <a:latin typeface="Times New Roman"/>
              </a:rPr>
              <a:t>Graphs: </a:t>
            </a:r>
            <a:r>
              <a:rPr b="1" dirty="0" lang="en-US">
                <a:latin typeface="Times New Roman"/>
              </a:rPr>
              <a:t>(If applicable) Analyzed trends over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9" name="Title 1"/>
          <p:cNvSpPr>
            <a:spLocks noGrp="1"/>
          </p:cNvSpPr>
          <p:nvPr>
            <p:ph type="title"/>
          </p:nvPr>
        </p:nvSpPr>
        <p:spPr/>
        <p:txBody>
          <a:bodyPr/>
          <a:p>
            <a:r>
              <a:rPr b="1" dirty="0" lang="en-US">
                <a:solidFill>
                  <a:schemeClr val="bg1"/>
                </a:solidFill>
              </a:rPr>
              <a:t>Modelling Approach </a:t>
            </a:r>
          </a:p>
        </p:txBody>
      </p:sp>
      <p:sp>
        <p:nvSpPr>
          <p:cNvPr id="1048620" name="TextBox 4"/>
          <p:cNvSpPr txBox="1"/>
          <p:nvPr/>
        </p:nvSpPr>
        <p:spPr>
          <a:xfrm>
            <a:off x="1134980" y="2413337"/>
            <a:ext cx="9761617" cy="2225041"/>
          </a:xfrm>
          <a:prstGeom prst="rect"/>
          <a:noFill/>
        </p:spPr>
        <p:txBody>
          <a:bodyPr wrap="square">
            <a:spAutoFit/>
          </a:bodyPr>
          <a:p>
            <a:r>
              <a:rPr b="1" dirty="0" lang="en-US" u="sng">
                <a:solidFill>
                  <a:schemeClr val="bg1"/>
                </a:solidFill>
              </a:rPr>
              <a:t>6. Pattern Identification:</a:t>
            </a:r>
          </a:p>
          <a:p>
            <a:pPr>
              <a:buFont typeface="Arial" panose="020B0604020202020204" pitchFamily="34" charset="0"/>
              <a:buChar char="•"/>
            </a:pPr>
            <a:r>
              <a:rPr b="1" dirty="0" lang="en-US">
                <a:solidFill>
                  <a:schemeClr val="bg1"/>
                </a:solidFill>
              </a:rPr>
              <a:t>Identified patterns and trends in the data regarding employee types and departmental distribution. Highlighted any anomalies or significant findings.</a:t>
            </a:r>
          </a:p>
          <a:p>
            <a:endParaRPr b="1" dirty="0" lang="en-US">
              <a:solidFill>
                <a:schemeClr val="bg1"/>
              </a:solidFill>
            </a:endParaRPr>
          </a:p>
          <a:p>
            <a:r>
              <a:rPr b="1" dirty="0" lang="en-US" u="sng">
                <a:solidFill>
                  <a:schemeClr val="bg1"/>
                </a:solidFill>
              </a:rPr>
              <a:t>7. Reporting:</a:t>
            </a:r>
          </a:p>
          <a:p>
            <a:pPr>
              <a:buFont typeface="Arial" panose="020B0604020202020204" pitchFamily="34" charset="0"/>
              <a:buChar char="•"/>
            </a:pPr>
            <a:r>
              <a:rPr b="1" dirty="0" lang="en-US">
                <a:solidFill>
                  <a:schemeClr val="bg1"/>
                </a:solidFill>
              </a:rPr>
              <a:t>Summarized key insights from the analysis.</a:t>
            </a:r>
          </a:p>
          <a:p>
            <a:pPr>
              <a:buFont typeface="Arial" panose="020B0604020202020204" pitchFamily="34" charset="0"/>
              <a:buChar char="•"/>
            </a:pPr>
            <a:r>
              <a:rPr b="1" dirty="0" lang="en-US">
                <a:solidFill>
                  <a:schemeClr val="bg1"/>
                </a:solidFill>
              </a:rPr>
              <a:t>Compiled visuals into a report, providing a clear presentation of findings and recommendations for workforce planning and departmental adjustments</a:t>
            </a:r>
            <a:r>
              <a:rPr dirty="0" lang="en-US">
                <a:solidFill>
                  <a:schemeClr val="bg1"/>
                </a:solidFill>
              </a:rPr>
              <a:t>.</a:t>
            </a:r>
          </a:p>
        </p:txBody>
      </p:sp>
      <p:sp>
        <p:nvSpPr>
          <p:cNvPr id="1048621" name="TextBox 8"/>
          <p:cNvSpPr txBox="1"/>
          <p:nvPr/>
        </p:nvSpPr>
        <p:spPr>
          <a:xfrm>
            <a:off x="1134980" y="4848999"/>
            <a:ext cx="9761617" cy="1158240"/>
          </a:xfrm>
          <a:prstGeom prst="rect"/>
          <a:noFill/>
        </p:spPr>
        <p:txBody>
          <a:bodyPr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r>
              <a:rPr b="1" dirty="0" lang="en-US" u="sng">
                <a:latin typeface="Times New Roman"/>
              </a:rPr>
              <a:t>8. Review and Presentation:</a:t>
            </a:r>
          </a:p>
          <a:p>
            <a:pPr indent="-285750" lvl="1" marL="742950">
              <a:buFont typeface="+mj-lt"/>
              <a:buAutoNum type="arabicPeriod"/>
            </a:pPr>
            <a:r>
              <a:rPr b="1" dirty="0" lang="en-US">
                <a:latin typeface="Times New Roman"/>
              </a:rPr>
              <a:t>Ensured accuracy and clarity in the analysis and visualizations.</a:t>
            </a:r>
          </a:p>
          <a:p>
            <a:pPr indent="-285750" lvl="1" marL="742950">
              <a:buFont typeface="+mj-lt"/>
              <a:buAutoNum type="arabicPeriod"/>
            </a:pPr>
            <a:r>
              <a:rPr b="1" dirty="0" lang="en-US">
                <a:latin typeface="Times New Roman"/>
              </a:rPr>
              <a:t>Prepared and presented the final report to stakeholders, including recommendations based on the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5" name="TextBox 2"/>
          <p:cNvSpPr txBox="1"/>
          <p:nvPr/>
        </p:nvSpPr>
        <p:spPr>
          <a:xfrm>
            <a:off x="9246608" y="3927943"/>
            <a:ext cx="2049824" cy="2186940"/>
          </a:xfrm>
          <a:prstGeom prst="rect"/>
          <a:noFill/>
        </p:spPr>
        <p:txBody>
          <a:bodyPr rtlCol="0"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l"/>
            <a:r>
              <a:rPr b="1" dirty="0" sz="2800" lang="en-US" u="sng">
                <a:latin typeface="Times New Roman"/>
              </a:rPr>
              <a:t>Count Of </a:t>
            </a:r>
            <a:r>
              <a:rPr b="1" dirty="0" sz="2800" lang="en-US" u="sng">
                <a:latin typeface="Times New Roman"/>
              </a:rPr>
              <a:t>s</a:t>
            </a:r>
            <a:r>
              <a:rPr b="1" dirty="0" sz="2800" lang="en-US" u="sng">
                <a:latin typeface="Times New Roman"/>
              </a:rPr>
              <a:t>a</a:t>
            </a:r>
            <a:r>
              <a:rPr b="1" dirty="0" sz="2800" lang="en-US" u="sng">
                <a:latin typeface="Times New Roman"/>
              </a:rPr>
              <a:t>l</a:t>
            </a:r>
            <a:r>
              <a:rPr b="1" dirty="0" sz="2800" lang="en-US" u="sng">
                <a:latin typeface="Times New Roman"/>
              </a:rPr>
              <a:t>a</a:t>
            </a:r>
            <a:r>
              <a:rPr b="1" dirty="0" sz="2800" lang="en-US" u="sng">
                <a:latin typeface="Times New Roman"/>
              </a:rPr>
              <a:t>r</a:t>
            </a:r>
            <a:r>
              <a:rPr b="1" dirty="0" sz="2800" lang="en-US" u="sng">
                <a:latin typeface="Times New Roman"/>
              </a:rPr>
              <a:t>y </a:t>
            </a:r>
            <a:r>
              <a:rPr b="1" dirty="0" sz="2800" lang="en-US" u="sng">
                <a:latin typeface="Times New Roman"/>
              </a:rPr>
              <a:t>Department Using Chart</a:t>
            </a:r>
            <a:endParaRPr altLang="en-US" lang="zh-CN"/>
          </a:p>
        </p:txBody>
      </p:sp>
      <p:sp>
        <p:nvSpPr>
          <p:cNvPr id="1048626" name="TextBox 3"/>
          <p:cNvSpPr txBox="1"/>
          <p:nvPr/>
        </p:nvSpPr>
        <p:spPr>
          <a:xfrm>
            <a:off x="8758495" y="719666"/>
            <a:ext cx="6653909" cy="1015663"/>
          </a:xfrm>
          <a:prstGeom prst="rect"/>
          <a:noFill/>
        </p:spPr>
        <p:txBody>
          <a:bodyPr rtlCol="0"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l"/>
            <a:r>
              <a:rPr b="1" dirty="0" sz="6000" lang="en-US" u="sng">
                <a:latin typeface="Times New Roman"/>
              </a:rPr>
              <a:t>Result:</a:t>
            </a:r>
          </a:p>
        </p:txBody>
      </p:sp>
      <p:graphicFrame>
        <p:nvGraphicFramePr>
          <p:cNvPr id="4194304" name="图表 1"/>
          <p:cNvGraphicFramePr>
            <a:graphicFrameLocks/>
          </p:cNvGraphicFramePr>
          <p:nvPr/>
        </p:nvGraphicFramePr>
        <p:xfrm>
          <a:off x="684172" y="719666"/>
          <a:ext cx="8152257" cy="55287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7" name="Title 1"/>
          <p:cNvSpPr>
            <a:spLocks noGrp="1"/>
          </p:cNvSpPr>
          <p:nvPr>
            <p:ph type="title"/>
          </p:nvPr>
        </p:nvSpPr>
        <p:spPr>
          <a:xfrm>
            <a:off x="1295402" y="982132"/>
            <a:ext cx="9601196" cy="1381329"/>
          </a:xfrm>
        </p:spPr>
        <p:txBody>
          <a:bodyPr/>
          <a:p>
            <a:r>
              <a:rPr b="1" dirty="0" lang="en-US">
                <a:solidFill>
                  <a:schemeClr val="bg1"/>
                </a:solidFill>
              </a:rPr>
              <a:t>Conclusion</a:t>
            </a:r>
            <a:r>
              <a:rPr b="1" dirty="0" lang="en-US"/>
              <a:t> </a:t>
            </a:r>
          </a:p>
        </p:txBody>
      </p:sp>
      <p:sp>
        <p:nvSpPr>
          <p:cNvPr id="1048628" name="TextBox 3"/>
          <p:cNvSpPr txBox="1"/>
          <p:nvPr/>
        </p:nvSpPr>
        <p:spPr>
          <a:xfrm>
            <a:off x="1295401" y="2601714"/>
            <a:ext cx="9601195" cy="3749040"/>
          </a:xfrm>
          <a:prstGeom prst="rect"/>
          <a:noFill/>
        </p:spPr>
        <p:txBody>
          <a:bodyPr wrap="square">
            <a:spAutoFit/>
          </a:bodyPr>
          <a:p>
            <a:r>
              <a:rPr b="1" dirty="0" sz="2000" lang="en-US" u="sng">
                <a:solidFill>
                  <a:schemeClr val="bg1"/>
                </a:solidFill>
              </a:rPr>
              <a:t>Conclusion: </a:t>
            </a:r>
          </a:p>
          <a:p>
            <a:endParaRPr b="1" dirty="0" sz="2000" lang="en-US">
              <a:solidFill>
                <a:schemeClr val="bg1"/>
              </a:solidFill>
            </a:endParaRPr>
          </a:p>
          <a:p>
            <a:r>
              <a:rPr b="1" dirty="0" sz="2000" lang="en-US">
                <a:solidFill>
                  <a:schemeClr val="bg1"/>
                </a:solidFill>
              </a:rPr>
              <a:t>The analysis revealed the distribution of </a:t>
            </a:r>
            <a:r>
              <a:rPr b="1" dirty="0" sz="2000" lang="en-US">
                <a:solidFill>
                  <a:schemeClr val="bg1"/>
                </a:solidFill>
              </a:rPr>
              <a:t>s</a:t>
            </a:r>
            <a:r>
              <a:rPr b="1" dirty="0" sz="2000" lang="en-US">
                <a:solidFill>
                  <a:schemeClr val="bg1"/>
                </a:solidFill>
              </a:rPr>
              <a:t>a</a:t>
            </a:r>
            <a:r>
              <a:rPr b="1" dirty="0" sz="2000" lang="en-US">
                <a:solidFill>
                  <a:schemeClr val="bg1"/>
                </a:solidFill>
              </a:rPr>
              <a:t>l</a:t>
            </a:r>
            <a:r>
              <a:rPr b="1" dirty="0" sz="2000" lang="en-US">
                <a:solidFill>
                  <a:schemeClr val="bg1"/>
                </a:solidFill>
              </a:rPr>
              <a:t>a</a:t>
            </a:r>
            <a:r>
              <a:rPr b="1" dirty="0" sz="2000" lang="en-US">
                <a:solidFill>
                  <a:schemeClr val="bg1"/>
                </a:solidFill>
              </a:rPr>
              <a:t>r</a:t>
            </a:r>
            <a:r>
              <a:rPr b="1" dirty="0" sz="2000" lang="en-US">
                <a:solidFill>
                  <a:schemeClr val="bg1"/>
                </a:solidFill>
              </a:rPr>
              <a:t>y</a:t>
            </a:r>
            <a:r>
              <a:rPr b="1" dirty="0" sz="2000" lang="en-US">
                <a:solidFill>
                  <a:schemeClr val="bg1"/>
                </a:solidFill>
              </a:rPr>
              <a:t>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3" name="Title 1"/>
          <p:cNvSpPr>
            <a:spLocks noGrp="1"/>
          </p:cNvSpPr>
          <p:nvPr>
            <p:ph type="title"/>
          </p:nvPr>
        </p:nvSpPr>
        <p:spPr>
          <a:xfrm>
            <a:off x="1676400" y="1295400"/>
            <a:ext cx="9601196" cy="1303867"/>
          </a:xfrm>
        </p:spPr>
        <p:txBody>
          <a:bodyPr/>
          <a:p>
            <a:r>
              <a:rPr b="1" dirty="0" lang="en-US">
                <a:solidFill>
                  <a:schemeClr val="bg1"/>
                </a:solidFill>
              </a:rPr>
              <a:t>Project Title</a:t>
            </a:r>
          </a:p>
        </p:txBody>
      </p:sp>
      <p:sp>
        <p:nvSpPr>
          <p:cNvPr id="1048594" name="Content Placeholder 2"/>
          <p:cNvSpPr>
            <a:spLocks noGrp="1"/>
          </p:cNvSpPr>
          <p:nvPr>
            <p:ph idx="1"/>
          </p:nvPr>
        </p:nvSpPr>
        <p:spPr/>
        <p:txBody>
          <a:bodyPr/>
          <a:p>
            <a:pPr indent="0" marL="0">
              <a:buNone/>
            </a:pPr>
            <a:endParaRPr dirty="0" lang="en-US">
              <a:solidFill>
                <a:schemeClr val="bg1"/>
              </a:solidFill>
            </a:endParaRPr>
          </a:p>
          <a:p>
            <a:pPr algn="ctr" indent="0" marL="0">
              <a:buNone/>
            </a:pPr>
            <a:r>
              <a:rPr b="1" dirty="0" sz="4000" lang="en-US">
                <a:solidFill>
                  <a:schemeClr val="bg1"/>
                </a:solidFill>
              </a:rPr>
              <a:t>S</a:t>
            </a:r>
            <a:r>
              <a:rPr b="1" dirty="0" sz="4000" lang="en-US">
                <a:solidFill>
                  <a:schemeClr val="bg1"/>
                </a:solidFill>
              </a:rPr>
              <a:t>a</a:t>
            </a:r>
            <a:r>
              <a:rPr b="1" dirty="0" sz="4000" lang="en-US">
                <a:solidFill>
                  <a:schemeClr val="bg1"/>
                </a:solidFill>
              </a:rPr>
              <a:t>l</a:t>
            </a:r>
            <a:r>
              <a:rPr b="1" dirty="0" sz="4000" lang="en-US">
                <a:solidFill>
                  <a:schemeClr val="bg1"/>
                </a:solidFill>
              </a:rPr>
              <a:t>a</a:t>
            </a:r>
            <a:r>
              <a:rPr b="1" dirty="0" sz="4000" lang="en-US">
                <a:solidFill>
                  <a:schemeClr val="bg1"/>
                </a:solidFill>
              </a:rPr>
              <a:t>r</a:t>
            </a:r>
            <a:r>
              <a:rPr b="1" dirty="0" sz="4000" lang="en-US">
                <a:solidFill>
                  <a:schemeClr val="bg1"/>
                </a:solidFill>
              </a:rPr>
              <a:t>y</a:t>
            </a:r>
            <a:r>
              <a:rPr b="1" dirty="0" sz="4000" lang="en-US">
                <a:solidFill>
                  <a:schemeClr val="bg1"/>
                </a:solidFill>
              </a:rPr>
              <a:t> Type Analysis Using Excel &amp; </a:t>
            </a:r>
            <a:endParaRPr altLang="en-US" lang="zh-CN"/>
          </a:p>
          <a:p>
            <a:pPr algn="ctr" indent="0" marL="0">
              <a:buNone/>
            </a:pPr>
            <a:r>
              <a:rPr b="1" dirty="0" sz="4000" lang="en-US">
                <a:solidFill>
                  <a:schemeClr val="bg1"/>
                </a:solidFill>
              </a:rPr>
              <a:t>S</a:t>
            </a:r>
            <a:r>
              <a:rPr b="1" dirty="0" sz="4000" lang="en-US">
                <a:solidFill>
                  <a:schemeClr val="bg1"/>
                </a:solidFill>
              </a:rPr>
              <a:t>a</a:t>
            </a:r>
            <a:r>
              <a:rPr b="1" dirty="0" sz="4000" lang="en-US">
                <a:solidFill>
                  <a:schemeClr val="bg1"/>
                </a:solidFill>
              </a:rPr>
              <a:t>l</a:t>
            </a:r>
            <a:r>
              <a:rPr b="1" dirty="0" sz="4000" lang="en-US">
                <a:solidFill>
                  <a:schemeClr val="bg1"/>
                </a:solidFill>
              </a:rPr>
              <a:t>a</a:t>
            </a:r>
            <a:r>
              <a:rPr b="1" dirty="0" sz="4000" lang="en-US">
                <a:solidFill>
                  <a:schemeClr val="bg1"/>
                </a:solidFill>
              </a:rPr>
              <a:t>r</a:t>
            </a:r>
            <a:r>
              <a:rPr b="1" dirty="0" sz="4000" lang="en-US">
                <a:solidFill>
                  <a:schemeClr val="bg1"/>
                </a:solidFill>
              </a:rPr>
              <a:t>y</a:t>
            </a:r>
            <a:r>
              <a:rPr b="1" dirty="0" sz="4000" lang="en-US">
                <a:solidFill>
                  <a:schemeClr val="bg1"/>
                </a:solidFill>
              </a:rPr>
              <a:t> Department Count Analysis Using Excel </a:t>
            </a:r>
            <a:endParaRPr b="1" dirty="0" lang="en-US">
              <a:solidFill>
                <a:schemeClr val="bg1"/>
              </a:solidFill>
            </a:endParaRPr>
          </a:p>
          <a:p>
            <a:pPr indent="0" marL="0">
              <a:buNone/>
            </a:pPr>
            <a:endParaRPr dirty="0" 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7" name="Title 1"/>
          <p:cNvSpPr>
            <a:spLocks noGrp="1"/>
          </p:cNvSpPr>
          <p:nvPr>
            <p:ph type="title"/>
          </p:nvPr>
        </p:nvSpPr>
        <p:spPr/>
        <p:txBody>
          <a:bodyPr/>
          <a:p>
            <a:r>
              <a:rPr b="1" dirty="0" lang="en-US">
                <a:solidFill>
                  <a:schemeClr val="bg1"/>
                </a:solidFill>
              </a:rPr>
              <a:t>A</a:t>
            </a:r>
            <a:r>
              <a:rPr b="1" dirty="0" lang="en-US">
                <a:solidFill>
                  <a:schemeClr val="bg1"/>
                </a:solidFill>
              </a:rPr>
              <a:t>g</a:t>
            </a:r>
            <a:r>
              <a:rPr b="1" dirty="0" lang="en-US">
                <a:solidFill>
                  <a:schemeClr val="bg1"/>
                </a:solidFill>
              </a:rPr>
              <a:t>enda</a:t>
            </a:r>
            <a:endParaRPr altLang="en-US" lang="zh-CN"/>
          </a:p>
        </p:txBody>
      </p:sp>
      <p:sp>
        <p:nvSpPr>
          <p:cNvPr id="1048588" name="Content Placeholder 2"/>
          <p:cNvSpPr>
            <a:spLocks noGrp="1"/>
          </p:cNvSpPr>
          <p:nvPr>
            <p:ph idx="1"/>
          </p:nvPr>
        </p:nvSpPr>
        <p:spPr>
          <a:xfrm>
            <a:off x="1295402" y="2851931"/>
            <a:ext cx="8775474" cy="3440141"/>
          </a:xfrm>
        </p:spPr>
        <p:txBody>
          <a:bodyPr>
            <a:normAutofit fontScale="100000" lnSpcReduction="20000"/>
          </a:bodyPr>
          <a:p>
            <a:pPr indent="-457200" marL="457200">
              <a:buFont typeface="+mj-lt"/>
              <a:buAutoNum type="arabicPeriod"/>
            </a:pPr>
            <a:r>
              <a:rPr b="1" dirty="0" lang="en-US">
                <a:solidFill>
                  <a:schemeClr val="bg1"/>
                </a:solidFill>
              </a:rPr>
              <a:t>Problem Statement </a:t>
            </a:r>
          </a:p>
          <a:p>
            <a:pPr indent="-457200" marL="457200">
              <a:buFont typeface="+mj-lt"/>
              <a:buAutoNum type="arabicPeriod"/>
            </a:pPr>
            <a:r>
              <a:rPr b="1" dirty="0" lang="en-US">
                <a:solidFill>
                  <a:schemeClr val="bg1"/>
                </a:solidFill>
              </a:rPr>
              <a:t>Project Overview </a:t>
            </a:r>
          </a:p>
          <a:p>
            <a:pPr indent="-457200" marL="457200">
              <a:buFont typeface="+mj-lt"/>
              <a:buAutoNum type="arabicPeriod"/>
            </a:pPr>
            <a:r>
              <a:rPr b="1" dirty="0" lang="en-US">
                <a:solidFill>
                  <a:schemeClr val="bg1"/>
                </a:solidFill>
              </a:rPr>
              <a:t>End Users</a:t>
            </a:r>
          </a:p>
          <a:p>
            <a:pPr indent="-457200" marL="457200">
              <a:buFont typeface="+mj-lt"/>
              <a:buAutoNum type="arabicPeriod"/>
            </a:pPr>
            <a:r>
              <a:rPr b="1" dirty="0" lang="en-US">
                <a:solidFill>
                  <a:schemeClr val="bg1"/>
                </a:solidFill>
              </a:rPr>
              <a:t>Our Solution &amp; Preposition</a:t>
            </a:r>
          </a:p>
          <a:p>
            <a:pPr indent="-457200" marL="457200">
              <a:buFont typeface="+mj-lt"/>
              <a:buAutoNum type="arabicPeriod"/>
            </a:pPr>
            <a:r>
              <a:rPr b="1" dirty="0" lang="en-US">
                <a:solidFill>
                  <a:schemeClr val="bg1"/>
                </a:solidFill>
              </a:rPr>
              <a:t>Dataset Description </a:t>
            </a:r>
          </a:p>
          <a:p>
            <a:pPr indent="-457200" marL="457200">
              <a:buFont typeface="+mj-lt"/>
              <a:buAutoNum type="arabicPeriod"/>
            </a:pPr>
            <a:r>
              <a:rPr b="1" dirty="0" lang="en-US">
                <a:solidFill>
                  <a:schemeClr val="bg1"/>
                </a:solidFill>
              </a:rPr>
              <a:t>Modelling Approach </a:t>
            </a:r>
          </a:p>
          <a:p>
            <a:pPr indent="-457200" marL="457200">
              <a:buFont typeface="+mj-lt"/>
              <a:buAutoNum type="arabicPeriod"/>
            </a:pPr>
            <a:r>
              <a:rPr b="1" dirty="0" lang="en-US">
                <a:solidFill>
                  <a:schemeClr val="bg1"/>
                </a:solidFill>
              </a:rPr>
              <a:t>Results &amp; Discussion </a:t>
            </a:r>
          </a:p>
          <a:p>
            <a:pPr indent="-457200" marL="457200">
              <a:buFont typeface="+mj-lt"/>
              <a:buAutoNum type="arabicPeriod"/>
            </a:pPr>
            <a:r>
              <a:rPr b="1" dirty="0" lang="en-US">
                <a:solidFill>
                  <a:schemeClr val="bg1"/>
                </a:solidFill>
              </a:rPr>
              <a:t>Conclusion</a:t>
            </a:r>
          </a:p>
        </p:txBody>
      </p:sp>
      <p:sp>
        <p:nvSpPr>
          <p:cNvPr id="1048589" name="TextBox 3"/>
          <p:cNvSpPr txBox="1"/>
          <p:nvPr/>
        </p:nvSpPr>
        <p:spPr>
          <a:xfrm>
            <a:off x="5181600" y="2516828"/>
            <a:ext cx="1828800" cy="358140"/>
          </a:xfrm>
          <a:prstGeom prst="rect"/>
          <a:noFill/>
        </p:spPr>
        <p:txBody>
          <a:bodyPr rtlCol="0" wrap="square">
            <a:spAutoFit/>
          </a:bodyPr>
          <a:p>
            <a:pPr algn="l"/>
            <a:endParaRPr dirty="0" lang="en-US"/>
          </a:p>
        </p:txBody>
      </p:sp>
      <p:pic>
        <p:nvPicPr>
          <p:cNvPr id="2097155" name="Picture 5"/>
          <p:cNvPicPr>
            <a:picLocks noChangeAspect="1"/>
          </p:cNvPicPr>
          <p:nvPr/>
        </p:nvPicPr>
        <p:blipFill>
          <a:blip xmlns:r="http://schemas.openxmlformats.org/officeDocument/2006/relationships" r:embed="rId1"/>
          <a:stretch>
            <a:fillRect/>
          </a:stretch>
        </p:blipFill>
        <p:spPr>
          <a:xfrm>
            <a:off x="6458282" y="2625557"/>
            <a:ext cx="4438316" cy="3440141"/>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0" name="Title 1"/>
          <p:cNvSpPr>
            <a:spLocks noGrp="1"/>
          </p:cNvSpPr>
          <p:nvPr>
            <p:ph type="title"/>
          </p:nvPr>
        </p:nvSpPr>
        <p:spPr/>
        <p:txBody>
          <a:bodyPr/>
          <a:p>
            <a:r>
              <a:rPr b="1" dirty="0" lang="en-US">
                <a:solidFill>
                  <a:schemeClr val="bg1"/>
                </a:solidFill>
              </a:rPr>
              <a:t>Problem Statement </a:t>
            </a:r>
          </a:p>
        </p:txBody>
      </p:sp>
      <p:pic>
        <p:nvPicPr>
          <p:cNvPr id="2097156" name="Picture 4"/>
          <p:cNvPicPr>
            <a:picLocks noChangeAspect="1" noGrp="1"/>
          </p:cNvPicPr>
          <p:nvPr>
            <p:ph idx="1"/>
          </p:nvPr>
        </p:nvPicPr>
        <p:blipFill>
          <a:blip xmlns:r="http://schemas.openxmlformats.org/officeDocument/2006/relationships" r:embed="rId1"/>
          <a:stretch>
            <a:fillRect/>
          </a:stretch>
        </p:blipFill>
        <p:spPr>
          <a:xfrm>
            <a:off x="8196666" y="2557993"/>
            <a:ext cx="2699932" cy="3317875"/>
          </a:xfrm>
        </p:spPr>
      </p:pic>
      <p:sp>
        <p:nvSpPr>
          <p:cNvPr id="1048591" name="TextBox 4"/>
          <p:cNvSpPr txBox="1"/>
          <p:nvPr/>
        </p:nvSpPr>
        <p:spPr>
          <a:xfrm>
            <a:off x="1295402" y="2618151"/>
            <a:ext cx="6743475" cy="1920240"/>
          </a:xfrm>
          <a:prstGeom prst="rect"/>
          <a:noFill/>
        </p:spPr>
        <p:txBody>
          <a:bodyPr anchor="t" wrap="square">
            <a:spAutoFit/>
          </a:bodyPr>
          <a:p>
            <a:pPr rtl="1"/>
            <a:r>
              <a:rPr b="1" dirty="0" sz="2000" lang="en-US">
                <a:solidFill>
                  <a:schemeClr val="bg1"/>
                </a:solidFill>
              </a:rPr>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p:txBody>
      </p:sp>
      <p:sp>
        <p:nvSpPr>
          <p:cNvPr id="1048592" name="TextBox 6"/>
          <p:cNvSpPr txBox="1"/>
          <p:nvPr/>
        </p:nvSpPr>
        <p:spPr>
          <a:xfrm>
            <a:off x="1295402" y="4345174"/>
            <a:ext cx="6618703" cy="1920240"/>
          </a:xfrm>
          <a:prstGeom prst="rect"/>
          <a:noFill/>
        </p:spPr>
        <p:txBody>
          <a:bodyPr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r>
              <a:rPr b="1" dirty="0" sz="2000" lang="en-US">
                <a:latin typeface="Times New Roman"/>
              </a:rPr>
              <a:t>* The primary challenge is to analyze and categorize employees based on their employment type—permanent, fixed-term, or temporary. Understanding these categories is crucial for optimizing HR policies and aligning workforce strategies with business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5" name="Title 1"/>
          <p:cNvSpPr>
            <a:spLocks noGrp="1"/>
          </p:cNvSpPr>
          <p:nvPr>
            <p:ph type="title"/>
          </p:nvPr>
        </p:nvSpPr>
        <p:spPr/>
        <p:txBody>
          <a:bodyPr/>
          <a:p>
            <a:r>
              <a:rPr b="1" dirty="0" lang="en-US">
                <a:solidFill>
                  <a:schemeClr val="bg1"/>
                </a:solidFill>
              </a:rPr>
              <a:t>Project Overview</a:t>
            </a:r>
          </a:p>
        </p:txBody>
      </p:sp>
      <p:pic>
        <p:nvPicPr>
          <p:cNvPr id="2097157" name="Picture 4"/>
          <p:cNvPicPr>
            <a:picLocks noChangeAspect="1" noGrp="1"/>
          </p:cNvPicPr>
          <p:nvPr>
            <p:ph idx="1"/>
          </p:nvPr>
        </p:nvPicPr>
        <p:blipFill>
          <a:blip xmlns:r="http://schemas.openxmlformats.org/officeDocument/2006/relationships" r:embed="rId1"/>
          <a:stretch>
            <a:fillRect/>
          </a:stretch>
        </p:blipFill>
        <p:spPr>
          <a:xfrm>
            <a:off x="8466667" y="2547003"/>
            <a:ext cx="2429931" cy="3317875"/>
          </a:xfrm>
        </p:spPr>
      </p:pic>
      <p:sp>
        <p:nvSpPr>
          <p:cNvPr id="1048596" name="TextBox 4"/>
          <p:cNvSpPr txBox="1"/>
          <p:nvPr/>
        </p:nvSpPr>
        <p:spPr>
          <a:xfrm>
            <a:off x="1295402" y="2547003"/>
            <a:ext cx="7469516" cy="3749041"/>
          </a:xfrm>
          <a:prstGeom prst="rect"/>
          <a:noFill/>
        </p:spPr>
        <p:txBody>
          <a:bodyPr wrap="square">
            <a:spAutoFit/>
          </a:bodyPr>
          <a:p>
            <a:r>
              <a:rPr b="1" dirty="0" sz="2000" lang="en-US">
                <a:solidFill>
                  <a:schemeClr val="bg1"/>
                </a:solidFill>
              </a:rPr>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5" name="Title 1"/>
          <p:cNvSpPr>
            <a:spLocks noGrp="1"/>
          </p:cNvSpPr>
          <p:nvPr>
            <p:ph type="title"/>
          </p:nvPr>
        </p:nvSpPr>
        <p:spPr/>
        <p:txBody>
          <a:bodyPr/>
          <a:p>
            <a:r>
              <a:rPr b="1" dirty="0" lang="en-US">
                <a:solidFill>
                  <a:schemeClr val="bg1"/>
                </a:solidFill>
              </a:rPr>
              <a:t>Who are the End Users?</a:t>
            </a:r>
          </a:p>
        </p:txBody>
      </p:sp>
      <p:pic>
        <p:nvPicPr>
          <p:cNvPr id="2097161" name="Picture 4"/>
          <p:cNvPicPr>
            <a:picLocks noChangeAspect="1" noGrp="1"/>
          </p:cNvPicPr>
          <p:nvPr>
            <p:ph idx="1"/>
          </p:nvPr>
        </p:nvPicPr>
        <p:blipFill>
          <a:blip xmlns:r="http://schemas.openxmlformats.org/officeDocument/2006/relationships" r:embed="rId1"/>
          <a:stretch>
            <a:fillRect/>
          </a:stretch>
        </p:blipFill>
        <p:spPr>
          <a:xfrm>
            <a:off x="7200617" y="2557993"/>
            <a:ext cx="4283686" cy="3317875"/>
          </a:xfrm>
        </p:spPr>
      </p:pic>
      <p:sp>
        <p:nvSpPr>
          <p:cNvPr id="1048606" name="TextBox 4"/>
          <p:cNvSpPr txBox="1"/>
          <p:nvPr/>
        </p:nvSpPr>
        <p:spPr>
          <a:xfrm>
            <a:off x="1295401" y="2557993"/>
            <a:ext cx="6100296" cy="3291841"/>
          </a:xfrm>
          <a:prstGeom prst="rect"/>
          <a:noFill/>
        </p:spPr>
        <p:txBody>
          <a:bodyPr wrap="square">
            <a:spAutoFit/>
          </a:bodyPr>
          <a:p>
            <a:r>
              <a:rPr b="1" dirty="0" lang="en-US">
                <a:solidFill>
                  <a:schemeClr val="bg1"/>
                </a:solidFill>
              </a:rPr>
              <a:t>* </a:t>
            </a:r>
            <a:r>
              <a:rPr b="1" dirty="0" lang="en-US" u="sng">
                <a:solidFill>
                  <a:schemeClr val="bg1"/>
                </a:solidFill>
              </a:rPr>
              <a:t>Human Resources (HR) Team:</a:t>
            </a:r>
            <a:r>
              <a:rPr b="1" dirty="0" lang="en-US">
                <a:solidFill>
                  <a:schemeClr val="bg1"/>
                </a:solidFill>
              </a:rPr>
              <a:t> They will use the analysis to make informed decisions about hiring, workforce planning, and contract management.</a:t>
            </a:r>
          </a:p>
          <a:p>
            <a:pPr indent="-285750" marL="285750">
              <a:buFont typeface="Arial" panose="020B0604020202020204" pitchFamily="34" charset="0"/>
              <a:buChar char="•"/>
            </a:pPr>
            <a:endParaRPr b="1" dirty="0" lang="en-US">
              <a:solidFill>
                <a:schemeClr val="bg1"/>
              </a:solidFill>
            </a:endParaRPr>
          </a:p>
          <a:p>
            <a:r>
              <a:rPr b="1" dirty="0" lang="en-US" u="sng">
                <a:solidFill>
                  <a:schemeClr val="bg1"/>
                </a:solidFill>
              </a:rPr>
              <a:t>* Department Managers:</a:t>
            </a:r>
            <a:r>
              <a:rPr b="1" dirty="0" lang="en-US">
                <a:solidFill>
                  <a:schemeClr val="bg1"/>
                </a:solidFill>
              </a:rPr>
              <a:t> They will benefit from insights into workforce composition and its impact </a:t>
            </a:r>
          </a:p>
          <a:p>
            <a:r>
              <a:rPr b="1" dirty="0" lang="en-US">
                <a:solidFill>
                  <a:schemeClr val="bg1"/>
                </a:solidFill>
              </a:rPr>
              <a:t>on departmental performance, helping them allocate resources more effectively.</a:t>
            </a:r>
          </a:p>
          <a:p>
            <a:endParaRPr b="1" dirty="0" lang="en-US">
              <a:solidFill>
                <a:schemeClr val="bg1"/>
              </a:solidFill>
            </a:endParaRPr>
          </a:p>
          <a:p>
            <a:r>
              <a:rPr b="1" dirty="0" lang="en-US">
                <a:solidFill>
                  <a:schemeClr val="bg1"/>
                </a:solidFill>
              </a:rPr>
              <a:t>* </a:t>
            </a:r>
            <a:r>
              <a:rPr b="1" dirty="0" lang="en-US" u="sng">
                <a:solidFill>
                  <a:schemeClr val="bg1"/>
                </a:solidFill>
              </a:rPr>
              <a:t>Senior Management/Executives: </a:t>
            </a:r>
            <a:r>
              <a:rPr b="1" dirty="0" lang="en-US">
                <a:solidFill>
                  <a:schemeClr val="bg1"/>
                </a:solidFill>
              </a:rPr>
              <a:t>They will use the findings to align workforce strategies with overall business goals and improve operational efficiency.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7" name="Title 1"/>
          <p:cNvSpPr>
            <a:spLocks noGrp="1"/>
          </p:cNvSpPr>
          <p:nvPr>
            <p:ph type="title"/>
          </p:nvPr>
        </p:nvSpPr>
        <p:spPr/>
        <p:txBody>
          <a:bodyPr/>
          <a:p>
            <a:r>
              <a:rPr b="1" dirty="0" lang="en-US">
                <a:solidFill>
                  <a:schemeClr val="bg1"/>
                </a:solidFill>
              </a:rPr>
              <a:t>Who are the End Users?</a:t>
            </a:r>
          </a:p>
        </p:txBody>
      </p:sp>
      <p:pic>
        <p:nvPicPr>
          <p:cNvPr id="2097162" name="Picture 4"/>
          <p:cNvPicPr>
            <a:picLocks noChangeAspect="1" noGrp="1"/>
          </p:cNvPicPr>
          <p:nvPr>
            <p:ph idx="1"/>
          </p:nvPr>
        </p:nvPicPr>
        <p:blipFill>
          <a:blip xmlns:r="http://schemas.openxmlformats.org/officeDocument/2006/relationships" r:embed="rId1"/>
          <a:stretch>
            <a:fillRect/>
          </a:stretch>
        </p:blipFill>
        <p:spPr>
          <a:xfrm>
            <a:off x="6666387" y="2700060"/>
            <a:ext cx="4230212" cy="3317875"/>
          </a:xfrm>
        </p:spPr>
      </p:pic>
      <p:sp>
        <p:nvSpPr>
          <p:cNvPr id="1048608" name="TextBox 5"/>
          <p:cNvSpPr txBox="1"/>
          <p:nvPr/>
        </p:nvSpPr>
        <p:spPr>
          <a:xfrm>
            <a:off x="1295402" y="2413337"/>
            <a:ext cx="5370984" cy="3825240"/>
          </a:xfrm>
          <a:prstGeom prst="rect"/>
          <a:noFill/>
        </p:spPr>
        <p:txBody>
          <a:bodyPr wrap="square">
            <a:spAutoFit/>
          </a:bodyPr>
          <a:p>
            <a:r>
              <a:rPr b="1" dirty="0" lang="en-US" u="sng">
                <a:solidFill>
                  <a:schemeClr val="bg1"/>
                </a:solidFill>
              </a:rPr>
              <a:t>* The Organization:</a:t>
            </a:r>
            <a:r>
              <a:rPr b="1" dirty="0" lang="en-US">
                <a:solidFill>
                  <a:schemeClr val="bg1"/>
                </a:solidFill>
              </a:rPr>
              <a:t> By optimizing the mix of employee types, the organization can improve productivity, cost management, and overall efficiency.</a:t>
            </a:r>
          </a:p>
          <a:p>
            <a:endParaRPr b="1" dirty="0" lang="en-US">
              <a:solidFill>
                <a:schemeClr val="bg1"/>
              </a:solidFill>
            </a:endParaRPr>
          </a:p>
          <a:p>
            <a:r>
              <a:rPr b="1" dirty="0" lang="en-US" u="sng">
                <a:solidFill>
                  <a:schemeClr val="bg1"/>
                </a:solidFill>
              </a:rPr>
              <a:t>* Employees: </a:t>
            </a:r>
            <a:r>
              <a:rPr b="1" dirty="0" lang="en-US">
                <a:solidFill>
                  <a:schemeClr val="bg1"/>
                </a:solidFill>
              </a:rPr>
              <a:t>Improved workforce management can lead to better job satisfaction, as resources are allocated more effectively, and workloads are balanced.</a:t>
            </a:r>
          </a:p>
          <a:p>
            <a:endParaRPr b="1" dirty="0" lang="en-US">
              <a:solidFill>
                <a:schemeClr val="bg1"/>
              </a:solidFill>
            </a:endParaRPr>
          </a:p>
          <a:p>
            <a:r>
              <a:rPr b="1" dirty="0" lang="en-US" u="sng">
                <a:solidFill>
                  <a:schemeClr val="bg1"/>
                </a:solidFill>
              </a:rPr>
              <a:t>* HR and Management Teams: </a:t>
            </a:r>
            <a:r>
              <a:rPr b="1" dirty="0" lang="en-US">
                <a:solidFill>
                  <a:schemeClr val="bg1"/>
                </a:solidFill>
              </a:rPr>
              <a:t>They benefit from having data-driven insights that guide strategic decisions and improve departmental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9" name="Title 1"/>
          <p:cNvSpPr>
            <a:spLocks noGrp="1"/>
          </p:cNvSpPr>
          <p:nvPr>
            <p:ph type="title"/>
          </p:nvPr>
        </p:nvSpPr>
        <p:spPr/>
        <p:txBody>
          <a:bodyPr/>
          <a:p>
            <a:r>
              <a:rPr b="1" dirty="0" lang="en-US">
                <a:solidFill>
                  <a:schemeClr val="bg1"/>
                </a:solidFill>
              </a:rPr>
              <a:t>Our Solution &amp; Value Preposition </a:t>
            </a:r>
          </a:p>
        </p:txBody>
      </p:sp>
      <p:sp>
        <p:nvSpPr>
          <p:cNvPr id="1048610" name="TextBox 4"/>
          <p:cNvSpPr txBox="1"/>
          <p:nvPr/>
        </p:nvSpPr>
        <p:spPr>
          <a:xfrm>
            <a:off x="1015999" y="2584561"/>
            <a:ext cx="7682388" cy="3558540"/>
          </a:xfrm>
          <a:prstGeom prst="rect"/>
          <a:noFill/>
        </p:spPr>
        <p:txBody>
          <a:bodyPr wrap="square">
            <a:spAutoFit/>
          </a:bodyPr>
          <a:p>
            <a:r>
              <a:rPr b="1" dirty="0" lang="en-US">
                <a:solidFill>
                  <a:schemeClr val="bg1"/>
                </a:solidFill>
              </a:rPr>
              <a:t>In this project, Excel was used to analyze employee types (permanent, fixed-term, and temporary) across departments.</a:t>
            </a:r>
          </a:p>
          <a:p>
            <a:r>
              <a:rPr b="1" dirty="0" lang="en-US">
                <a:solidFill>
                  <a:schemeClr val="bg1"/>
                </a:solidFill>
              </a:rPr>
              <a:t>Key techniques included:</a:t>
            </a:r>
          </a:p>
          <a:p>
            <a:endParaRPr b="1" dirty="0" lang="en-US">
              <a:solidFill>
                <a:schemeClr val="bg1"/>
              </a:solidFill>
            </a:endParaRPr>
          </a:p>
          <a:p>
            <a:pPr>
              <a:buFont typeface="Arial" panose="020B0604020202020204" pitchFamily="34" charset="0"/>
              <a:buChar char="•"/>
            </a:pPr>
            <a:r>
              <a:rPr b="1" dirty="0" lang="en-US">
                <a:solidFill>
                  <a:schemeClr val="bg1"/>
                </a:solidFill>
              </a:rPr>
              <a:t> </a:t>
            </a:r>
            <a:r>
              <a:rPr b="1" dirty="0" lang="en-US" u="sng">
                <a:solidFill>
                  <a:schemeClr val="bg1"/>
                </a:solidFill>
              </a:rPr>
              <a:t>Conditional Formatting:</a:t>
            </a:r>
            <a:r>
              <a:rPr b="1" dirty="0" lang="en-US">
                <a:solidFill>
                  <a:schemeClr val="bg1"/>
                </a:solidFill>
              </a:rPr>
              <a:t> Applied color codes to quickly identify employee types and spot trends.</a:t>
            </a:r>
          </a:p>
          <a:p>
            <a:pPr>
              <a:buFont typeface="Arial" panose="020B0604020202020204" pitchFamily="34" charset="0"/>
              <a:buChar char="•"/>
            </a:pPr>
            <a:r>
              <a:rPr b="1" dirty="0" lang="en-US">
                <a:solidFill>
                  <a:schemeClr val="bg1"/>
                </a:solidFill>
              </a:rPr>
              <a:t> </a:t>
            </a:r>
            <a:r>
              <a:rPr b="1" dirty="0" lang="en-US" u="sng">
                <a:solidFill>
                  <a:schemeClr val="bg1"/>
                </a:solidFill>
              </a:rPr>
              <a:t>Filters: </a:t>
            </a:r>
            <a:r>
              <a:rPr b="1" dirty="0" lang="en-US">
                <a:solidFill>
                  <a:schemeClr val="bg1"/>
                </a:solidFill>
              </a:rPr>
              <a:t>Used to isolate specific data sets, such as viewing employees by type or department.</a:t>
            </a:r>
          </a:p>
          <a:p>
            <a:pPr>
              <a:buFont typeface="Arial" panose="020B0604020202020204" pitchFamily="34" charset="0"/>
              <a:buChar char="•"/>
            </a:pPr>
            <a:r>
              <a:rPr b="1" dirty="0" lang="en-US">
                <a:solidFill>
                  <a:schemeClr val="bg1"/>
                </a:solidFill>
              </a:rPr>
              <a:t> </a:t>
            </a:r>
            <a:r>
              <a:rPr b="1" dirty="0" lang="en-US" u="sng">
                <a:solidFill>
                  <a:schemeClr val="bg1"/>
                </a:solidFill>
              </a:rPr>
              <a:t>Formulas: </a:t>
            </a:r>
            <a:r>
              <a:rPr b="1" dirty="0" lang="en-US">
                <a:solidFill>
                  <a:schemeClr val="bg1"/>
                </a:solidFill>
              </a:rPr>
              <a:t>Employed formulas like COUNTIF and SUMIF to calculate metrics such as employee distribution and tenure.</a:t>
            </a:r>
          </a:p>
          <a:p>
            <a:pPr>
              <a:buFont typeface="Arial" panose="020B0604020202020204" pitchFamily="34" charset="0"/>
              <a:buChar char="•"/>
            </a:pPr>
            <a:r>
              <a:rPr b="1" dirty="0" lang="en-US">
                <a:solidFill>
                  <a:schemeClr val="bg1"/>
                </a:solidFill>
              </a:rPr>
              <a:t> </a:t>
            </a:r>
            <a:r>
              <a:rPr b="1" dirty="0" lang="en-US" u="sng">
                <a:solidFill>
                  <a:schemeClr val="bg1"/>
                </a:solidFill>
              </a:rPr>
              <a:t>Graphs and Charts: </a:t>
            </a:r>
            <a:r>
              <a:rPr b="1" dirty="0" lang="en-US">
                <a:solidFill>
                  <a:schemeClr val="bg1"/>
                </a:solidFill>
              </a:rPr>
              <a:t>Created visual representations like pie charts and bar graphs to clearly display the data and highlight key insights.</a:t>
            </a:r>
          </a:p>
        </p:txBody>
      </p:sp>
      <p:pic>
        <p:nvPicPr>
          <p:cNvPr id="2097163" name="Picture 8"/>
          <p:cNvPicPr>
            <a:picLocks noChangeAspect="1"/>
          </p:cNvPicPr>
          <p:nvPr/>
        </p:nvPicPr>
        <p:blipFill>
          <a:blip xmlns:r="http://schemas.openxmlformats.org/officeDocument/2006/relationships" r:embed="rId1"/>
          <a:stretch>
            <a:fillRect/>
          </a:stretch>
        </p:blipFill>
        <p:spPr>
          <a:xfrm>
            <a:off x="8698386" y="2584561"/>
            <a:ext cx="2620209" cy="3547088"/>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1" name="Title 1"/>
          <p:cNvSpPr>
            <a:spLocks noGrp="1"/>
          </p:cNvSpPr>
          <p:nvPr>
            <p:ph type="title"/>
          </p:nvPr>
        </p:nvSpPr>
        <p:spPr/>
        <p:txBody>
          <a:bodyPr/>
          <a:p>
            <a:r>
              <a:rPr b="1" dirty="0" lang="en-US">
                <a:solidFill>
                  <a:schemeClr val="bg1"/>
                </a:solidFill>
              </a:rPr>
              <a:t>Dataset Description </a:t>
            </a:r>
          </a:p>
        </p:txBody>
      </p:sp>
      <p:sp>
        <p:nvSpPr>
          <p:cNvPr id="1048612" name="TextBox 6"/>
          <p:cNvSpPr txBox="1"/>
          <p:nvPr/>
        </p:nvSpPr>
        <p:spPr>
          <a:xfrm>
            <a:off x="1051650" y="2513315"/>
            <a:ext cx="8056702" cy="3825240"/>
          </a:xfrm>
          <a:prstGeom prst="rect"/>
          <a:noFill/>
        </p:spPr>
        <p:txBody>
          <a:bodyPr wrap="square">
            <a:spAutoFit/>
          </a:bodyPr>
          <a:p>
            <a:r>
              <a:rPr b="1" dirty="0" lang="en-US">
                <a:solidFill>
                  <a:schemeClr val="bg1"/>
                </a:solidFill>
              </a:rPr>
              <a:t>For this project, the dataset was sourced from the IBM Skills Build Dashboard, containing 20 features. The analysis focused on key features:</a:t>
            </a:r>
          </a:p>
          <a:p>
            <a:endParaRPr b="1" dirty="0" lang="en-US">
              <a:solidFill>
                <a:schemeClr val="bg1"/>
              </a:solidFill>
            </a:endParaRPr>
          </a:p>
          <a:p>
            <a:pPr>
              <a:buFont typeface="+mj-lt"/>
              <a:buAutoNum type="arabicPeriod"/>
            </a:pPr>
            <a:r>
              <a:rPr b="1" dirty="0" lang="en-US" u="sng">
                <a:solidFill>
                  <a:schemeClr val="bg1"/>
                </a:solidFill>
              </a:rPr>
              <a:t>User ID:</a:t>
            </a:r>
            <a:r>
              <a:rPr b="1" dirty="0" lang="en-US">
                <a:solidFill>
                  <a:schemeClr val="bg1"/>
                </a:solidFill>
              </a:rPr>
              <a:t> Unique employee identifier.</a:t>
            </a:r>
          </a:p>
          <a:p>
            <a:pPr>
              <a:buFont typeface="+mj-lt"/>
              <a:buAutoNum type="arabicPeriod"/>
            </a:pPr>
            <a:r>
              <a:rPr b="1" dirty="0" lang="en-US" u="sng">
                <a:solidFill>
                  <a:schemeClr val="bg1"/>
                </a:solidFill>
              </a:rPr>
              <a:t>Name: </a:t>
            </a:r>
            <a:r>
              <a:rPr b="1" dirty="0" lang="en-US">
                <a:solidFill>
                  <a:schemeClr val="bg1"/>
                </a:solidFill>
              </a:rPr>
              <a:t>Employee’s full name.</a:t>
            </a:r>
          </a:p>
          <a:p>
            <a:pPr>
              <a:buFont typeface="+mj-lt"/>
              <a:buAutoNum type="arabicPeriod"/>
            </a:pPr>
            <a:r>
              <a:rPr b="1" dirty="0" lang="en-US" u="sng">
                <a:solidFill>
                  <a:schemeClr val="bg1"/>
                </a:solidFill>
              </a:rPr>
              <a:t>Gender: </a:t>
            </a:r>
            <a:r>
              <a:rPr b="1" dirty="0" lang="en-US">
                <a:solidFill>
                  <a:schemeClr val="bg1"/>
                </a:solidFill>
              </a:rPr>
              <a:t>Employee gender, for diversity analysis.</a:t>
            </a:r>
          </a:p>
          <a:p>
            <a:pPr>
              <a:buFont typeface="+mj-lt"/>
              <a:buAutoNum type="arabicPeriod"/>
            </a:pPr>
            <a:r>
              <a:rPr b="1" dirty="0" lang="en-US" u="sng">
                <a:solidFill>
                  <a:schemeClr val="bg1"/>
                </a:solidFill>
              </a:rPr>
              <a:t>Employee Type: </a:t>
            </a:r>
            <a:r>
              <a:rPr b="1" dirty="0" lang="en-US">
                <a:solidFill>
                  <a:schemeClr val="bg1"/>
                </a:solidFill>
              </a:rPr>
              <a:t>Employment contract type (permanent, fixed-term, temporary).</a:t>
            </a:r>
          </a:p>
          <a:p>
            <a:pPr>
              <a:buFont typeface="+mj-lt"/>
              <a:buAutoNum type="arabicPeriod"/>
            </a:pPr>
            <a:r>
              <a:rPr b="1" dirty="0" lang="en-US" u="sng">
                <a:solidFill>
                  <a:schemeClr val="bg1"/>
                </a:solidFill>
              </a:rPr>
              <a:t>Employee Department: </a:t>
            </a:r>
            <a:r>
              <a:rPr b="1" dirty="0" lang="en-US">
                <a:solidFill>
                  <a:schemeClr val="bg1"/>
                </a:solidFill>
              </a:rPr>
              <a:t>Department assignment.</a:t>
            </a:r>
          </a:p>
          <a:p>
            <a:r>
              <a:rPr b="1" dirty="0" lang="en-US">
                <a:solidFill>
                  <a:schemeClr val="bg1"/>
                </a:solidFill>
              </a:rPr>
              <a:t>Using Excel, formulas were applied to analyze employee types and department distribution. Conditional formatting and visualizations (graphs and charts) were used to identify patterns and trends, providing insights for workforce planning.</a:t>
            </a:r>
          </a:p>
        </p:txBody>
      </p:sp>
      <p:pic>
        <p:nvPicPr>
          <p:cNvPr id="2097164" name="Picture 8"/>
          <p:cNvPicPr>
            <a:picLocks noChangeAspect="1"/>
          </p:cNvPicPr>
          <p:nvPr/>
        </p:nvPicPr>
        <p:blipFill>
          <a:blip xmlns:r="http://schemas.openxmlformats.org/officeDocument/2006/relationships" r:embed="rId1"/>
          <a:stretch>
            <a:fillRect/>
          </a:stretch>
        </p:blipFill>
        <p:spPr>
          <a:xfrm>
            <a:off x="8965754" y="2577756"/>
            <a:ext cx="2174595" cy="360734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dc:title>
  <dc:creator>sanjaykannadasan1712@gmail.com</dc:creator>
  <cp:lastModifiedBy>gomathi</cp:lastModifiedBy>
  <dcterms:created xsi:type="dcterms:W3CDTF">2024-08-22T12:00:27Z</dcterms:created>
  <dcterms:modified xsi:type="dcterms:W3CDTF">2024-09-01T05:18:45Z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7961d20a33a040afac98368bcbcfd3de</vt:lpwstr>
  </property>
</Properties>
</file>