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88" r:id="rId6"/>
    <p:sldId id="259" r:id="rId7"/>
    <p:sldId id="273" r:id="rId8"/>
    <p:sldId id="289" r:id="rId9"/>
    <p:sldId id="290" r:id="rId10"/>
    <p:sldId id="291" r:id="rId11"/>
    <p:sldId id="292" r:id="rId12"/>
    <p:sldId id="287" r:id="rId13"/>
  </p:sldIdLst>
  <p:sldSz cx="12192000" cy="6858000"/>
  <p:notesSz cx="6858000" cy="9144000"/>
  <p:embeddedFontLst>
    <p:embeddedFont>
      <p:font typeface="SimSun" panose="02010600030101010101" pitchFamily="2" charset="-122"/>
      <p:regular r:id="rId17"/>
    </p:embeddedFont>
    <p:embeddedFont>
      <p:font typeface="PMingLiU-ExtB" panose="02020500000000000000" pitchFamily="18" charset="-120"/>
      <p:regular r:id="rId18"/>
    </p:embeddedFont>
    <p:embeddedFont>
      <p:font typeface="Forum" panose="02000000000000000000"/>
      <p:regular r:id="rId19"/>
    </p:embeddedFont>
    <p:embeddedFont>
      <p:font typeface="Lucida Calligraphy" panose="03010101010101010101" pitchFamily="66" charset="0"/>
      <p:regular r:id="rId20"/>
      <p:italic r:id="rId21"/>
    </p:embeddedFont>
    <p:embeddedFont>
      <p:font typeface="Baskerville Old Face" panose="02020602080505020303" pitchFamily="18" charset="0"/>
      <p:regular r:id="rId22"/>
    </p:embeddedFont>
    <p:embeddedFont>
      <p:font typeface="Stencil" panose="040409050D0802020404" pitchFamily="82" charset="0"/>
      <p:regular r:id="rId23"/>
    </p:embeddedFont>
    <p:embeddedFont>
      <p:font typeface="Book Antiqua" panose="020406020503050303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440" userDrawn="1">
          <p15:clr>
            <a:srgbClr val="A4A3A4"/>
          </p15:clr>
        </p15:guide>
        <p15:guide id="2" pos="19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3" d="100"/>
          <a:sy n="53" d="100"/>
        </p:scale>
        <p:origin x="802" y="53"/>
      </p:cViewPr>
      <p:guideLst>
        <p:guide orient="horz" pos="1440"/>
        <p:guide pos="195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3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1" name="Google Shape;4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1" name="Google Shape;4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
        <p:cNvGrpSpPr/>
        <p:nvPr/>
      </p:nvGrpSpPr>
      <p:grpSpPr>
        <a:xfrm>
          <a:off x="0" y="0"/>
          <a:ext cx="0" cy="0"/>
          <a:chOff x="0" y="0"/>
          <a:chExt cx="0" cy="0"/>
        </a:xfrm>
      </p:grpSpPr>
      <p:sp>
        <p:nvSpPr>
          <p:cNvPr id="473" name="Google Shape;4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4" name="Google Shape;4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p:txBody>
      </p:sp>
      <p:sp>
        <p:nvSpPr>
          <p:cNvPr id="8" name="Footer Placeholder 7"/>
          <p:cNvSpPr>
            <a:spLocks noGrp="1"/>
          </p:cNvSpPr>
          <p:nvPr>
            <p:ph type="ftr" sz="quarter" idx="11"/>
          </p:nvPr>
        </p:nvSpPr>
        <p:spPr/>
        <p:txBody>
          <a:bodyPr/>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67" name="Google Shape;267;p13"/>
          <p:cNvSpPr txBox="1"/>
          <p:nvPr/>
        </p:nvSpPr>
        <p:spPr>
          <a:xfrm>
            <a:off x="3714448" y="172085"/>
            <a:ext cx="5573191" cy="1506220"/>
          </a:xfrm>
          <a:prstGeom prst="rect">
            <a:avLst/>
          </a:prstGeom>
          <a:noFill/>
          <a:ln>
            <a:noFill/>
          </a:ln>
        </p:spPr>
        <p:txBody>
          <a:bodyPr spcFirstLastPara="1" wrap="square" lIns="0" tIns="0" rIns="0" bIns="0" anchor="t" anchorCtr="0">
            <a:spAutoFit/>
          </a:bodyPr>
          <a:lstStyle/>
          <a:p>
            <a:pPr marL="0" marR="0" lvl="0" indent="0" algn="l" rtl="0">
              <a:lnSpc>
                <a:spcPct val="133000"/>
              </a:lnSpc>
              <a:spcBef>
                <a:spcPts val="0"/>
              </a:spcBef>
              <a:spcAft>
                <a:spcPts val="0"/>
              </a:spcAft>
              <a:buNone/>
            </a:pPr>
            <a:r>
              <a:rPr lang="en-US" sz="7360" b="0" i="0" u="none" strike="noStrike" cap="none" dirty="0">
                <a:solidFill>
                  <a:srgbClr val="000000"/>
                </a:solidFill>
                <a:latin typeface="PMingLiU-ExtB" panose="02020500000000000000" pitchFamily="18" charset="-120"/>
                <a:ea typeface="PMingLiU-ExtB" panose="02020500000000000000" pitchFamily="18" charset="-120"/>
                <a:cs typeface="Forum" panose="02000000000000000000"/>
                <a:sym typeface="Forum" panose="02000000000000000000"/>
              </a:rPr>
              <a:t>Group Project</a:t>
            </a:r>
            <a:endParaRPr sz="935" dirty="0">
              <a:latin typeface="PMingLiU-ExtB" panose="02020500000000000000" pitchFamily="18" charset="-120"/>
              <a:ea typeface="PMingLiU-ExtB" panose="02020500000000000000" pitchFamily="18" charset="-120"/>
            </a:endParaRPr>
          </a:p>
        </p:txBody>
      </p:sp>
      <p:grpSp>
        <p:nvGrpSpPr>
          <p:cNvPr id="273" name="Google Shape;273;p13"/>
          <p:cNvGrpSpPr/>
          <p:nvPr/>
        </p:nvGrpSpPr>
        <p:grpSpPr>
          <a:xfrm>
            <a:off x="443186" y="1587475"/>
            <a:ext cx="241360" cy="255502"/>
            <a:chOff x="0" y="-47625"/>
            <a:chExt cx="812800" cy="860425"/>
          </a:xfrm>
        </p:grpSpPr>
        <p:sp>
          <p:nvSpPr>
            <p:cNvPr id="274" name="Google Shape;2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75" name="Google Shape;275;p13"/>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6" name="Google Shape;276;p13"/>
          <p:cNvGrpSpPr/>
          <p:nvPr/>
        </p:nvGrpSpPr>
        <p:grpSpPr>
          <a:xfrm>
            <a:off x="952002" y="1587475"/>
            <a:ext cx="241360" cy="255502"/>
            <a:chOff x="0" y="-47625"/>
            <a:chExt cx="812800" cy="860425"/>
          </a:xfrm>
        </p:grpSpPr>
        <p:sp>
          <p:nvSpPr>
            <p:cNvPr id="277" name="Google Shape;27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78" name="Google Shape;278;p13"/>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13"/>
          <p:cNvGrpSpPr/>
          <p:nvPr/>
        </p:nvGrpSpPr>
        <p:grpSpPr>
          <a:xfrm>
            <a:off x="1460818" y="1587475"/>
            <a:ext cx="241360" cy="255502"/>
            <a:chOff x="0" y="-47625"/>
            <a:chExt cx="812800" cy="860425"/>
          </a:xfrm>
        </p:grpSpPr>
        <p:sp>
          <p:nvSpPr>
            <p:cNvPr id="280" name="Google Shape;28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1" name="Google Shape;281;p13"/>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 name="Google Shape;288;p14"/>
          <p:cNvGrpSpPr/>
          <p:nvPr/>
        </p:nvGrpSpPr>
        <p:grpSpPr>
          <a:xfrm>
            <a:off x="6884609" y="3277719"/>
            <a:ext cx="4432905" cy="2843797"/>
            <a:chOff x="-81702" y="-47625"/>
            <a:chExt cx="2201754" cy="1251597"/>
          </a:xfrm>
        </p:grpSpPr>
        <p:sp>
          <p:nvSpPr>
            <p:cNvPr id="17" name="Google Shape;289;p14"/>
            <p:cNvSpPr/>
            <p:nvPr/>
          </p:nvSpPr>
          <p:spPr>
            <a:xfrm>
              <a:off x="-81702" y="-13634"/>
              <a:ext cx="2201754" cy="1217606"/>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sp>
        <p:sp>
          <p:nvSpPr>
            <p:cNvPr id="18" name="Google Shape;290;p14"/>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2" name="Google Shape;267;p13"/>
          <p:cNvSpPr txBox="1"/>
          <p:nvPr/>
        </p:nvSpPr>
        <p:spPr>
          <a:xfrm>
            <a:off x="3154439" y="1722297"/>
            <a:ext cx="6831390" cy="1473200"/>
          </a:xfrm>
          <a:prstGeom prst="rect">
            <a:avLst/>
          </a:prstGeom>
          <a:noFill/>
          <a:ln>
            <a:noFill/>
          </a:ln>
        </p:spPr>
        <p:txBody>
          <a:bodyPr spcFirstLastPara="1" wrap="square" lIns="0" tIns="0" rIns="0" bIns="0" anchor="t" anchorCtr="0">
            <a:spAutoFit/>
          </a:bodyPr>
          <a:lstStyle/>
          <a:p>
            <a:pPr marL="0" marR="0" lvl="0" indent="0" algn="ctr" rtl="0">
              <a:lnSpc>
                <a:spcPct val="133000"/>
              </a:lnSpc>
              <a:spcBef>
                <a:spcPts val="0"/>
              </a:spcBef>
              <a:spcAft>
                <a:spcPts val="0"/>
              </a:spcAft>
              <a:buNone/>
            </a:pPr>
            <a:r>
              <a:rPr lang="en-US" sz="3600" dirty="0">
                <a:latin typeface="Lucida Calligraphy" panose="03010101010101010101" pitchFamily="66" charset="0"/>
                <a:sym typeface="Forum" panose="02000000000000000000"/>
              </a:rPr>
              <a:t>Environmental Monitoring using IoT</a:t>
            </a:r>
            <a:endParaRPr sz="465" dirty="0">
              <a:latin typeface="Lucida Calligraphy" panose="03010101010101010101" pitchFamily="66" charset="0"/>
            </a:endParaRPr>
          </a:p>
        </p:txBody>
      </p:sp>
      <p:sp>
        <p:nvSpPr>
          <p:cNvPr id="23" name="Google Shape;267;p13"/>
          <p:cNvSpPr txBox="1"/>
          <p:nvPr/>
        </p:nvSpPr>
        <p:spPr>
          <a:xfrm>
            <a:off x="6850743" y="3271797"/>
            <a:ext cx="2757714" cy="601345"/>
          </a:xfrm>
          <a:prstGeom prst="rect">
            <a:avLst/>
          </a:prstGeom>
          <a:noFill/>
          <a:ln>
            <a:noFill/>
          </a:ln>
        </p:spPr>
        <p:txBody>
          <a:bodyPr spcFirstLastPara="1" wrap="square" lIns="0" tIns="0" rIns="0" bIns="0" anchor="t" anchorCtr="0">
            <a:spAutoFit/>
          </a:bodyPr>
          <a:lstStyle/>
          <a:p>
            <a:pPr marL="0" marR="0" lvl="0" indent="0" algn="ctr" rtl="0">
              <a:lnSpc>
                <a:spcPct val="133000"/>
              </a:lnSpc>
              <a:spcBef>
                <a:spcPts val="0"/>
              </a:spcBef>
              <a:spcAft>
                <a:spcPts val="0"/>
              </a:spcAft>
              <a:buNone/>
            </a:pPr>
            <a:r>
              <a:rPr lang="en-US" sz="2935" dirty="0">
                <a:latin typeface="Forum" panose="02000000000000000000"/>
                <a:sym typeface="Forum" panose="02000000000000000000"/>
              </a:rPr>
              <a:t>Group Members:</a:t>
            </a:r>
            <a:endParaRPr lang="en-US" sz="2935" dirty="0">
              <a:latin typeface="Forum" panose="02000000000000000000"/>
              <a:sym typeface="Forum" panose="02000000000000000000"/>
            </a:endParaRPr>
          </a:p>
        </p:txBody>
      </p:sp>
      <p:sp>
        <p:nvSpPr>
          <p:cNvPr id="25" name="Google Shape;440;p15"/>
          <p:cNvSpPr txBox="1"/>
          <p:nvPr/>
        </p:nvSpPr>
        <p:spPr>
          <a:xfrm>
            <a:off x="8242299" y="3948023"/>
            <a:ext cx="3028443" cy="2066925"/>
          </a:xfrm>
          <a:prstGeom prst="rect">
            <a:avLst/>
          </a:prstGeom>
          <a:noFill/>
          <a:ln>
            <a:noFill/>
          </a:ln>
        </p:spPr>
        <p:txBody>
          <a:bodyPr spcFirstLastPara="1" wrap="square" lIns="0" tIns="0" rIns="0" bIns="0" anchor="t" anchorCtr="0">
            <a:spAutoFit/>
          </a:bodyPr>
          <a:lstStyle/>
          <a:p>
            <a:pPr marL="269875" marR="0" lvl="1" algn="l" rtl="0">
              <a:lnSpc>
                <a:spcPct val="140000"/>
              </a:lnSpc>
              <a:spcBef>
                <a:spcPts val="0"/>
              </a:spcBef>
              <a:spcAft>
                <a:spcPts val="0"/>
              </a:spcAft>
              <a:buClr>
                <a:srgbClr val="000000"/>
              </a:buClr>
              <a:buSzPts val="2499"/>
            </a:pPr>
            <a:r>
              <a:rPr lang="en-US" sz="2400" dirty="0">
                <a:latin typeface="Baskerville Old Face" panose="02020602080505020303" pitchFamily="18" charset="0"/>
              </a:rPr>
              <a:t>Brintha Shree. S. S</a:t>
            </a:r>
            <a:endParaRPr lang="en-US" sz="2400" dirty="0">
              <a:latin typeface="Baskerville Old Face" panose="02020602080505020303" pitchFamily="18" charset="0"/>
            </a:endParaRPr>
          </a:p>
          <a:p>
            <a:pPr marL="269875" marR="0" lvl="1" algn="l" rtl="0">
              <a:lnSpc>
                <a:spcPct val="140000"/>
              </a:lnSpc>
              <a:spcBef>
                <a:spcPts val="0"/>
              </a:spcBef>
              <a:spcAft>
                <a:spcPts val="0"/>
              </a:spcAft>
              <a:buClr>
                <a:srgbClr val="000000"/>
              </a:buClr>
              <a:buSzPts val="2499"/>
            </a:pPr>
            <a:r>
              <a:rPr lang="en-US" sz="2400" dirty="0">
                <a:latin typeface="Baskerville Old Face" panose="02020602080505020303" pitchFamily="18" charset="0"/>
              </a:rPr>
              <a:t>Kalpana Chawla. M </a:t>
            </a:r>
            <a:endParaRPr lang="en-US" sz="2400" dirty="0">
              <a:latin typeface="Baskerville Old Face" panose="02020602080505020303" pitchFamily="18" charset="0"/>
            </a:endParaRPr>
          </a:p>
          <a:p>
            <a:pPr marL="269875" marR="0" lvl="1" algn="l" rtl="0">
              <a:lnSpc>
                <a:spcPct val="140000"/>
              </a:lnSpc>
              <a:spcBef>
                <a:spcPts val="0"/>
              </a:spcBef>
              <a:spcAft>
                <a:spcPts val="0"/>
              </a:spcAft>
              <a:buClr>
                <a:srgbClr val="000000"/>
              </a:buClr>
              <a:buSzPts val="2499"/>
            </a:pPr>
            <a:r>
              <a:rPr lang="en-US" sz="2400" dirty="0" err="1">
                <a:latin typeface="Baskerville Old Face" panose="02020602080505020303" pitchFamily="18" charset="0"/>
              </a:rPr>
              <a:t>Kavipriya</a:t>
            </a:r>
            <a:r>
              <a:rPr lang="en-US" sz="2400" dirty="0">
                <a:latin typeface="Baskerville Old Face" panose="02020602080505020303" pitchFamily="18" charset="0"/>
              </a:rPr>
              <a:t>. P</a:t>
            </a:r>
            <a:endParaRPr lang="en-US" sz="2400" dirty="0">
              <a:latin typeface="Baskerville Old Face" panose="02020602080505020303" pitchFamily="18" charset="0"/>
            </a:endParaRPr>
          </a:p>
          <a:p>
            <a:pPr marL="269875" marR="0" lvl="1" algn="l" rtl="0">
              <a:lnSpc>
                <a:spcPct val="140000"/>
              </a:lnSpc>
              <a:spcBef>
                <a:spcPts val="0"/>
              </a:spcBef>
              <a:spcAft>
                <a:spcPts val="0"/>
              </a:spcAft>
              <a:buClr>
                <a:srgbClr val="000000"/>
              </a:buClr>
              <a:buSzPts val="2499"/>
            </a:pPr>
            <a:r>
              <a:rPr lang="en-US" sz="2400" dirty="0" err="1">
                <a:latin typeface="Baskerville Old Face" panose="02020602080505020303" pitchFamily="18" charset="0"/>
              </a:rPr>
              <a:t>Yogalakshmi</a:t>
            </a:r>
            <a:r>
              <a:rPr lang="en-US" sz="2400" dirty="0">
                <a:latin typeface="Baskerville Old Face" panose="02020602080505020303" pitchFamily="18" charset="0"/>
              </a:rPr>
              <a:t>. S</a:t>
            </a:r>
            <a:endParaRPr sz="2400" dirty="0">
              <a:latin typeface="Baskerville Old Face" panose="0202060208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grpSp>
        <p:nvGrpSpPr>
          <p:cNvPr id="2691" name="Google Shape;2691;p30"/>
          <p:cNvGrpSpPr/>
          <p:nvPr/>
        </p:nvGrpSpPr>
        <p:grpSpPr>
          <a:xfrm>
            <a:off x="3097105" y="2112315"/>
            <a:ext cx="6109142" cy="2863478"/>
            <a:chOff x="0" y="-47625"/>
            <a:chExt cx="2050298" cy="961016"/>
          </a:xfrm>
        </p:grpSpPr>
        <p:sp>
          <p:nvSpPr>
            <p:cNvPr id="2692" name="Google Shape;2692;p30"/>
            <p:cNvSpPr/>
            <p:nvPr/>
          </p:nvSpPr>
          <p:spPr>
            <a:xfrm>
              <a:off x="0" y="0"/>
              <a:ext cx="2050298" cy="913391"/>
            </a:xfrm>
            <a:custGeom>
              <a:avLst/>
              <a:gdLst/>
              <a:ahLst/>
              <a:cxnLst/>
              <a:rect l="l" t="t" r="r" b="b"/>
              <a:pathLst>
                <a:path w="2050298" h="913391" extrusionOk="0">
                  <a:moveTo>
                    <a:pt x="0" y="0"/>
                  </a:moveTo>
                  <a:lnTo>
                    <a:pt x="2050298" y="0"/>
                  </a:lnTo>
                  <a:lnTo>
                    <a:pt x="2050298" y="913391"/>
                  </a:lnTo>
                  <a:lnTo>
                    <a:pt x="0" y="913391"/>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sp>
        <p:sp>
          <p:nvSpPr>
            <p:cNvPr id="2693" name="Google Shape;2693;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694" name="Google Shape;2694;p30"/>
          <p:cNvSpPr txBox="1"/>
          <p:nvPr/>
        </p:nvSpPr>
        <p:spPr>
          <a:xfrm>
            <a:off x="3806811" y="3075257"/>
            <a:ext cx="5399436" cy="13049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065" dirty="0">
                <a:solidFill>
                  <a:srgbClr val="000000"/>
                </a:solidFill>
                <a:latin typeface="Forum" panose="02000000000000000000"/>
                <a:ea typeface="Forum" panose="02000000000000000000"/>
                <a:cs typeface="Forum" panose="02000000000000000000"/>
                <a:sym typeface="Forum" panose="02000000000000000000"/>
              </a:rPr>
              <a:t>THANK YOU!</a:t>
            </a:r>
            <a:endParaRPr sz="935" dirty="0"/>
          </a:p>
        </p:txBody>
      </p:sp>
      <p:grpSp>
        <p:nvGrpSpPr>
          <p:cNvPr id="2878" name="Google Shape;2878;p30"/>
          <p:cNvGrpSpPr/>
          <p:nvPr/>
        </p:nvGrpSpPr>
        <p:grpSpPr>
          <a:xfrm>
            <a:off x="3565421" y="2775532"/>
            <a:ext cx="647886" cy="131483"/>
            <a:chOff x="0" y="-14555"/>
            <a:chExt cx="1295772" cy="262966"/>
          </a:xfrm>
        </p:grpSpPr>
        <p:grpSp>
          <p:nvGrpSpPr>
            <p:cNvPr id="2879" name="Google Shape;2879;p30"/>
            <p:cNvGrpSpPr/>
            <p:nvPr/>
          </p:nvGrpSpPr>
          <p:grpSpPr>
            <a:xfrm>
              <a:off x="0" y="-14555"/>
              <a:ext cx="248411" cy="262966"/>
              <a:chOff x="0" y="-47625"/>
              <a:chExt cx="812800" cy="860425"/>
            </a:xfrm>
          </p:grpSpPr>
          <p:sp>
            <p:nvSpPr>
              <p:cNvPr id="2880" name="Google Shape;2880;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1" name="Google Shape;2881;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82" name="Google Shape;2882;p30"/>
            <p:cNvGrpSpPr/>
            <p:nvPr/>
          </p:nvGrpSpPr>
          <p:grpSpPr>
            <a:xfrm>
              <a:off x="523681" y="-14555"/>
              <a:ext cx="248411" cy="262966"/>
              <a:chOff x="0" y="-47625"/>
              <a:chExt cx="812800" cy="860425"/>
            </a:xfrm>
          </p:grpSpPr>
          <p:sp>
            <p:nvSpPr>
              <p:cNvPr id="2883" name="Google Shape;2883;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4" name="Google Shape;2884;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85" name="Google Shape;2885;p30"/>
            <p:cNvGrpSpPr/>
            <p:nvPr/>
          </p:nvGrpSpPr>
          <p:grpSpPr>
            <a:xfrm>
              <a:off x="1047361" y="-14555"/>
              <a:ext cx="248411" cy="262966"/>
              <a:chOff x="0" y="-47625"/>
              <a:chExt cx="812800" cy="860425"/>
            </a:xfrm>
          </p:grpSpPr>
          <p:sp>
            <p:nvSpPr>
              <p:cNvPr id="2886" name="Google Shape;2886;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7" name="Google Shape;2887;p30"/>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8" name="Google Shape;438;p15"/>
          <p:cNvSpPr txBox="1"/>
          <p:nvPr/>
        </p:nvSpPr>
        <p:spPr>
          <a:xfrm>
            <a:off x="2967254" y="915110"/>
            <a:ext cx="6257491" cy="110744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000" dirty="0">
                <a:solidFill>
                  <a:srgbClr val="000000"/>
                </a:solidFill>
                <a:latin typeface="Forum" panose="02000000000000000000"/>
                <a:ea typeface="Forum" panose="02000000000000000000"/>
                <a:cs typeface="Forum" panose="02000000000000000000"/>
                <a:sym typeface="Forum" panose="02000000000000000000"/>
              </a:rPr>
              <a:t>Introduction</a:t>
            </a:r>
            <a:endParaRPr sz="935" dirty="0"/>
          </a:p>
        </p:txBody>
      </p:sp>
      <p:sp>
        <p:nvSpPr>
          <p:cNvPr id="3" name="Rectangle 2"/>
          <p:cNvSpPr/>
          <p:nvPr/>
        </p:nvSpPr>
        <p:spPr>
          <a:xfrm>
            <a:off x="1085850" y="2306479"/>
            <a:ext cx="10220325" cy="2351405"/>
          </a:xfrm>
          <a:prstGeom prst="rect">
            <a:avLst/>
          </a:prstGeom>
        </p:spPr>
        <p:txBody>
          <a:bodyPr wrap="square">
            <a:spAutoFit/>
          </a:bodyPr>
          <a:lstStyle/>
          <a:p>
            <a:pPr algn="ctr"/>
            <a:r>
              <a:rPr lang="en-US" sz="2935" dirty="0">
                <a:solidFill>
                  <a:schemeClr val="accent5">
                    <a:lumMod val="50000"/>
                  </a:schemeClr>
                </a:solidFill>
                <a:latin typeface="+mn-lt"/>
              </a:rPr>
              <a:t>IoT stands for "Internet of Things." It refers to the network of physical objects or "things" embedded with sensors, software, and other technologies that enable them to connect and exchange data with other devices and systems over the internet or other communication networks. </a:t>
            </a:r>
            <a:endParaRPr lang="en-US" sz="2935" dirty="0">
              <a:solidFill>
                <a:schemeClr val="accent5">
                  <a:lumMod val="50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2" name="Title 1"/>
          <p:cNvSpPr>
            <a:spLocks noGrp="1"/>
          </p:cNvSpPr>
          <p:nvPr>
            <p:ph type="title"/>
          </p:nvPr>
        </p:nvSpPr>
        <p:spPr>
          <a:xfrm>
            <a:off x="428837" y="230717"/>
            <a:ext cx="3208867" cy="762000"/>
          </a:xfrm>
        </p:spPr>
        <p:txBody>
          <a:bodyPr>
            <a:normAutofit/>
          </a:bodyPr>
          <a:lstStyle/>
          <a:p>
            <a:r>
              <a:rPr lang="en-IN" dirty="0">
                <a:latin typeface="Stencil" panose="040409050D0802020404" pitchFamily="82" charset="0"/>
              </a:rPr>
              <a:t>OBJECTIVES</a:t>
            </a:r>
            <a:endParaRPr lang="en-US" dirty="0">
              <a:latin typeface="Stencil" panose="040409050D0802020404" pitchFamily="82" charset="0"/>
            </a:endParaRPr>
          </a:p>
        </p:txBody>
      </p:sp>
      <p:sp>
        <p:nvSpPr>
          <p:cNvPr id="4" name="Text Placeholder 3"/>
          <p:cNvSpPr>
            <a:spLocks noGrp="1"/>
          </p:cNvSpPr>
          <p:nvPr>
            <p:ph type="body" idx="1"/>
          </p:nvPr>
        </p:nvSpPr>
        <p:spPr>
          <a:xfrm>
            <a:off x="1409700" y="1066800"/>
            <a:ext cx="9810749" cy="4429125"/>
          </a:xfrm>
        </p:spPr>
        <p:txBody>
          <a:bodyPr/>
          <a:lstStyle/>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Enhance Visitor Safety and Security</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Enhance visitor engagement </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Visitor Satisfaction and Feedback</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Consolidated Park Operations</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Promote sustainability by monitoring and reducing the park's environmental footprint, such as reducing water usage, waste generation, and carbon emissions.</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Data-Driven Decision-Making</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Emergency Response Planning</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a:p>
            <a:pPr>
              <a:lnSpc>
                <a:spcPct val="150000"/>
              </a:lnSpc>
              <a:buFont typeface="Wingdings" panose="05000000000000000000" pitchFamily="2" charset="2"/>
              <a:buChar char="Ø"/>
            </a:pPr>
            <a:r>
              <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rPr>
              <a:t>Maintenance and Repairs</a:t>
            </a:r>
            <a:endParaRPr lang="en-US" sz="2000" b="1" dirty="0">
              <a:solidFill>
                <a:schemeClr val="accent1"/>
              </a:solidFill>
              <a:effectLst>
                <a:outerShdw blurRad="38100" dist="25400" dir="5400000" algn="ctr" rotWithShape="0">
                  <a:srgbClr val="6E747A">
                    <a:alpha val="43000"/>
                  </a:srgbClr>
                </a:outerShdw>
              </a:effectLst>
              <a:latin typeface="Book Antiqua" panose="02040602050305030304" charset="0"/>
              <a:cs typeface="Book Antiqua" panose="020406020503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92" name="Google Shape;492;p16"/>
          <p:cNvSpPr txBox="1"/>
          <p:nvPr/>
        </p:nvSpPr>
        <p:spPr>
          <a:xfrm>
            <a:off x="520155" y="669157"/>
            <a:ext cx="11369469" cy="80073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335" dirty="0">
                <a:solidFill>
                  <a:srgbClr val="000000"/>
                </a:solidFill>
                <a:latin typeface="Forum" panose="02000000000000000000"/>
                <a:ea typeface="Forum" panose="02000000000000000000"/>
                <a:cs typeface="Forum" panose="02000000000000000000"/>
                <a:sym typeface="Forum" panose="02000000000000000000"/>
              </a:rPr>
              <a:t>IoT in Environmental Monitoring </a:t>
            </a:r>
            <a:endParaRPr sz="935" dirty="0"/>
          </a:p>
        </p:txBody>
      </p:sp>
      <p:grpSp>
        <p:nvGrpSpPr>
          <p:cNvPr id="502" name="Google Shape;502;p16"/>
          <p:cNvGrpSpPr/>
          <p:nvPr/>
        </p:nvGrpSpPr>
        <p:grpSpPr>
          <a:xfrm>
            <a:off x="10904911" y="5659863"/>
            <a:ext cx="1287089" cy="1198137"/>
            <a:chOff x="0" y="-9092"/>
            <a:chExt cx="2574179" cy="2396275"/>
          </a:xfrm>
        </p:grpSpPr>
        <p:grpSp>
          <p:nvGrpSpPr>
            <p:cNvPr id="503" name="Google Shape;503;p16"/>
            <p:cNvGrpSpPr/>
            <p:nvPr/>
          </p:nvGrpSpPr>
          <p:grpSpPr>
            <a:xfrm>
              <a:off x="0" y="-9092"/>
              <a:ext cx="155167" cy="164259"/>
              <a:chOff x="0" y="-47625"/>
              <a:chExt cx="812800" cy="860425"/>
            </a:xfrm>
          </p:grpSpPr>
          <p:sp>
            <p:nvSpPr>
              <p:cNvPr id="504" name="Google Shape;50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05" name="Google Shape;505;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6" name="Google Shape;506;p16"/>
            <p:cNvGrpSpPr/>
            <p:nvPr/>
          </p:nvGrpSpPr>
          <p:grpSpPr>
            <a:xfrm>
              <a:off x="0" y="438505"/>
              <a:ext cx="155167" cy="164259"/>
              <a:chOff x="0" y="-47625"/>
              <a:chExt cx="812800" cy="860425"/>
            </a:xfrm>
          </p:grpSpPr>
          <p:sp>
            <p:nvSpPr>
              <p:cNvPr id="507" name="Google Shape;50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08" name="Google Shape;508;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09" name="Google Shape;509;p16"/>
            <p:cNvGrpSpPr/>
            <p:nvPr/>
          </p:nvGrpSpPr>
          <p:grpSpPr>
            <a:xfrm>
              <a:off x="604753" y="-9092"/>
              <a:ext cx="155167" cy="164259"/>
              <a:chOff x="0" y="-47625"/>
              <a:chExt cx="812800" cy="860425"/>
            </a:xfrm>
          </p:grpSpPr>
          <p:sp>
            <p:nvSpPr>
              <p:cNvPr id="510" name="Google Shape;51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1" name="Google Shape;511;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2" name="Google Shape;512;p16"/>
            <p:cNvGrpSpPr/>
            <p:nvPr/>
          </p:nvGrpSpPr>
          <p:grpSpPr>
            <a:xfrm>
              <a:off x="604753" y="438505"/>
              <a:ext cx="155167" cy="164259"/>
              <a:chOff x="0" y="-47625"/>
              <a:chExt cx="812800" cy="860425"/>
            </a:xfrm>
          </p:grpSpPr>
          <p:sp>
            <p:nvSpPr>
              <p:cNvPr id="513" name="Google Shape;51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4" name="Google Shape;514;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5" name="Google Shape;515;p16"/>
            <p:cNvGrpSpPr/>
            <p:nvPr/>
          </p:nvGrpSpPr>
          <p:grpSpPr>
            <a:xfrm>
              <a:off x="1209506" y="-9092"/>
              <a:ext cx="155167" cy="164259"/>
              <a:chOff x="0" y="-47625"/>
              <a:chExt cx="812800" cy="860425"/>
            </a:xfrm>
          </p:grpSpPr>
          <p:sp>
            <p:nvSpPr>
              <p:cNvPr id="516" name="Google Shape;51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7" name="Google Shape;517;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18" name="Google Shape;518;p16"/>
            <p:cNvGrpSpPr/>
            <p:nvPr/>
          </p:nvGrpSpPr>
          <p:grpSpPr>
            <a:xfrm>
              <a:off x="1209506" y="438505"/>
              <a:ext cx="155167" cy="164259"/>
              <a:chOff x="0" y="-47625"/>
              <a:chExt cx="812800" cy="860425"/>
            </a:xfrm>
          </p:grpSpPr>
          <p:sp>
            <p:nvSpPr>
              <p:cNvPr id="519" name="Google Shape;51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0" name="Google Shape;520;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1" name="Google Shape;521;p16"/>
            <p:cNvGrpSpPr/>
            <p:nvPr/>
          </p:nvGrpSpPr>
          <p:grpSpPr>
            <a:xfrm>
              <a:off x="1814259" y="-9092"/>
              <a:ext cx="155167" cy="164259"/>
              <a:chOff x="0" y="-47625"/>
              <a:chExt cx="812800" cy="860425"/>
            </a:xfrm>
          </p:grpSpPr>
          <p:sp>
            <p:nvSpPr>
              <p:cNvPr id="522" name="Google Shape;52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3" name="Google Shape;523;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4" name="Google Shape;524;p16"/>
            <p:cNvGrpSpPr/>
            <p:nvPr/>
          </p:nvGrpSpPr>
          <p:grpSpPr>
            <a:xfrm>
              <a:off x="1814259" y="438505"/>
              <a:ext cx="155167" cy="164259"/>
              <a:chOff x="0" y="-47625"/>
              <a:chExt cx="812800" cy="860425"/>
            </a:xfrm>
          </p:grpSpPr>
          <p:sp>
            <p:nvSpPr>
              <p:cNvPr id="525" name="Google Shape;52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6" name="Google Shape;526;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27" name="Google Shape;527;p16"/>
            <p:cNvGrpSpPr/>
            <p:nvPr/>
          </p:nvGrpSpPr>
          <p:grpSpPr>
            <a:xfrm>
              <a:off x="2419012" y="-9092"/>
              <a:ext cx="155167" cy="164259"/>
              <a:chOff x="0" y="-47625"/>
              <a:chExt cx="812800" cy="860425"/>
            </a:xfrm>
          </p:grpSpPr>
          <p:sp>
            <p:nvSpPr>
              <p:cNvPr id="528" name="Google Shape;52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9" name="Google Shape;529;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0" name="Google Shape;530;p16"/>
            <p:cNvGrpSpPr/>
            <p:nvPr/>
          </p:nvGrpSpPr>
          <p:grpSpPr>
            <a:xfrm>
              <a:off x="2419012" y="438505"/>
              <a:ext cx="155167" cy="164259"/>
              <a:chOff x="0" y="-47625"/>
              <a:chExt cx="812800" cy="860425"/>
            </a:xfrm>
          </p:grpSpPr>
          <p:sp>
            <p:nvSpPr>
              <p:cNvPr id="531" name="Google Shape;53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2" name="Google Shape;532;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3" name="Google Shape;533;p16"/>
            <p:cNvGrpSpPr/>
            <p:nvPr/>
          </p:nvGrpSpPr>
          <p:grpSpPr>
            <a:xfrm>
              <a:off x="0" y="884610"/>
              <a:ext cx="155167" cy="164259"/>
              <a:chOff x="0" y="-47625"/>
              <a:chExt cx="812800" cy="860425"/>
            </a:xfrm>
          </p:grpSpPr>
          <p:sp>
            <p:nvSpPr>
              <p:cNvPr id="534" name="Google Shape;53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5" name="Google Shape;535;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6" name="Google Shape;536;p16"/>
            <p:cNvGrpSpPr/>
            <p:nvPr/>
          </p:nvGrpSpPr>
          <p:grpSpPr>
            <a:xfrm>
              <a:off x="604753" y="884610"/>
              <a:ext cx="155167" cy="164259"/>
              <a:chOff x="0" y="-47625"/>
              <a:chExt cx="812800" cy="860425"/>
            </a:xfrm>
          </p:grpSpPr>
          <p:sp>
            <p:nvSpPr>
              <p:cNvPr id="537" name="Google Shape;53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8" name="Google Shape;538;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39" name="Google Shape;539;p16"/>
            <p:cNvGrpSpPr/>
            <p:nvPr/>
          </p:nvGrpSpPr>
          <p:grpSpPr>
            <a:xfrm>
              <a:off x="1209506" y="884610"/>
              <a:ext cx="155167" cy="164259"/>
              <a:chOff x="0" y="-47625"/>
              <a:chExt cx="812800" cy="860425"/>
            </a:xfrm>
          </p:grpSpPr>
          <p:sp>
            <p:nvSpPr>
              <p:cNvPr id="540" name="Google Shape;54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1" name="Google Shape;541;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2" name="Google Shape;542;p16"/>
            <p:cNvGrpSpPr/>
            <p:nvPr/>
          </p:nvGrpSpPr>
          <p:grpSpPr>
            <a:xfrm>
              <a:off x="1814259" y="884610"/>
              <a:ext cx="155167" cy="164259"/>
              <a:chOff x="0" y="-47625"/>
              <a:chExt cx="812800" cy="860425"/>
            </a:xfrm>
          </p:grpSpPr>
          <p:sp>
            <p:nvSpPr>
              <p:cNvPr id="543" name="Google Shape;54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4" name="Google Shape;544;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5" name="Google Shape;545;p16"/>
            <p:cNvGrpSpPr/>
            <p:nvPr/>
          </p:nvGrpSpPr>
          <p:grpSpPr>
            <a:xfrm>
              <a:off x="2419012" y="884610"/>
              <a:ext cx="155167" cy="164259"/>
              <a:chOff x="0" y="-47625"/>
              <a:chExt cx="812800" cy="860425"/>
            </a:xfrm>
          </p:grpSpPr>
          <p:sp>
            <p:nvSpPr>
              <p:cNvPr id="546" name="Google Shape;54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7" name="Google Shape;547;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48" name="Google Shape;548;p16"/>
            <p:cNvGrpSpPr/>
            <p:nvPr/>
          </p:nvGrpSpPr>
          <p:grpSpPr>
            <a:xfrm>
              <a:off x="0" y="1330714"/>
              <a:ext cx="155167" cy="164259"/>
              <a:chOff x="0" y="-47625"/>
              <a:chExt cx="812800" cy="860425"/>
            </a:xfrm>
          </p:grpSpPr>
          <p:sp>
            <p:nvSpPr>
              <p:cNvPr id="549" name="Google Shape;54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0" name="Google Shape;550;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1" name="Google Shape;551;p16"/>
            <p:cNvGrpSpPr/>
            <p:nvPr/>
          </p:nvGrpSpPr>
          <p:grpSpPr>
            <a:xfrm>
              <a:off x="604753" y="1330714"/>
              <a:ext cx="155167" cy="164259"/>
              <a:chOff x="0" y="-47625"/>
              <a:chExt cx="812800" cy="860425"/>
            </a:xfrm>
          </p:grpSpPr>
          <p:sp>
            <p:nvSpPr>
              <p:cNvPr id="552" name="Google Shape;55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3" name="Google Shape;553;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4" name="Google Shape;554;p16"/>
            <p:cNvGrpSpPr/>
            <p:nvPr/>
          </p:nvGrpSpPr>
          <p:grpSpPr>
            <a:xfrm>
              <a:off x="1209506" y="1330714"/>
              <a:ext cx="155167" cy="164259"/>
              <a:chOff x="0" y="-47625"/>
              <a:chExt cx="812800" cy="860425"/>
            </a:xfrm>
          </p:grpSpPr>
          <p:sp>
            <p:nvSpPr>
              <p:cNvPr id="555" name="Google Shape;55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6" name="Google Shape;556;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7" name="Google Shape;557;p16"/>
            <p:cNvGrpSpPr/>
            <p:nvPr/>
          </p:nvGrpSpPr>
          <p:grpSpPr>
            <a:xfrm>
              <a:off x="1814259" y="1330714"/>
              <a:ext cx="155167" cy="164259"/>
              <a:chOff x="0" y="-47625"/>
              <a:chExt cx="812800" cy="860425"/>
            </a:xfrm>
          </p:grpSpPr>
          <p:sp>
            <p:nvSpPr>
              <p:cNvPr id="558" name="Google Shape;55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9" name="Google Shape;559;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0" name="Google Shape;560;p16"/>
            <p:cNvGrpSpPr/>
            <p:nvPr/>
          </p:nvGrpSpPr>
          <p:grpSpPr>
            <a:xfrm>
              <a:off x="2419012" y="1330714"/>
              <a:ext cx="155167" cy="164259"/>
              <a:chOff x="0" y="-47625"/>
              <a:chExt cx="812800" cy="860425"/>
            </a:xfrm>
          </p:grpSpPr>
          <p:sp>
            <p:nvSpPr>
              <p:cNvPr id="561" name="Google Shape;56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2" name="Google Shape;562;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3" name="Google Shape;563;p16"/>
            <p:cNvGrpSpPr/>
            <p:nvPr/>
          </p:nvGrpSpPr>
          <p:grpSpPr>
            <a:xfrm>
              <a:off x="0" y="1776819"/>
              <a:ext cx="155167" cy="164259"/>
              <a:chOff x="0" y="-47625"/>
              <a:chExt cx="812800" cy="860425"/>
            </a:xfrm>
          </p:grpSpPr>
          <p:sp>
            <p:nvSpPr>
              <p:cNvPr id="564" name="Google Shape;56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5" name="Google Shape;565;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6" name="Google Shape;566;p16"/>
            <p:cNvGrpSpPr/>
            <p:nvPr/>
          </p:nvGrpSpPr>
          <p:grpSpPr>
            <a:xfrm>
              <a:off x="604753" y="1776819"/>
              <a:ext cx="155167" cy="164259"/>
              <a:chOff x="0" y="-47625"/>
              <a:chExt cx="812800" cy="860425"/>
            </a:xfrm>
          </p:grpSpPr>
          <p:sp>
            <p:nvSpPr>
              <p:cNvPr id="567" name="Google Shape;56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8" name="Google Shape;568;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9" name="Google Shape;569;p16"/>
            <p:cNvGrpSpPr/>
            <p:nvPr/>
          </p:nvGrpSpPr>
          <p:grpSpPr>
            <a:xfrm>
              <a:off x="1209506" y="1776819"/>
              <a:ext cx="155167" cy="164259"/>
              <a:chOff x="0" y="-47625"/>
              <a:chExt cx="812800" cy="860425"/>
            </a:xfrm>
          </p:grpSpPr>
          <p:sp>
            <p:nvSpPr>
              <p:cNvPr id="570" name="Google Shape;57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1" name="Google Shape;571;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2" name="Google Shape;572;p16"/>
            <p:cNvGrpSpPr/>
            <p:nvPr/>
          </p:nvGrpSpPr>
          <p:grpSpPr>
            <a:xfrm>
              <a:off x="1814259" y="1776819"/>
              <a:ext cx="155167" cy="164259"/>
              <a:chOff x="0" y="-47625"/>
              <a:chExt cx="812800" cy="860425"/>
            </a:xfrm>
          </p:grpSpPr>
          <p:sp>
            <p:nvSpPr>
              <p:cNvPr id="573" name="Google Shape;57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4" name="Google Shape;574;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5" name="Google Shape;575;p16"/>
            <p:cNvGrpSpPr/>
            <p:nvPr/>
          </p:nvGrpSpPr>
          <p:grpSpPr>
            <a:xfrm>
              <a:off x="2419012" y="1776819"/>
              <a:ext cx="155167" cy="164259"/>
              <a:chOff x="0" y="-47625"/>
              <a:chExt cx="812800" cy="860425"/>
            </a:xfrm>
          </p:grpSpPr>
          <p:sp>
            <p:nvSpPr>
              <p:cNvPr id="576" name="Google Shape;57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7" name="Google Shape;577;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78" name="Google Shape;578;p16"/>
            <p:cNvGrpSpPr/>
            <p:nvPr/>
          </p:nvGrpSpPr>
          <p:grpSpPr>
            <a:xfrm>
              <a:off x="0" y="2222924"/>
              <a:ext cx="155167" cy="164259"/>
              <a:chOff x="0" y="-47625"/>
              <a:chExt cx="812800" cy="860425"/>
            </a:xfrm>
          </p:grpSpPr>
          <p:sp>
            <p:nvSpPr>
              <p:cNvPr id="579" name="Google Shape;57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0" name="Google Shape;580;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1" name="Google Shape;581;p16"/>
            <p:cNvGrpSpPr/>
            <p:nvPr/>
          </p:nvGrpSpPr>
          <p:grpSpPr>
            <a:xfrm>
              <a:off x="604753" y="2222924"/>
              <a:ext cx="155167" cy="164259"/>
              <a:chOff x="0" y="-47625"/>
              <a:chExt cx="812800" cy="860425"/>
            </a:xfrm>
          </p:grpSpPr>
          <p:sp>
            <p:nvSpPr>
              <p:cNvPr id="582" name="Google Shape;58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3" name="Google Shape;583;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4" name="Google Shape;584;p16"/>
            <p:cNvGrpSpPr/>
            <p:nvPr/>
          </p:nvGrpSpPr>
          <p:grpSpPr>
            <a:xfrm>
              <a:off x="1209506" y="2222924"/>
              <a:ext cx="155167" cy="164259"/>
              <a:chOff x="0" y="-47625"/>
              <a:chExt cx="812800" cy="860425"/>
            </a:xfrm>
          </p:grpSpPr>
          <p:sp>
            <p:nvSpPr>
              <p:cNvPr id="585" name="Google Shape;58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6" name="Google Shape;586;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7" name="Google Shape;587;p16"/>
            <p:cNvGrpSpPr/>
            <p:nvPr/>
          </p:nvGrpSpPr>
          <p:grpSpPr>
            <a:xfrm>
              <a:off x="1814259" y="2222924"/>
              <a:ext cx="155167" cy="164259"/>
              <a:chOff x="0" y="-47625"/>
              <a:chExt cx="812800" cy="860425"/>
            </a:xfrm>
          </p:grpSpPr>
          <p:sp>
            <p:nvSpPr>
              <p:cNvPr id="588" name="Google Shape;58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9" name="Google Shape;589;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90" name="Google Shape;590;p16"/>
            <p:cNvGrpSpPr/>
            <p:nvPr/>
          </p:nvGrpSpPr>
          <p:grpSpPr>
            <a:xfrm>
              <a:off x="2419012" y="2222924"/>
              <a:ext cx="155167" cy="164259"/>
              <a:chOff x="0" y="-47625"/>
              <a:chExt cx="812800" cy="860425"/>
            </a:xfrm>
          </p:grpSpPr>
          <p:sp>
            <p:nvSpPr>
              <p:cNvPr id="591" name="Google Shape;59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92" name="Google Shape;592;p16"/>
              <p:cNvSpPr txBox="1"/>
              <p:nvPr/>
            </p:nvSpPr>
            <p:spPr>
              <a:xfrm>
                <a:off x="0" y="-47625"/>
                <a:ext cx="812800" cy="860425"/>
              </a:xfrm>
              <a:prstGeom prst="rect">
                <a:avLst/>
              </a:prstGeom>
              <a:noFill/>
              <a:ln>
                <a:noFill/>
              </a:ln>
            </p:spPr>
            <p:txBody>
              <a:bodyPr spcFirstLastPara="1" wrap="square" lIns="33866" tIns="33866" rIns="33866" bIns="33866" anchor="ctr" anchorCtr="0">
                <a:noAutofit/>
              </a:bodyPr>
              <a:lstStyle/>
              <a:p>
                <a:pPr marL="0" marR="0" lvl="0" indent="0" algn="ctr" rtl="0">
                  <a:lnSpc>
                    <a:spcPct val="187000"/>
                  </a:lnSpc>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2" name="Rectangle 1"/>
          <p:cNvSpPr/>
          <p:nvPr/>
        </p:nvSpPr>
        <p:spPr>
          <a:xfrm>
            <a:off x="6868236" y="2455029"/>
            <a:ext cx="4775209" cy="2722880"/>
          </a:xfrm>
          <a:prstGeom prst="rect">
            <a:avLst/>
          </a:prstGeom>
        </p:spPr>
        <p:txBody>
          <a:bodyPr wrap="square">
            <a:spAutoFit/>
          </a:bodyPr>
          <a:lstStyle/>
          <a:p>
            <a:pPr algn="ctr"/>
            <a:r>
              <a:rPr lang="en-US" sz="2135" dirty="0">
                <a:latin typeface="Calibri" panose="020F0502020204030204" pitchFamily="34" charset="0"/>
                <a:cs typeface="Calibri" panose="020F0502020204030204" pitchFamily="34" charset="0"/>
              </a:rPr>
              <a:t>The applications of IoT in environmental monitoring are broad − environmental protection, extreme weather monitoring, water safety, endangered species protection, commercial farming, and more. In these applications, sensors detect and measure every type of environmental change.</a:t>
            </a:r>
            <a:endParaRPr lang="en-US" sz="2135"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497502" y="1738402"/>
            <a:ext cx="6202139" cy="4545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304800"/>
            <a:ext cx="6517640" cy="762000"/>
          </a:xfrm>
        </p:spPr>
        <p:txBody>
          <a:bodyPr>
            <a:normAutofit fontScale="90000"/>
          </a:bodyPr>
          <a:lstStyle/>
          <a:p>
            <a:r>
              <a:rPr lang="en-IN" dirty="0">
                <a:latin typeface="Stencil" panose="040409050D0802020404" pitchFamily="82" charset="0"/>
              </a:rPr>
              <a:t>Sensors used in our Project</a:t>
            </a:r>
            <a:endParaRPr lang="en-US" dirty="0">
              <a:latin typeface="Stencil" panose="040409050D0802020404" pitchFamily="82" charset="0"/>
            </a:endParaRPr>
          </a:p>
        </p:txBody>
      </p:sp>
      <p:sp>
        <p:nvSpPr>
          <p:cNvPr id="5" name="Text Placeholder 4"/>
          <p:cNvSpPr>
            <a:spLocks noGrp="1"/>
          </p:cNvSpPr>
          <p:nvPr>
            <p:ph type="body" idx="1"/>
          </p:nvPr>
        </p:nvSpPr>
        <p:spPr>
          <a:xfrm>
            <a:off x="304800" y="1066799"/>
            <a:ext cx="11344275" cy="5362576"/>
          </a:xfrm>
        </p:spPr>
        <p:txBody>
          <a:bodyPr/>
          <a:lstStyle/>
          <a:p>
            <a:pPr algn="just">
              <a:lnSpc>
                <a:spcPct val="110000"/>
              </a:lnSpc>
              <a:buFont typeface="Wingdings" panose="05000000000000000000" pitchFamily="2" charset="2"/>
              <a:buChar char="v"/>
            </a:pPr>
            <a:r>
              <a:rPr lang="en-US" sz="1600" b="1" dirty="0"/>
              <a:t>Motion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Motion detectors, such as passive infrared (PIR) sensors or ultrasonic sensors, can detect the presence and movement of visitors within a specific area. These sensors are often used for security and automation purposes.</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Proximity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Proximity sensors, including infrared sensors and RFID (Radio-Frequency Identification) tags, can track visitors as they enter or exit a defined area. RFID tags can be attached to visitor badges or products for tracking purposes.</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GPS Tracking</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In outdoor environments, GPS technology can be used to track the movements of visitors. This is often employed in applications like tour tracking or monitoring crowd density at large events.</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Audio Sensors</a:t>
            </a:r>
            <a:r>
              <a:rPr lang="en-US" sz="1600" dirty="0"/>
              <a:t>: </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Audio sensors or microphones can capture sounds and conversations in an area. They may be used for security purposes or to analyze customer interactions in a retail or hospitality setting.</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Environmental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Environmental sensors can measure factors like temperature, humidity, and air quality. Monitoring these parameters can be useful for ensuring visitor comfort and safety.</a:t>
            </a:r>
            <a:endParaRPr lang="en-US" sz="1600" dirty="0">
              <a:solidFill>
                <a:schemeClr val="accent6">
                  <a:lumMod val="50000"/>
                </a:schemeClr>
              </a:solidFill>
            </a:endParaRPr>
          </a:p>
          <a:p>
            <a:pPr algn="just">
              <a:lnSpc>
                <a:spcPct val="110000"/>
              </a:lnSpc>
              <a:buFont typeface="Wingdings" panose="05000000000000000000" pitchFamily="2" charset="2"/>
              <a:buChar char="v"/>
            </a:pPr>
            <a:r>
              <a:rPr lang="en-US" sz="1600" b="1" dirty="0"/>
              <a:t>Counters and People-Counting Sensors</a:t>
            </a:r>
            <a:r>
              <a:rPr lang="en-US" sz="1600" dirty="0"/>
              <a:t>:</a:t>
            </a:r>
            <a:endParaRPr lang="en-US" sz="1600" dirty="0"/>
          </a:p>
          <a:p>
            <a:pPr marL="114300" indent="0" algn="just">
              <a:lnSpc>
                <a:spcPct val="110000"/>
              </a:lnSpc>
              <a:buNone/>
            </a:pPr>
            <a:r>
              <a:rPr lang="en-US" sz="1600" dirty="0">
                <a:solidFill>
                  <a:schemeClr val="accent5">
                    <a:lumMod val="50000"/>
                  </a:schemeClr>
                </a:solidFill>
              </a:rPr>
              <a:t>	</a:t>
            </a:r>
            <a:r>
              <a:rPr lang="en-US" sz="1600" dirty="0">
                <a:solidFill>
                  <a:schemeClr val="accent6">
                    <a:lumMod val="50000"/>
                  </a:schemeClr>
                </a:solidFill>
              </a:rPr>
              <a:t>These sensors, often utilizing infrared or laser technology, count the number of people entering or exiting a location. They are frequently used in retail stores and museums to monitor visitor traffic.</a:t>
            </a:r>
            <a:endParaRPr lang="en-US" sz="1600" dirty="0">
              <a:solidFill>
                <a:schemeClr val="accent6">
                  <a:lumMod val="50000"/>
                </a:schemeClr>
              </a:solidFill>
            </a:endParaRPr>
          </a:p>
          <a:p>
            <a:pPr marL="114300" indent="0" algn="just">
              <a:lnSpc>
                <a:spcPct val="110000"/>
              </a:lnSpc>
              <a:buNone/>
            </a:pPr>
            <a:endParaRPr lang="en-US" sz="1600" dirty="0">
              <a:solidFill>
                <a:schemeClr val="accent5">
                  <a:lumMod val="50000"/>
                </a:schemeClr>
              </a:solidFill>
            </a:endParaRPr>
          </a:p>
          <a:p>
            <a:pPr algn="just">
              <a:lnSpc>
                <a:spcPct val="110000"/>
              </a:lnSpc>
              <a:buFont typeface="Wingdings" panose="05000000000000000000" pitchFamily="2" charset="2"/>
              <a:buChar char="v"/>
            </a:pPr>
            <a:endParaRPr lang="en-US" sz="1600" dirty="0">
              <a:solidFill>
                <a:schemeClr val="accent5">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304800"/>
            <a:ext cx="8239125" cy="762000"/>
          </a:xfrm>
        </p:spPr>
        <p:txBody>
          <a:bodyPr>
            <a:normAutofit fontScale="90000"/>
          </a:bodyPr>
          <a:lstStyle/>
          <a:p>
            <a:r>
              <a:rPr lang="en-IN" dirty="0">
                <a:latin typeface="Stencil" panose="040409050D0802020404" pitchFamily="82" charset="0"/>
              </a:rPr>
              <a:t>Environmental Monitoring Platform</a:t>
            </a:r>
            <a:endParaRPr lang="en-US" dirty="0">
              <a:latin typeface="Stencil" panose="040409050D0802020404" pitchFamily="82" charset="0"/>
            </a:endParaRPr>
          </a:p>
        </p:txBody>
      </p:sp>
      <p:sp>
        <p:nvSpPr>
          <p:cNvPr id="5" name="Text Placeholder 4"/>
          <p:cNvSpPr>
            <a:spLocks noGrp="1"/>
          </p:cNvSpPr>
          <p:nvPr>
            <p:ph type="body" idx="1"/>
          </p:nvPr>
        </p:nvSpPr>
        <p:spPr>
          <a:xfrm>
            <a:off x="304800" y="1066799"/>
            <a:ext cx="11344275" cy="5362576"/>
          </a:xfrm>
        </p:spPr>
        <p:txBody>
          <a:bodyPr>
            <a:normAutofit/>
          </a:bodyPr>
          <a:lstStyle/>
          <a:p>
            <a:pPr marL="114300" indent="0" algn="just">
              <a:lnSpc>
                <a:spcPct val="110000"/>
              </a:lnSpc>
              <a:buNone/>
            </a:pPr>
            <a:r>
              <a:rPr lang="en-US" sz="2000" dirty="0"/>
              <a:t>ThingSpeak is commonly used as an environmental monitoring platform. ThingSpeak is an open-source Internet of Things (IoT) platform developed by MathWorks, which is primarily designed for collecting, analyzing, and visualizing data from various IoT sensors and devices. It provides an accessible and user-friendly way to build IoT applications and gather data from sensors, making it suitable for a wide range of applications, including environmental monitoring.</a:t>
            </a:r>
            <a:endParaRPr lang="en-US" sz="2000" dirty="0">
              <a:solidFill>
                <a:schemeClr val="accent5">
                  <a:lumMod val="50000"/>
                </a:schemeClr>
              </a:solidFill>
            </a:endParaRPr>
          </a:p>
        </p:txBody>
      </p:sp>
      <p:pic>
        <p:nvPicPr>
          <p:cNvPr id="3" name="Picture 2"/>
          <p:cNvPicPr>
            <a:picLocks noChangeAspect="1"/>
          </p:cNvPicPr>
          <p:nvPr/>
        </p:nvPicPr>
        <p:blipFill>
          <a:blip r:embed="rId1"/>
          <a:stretch>
            <a:fillRect/>
          </a:stretch>
        </p:blipFill>
        <p:spPr>
          <a:xfrm>
            <a:off x="3019425" y="3061253"/>
            <a:ext cx="5524500" cy="33681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latin typeface="Stencil" panose="040409050D0802020404" pitchFamily="82" charset="0"/>
              </a:rPr>
              <a:t>INTEGRATION APPROACH</a:t>
            </a:r>
            <a:endParaRPr lang="en-US" dirty="0">
              <a:latin typeface="Stencil" panose="040409050D0802020404" pitchFamily="82" charset="0"/>
            </a:endParaRPr>
          </a:p>
        </p:txBody>
      </p:sp>
      <p:sp>
        <p:nvSpPr>
          <p:cNvPr id="8" name="Text Placeholder 7"/>
          <p:cNvSpPr>
            <a:spLocks noGrp="1"/>
          </p:cNvSpPr>
          <p:nvPr>
            <p:ph type="body" idx="2"/>
          </p:nvPr>
        </p:nvSpPr>
        <p:spPr>
          <a:xfrm>
            <a:off x="6096001" y="1203960"/>
            <a:ext cx="5743574" cy="5524499"/>
          </a:xfrm>
        </p:spPr>
        <p:txBody>
          <a:bodyPr/>
          <a:lstStyle/>
          <a:p>
            <a:pPr marL="50800" indent="0">
              <a:lnSpc>
                <a:spcPct val="120000"/>
              </a:lnSpc>
              <a:buNone/>
            </a:pPr>
            <a:r>
              <a:rPr lang="en-US" sz="1500" b="1" dirty="0"/>
              <a:t>HTTP(S)</a:t>
            </a:r>
            <a:r>
              <a:rPr lang="en-US" sz="1500" dirty="0"/>
              <a:t>: ThingSpeak provides a straightforward HTTP(S) API that allows devices to send data using simple HTTP POST requests. This is a common method for IoT devices with internet connectivity.</a:t>
            </a:r>
            <a:endParaRPr lang="en-US" sz="1500" dirty="0"/>
          </a:p>
          <a:p>
            <a:pPr marL="50800" indent="0">
              <a:lnSpc>
                <a:spcPct val="120000"/>
              </a:lnSpc>
              <a:buNone/>
            </a:pPr>
            <a:r>
              <a:rPr lang="en-US" sz="1500" b="1" dirty="0"/>
              <a:t>Generate API Keys</a:t>
            </a:r>
            <a:r>
              <a:rPr lang="en-US" sz="1500" dirty="0"/>
              <a:t>: To send data to ThingSpeak, you'll need to create a ThingSpeak account and generate API keys. These keys are used to authenticate your IoT device when it sends data to ThingSpeak. You can create and manage API keys in your ThingSpeak account settings.</a:t>
            </a:r>
            <a:endParaRPr lang="en-US" sz="1500" dirty="0"/>
          </a:p>
          <a:p>
            <a:pPr marL="50800" indent="0">
              <a:lnSpc>
                <a:spcPct val="120000"/>
              </a:lnSpc>
              <a:buNone/>
            </a:pPr>
            <a:r>
              <a:rPr lang="en-US" sz="1500" b="1" dirty="0"/>
              <a:t>Configure IoT Device</a:t>
            </a:r>
            <a:r>
              <a:rPr lang="en-US" sz="1500" dirty="0"/>
              <a:t>:</a:t>
            </a:r>
            <a:endParaRPr lang="en-US" sz="1500" dirty="0"/>
          </a:p>
          <a:p>
            <a:pPr marL="50800" indent="0">
              <a:lnSpc>
                <a:spcPct val="120000"/>
              </a:lnSpc>
              <a:buNone/>
            </a:pPr>
            <a:r>
              <a:rPr lang="en-US" sz="1500" b="1" dirty="0">
                <a:solidFill>
                  <a:srgbClr val="002060"/>
                </a:solidFill>
              </a:rPr>
              <a:t>Set Up Network Connectivity</a:t>
            </a:r>
            <a:r>
              <a:rPr lang="en-US" sz="1500" dirty="0">
                <a:solidFill>
                  <a:srgbClr val="002060"/>
                </a:solidFill>
              </a:rPr>
              <a:t>: </a:t>
            </a:r>
            <a:r>
              <a:rPr lang="en-US" sz="1500" dirty="0"/>
              <a:t>Ensure that your IoT device is connected to the internet or a local network with internet access.</a:t>
            </a:r>
            <a:endParaRPr lang="en-US" sz="1500" dirty="0"/>
          </a:p>
          <a:p>
            <a:pPr marL="50800" indent="0">
              <a:lnSpc>
                <a:spcPct val="120000"/>
              </a:lnSpc>
              <a:buNone/>
            </a:pPr>
            <a:r>
              <a:rPr lang="en-US" sz="1500" b="1" dirty="0">
                <a:solidFill>
                  <a:srgbClr val="002060"/>
                </a:solidFill>
              </a:rPr>
              <a:t>Install Necessary Libraries/SDKs</a:t>
            </a:r>
            <a:r>
              <a:rPr lang="en-US" sz="1500" dirty="0">
                <a:solidFill>
                  <a:srgbClr val="002060"/>
                </a:solidFill>
              </a:rPr>
              <a:t>: </a:t>
            </a:r>
            <a:r>
              <a:rPr lang="en-US" sz="1500" dirty="0"/>
              <a:t>Depending on your device's programming language and platform, you may need to install libraries or SDKs that enable communication with ThingSpeak.</a:t>
            </a:r>
            <a:endParaRPr lang="en-US" sz="1500" dirty="0"/>
          </a:p>
          <a:p>
            <a:pPr marL="50800" indent="0">
              <a:lnSpc>
                <a:spcPct val="120000"/>
              </a:lnSpc>
              <a:buNone/>
            </a:pPr>
            <a:r>
              <a:rPr lang="en-US" sz="1500" b="1" dirty="0">
                <a:solidFill>
                  <a:srgbClr val="002060"/>
                </a:solidFill>
              </a:rPr>
              <a:t>Provide API Key</a:t>
            </a:r>
            <a:r>
              <a:rPr lang="en-US" sz="1500" dirty="0">
                <a:solidFill>
                  <a:srgbClr val="002060"/>
                </a:solidFill>
              </a:rPr>
              <a:t>: </a:t>
            </a:r>
            <a:r>
              <a:rPr lang="en-US" sz="1500" dirty="0"/>
              <a:t>Incorporate the generated API key into your device's code or configuration settings. This key is crucial for authentication when sending data to ThingSpeak.</a:t>
            </a:r>
            <a:endParaRPr lang="en-US" sz="1500" dirty="0"/>
          </a:p>
          <a:p>
            <a:pPr marL="50800" indent="0">
              <a:lnSpc>
                <a:spcPct val="120000"/>
              </a:lnSpc>
              <a:buNone/>
            </a:pPr>
            <a:endParaRPr lang="en-US" sz="1500" dirty="0"/>
          </a:p>
        </p:txBody>
      </p:sp>
      <p:pic>
        <p:nvPicPr>
          <p:cNvPr id="6" name="Picture 5"/>
          <p:cNvPicPr>
            <a:picLocks noChangeAspect="1"/>
          </p:cNvPicPr>
          <p:nvPr/>
        </p:nvPicPr>
        <p:blipFill>
          <a:blip r:embed="rId1"/>
          <a:stretch>
            <a:fillRect/>
          </a:stretch>
        </p:blipFill>
        <p:spPr>
          <a:xfrm>
            <a:off x="304800" y="1297517"/>
            <a:ext cx="5581650" cy="476779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183092"/>
            <a:ext cx="2705100" cy="762000"/>
          </a:xfrm>
        </p:spPr>
        <p:txBody>
          <a:bodyPr>
            <a:normAutofit/>
          </a:bodyPr>
          <a:lstStyle/>
          <a:p>
            <a:r>
              <a:rPr lang="en-IN" dirty="0">
                <a:latin typeface="Stencil" panose="040409050D0802020404" pitchFamily="82" charset="0"/>
              </a:rPr>
              <a:t>Conti….</a:t>
            </a:r>
            <a:endParaRPr lang="en-US" dirty="0">
              <a:latin typeface="Stencil" panose="040409050D0802020404" pitchFamily="82" charset="0"/>
            </a:endParaRPr>
          </a:p>
        </p:txBody>
      </p:sp>
      <p:sp>
        <p:nvSpPr>
          <p:cNvPr id="8" name="Text Placeholder 7"/>
          <p:cNvSpPr>
            <a:spLocks noGrp="1"/>
          </p:cNvSpPr>
          <p:nvPr>
            <p:ph type="body" idx="2"/>
          </p:nvPr>
        </p:nvSpPr>
        <p:spPr>
          <a:xfrm>
            <a:off x="876300" y="945091"/>
            <a:ext cx="10448925" cy="5360458"/>
          </a:xfrm>
        </p:spPr>
        <p:txBody>
          <a:bodyPr>
            <a:normAutofit fontScale="55000"/>
          </a:bodyPr>
          <a:lstStyle/>
          <a:p>
            <a:pPr marL="50800" indent="0" algn="just">
              <a:buNone/>
            </a:pPr>
            <a:r>
              <a:rPr lang="en-US" b="1" dirty="0">
                <a:solidFill>
                  <a:schemeClr val="accent4">
                    <a:lumMod val="50000"/>
                  </a:schemeClr>
                </a:solidFill>
              </a:rPr>
              <a:t>Collect and Format Data</a:t>
            </a:r>
            <a:r>
              <a:rPr lang="en-US" dirty="0">
                <a:solidFill>
                  <a:schemeClr val="accent4">
                    <a:lumMod val="50000"/>
                  </a:schemeClr>
                </a:solidFill>
              </a:rPr>
              <a:t>: </a:t>
            </a:r>
            <a:r>
              <a:rPr lang="en-US" dirty="0"/>
              <a:t>Prepare the data you want to send to ThingSpeak in the appropriate format. ThingSpeak expects data to be structured in fields within a channel. Each field can represent a different type of data (e.g., temperature, humidity, pressure).</a:t>
            </a:r>
            <a:endParaRPr lang="en-US" dirty="0"/>
          </a:p>
          <a:p>
            <a:pPr marL="50800" indent="0" algn="just">
              <a:buNone/>
            </a:pPr>
            <a:r>
              <a:rPr lang="en-US" b="1" dirty="0">
                <a:solidFill>
                  <a:schemeClr val="accent4">
                    <a:lumMod val="50000"/>
                  </a:schemeClr>
                </a:solidFill>
              </a:rPr>
              <a:t>Send Data to ThingSpeak</a:t>
            </a:r>
            <a:r>
              <a:rPr lang="en-US" dirty="0">
                <a:solidFill>
                  <a:schemeClr val="accent4">
                    <a:lumMod val="50000"/>
                  </a:schemeClr>
                </a:solidFill>
              </a:rPr>
              <a:t>:</a:t>
            </a:r>
            <a:endParaRPr lang="en-US" dirty="0">
              <a:solidFill>
                <a:schemeClr val="accent4">
                  <a:lumMod val="50000"/>
                </a:schemeClr>
              </a:solidFill>
            </a:endParaRPr>
          </a:p>
          <a:p>
            <a:pPr algn="just"/>
            <a:r>
              <a:rPr lang="en-US" b="1" dirty="0">
                <a:solidFill>
                  <a:srgbClr val="002060"/>
                </a:solidFill>
              </a:rPr>
              <a:t>HTTP(S) POST Request</a:t>
            </a:r>
            <a:r>
              <a:rPr lang="en-US" dirty="0">
                <a:solidFill>
                  <a:srgbClr val="002060"/>
                </a:solidFill>
              </a:rPr>
              <a:t>: </a:t>
            </a:r>
            <a:r>
              <a:rPr lang="en-US" dirty="0"/>
              <a:t>Devices can send data to ThingSpeak by making HTTP POST requests to the ThingSpeak API endpoint. Include the API key and the data in the request body as key-value pairs.</a:t>
            </a:r>
            <a:endParaRPr lang="en-US" dirty="0"/>
          </a:p>
          <a:p>
            <a:pPr algn="just"/>
            <a:r>
              <a:rPr lang="en-US" b="1" dirty="0">
                <a:solidFill>
                  <a:srgbClr val="002060"/>
                </a:solidFill>
              </a:rPr>
              <a:t>Handling Responses</a:t>
            </a:r>
            <a:r>
              <a:rPr lang="en-US" dirty="0">
                <a:solidFill>
                  <a:srgbClr val="002060"/>
                </a:solidFill>
              </a:rPr>
              <a:t>: </a:t>
            </a:r>
            <a:r>
              <a:rPr lang="en-US" dirty="0"/>
              <a:t>IoT devices should handle responses from ThingSpeak to confirm whether the data was successfully received. ThingSpeak typically responds with status codes or acknowledgments that indicate the success or failure of the data transmission.</a:t>
            </a:r>
            <a:endParaRPr lang="en-US" dirty="0"/>
          </a:p>
          <a:p>
            <a:pPr algn="just"/>
            <a:r>
              <a:rPr lang="en-US" b="1" dirty="0">
                <a:solidFill>
                  <a:srgbClr val="002060"/>
                </a:solidFill>
              </a:rPr>
              <a:t>Error Handling and Retry Mechanisms</a:t>
            </a:r>
            <a:r>
              <a:rPr lang="en-US" dirty="0">
                <a:solidFill>
                  <a:srgbClr val="002060"/>
                </a:solidFill>
              </a:rPr>
              <a:t>: </a:t>
            </a:r>
            <a:r>
              <a:rPr lang="en-US" dirty="0"/>
              <a:t>Implement error handling and retry mechanisms in your device's code to handle situations where the data transmission fails due to network issues or other factors.</a:t>
            </a:r>
            <a:endParaRPr lang="en-US" dirty="0"/>
          </a:p>
          <a:p>
            <a:pPr algn="just"/>
            <a:r>
              <a:rPr lang="en-US" b="1" dirty="0">
                <a:solidFill>
                  <a:srgbClr val="002060"/>
                </a:solidFill>
              </a:rPr>
              <a:t>Security</a:t>
            </a:r>
            <a:r>
              <a:rPr lang="en-US" dirty="0">
                <a:solidFill>
                  <a:srgbClr val="002060"/>
                </a:solidFill>
              </a:rPr>
              <a:t>: </a:t>
            </a:r>
            <a:r>
              <a:rPr lang="en-US" dirty="0"/>
              <a:t>Ensure that your data transmission is secure, especially if you are sending sensitive data. Use HTTPS for secure communication, and protect your API keys.</a:t>
            </a:r>
            <a:endParaRPr lang="en-US" dirty="0"/>
          </a:p>
          <a:p>
            <a:pPr algn="just"/>
            <a:r>
              <a:rPr lang="en-US" b="1" dirty="0">
                <a:solidFill>
                  <a:srgbClr val="002060"/>
                </a:solidFill>
              </a:rPr>
              <a:t>Testing and Monitoring</a:t>
            </a:r>
            <a:r>
              <a:rPr lang="en-US" dirty="0">
                <a:solidFill>
                  <a:srgbClr val="002060"/>
                </a:solidFill>
              </a:rPr>
              <a:t>: </a:t>
            </a:r>
            <a:r>
              <a:rPr lang="en-US" dirty="0"/>
              <a:t>Before deploying your IoT devices for data transmission, thoroughly test the communication process to verify that data is being sent and received correctly. Monitor the data in your ThingSpeak channel to confirm that it reflects the expected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4" name="Title 3"/>
          <p:cNvSpPr>
            <a:spLocks noGrp="1"/>
          </p:cNvSpPr>
          <p:nvPr>
            <p:ph type="title"/>
          </p:nvPr>
        </p:nvSpPr>
        <p:spPr>
          <a:xfrm>
            <a:off x="304800" y="183092"/>
            <a:ext cx="2886075" cy="762000"/>
          </a:xfrm>
        </p:spPr>
        <p:txBody>
          <a:bodyPr>
            <a:normAutofit/>
          </a:bodyPr>
          <a:lstStyle/>
          <a:p>
            <a:r>
              <a:rPr lang="en-IN" dirty="0">
                <a:latin typeface="Stencil" panose="040409050D0802020404" pitchFamily="82" charset="0"/>
              </a:rPr>
              <a:t>MY ROLE</a:t>
            </a:r>
            <a:endParaRPr lang="en-US" dirty="0">
              <a:latin typeface="Stencil" panose="040409050D0802020404" pitchFamily="82" charset="0"/>
            </a:endParaRPr>
          </a:p>
        </p:txBody>
      </p:sp>
      <p:sp>
        <p:nvSpPr>
          <p:cNvPr id="8" name="Text Placeholder 7"/>
          <p:cNvSpPr>
            <a:spLocks noGrp="1"/>
          </p:cNvSpPr>
          <p:nvPr>
            <p:ph type="body" idx="2"/>
          </p:nvPr>
        </p:nvSpPr>
        <p:spPr>
          <a:xfrm>
            <a:off x="876301" y="1019175"/>
            <a:ext cx="8343899" cy="5524499"/>
          </a:xfrm>
        </p:spPr>
        <p:txBody>
          <a:bodyPr/>
          <a:lstStyle/>
          <a:p>
            <a:pPr marL="50800" indent="0">
              <a:lnSpc>
                <a:spcPct val="120000"/>
              </a:lnSpc>
              <a:buNone/>
            </a:pPr>
            <a:r>
              <a:rPr lang="en-US" sz="2400" b="1" dirty="0"/>
              <a:t>Database Administrator:</a:t>
            </a:r>
            <a:endParaRPr lang="en-US" sz="2400" b="1" dirty="0"/>
          </a:p>
          <a:p>
            <a:pPr marL="50800" indent="0">
              <a:lnSpc>
                <a:spcPct val="120000"/>
              </a:lnSpc>
              <a:buNone/>
            </a:pPr>
            <a:r>
              <a:rPr lang="en-IN" altLang="en-US" sz="2000" dirty="0"/>
              <a:t>       </a:t>
            </a:r>
            <a:r>
              <a:rPr lang="en-US" sz="2000" dirty="0"/>
              <a:t>Manages data storage, retrieval, and organization in databases or data warehouses.</a:t>
            </a:r>
            <a:endParaRPr lang="en-US" sz="2000" dirty="0"/>
          </a:p>
          <a:p>
            <a:pPr marL="50800" indent="0">
              <a:lnSpc>
                <a:spcPct val="120000"/>
              </a:lnSpc>
              <a:buNone/>
            </a:pPr>
            <a:r>
              <a:rPr lang="en-IN" altLang="en-US" sz="2000" dirty="0"/>
              <a:t>       </a:t>
            </a:r>
            <a:r>
              <a:rPr lang="en-US" sz="2000" dirty="0"/>
              <a:t>Ensures data integrity and security.</a:t>
            </a:r>
            <a:endParaRPr lang="en-US" sz="2000" dirty="0"/>
          </a:p>
          <a:p>
            <a:pPr marL="50800" indent="0">
              <a:lnSpc>
                <a:spcPct val="120000"/>
              </a:lnSpc>
              <a:buNone/>
            </a:pPr>
            <a:r>
              <a:rPr lang="en-IN" altLang="en-US" sz="2000" dirty="0"/>
              <a:t>       </a:t>
            </a:r>
            <a:r>
              <a:rPr lang="en-US" sz="2000" dirty="0"/>
              <a:t>Implements backup and recovery procedures.</a:t>
            </a:r>
            <a:endParaRPr lang="en-US" sz="2000" dirty="0"/>
          </a:p>
        </p:txBody>
      </p:sp>
    </p:spTree>
  </p:cSld>
  <p:clrMapOvr>
    <a:masterClrMapping/>
  </p:clrMapOvr>
</p:sld>
</file>

<file path=ppt/theme/theme1.xml><?xml version="1.0" encoding="utf-8"?>
<a:theme xmlns:a="http://schemas.openxmlformats.org/drawingml/2006/main" name="Gear Driv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5514</Words>
  <Application>WPS Presentation</Application>
  <PresentationFormat>Custom</PresentationFormat>
  <Paragraphs>80</Paragraphs>
  <Slides>10</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vt:lpstr>
      <vt:lpstr>PMingLiU-ExtB</vt:lpstr>
      <vt:lpstr>Forum</vt:lpstr>
      <vt:lpstr>Calibri</vt:lpstr>
      <vt:lpstr>Lucida Calligraphy</vt:lpstr>
      <vt:lpstr>Baskerville Old Face</vt:lpstr>
      <vt:lpstr>Stencil</vt:lpstr>
      <vt:lpstr>Book Antiqua</vt:lpstr>
      <vt:lpstr>Calibri</vt:lpstr>
      <vt:lpstr>Microsoft YaHei</vt:lpstr>
      <vt:lpstr>Arial Unicode MS</vt:lpstr>
      <vt:lpstr>Gear Drives</vt:lpstr>
      <vt:lpstr>PowerPoint 演示文稿</vt:lpstr>
      <vt:lpstr>PowerPoint 演示文稿</vt:lpstr>
      <vt:lpstr>OBJECTIVES</vt:lpstr>
      <vt:lpstr>PowerPoint 演示文稿</vt:lpstr>
      <vt:lpstr>Sensors used in our Project</vt:lpstr>
      <vt:lpstr>Environmental Monitoring Platform</vt:lpstr>
      <vt:lpstr>INTEGRATION APPROACH</vt:lpstr>
      <vt:lpstr>Conti….</vt:lpstr>
      <vt:lpstr>MY ROLE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Brintha Shree S S</dc:creator>
  <cp:lastModifiedBy>91909</cp:lastModifiedBy>
  <cp:revision>23</cp:revision>
  <dcterms:created xsi:type="dcterms:W3CDTF">2023-09-27T06:50:00Z</dcterms:created>
  <dcterms:modified xsi:type="dcterms:W3CDTF">2023-09-27T08:22:41Z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4BC4AFBCB24C4CA892401862271C07C6_12</vt:lpwstr>
  </property>
  <property fmtid="{D5CDD505-2E9C-101B-9397-08002B2CF9AE}" pid="3" name="KSOProductBuildVer">
    <vt:lpwstr>1033-12.2.0.13215</vt:lpwstr>
  </property>
</Properties>
</file>