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71" r:id="rId6"/>
    <p:sldId id="269" r:id="rId7"/>
    <p:sldId id="270" r:id="rId8"/>
    <p:sldId id="257" r:id="rId9"/>
    <p:sldId id="258" r:id="rId10"/>
    <p:sldId id="260" r:id="rId11"/>
    <p:sldId id="261" r:id="rId12"/>
    <p:sldId id="262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16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316B-DDBE-F56D-6889-37358DAF1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2362D-9485-F33C-E2A5-93B7AA9A6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2F29E-BA70-AC07-8B78-A12493DC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36C9-B08F-4049-BE9C-05F369F7EF0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203F-9818-38F6-0972-8A05CB5A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A02FD-A9EA-3206-85A2-793A8AF4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7273-0DCD-400F-9267-3A42FCFE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4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6C32-F302-CB47-2A2E-40C95468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523D1-4B2D-4AC9-BD57-ED38B2327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14C8-8F4C-CA64-6AA2-48D84147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36C9-B08F-4049-BE9C-05F369F7EF0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F35A6-E72C-3329-9370-BBC4D789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2D482-304E-5864-5CE2-296C1139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7273-0DCD-400F-9267-3A42FCFE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1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1C5F3-778A-5CAA-DBB0-3D7E60672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B69B0-9A73-CB14-EE1B-FC2719644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880F9-50C5-E629-F79C-AE76F50B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36C9-B08F-4049-BE9C-05F369F7EF0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FB4B4-D526-C3F1-5E7D-51A9C648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A652F-5325-402F-2E34-A1B5CEFC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7273-0DCD-400F-9267-3A42FCFE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2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DABC-52BB-2ADA-B22B-1D5947AE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21EA1-972E-1F00-0C4A-CFF4C19EB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AF404-8FAF-E214-88C2-1E365CDC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36C9-B08F-4049-BE9C-05F369F7EF0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92698-9E9F-DFB7-E134-FBF92593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54D5-0140-D20A-5027-977339E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7273-0DCD-400F-9267-3A42FCFE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4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8010-060D-EAF6-0D65-2A4D13A9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7FB09-6CA0-7426-A3F8-AE9E8C4C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915BD-D77E-FB81-F1A4-8FDBB182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36C9-B08F-4049-BE9C-05F369F7EF0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899FD-EDD9-8EDC-9017-4E3DE3F8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F4108-43E3-229E-B227-DC3D3AC6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7273-0DCD-400F-9267-3A42FCFE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4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345F-D036-A8AD-78A8-F1CB4E75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71D6-490E-CABE-4DBC-13CC529D3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21906-B5C3-D919-644E-30BA05E24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330F1-234B-4009-D740-35CDF85D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36C9-B08F-4049-BE9C-05F369F7EF0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D839A-4BD8-9643-97A6-651A8EC5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B99D6-ED94-21DC-10AA-A8A58503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7273-0DCD-400F-9267-3A42FCFE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12BA-D627-4400-7F00-443A87D2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7D10A-4A9C-1826-9201-8FF4BF735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2E6CB-D16D-960B-9B2C-24AC1131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679E6-4C50-6218-3E21-DA64365B4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2ED1F-3351-41AC-64F1-96A112A7E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27962-9E89-F0FD-278D-82F87CFC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36C9-B08F-4049-BE9C-05F369F7EF0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E3F88-91D3-01A3-19D1-A252763F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9B914-5853-252A-8C45-D4BAF260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7273-0DCD-400F-9267-3A42FCFE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0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A1D0-5928-DD79-B879-D03D3C2B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058AE-412F-7AF3-EFA4-0372F196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36C9-B08F-4049-BE9C-05F369F7EF0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06B0B-5693-DABC-4D08-658126C5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208CE-B97B-3DF3-F93E-8068D95D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7273-0DCD-400F-9267-3A42FCFE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3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224A41-F5FB-62D7-FBF4-4F71E02B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36C9-B08F-4049-BE9C-05F369F7EF0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C6DE0-19CD-1AC4-5D04-4FADC903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A0F49-FFAD-6543-F3AF-BB4E33A6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7273-0DCD-400F-9267-3A42FCFE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5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6B8-F2B1-E2CD-0B00-50BA2AF4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B4B5-194A-4FD0-1B91-3B225F11B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67949-226E-E43D-680F-10BD54874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04898-9041-1C2B-B6ED-B75C54D5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36C9-B08F-4049-BE9C-05F369F7EF0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FA17-E5E7-C742-3380-3B509FCC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1D54E-3C85-797B-99F5-FD13CB6B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7273-0DCD-400F-9267-3A42FCFE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6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E294-AB80-1318-D0D8-05D1DB31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A6024-8233-7589-0A55-80FEF0D95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23704-3E90-8FD0-9FB7-7CEE2768F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C198-0C63-B595-200C-A1F0874F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36C9-B08F-4049-BE9C-05F369F7EF0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94CA1-1009-1746-4F5B-8833690E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B2D6B-F56B-1BF8-6240-7DE34AB3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7273-0DCD-400F-9267-3A42FCFE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CADBD-6A44-4308-EFD0-0708345B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3E30B-B8E3-8755-7E18-DFEC1375D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9F1EC-A60E-3C98-FDD9-C14FCD2E9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7E36C9-B08F-4049-BE9C-05F369F7EF0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87438-2C8A-F07C-76C8-48E0004A3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AC216-026F-0E4F-F882-D815F811E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D47273-0DCD-400F-9267-3A42FCFE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5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Users\Admin\Desktop\sample-data-excel-portfolio-project.xlsx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Users\Admin\Desktop\sample-data-excel-portfolio-project.xl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Users\Admin\Desktop\sample-data-excel-portfolio-project.xls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Users\Admin\Desktop\sample-data-excel-portfolio-project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Users\Admin\Desktop\sample-data-excel-portfolio-project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Users\Admin\Desktop\sample-data-excel-portfolio-project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Users\Admin\Desktop\sample-data-excel-portfolio-project.xls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Users\Admin\Desktop\sample-data-excel-portfolio-project.xlsx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698D78B1-066C-7C3A-17BA-D2F56E5A4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688" y="705705"/>
            <a:ext cx="14350195" cy="8562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08193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 descr="4 Must-Try Innovative Contact Centre Trends - Acquisition International">
            <a:extLst>
              <a:ext uri="{FF2B5EF4-FFF2-40B4-BE49-F238E27FC236}">
                <a16:creationId xmlns:a16="http://schemas.microsoft.com/office/drawing/2014/main" id="{FD273A39-736B-CC80-5DAF-A5710C4BA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7946" y="-43919"/>
            <a:ext cx="1915144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F0360087-190C-DC57-8583-BBB4B97FF64F}"/>
              </a:ext>
            </a:extLst>
          </p:cNvPr>
          <p:cNvSpPr/>
          <p:nvPr/>
        </p:nvSpPr>
        <p:spPr>
          <a:xfrm>
            <a:off x="1254760" y="5056711"/>
            <a:ext cx="8849360" cy="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76D968D0-2DA5-A309-E0B3-BDBAD1004F6E}"/>
              </a:ext>
            </a:extLst>
          </p:cNvPr>
          <p:cNvSpPr/>
          <p:nvPr/>
        </p:nvSpPr>
        <p:spPr>
          <a:xfrm>
            <a:off x="1254760" y="3241011"/>
            <a:ext cx="8849360" cy="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35F0D5BE-FB3E-823B-4100-4C46D3DFE313}"/>
              </a:ext>
            </a:extLst>
          </p:cNvPr>
          <p:cNvSpPr/>
          <p:nvPr/>
        </p:nvSpPr>
        <p:spPr>
          <a:xfrm>
            <a:off x="1254760" y="1425311"/>
            <a:ext cx="8849360" cy="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ECBBC0-820C-F02A-E6BF-A90124CDCE1F}"/>
              </a:ext>
            </a:extLst>
          </p:cNvPr>
          <p:cNvSpPr/>
          <p:nvPr/>
        </p:nvSpPr>
        <p:spPr>
          <a:xfrm>
            <a:off x="3555593" y="830058"/>
            <a:ext cx="6548526" cy="595253"/>
          </a:xfrm>
          <a:custGeom>
            <a:avLst/>
            <a:gdLst>
              <a:gd name="connsiteX0" fmla="*/ 0 w 6548526"/>
              <a:gd name="connsiteY0" fmla="*/ 0 h 595253"/>
              <a:gd name="connsiteX1" fmla="*/ 6548526 w 6548526"/>
              <a:gd name="connsiteY1" fmla="*/ 0 h 595253"/>
              <a:gd name="connsiteX2" fmla="*/ 6548526 w 6548526"/>
              <a:gd name="connsiteY2" fmla="*/ 595253 h 595253"/>
              <a:gd name="connsiteX3" fmla="*/ 0 w 6548526"/>
              <a:gd name="connsiteY3" fmla="*/ 595253 h 595253"/>
              <a:gd name="connsiteX4" fmla="*/ 0 w 6548526"/>
              <a:gd name="connsiteY4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48526" h="595253">
                <a:moveTo>
                  <a:pt x="0" y="0"/>
                </a:moveTo>
                <a:lnTo>
                  <a:pt x="6548526" y="0"/>
                </a:lnTo>
                <a:lnTo>
                  <a:pt x="6548526" y="595253"/>
                </a:lnTo>
                <a:lnTo>
                  <a:pt x="0" y="5952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90" tIns="34290" rIns="34290" bIns="34290" numCol="1" spcCol="1270" anchor="b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  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70C0E4-149B-D282-DF97-278A7DBF7359}"/>
              </a:ext>
            </a:extLst>
          </p:cNvPr>
          <p:cNvSpPr/>
          <p:nvPr/>
        </p:nvSpPr>
        <p:spPr>
          <a:xfrm>
            <a:off x="1254760" y="830058"/>
            <a:ext cx="2300833" cy="595253"/>
          </a:xfrm>
          <a:custGeom>
            <a:avLst/>
            <a:gdLst>
              <a:gd name="connsiteX0" fmla="*/ 99229 w 2300833"/>
              <a:gd name="connsiteY0" fmla="*/ 0 h 595253"/>
              <a:gd name="connsiteX1" fmla="*/ 2201604 w 2300833"/>
              <a:gd name="connsiteY1" fmla="*/ 0 h 595253"/>
              <a:gd name="connsiteX2" fmla="*/ 2300833 w 2300833"/>
              <a:gd name="connsiteY2" fmla="*/ 99229 h 595253"/>
              <a:gd name="connsiteX3" fmla="*/ 2300833 w 2300833"/>
              <a:gd name="connsiteY3" fmla="*/ 595253 h 595253"/>
              <a:gd name="connsiteX4" fmla="*/ 2300833 w 2300833"/>
              <a:gd name="connsiteY4" fmla="*/ 595253 h 595253"/>
              <a:gd name="connsiteX5" fmla="*/ 0 w 2300833"/>
              <a:gd name="connsiteY5" fmla="*/ 595253 h 595253"/>
              <a:gd name="connsiteX6" fmla="*/ 0 w 2300833"/>
              <a:gd name="connsiteY6" fmla="*/ 595253 h 595253"/>
              <a:gd name="connsiteX7" fmla="*/ 0 w 2300833"/>
              <a:gd name="connsiteY7" fmla="*/ 99229 h 595253"/>
              <a:gd name="connsiteX8" fmla="*/ 99229 w 2300833"/>
              <a:gd name="connsiteY8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0833" h="595253">
                <a:moveTo>
                  <a:pt x="99229" y="0"/>
                </a:moveTo>
                <a:lnTo>
                  <a:pt x="2201604" y="0"/>
                </a:lnTo>
                <a:cubicBezTo>
                  <a:pt x="2256407" y="0"/>
                  <a:pt x="2300833" y="44426"/>
                  <a:pt x="2300833" y="99229"/>
                </a:cubicBezTo>
                <a:lnTo>
                  <a:pt x="2300833" y="595253"/>
                </a:lnTo>
                <a:lnTo>
                  <a:pt x="2300833" y="595253"/>
                </a:lnTo>
                <a:lnTo>
                  <a:pt x="0" y="595253"/>
                </a:lnTo>
                <a:lnTo>
                  <a:pt x="0" y="595253"/>
                </a:lnTo>
                <a:lnTo>
                  <a:pt x="0" y="99229"/>
                </a:lnTo>
                <a:cubicBezTo>
                  <a:pt x="0" y="44426"/>
                  <a:pt x="44426" y="0"/>
                  <a:pt x="99229" y="0"/>
                </a:cubicBez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353" tIns="63353" rIns="63353" bIns="3429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/>
              <a:t>Problem Statement:</a:t>
            </a:r>
            <a:endParaRPr lang="en-US" sz="18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636193-B97B-CCD4-0F88-ABAB2121F617}"/>
              </a:ext>
            </a:extLst>
          </p:cNvPr>
          <p:cNvSpPr/>
          <p:nvPr/>
        </p:nvSpPr>
        <p:spPr>
          <a:xfrm>
            <a:off x="3555593" y="2645758"/>
            <a:ext cx="6548526" cy="595253"/>
          </a:xfrm>
          <a:custGeom>
            <a:avLst/>
            <a:gdLst>
              <a:gd name="connsiteX0" fmla="*/ 0 w 6548526"/>
              <a:gd name="connsiteY0" fmla="*/ 0 h 595253"/>
              <a:gd name="connsiteX1" fmla="*/ 6548526 w 6548526"/>
              <a:gd name="connsiteY1" fmla="*/ 0 h 595253"/>
              <a:gd name="connsiteX2" fmla="*/ 6548526 w 6548526"/>
              <a:gd name="connsiteY2" fmla="*/ 595253 h 595253"/>
              <a:gd name="connsiteX3" fmla="*/ 0 w 6548526"/>
              <a:gd name="connsiteY3" fmla="*/ 595253 h 595253"/>
              <a:gd name="connsiteX4" fmla="*/ 0 w 6548526"/>
              <a:gd name="connsiteY4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48526" h="595253">
                <a:moveTo>
                  <a:pt x="0" y="0"/>
                </a:moveTo>
                <a:lnTo>
                  <a:pt x="6548526" y="0"/>
                </a:lnTo>
                <a:lnTo>
                  <a:pt x="6548526" y="595253"/>
                </a:lnTo>
                <a:lnTo>
                  <a:pt x="0" y="5952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90" tIns="34290" rIns="34290" bIns="34290" numCol="1" spcCol="1270" anchor="b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   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5CE1637-7B08-5C26-8293-261046AEDCF2}"/>
              </a:ext>
            </a:extLst>
          </p:cNvPr>
          <p:cNvSpPr/>
          <p:nvPr/>
        </p:nvSpPr>
        <p:spPr>
          <a:xfrm>
            <a:off x="3555593" y="4461458"/>
            <a:ext cx="6548526" cy="595253"/>
          </a:xfrm>
          <a:custGeom>
            <a:avLst/>
            <a:gdLst>
              <a:gd name="connsiteX0" fmla="*/ 0 w 6548526"/>
              <a:gd name="connsiteY0" fmla="*/ 0 h 595253"/>
              <a:gd name="connsiteX1" fmla="*/ 6548526 w 6548526"/>
              <a:gd name="connsiteY1" fmla="*/ 0 h 595253"/>
              <a:gd name="connsiteX2" fmla="*/ 6548526 w 6548526"/>
              <a:gd name="connsiteY2" fmla="*/ 595253 h 595253"/>
              <a:gd name="connsiteX3" fmla="*/ 0 w 6548526"/>
              <a:gd name="connsiteY3" fmla="*/ 595253 h 595253"/>
              <a:gd name="connsiteX4" fmla="*/ 0 w 6548526"/>
              <a:gd name="connsiteY4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48526" h="595253">
                <a:moveTo>
                  <a:pt x="0" y="0"/>
                </a:moveTo>
                <a:lnTo>
                  <a:pt x="6548526" y="0"/>
                </a:lnTo>
                <a:lnTo>
                  <a:pt x="6548526" y="595253"/>
                </a:lnTo>
                <a:lnTo>
                  <a:pt x="0" y="5952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90" tIns="34290" rIns="34290" bIns="34290" numCol="1" spcCol="1270" anchor="b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  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40CF5D-5863-03A3-7926-6EA01AE3C69C}"/>
              </a:ext>
            </a:extLst>
          </p:cNvPr>
          <p:cNvSpPr/>
          <p:nvPr/>
        </p:nvSpPr>
        <p:spPr>
          <a:xfrm>
            <a:off x="1254760" y="1425311"/>
            <a:ext cx="8849360" cy="1190684"/>
          </a:xfrm>
          <a:custGeom>
            <a:avLst/>
            <a:gdLst>
              <a:gd name="connsiteX0" fmla="*/ 0 w 8849360"/>
              <a:gd name="connsiteY0" fmla="*/ 0 h 1190684"/>
              <a:gd name="connsiteX1" fmla="*/ 8849360 w 8849360"/>
              <a:gd name="connsiteY1" fmla="*/ 0 h 1190684"/>
              <a:gd name="connsiteX2" fmla="*/ 8849360 w 8849360"/>
              <a:gd name="connsiteY2" fmla="*/ 1190684 h 1190684"/>
              <a:gd name="connsiteX3" fmla="*/ 0 w 8849360"/>
              <a:gd name="connsiteY3" fmla="*/ 1190684 h 1190684"/>
              <a:gd name="connsiteX4" fmla="*/ 0 w 8849360"/>
              <a:gd name="connsiteY4" fmla="*/ 0 h 11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9360" h="1190684">
                <a:moveTo>
                  <a:pt x="0" y="0"/>
                </a:moveTo>
                <a:lnTo>
                  <a:pt x="8849360" y="0"/>
                </a:lnTo>
                <a:lnTo>
                  <a:pt x="8849360" y="1190684"/>
                </a:lnTo>
                <a:lnTo>
                  <a:pt x="0" y="11906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90" tIns="34290" rIns="34290" bIns="34290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2"/>
                </a:solidFill>
              </a:rPr>
              <a:t>The company has not yet fully leveraged this valuable data to gain insights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2"/>
                </a:solidFill>
              </a:rPr>
              <a:t>They need a systematic way to analyze the data and make informed decisions to improve operations and customer satisfaction.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500A7D7-AE53-6EF1-F126-E60CCECF7F77}"/>
              </a:ext>
            </a:extLst>
          </p:cNvPr>
          <p:cNvSpPr/>
          <p:nvPr/>
        </p:nvSpPr>
        <p:spPr>
          <a:xfrm>
            <a:off x="1254760" y="2645758"/>
            <a:ext cx="2300833" cy="595253"/>
          </a:xfrm>
          <a:custGeom>
            <a:avLst/>
            <a:gdLst>
              <a:gd name="connsiteX0" fmla="*/ 99229 w 2300833"/>
              <a:gd name="connsiteY0" fmla="*/ 0 h 595253"/>
              <a:gd name="connsiteX1" fmla="*/ 2201604 w 2300833"/>
              <a:gd name="connsiteY1" fmla="*/ 0 h 595253"/>
              <a:gd name="connsiteX2" fmla="*/ 2300833 w 2300833"/>
              <a:gd name="connsiteY2" fmla="*/ 99229 h 595253"/>
              <a:gd name="connsiteX3" fmla="*/ 2300833 w 2300833"/>
              <a:gd name="connsiteY3" fmla="*/ 595253 h 595253"/>
              <a:gd name="connsiteX4" fmla="*/ 2300833 w 2300833"/>
              <a:gd name="connsiteY4" fmla="*/ 595253 h 595253"/>
              <a:gd name="connsiteX5" fmla="*/ 0 w 2300833"/>
              <a:gd name="connsiteY5" fmla="*/ 595253 h 595253"/>
              <a:gd name="connsiteX6" fmla="*/ 0 w 2300833"/>
              <a:gd name="connsiteY6" fmla="*/ 595253 h 595253"/>
              <a:gd name="connsiteX7" fmla="*/ 0 w 2300833"/>
              <a:gd name="connsiteY7" fmla="*/ 99229 h 595253"/>
              <a:gd name="connsiteX8" fmla="*/ 99229 w 2300833"/>
              <a:gd name="connsiteY8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0833" h="595253">
                <a:moveTo>
                  <a:pt x="99229" y="0"/>
                </a:moveTo>
                <a:lnTo>
                  <a:pt x="2201604" y="0"/>
                </a:lnTo>
                <a:cubicBezTo>
                  <a:pt x="2256407" y="0"/>
                  <a:pt x="2300833" y="44426"/>
                  <a:pt x="2300833" y="99229"/>
                </a:cubicBezTo>
                <a:lnTo>
                  <a:pt x="2300833" y="595253"/>
                </a:lnTo>
                <a:lnTo>
                  <a:pt x="2300833" y="595253"/>
                </a:lnTo>
                <a:lnTo>
                  <a:pt x="0" y="595253"/>
                </a:lnTo>
                <a:lnTo>
                  <a:pt x="0" y="595253"/>
                </a:lnTo>
                <a:lnTo>
                  <a:pt x="0" y="99229"/>
                </a:lnTo>
                <a:cubicBezTo>
                  <a:pt x="0" y="44426"/>
                  <a:pt x="44426" y="0"/>
                  <a:pt x="99229" y="0"/>
                </a:cubicBez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353" tIns="63353" rIns="63353" bIns="3429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/>
              <a:t>Goal</a:t>
            </a:r>
            <a:endParaRPr lang="en-US" sz="1800" kern="12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8DE4FB8-7814-835D-F6DB-D8E19511F134}"/>
              </a:ext>
            </a:extLst>
          </p:cNvPr>
          <p:cNvSpPr/>
          <p:nvPr/>
        </p:nvSpPr>
        <p:spPr>
          <a:xfrm>
            <a:off x="1254760" y="3241011"/>
            <a:ext cx="8849360" cy="1190684"/>
          </a:xfrm>
          <a:custGeom>
            <a:avLst/>
            <a:gdLst>
              <a:gd name="connsiteX0" fmla="*/ 0 w 8849360"/>
              <a:gd name="connsiteY0" fmla="*/ 0 h 1190684"/>
              <a:gd name="connsiteX1" fmla="*/ 8849360 w 8849360"/>
              <a:gd name="connsiteY1" fmla="*/ 0 h 1190684"/>
              <a:gd name="connsiteX2" fmla="*/ 8849360 w 8849360"/>
              <a:gd name="connsiteY2" fmla="*/ 1190684 h 1190684"/>
              <a:gd name="connsiteX3" fmla="*/ 0 w 8849360"/>
              <a:gd name="connsiteY3" fmla="*/ 1190684 h 1190684"/>
              <a:gd name="connsiteX4" fmla="*/ 0 w 8849360"/>
              <a:gd name="connsiteY4" fmla="*/ 0 h 11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9360" h="1190684">
                <a:moveTo>
                  <a:pt x="0" y="0"/>
                </a:moveTo>
                <a:lnTo>
                  <a:pt x="8849360" y="0"/>
                </a:lnTo>
                <a:lnTo>
                  <a:pt x="8849360" y="1190684"/>
                </a:lnTo>
                <a:lnTo>
                  <a:pt x="0" y="11906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90" tIns="34290" rIns="34290" bIns="34290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800" kern="1200" dirty="0">
              <a:solidFill>
                <a:schemeClr val="tx2"/>
              </a:solidFill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>
                <a:solidFill>
                  <a:schemeClr val="tx2"/>
                </a:solidFill>
              </a:rPr>
              <a:t>To create an Excel dashboard to help the management team analyze trends and performance metrics from 2023 and 2024 data</a:t>
            </a:r>
            <a:r>
              <a:rPr lang="en-US" sz="2000" kern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355E379-6B0C-04A0-582E-6239F7D3B461}"/>
              </a:ext>
            </a:extLst>
          </p:cNvPr>
          <p:cNvSpPr/>
          <p:nvPr/>
        </p:nvSpPr>
        <p:spPr>
          <a:xfrm>
            <a:off x="1254760" y="4461458"/>
            <a:ext cx="2300833" cy="595253"/>
          </a:xfrm>
          <a:custGeom>
            <a:avLst/>
            <a:gdLst>
              <a:gd name="connsiteX0" fmla="*/ 99229 w 2300833"/>
              <a:gd name="connsiteY0" fmla="*/ 0 h 595253"/>
              <a:gd name="connsiteX1" fmla="*/ 2201604 w 2300833"/>
              <a:gd name="connsiteY1" fmla="*/ 0 h 595253"/>
              <a:gd name="connsiteX2" fmla="*/ 2300833 w 2300833"/>
              <a:gd name="connsiteY2" fmla="*/ 99229 h 595253"/>
              <a:gd name="connsiteX3" fmla="*/ 2300833 w 2300833"/>
              <a:gd name="connsiteY3" fmla="*/ 595253 h 595253"/>
              <a:gd name="connsiteX4" fmla="*/ 2300833 w 2300833"/>
              <a:gd name="connsiteY4" fmla="*/ 595253 h 595253"/>
              <a:gd name="connsiteX5" fmla="*/ 0 w 2300833"/>
              <a:gd name="connsiteY5" fmla="*/ 595253 h 595253"/>
              <a:gd name="connsiteX6" fmla="*/ 0 w 2300833"/>
              <a:gd name="connsiteY6" fmla="*/ 595253 h 595253"/>
              <a:gd name="connsiteX7" fmla="*/ 0 w 2300833"/>
              <a:gd name="connsiteY7" fmla="*/ 99229 h 595253"/>
              <a:gd name="connsiteX8" fmla="*/ 99229 w 2300833"/>
              <a:gd name="connsiteY8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0833" h="595253">
                <a:moveTo>
                  <a:pt x="99229" y="0"/>
                </a:moveTo>
                <a:lnTo>
                  <a:pt x="2201604" y="0"/>
                </a:lnTo>
                <a:cubicBezTo>
                  <a:pt x="2256407" y="0"/>
                  <a:pt x="2300833" y="44426"/>
                  <a:pt x="2300833" y="99229"/>
                </a:cubicBezTo>
                <a:lnTo>
                  <a:pt x="2300833" y="595253"/>
                </a:lnTo>
                <a:lnTo>
                  <a:pt x="2300833" y="595253"/>
                </a:lnTo>
                <a:lnTo>
                  <a:pt x="0" y="595253"/>
                </a:lnTo>
                <a:lnTo>
                  <a:pt x="0" y="595253"/>
                </a:lnTo>
                <a:lnTo>
                  <a:pt x="0" y="99229"/>
                </a:lnTo>
                <a:cubicBezTo>
                  <a:pt x="0" y="44426"/>
                  <a:pt x="44426" y="0"/>
                  <a:pt x="99229" y="0"/>
                </a:cubicBez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353" tIns="63353" rIns="63353" bIns="3429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/>
              <a:t>Objective</a:t>
            </a:r>
            <a:endParaRPr lang="en-US" sz="1800" kern="12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7676CED-EC57-8499-9658-60AA08F99326}"/>
              </a:ext>
            </a:extLst>
          </p:cNvPr>
          <p:cNvSpPr/>
          <p:nvPr/>
        </p:nvSpPr>
        <p:spPr>
          <a:xfrm>
            <a:off x="1254760" y="5056711"/>
            <a:ext cx="8849360" cy="1190684"/>
          </a:xfrm>
          <a:custGeom>
            <a:avLst/>
            <a:gdLst>
              <a:gd name="connsiteX0" fmla="*/ 0 w 8849360"/>
              <a:gd name="connsiteY0" fmla="*/ 0 h 1190684"/>
              <a:gd name="connsiteX1" fmla="*/ 8849360 w 8849360"/>
              <a:gd name="connsiteY1" fmla="*/ 0 h 1190684"/>
              <a:gd name="connsiteX2" fmla="*/ 8849360 w 8849360"/>
              <a:gd name="connsiteY2" fmla="*/ 1190684 h 1190684"/>
              <a:gd name="connsiteX3" fmla="*/ 0 w 8849360"/>
              <a:gd name="connsiteY3" fmla="*/ 1190684 h 1190684"/>
              <a:gd name="connsiteX4" fmla="*/ 0 w 8849360"/>
              <a:gd name="connsiteY4" fmla="*/ 0 h 11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9360" h="1190684">
                <a:moveTo>
                  <a:pt x="0" y="0"/>
                </a:moveTo>
                <a:lnTo>
                  <a:pt x="8849360" y="0"/>
                </a:lnTo>
                <a:lnTo>
                  <a:pt x="8849360" y="1190684"/>
                </a:lnTo>
                <a:lnTo>
                  <a:pt x="0" y="11906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90" tIns="34290" rIns="34290" bIns="34290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800" kern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>
                <a:solidFill>
                  <a:schemeClr val="tx2"/>
                </a:solidFill>
              </a:rPr>
              <a:t>To develop a comprehensive Excel dashboard that will provide key insights into the data.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463835-5437-80E4-12EE-F5B0A19CCE02}"/>
              </a:ext>
            </a:extLst>
          </p:cNvPr>
          <p:cNvSpPr/>
          <p:nvPr/>
        </p:nvSpPr>
        <p:spPr>
          <a:xfrm>
            <a:off x="3505200" y="43919"/>
            <a:ext cx="4806696" cy="67574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Problem/Context</a:t>
            </a:r>
          </a:p>
        </p:txBody>
      </p:sp>
    </p:spTree>
    <p:extLst>
      <p:ext uri="{BB962C8B-B14F-4D97-AF65-F5344CB8AC3E}">
        <p14:creationId xmlns:p14="http://schemas.microsoft.com/office/powerpoint/2010/main" val="1263506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29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29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29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29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29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7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8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/>
          <p:bldP spid="22" grpId="0" animBg="1"/>
          <p:bldP spid="23" grpId="0"/>
          <p:bldP spid="25" grpId="0" animBg="1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29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29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29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29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29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/>
          <p:bldP spid="22" grpId="0" animBg="1"/>
          <p:bldP spid="23" grpId="0"/>
          <p:bldP spid="25" grpId="0" animBg="1"/>
          <p:bldP spid="26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 descr="4 Must-Try Innovative Contact Centre Trends - Acquisition International">
            <a:extLst>
              <a:ext uri="{FF2B5EF4-FFF2-40B4-BE49-F238E27FC236}">
                <a16:creationId xmlns:a16="http://schemas.microsoft.com/office/drawing/2014/main" id="{6FF8AA4E-C073-E35E-AA89-7E150BA50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31665" y="0"/>
            <a:ext cx="1915144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artial Circle 21">
            <a:extLst>
              <a:ext uri="{FF2B5EF4-FFF2-40B4-BE49-F238E27FC236}">
                <a16:creationId xmlns:a16="http://schemas.microsoft.com/office/drawing/2014/main" id="{FA26E0BD-A2D3-7304-73A1-E5D32DDDCE98}"/>
              </a:ext>
            </a:extLst>
          </p:cNvPr>
          <p:cNvSpPr/>
          <p:nvPr/>
        </p:nvSpPr>
        <p:spPr>
          <a:xfrm>
            <a:off x="3600196" y="1157000"/>
            <a:ext cx="4876800" cy="4876800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scene3d>
            <a:camera prst="orthographicFront"/>
            <a:lightRig rig="threePt" dir="t">
              <a:rot lat="0" lon="0" rev="7500000"/>
            </a:lightRig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3F7A91-D1FE-3EF6-4DA8-18ACC9C0D751}"/>
              </a:ext>
            </a:extLst>
          </p:cNvPr>
          <p:cNvSpPr/>
          <p:nvPr/>
        </p:nvSpPr>
        <p:spPr>
          <a:xfrm>
            <a:off x="6038596" y="1157000"/>
            <a:ext cx="5689599" cy="4876800"/>
          </a:xfrm>
          <a:custGeom>
            <a:avLst/>
            <a:gdLst>
              <a:gd name="connsiteX0" fmla="*/ 0 w 5689599"/>
              <a:gd name="connsiteY0" fmla="*/ 0 h 4876800"/>
              <a:gd name="connsiteX1" fmla="*/ 5689599 w 5689599"/>
              <a:gd name="connsiteY1" fmla="*/ 0 h 4876800"/>
              <a:gd name="connsiteX2" fmla="*/ 5689599 w 5689599"/>
              <a:gd name="connsiteY2" fmla="*/ 4876800 h 4876800"/>
              <a:gd name="connsiteX3" fmla="*/ 0 w 5689599"/>
              <a:gd name="connsiteY3" fmla="*/ 4876800 h 4876800"/>
              <a:gd name="connsiteX4" fmla="*/ 0 w 5689599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9599" h="4876800">
                <a:moveTo>
                  <a:pt x="0" y="0"/>
                </a:moveTo>
                <a:lnTo>
                  <a:pt x="5689599" y="0"/>
                </a:lnTo>
                <a:lnTo>
                  <a:pt x="5689599" y="4876800"/>
                </a:lnTo>
                <a:lnTo>
                  <a:pt x="0" y="4876800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extrusionH="190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2870" tIns="102870" rIns="2947670" bIns="3516627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b="1" kern="1200" dirty="0"/>
              <a:t>Representatives</a:t>
            </a:r>
            <a:endParaRPr lang="en-US" sz="2700" kern="1200" dirty="0"/>
          </a:p>
        </p:txBody>
      </p:sp>
      <p:sp>
        <p:nvSpPr>
          <p:cNvPr id="24" name="Partial Circle 23">
            <a:extLst>
              <a:ext uri="{FF2B5EF4-FFF2-40B4-BE49-F238E27FC236}">
                <a16:creationId xmlns:a16="http://schemas.microsoft.com/office/drawing/2014/main" id="{554C2E3B-FA6A-1AF0-F13D-EAD6532F88FE}"/>
              </a:ext>
            </a:extLst>
          </p:cNvPr>
          <p:cNvSpPr/>
          <p:nvPr/>
        </p:nvSpPr>
        <p:spPr>
          <a:xfrm>
            <a:off x="4453637" y="2620043"/>
            <a:ext cx="3169916" cy="3169916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6C6A482-1FBF-3140-694A-824E2D9A5E4E}"/>
              </a:ext>
            </a:extLst>
          </p:cNvPr>
          <p:cNvSpPr/>
          <p:nvPr/>
        </p:nvSpPr>
        <p:spPr>
          <a:xfrm>
            <a:off x="6038595" y="2620043"/>
            <a:ext cx="5689599" cy="3169916"/>
          </a:xfrm>
          <a:custGeom>
            <a:avLst/>
            <a:gdLst>
              <a:gd name="connsiteX0" fmla="*/ 0 w 5689599"/>
              <a:gd name="connsiteY0" fmla="*/ 0 h 3169916"/>
              <a:gd name="connsiteX1" fmla="*/ 5689599 w 5689599"/>
              <a:gd name="connsiteY1" fmla="*/ 0 h 3169916"/>
              <a:gd name="connsiteX2" fmla="*/ 5689599 w 5689599"/>
              <a:gd name="connsiteY2" fmla="*/ 3169916 h 3169916"/>
              <a:gd name="connsiteX3" fmla="*/ 0 w 5689599"/>
              <a:gd name="connsiteY3" fmla="*/ 3169916 h 3169916"/>
              <a:gd name="connsiteX4" fmla="*/ 0 w 5689599"/>
              <a:gd name="connsiteY4" fmla="*/ 0 h 316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9599" h="3169916">
                <a:moveTo>
                  <a:pt x="0" y="0"/>
                </a:moveTo>
                <a:lnTo>
                  <a:pt x="5689599" y="0"/>
                </a:lnTo>
                <a:lnTo>
                  <a:pt x="5689599" y="3169916"/>
                </a:lnTo>
                <a:lnTo>
                  <a:pt x="0" y="3169916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extrusionH="190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2870" tIns="102870" rIns="2947670" bIns="1809748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b="1" kern="1200" dirty="0"/>
              <a:t>City</a:t>
            </a:r>
            <a:endParaRPr lang="en-US" sz="2700" kern="1200" dirty="0"/>
          </a:p>
        </p:txBody>
      </p:sp>
      <p:sp>
        <p:nvSpPr>
          <p:cNvPr id="26" name="Partial Circle 25">
            <a:extLst>
              <a:ext uri="{FF2B5EF4-FFF2-40B4-BE49-F238E27FC236}">
                <a16:creationId xmlns:a16="http://schemas.microsoft.com/office/drawing/2014/main" id="{46197DA6-3991-2669-89A1-A9E54AF94C15}"/>
              </a:ext>
            </a:extLst>
          </p:cNvPr>
          <p:cNvSpPr/>
          <p:nvPr/>
        </p:nvSpPr>
        <p:spPr>
          <a:xfrm>
            <a:off x="5307076" y="4083081"/>
            <a:ext cx="1463038" cy="1463038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32612CF-A361-1ACE-620D-4FEF10C0A587}"/>
              </a:ext>
            </a:extLst>
          </p:cNvPr>
          <p:cNvSpPr/>
          <p:nvPr/>
        </p:nvSpPr>
        <p:spPr>
          <a:xfrm>
            <a:off x="6038596" y="4083081"/>
            <a:ext cx="5689599" cy="1463038"/>
          </a:xfrm>
          <a:custGeom>
            <a:avLst/>
            <a:gdLst>
              <a:gd name="connsiteX0" fmla="*/ 0 w 5689599"/>
              <a:gd name="connsiteY0" fmla="*/ 0 h 1463038"/>
              <a:gd name="connsiteX1" fmla="*/ 5689599 w 5689599"/>
              <a:gd name="connsiteY1" fmla="*/ 0 h 1463038"/>
              <a:gd name="connsiteX2" fmla="*/ 5689599 w 5689599"/>
              <a:gd name="connsiteY2" fmla="*/ 1463038 h 1463038"/>
              <a:gd name="connsiteX3" fmla="*/ 0 w 5689599"/>
              <a:gd name="connsiteY3" fmla="*/ 1463038 h 1463038"/>
              <a:gd name="connsiteX4" fmla="*/ 0 w 5689599"/>
              <a:gd name="connsiteY4" fmla="*/ 0 h 146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9599" h="1463038">
                <a:moveTo>
                  <a:pt x="0" y="0"/>
                </a:moveTo>
                <a:lnTo>
                  <a:pt x="5689599" y="0"/>
                </a:lnTo>
                <a:lnTo>
                  <a:pt x="5689599" y="1463038"/>
                </a:lnTo>
                <a:lnTo>
                  <a:pt x="0" y="146303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extrusionH="190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2870" tIns="102870" rIns="2947670" bIns="10287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b="1" kern="1200" dirty="0"/>
              <a:t>Duration Bucket</a:t>
            </a:r>
            <a:endParaRPr lang="en-US" sz="2700" kern="12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DADDCCD-BECC-B37F-F7F8-C48ECD2B08EB}"/>
              </a:ext>
            </a:extLst>
          </p:cNvPr>
          <p:cNvSpPr/>
          <p:nvPr/>
        </p:nvSpPr>
        <p:spPr>
          <a:xfrm>
            <a:off x="8883396" y="1157000"/>
            <a:ext cx="2844799" cy="1463043"/>
          </a:xfrm>
          <a:custGeom>
            <a:avLst/>
            <a:gdLst>
              <a:gd name="connsiteX0" fmla="*/ 0 w 2844799"/>
              <a:gd name="connsiteY0" fmla="*/ 0 h 1463043"/>
              <a:gd name="connsiteX1" fmla="*/ 2844799 w 2844799"/>
              <a:gd name="connsiteY1" fmla="*/ 0 h 1463043"/>
              <a:gd name="connsiteX2" fmla="*/ 2844799 w 2844799"/>
              <a:gd name="connsiteY2" fmla="*/ 1463043 h 1463043"/>
              <a:gd name="connsiteX3" fmla="*/ 0 w 2844799"/>
              <a:gd name="connsiteY3" fmla="*/ 1463043 h 1463043"/>
              <a:gd name="connsiteX4" fmla="*/ 0 w 2844799"/>
              <a:gd name="connsiteY4" fmla="*/ 0 h 146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4799" h="1463043">
                <a:moveTo>
                  <a:pt x="0" y="0"/>
                </a:moveTo>
                <a:lnTo>
                  <a:pt x="2844799" y="0"/>
                </a:lnTo>
                <a:lnTo>
                  <a:pt x="2844799" y="1463043"/>
                </a:lnTo>
                <a:lnTo>
                  <a:pt x="0" y="146304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cene3d>
            <a:camera prst="orthographicFront"/>
            <a:lightRig rig="threePt" dir="t">
              <a:rot lat="0" lon="0" rev="7500000"/>
            </a:lightRig>
          </a:scene3d>
          <a:sp3d/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pt-BR" sz="1600" b="0" kern="12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R01</a:t>
            </a:r>
            <a:endPara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pt-BR" sz="1600" b="0" kern="12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R02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pt-BR" sz="1600" b="0" kern="12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R03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pt-BR" sz="1600" b="0" kern="12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R04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pt-BR" sz="1600" b="0" kern="12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R05</a:t>
            </a:r>
            <a:endPara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498DCAF-EB92-BD6B-BE78-E04943AA3C5A}"/>
              </a:ext>
            </a:extLst>
          </p:cNvPr>
          <p:cNvSpPr/>
          <p:nvPr/>
        </p:nvSpPr>
        <p:spPr>
          <a:xfrm>
            <a:off x="8883396" y="2620043"/>
            <a:ext cx="2844799" cy="1463038"/>
          </a:xfrm>
          <a:custGeom>
            <a:avLst/>
            <a:gdLst>
              <a:gd name="connsiteX0" fmla="*/ 0 w 2844799"/>
              <a:gd name="connsiteY0" fmla="*/ 0 h 1463038"/>
              <a:gd name="connsiteX1" fmla="*/ 2844799 w 2844799"/>
              <a:gd name="connsiteY1" fmla="*/ 0 h 1463038"/>
              <a:gd name="connsiteX2" fmla="*/ 2844799 w 2844799"/>
              <a:gd name="connsiteY2" fmla="*/ 1463038 h 1463038"/>
              <a:gd name="connsiteX3" fmla="*/ 0 w 2844799"/>
              <a:gd name="connsiteY3" fmla="*/ 1463038 h 1463038"/>
              <a:gd name="connsiteX4" fmla="*/ 0 w 2844799"/>
              <a:gd name="connsiteY4" fmla="*/ 0 h 146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4799" h="1463038">
                <a:moveTo>
                  <a:pt x="0" y="0"/>
                </a:moveTo>
                <a:lnTo>
                  <a:pt x="2844799" y="0"/>
                </a:lnTo>
                <a:lnTo>
                  <a:pt x="2844799" y="1463038"/>
                </a:lnTo>
                <a:lnTo>
                  <a:pt x="0" y="146303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cene3d>
            <a:camera prst="orthographicFront"/>
            <a:lightRig rig="threePt" dir="t">
              <a:rot lat="0" lon="0" rev="7500000"/>
            </a:lightRig>
          </a:scene3d>
          <a:sp3d/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Columbus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Cleveland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Cincinnati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1E5F556-8657-D8B0-7CDD-C97EFC4769EA}"/>
              </a:ext>
            </a:extLst>
          </p:cNvPr>
          <p:cNvSpPr/>
          <p:nvPr/>
        </p:nvSpPr>
        <p:spPr>
          <a:xfrm>
            <a:off x="8799076" y="4079951"/>
            <a:ext cx="2844799" cy="1463038"/>
          </a:xfrm>
          <a:custGeom>
            <a:avLst/>
            <a:gdLst>
              <a:gd name="connsiteX0" fmla="*/ 0 w 2844799"/>
              <a:gd name="connsiteY0" fmla="*/ 0 h 1463038"/>
              <a:gd name="connsiteX1" fmla="*/ 2844799 w 2844799"/>
              <a:gd name="connsiteY1" fmla="*/ 0 h 1463038"/>
              <a:gd name="connsiteX2" fmla="*/ 2844799 w 2844799"/>
              <a:gd name="connsiteY2" fmla="*/ 1463038 h 1463038"/>
              <a:gd name="connsiteX3" fmla="*/ 0 w 2844799"/>
              <a:gd name="connsiteY3" fmla="*/ 1463038 h 1463038"/>
              <a:gd name="connsiteX4" fmla="*/ 0 w 2844799"/>
              <a:gd name="connsiteY4" fmla="*/ 0 h 146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4799" h="1463038">
                <a:moveTo>
                  <a:pt x="0" y="0"/>
                </a:moveTo>
                <a:lnTo>
                  <a:pt x="2844799" y="0"/>
                </a:lnTo>
                <a:lnTo>
                  <a:pt x="2844799" y="1463038"/>
                </a:lnTo>
                <a:lnTo>
                  <a:pt x="0" y="146303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cene3d>
            <a:camera prst="orthographicFront"/>
            <a:lightRig rig="threePt" dir="t">
              <a:rot lat="0" lon="0" rev="7500000"/>
            </a:lightRig>
          </a:scene3d>
          <a:sp3d/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 to 2 hours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10 to 30 mins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30 to 60 mins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More than 2 hours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Under 10 mins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C25DEEF-D379-4D8B-B482-7EA4779000D8}"/>
              </a:ext>
            </a:extLst>
          </p:cNvPr>
          <p:cNvSpPr/>
          <p:nvPr/>
        </p:nvSpPr>
        <p:spPr>
          <a:xfrm>
            <a:off x="6335774" y="157216"/>
            <a:ext cx="3307080" cy="6316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 Variables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5E83361-8547-5B5A-56F9-78C2EAE9E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710944"/>
            <a:ext cx="12192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81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5000" fill="hold" nodeType="with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7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8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25000" fill="hold" grpId="0" nodeType="with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1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2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25000" fill="hold" nodeType="with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5" dur="1500" fill="hold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6" dur="1500" fill="hold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25333" fill="hold" nodeType="withEffect" p14:presetBounceEnd="54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667">
                                          <p:cBhvr additive="base">
                                            <p:cTn id="19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667">
                                          <p:cBhvr additive="base">
                                            <p:cTn id="20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accel="25333" fill="hold" nodeType="withEffect" p14:presetBounceEnd="54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667">
                                          <p:cBhvr additive="base">
                                            <p:cTn id="23" dur="1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667">
                                          <p:cBhvr additive="base">
                                            <p:cTn id="24" dur="1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accel="25333" fill="hold" grpId="0" nodeType="withEffect" p14:presetBounceEnd="54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667">
                                          <p:cBhvr additive="base">
                                            <p:cTn id="27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667">
                                          <p:cBhvr additive="base">
                                            <p:cTn id="28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accel="25333" fill="hold" nodeType="withEffect" p14:presetBounceEnd="54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667">
                                          <p:cBhvr additive="base">
                                            <p:cTn id="31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667">
                                          <p:cBhvr additive="base">
                                            <p:cTn id="32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accel="25333" fill="hold" nodeType="withEffect" p14:presetBounceEnd="54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667">
                                          <p:cBhvr additive="base">
                                            <p:cTn id="35" dur="1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667">
                                          <p:cBhvr additive="base">
                                            <p:cTn id="36" dur="1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accel="25333" fill="hold" grpId="0" nodeType="withEffect" p14:presetBounceEnd="54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667">
                                          <p:cBhvr additive="base">
                                            <p:cTn id="39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667">
                                          <p:cBhvr additive="base">
                                            <p:cTn id="40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29" grpId="0"/>
          <p:bldP spid="3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2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2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25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accel="25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accel="2533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accel="25333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accel="25333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accel="25333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29" grpId="0"/>
          <p:bldP spid="30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>
            <a:extLst>
              <a:ext uri="{FF2B5EF4-FFF2-40B4-BE49-F238E27FC236}">
                <a16:creationId xmlns:a16="http://schemas.microsoft.com/office/drawing/2014/main" id="{46311917-A9B3-340E-42DF-8186FDC3A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79981" y="-255264"/>
            <a:ext cx="12271981" cy="692344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4D31D1-F018-0093-7F34-01FBCCAF610E}"/>
              </a:ext>
            </a:extLst>
          </p:cNvPr>
          <p:cNvSpPr/>
          <p:nvPr/>
        </p:nvSpPr>
        <p:spPr>
          <a:xfrm>
            <a:off x="301752" y="573393"/>
            <a:ext cx="5513832" cy="685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Key Measures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9B712D-D1BD-8AC4-DAAF-A8EEDE7A77B7}"/>
              </a:ext>
            </a:extLst>
          </p:cNvPr>
          <p:cNvSpPr/>
          <p:nvPr/>
        </p:nvSpPr>
        <p:spPr>
          <a:xfrm>
            <a:off x="9333048" y="2285571"/>
            <a:ext cx="1985129" cy="1985454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1E3663A-C35D-EBAC-0FAB-7F94B7D8820A}"/>
              </a:ext>
            </a:extLst>
          </p:cNvPr>
          <p:cNvSpPr/>
          <p:nvPr/>
        </p:nvSpPr>
        <p:spPr>
          <a:xfrm>
            <a:off x="9398550" y="2351764"/>
            <a:ext cx="1853069" cy="1853067"/>
          </a:xfrm>
          <a:custGeom>
            <a:avLst/>
            <a:gdLst>
              <a:gd name="connsiteX0" fmla="*/ 0 w 1853069"/>
              <a:gd name="connsiteY0" fmla="*/ 926534 h 1853067"/>
              <a:gd name="connsiteX1" fmla="*/ 926535 w 1853069"/>
              <a:gd name="connsiteY1" fmla="*/ 0 h 1853067"/>
              <a:gd name="connsiteX2" fmla="*/ 1853070 w 1853069"/>
              <a:gd name="connsiteY2" fmla="*/ 926534 h 1853067"/>
              <a:gd name="connsiteX3" fmla="*/ 926535 w 1853069"/>
              <a:gd name="connsiteY3" fmla="*/ 1853068 h 1853067"/>
              <a:gd name="connsiteX4" fmla="*/ 0 w 1853069"/>
              <a:gd name="connsiteY4" fmla="*/ 926534 h 185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069" h="1853067">
                <a:moveTo>
                  <a:pt x="0" y="926534"/>
                </a:moveTo>
                <a:cubicBezTo>
                  <a:pt x="0" y="414823"/>
                  <a:pt x="414824" y="0"/>
                  <a:pt x="926535" y="0"/>
                </a:cubicBezTo>
                <a:cubicBezTo>
                  <a:pt x="1438246" y="0"/>
                  <a:pt x="1853070" y="414823"/>
                  <a:pt x="1853070" y="926534"/>
                </a:cubicBezTo>
                <a:cubicBezTo>
                  <a:pt x="1853070" y="1438245"/>
                  <a:pt x="1438246" y="1853068"/>
                  <a:pt x="926535" y="1853068"/>
                </a:cubicBezTo>
                <a:cubicBezTo>
                  <a:pt x="414824" y="1853068"/>
                  <a:pt x="0" y="1438245"/>
                  <a:pt x="0" y="926534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3117" tIns="292714" rIns="292061" bIns="292714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sz="2200" kern="1200" dirty="0"/>
              <a:t>Five Star Rating Call Count</a:t>
            </a:r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1201914E-21E7-E5C8-9DE8-E505E7A2CBA4}"/>
              </a:ext>
            </a:extLst>
          </p:cNvPr>
          <p:cNvSpPr/>
          <p:nvPr/>
        </p:nvSpPr>
        <p:spPr>
          <a:xfrm rot="2700000">
            <a:off x="7280418" y="2285674"/>
            <a:ext cx="1984899" cy="1984899"/>
          </a:xfrm>
          <a:prstGeom prst="teardrop">
            <a:avLst>
              <a:gd name="adj" fmla="val 1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397D0A3-A374-B8DF-6117-D19B3D7B9C58}"/>
              </a:ext>
            </a:extLst>
          </p:cNvPr>
          <p:cNvSpPr/>
          <p:nvPr/>
        </p:nvSpPr>
        <p:spPr>
          <a:xfrm>
            <a:off x="7347919" y="2351764"/>
            <a:ext cx="1853069" cy="1853067"/>
          </a:xfrm>
          <a:custGeom>
            <a:avLst/>
            <a:gdLst>
              <a:gd name="connsiteX0" fmla="*/ 0 w 1853069"/>
              <a:gd name="connsiteY0" fmla="*/ 926534 h 1853067"/>
              <a:gd name="connsiteX1" fmla="*/ 926535 w 1853069"/>
              <a:gd name="connsiteY1" fmla="*/ 0 h 1853067"/>
              <a:gd name="connsiteX2" fmla="*/ 1853070 w 1853069"/>
              <a:gd name="connsiteY2" fmla="*/ 926534 h 1853067"/>
              <a:gd name="connsiteX3" fmla="*/ 926535 w 1853069"/>
              <a:gd name="connsiteY3" fmla="*/ 1853068 h 1853067"/>
              <a:gd name="connsiteX4" fmla="*/ 0 w 1853069"/>
              <a:gd name="connsiteY4" fmla="*/ 926534 h 185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069" h="1853067">
                <a:moveTo>
                  <a:pt x="0" y="926534"/>
                </a:moveTo>
                <a:cubicBezTo>
                  <a:pt x="0" y="414823"/>
                  <a:pt x="414824" y="0"/>
                  <a:pt x="926535" y="0"/>
                </a:cubicBezTo>
                <a:cubicBezTo>
                  <a:pt x="1438246" y="0"/>
                  <a:pt x="1853070" y="414823"/>
                  <a:pt x="1853070" y="926534"/>
                </a:cubicBezTo>
                <a:cubicBezTo>
                  <a:pt x="1853070" y="1438245"/>
                  <a:pt x="1438246" y="1853068"/>
                  <a:pt x="926535" y="1853068"/>
                </a:cubicBezTo>
                <a:cubicBezTo>
                  <a:pt x="414824" y="1853068"/>
                  <a:pt x="0" y="1438245"/>
                  <a:pt x="0" y="926534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2060" tIns="292714" rIns="293118" bIns="292714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sz="2200" kern="1200" dirty="0"/>
              <a:t>Average Rating</a:t>
            </a:r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26283E9F-E73E-C3E6-F2A3-75CA20C5EC30}"/>
              </a:ext>
            </a:extLst>
          </p:cNvPr>
          <p:cNvSpPr/>
          <p:nvPr/>
        </p:nvSpPr>
        <p:spPr>
          <a:xfrm rot="2700000">
            <a:off x="5229787" y="2285674"/>
            <a:ext cx="1984899" cy="1984899"/>
          </a:xfrm>
          <a:prstGeom prst="teardrop">
            <a:avLst>
              <a:gd name="adj" fmla="val 1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1551BCA-AAA5-CDD4-8298-720B7CAAD3EC}"/>
              </a:ext>
            </a:extLst>
          </p:cNvPr>
          <p:cNvSpPr/>
          <p:nvPr/>
        </p:nvSpPr>
        <p:spPr>
          <a:xfrm>
            <a:off x="5296231" y="2351764"/>
            <a:ext cx="1853069" cy="1853067"/>
          </a:xfrm>
          <a:custGeom>
            <a:avLst/>
            <a:gdLst>
              <a:gd name="connsiteX0" fmla="*/ 0 w 1853069"/>
              <a:gd name="connsiteY0" fmla="*/ 926534 h 1853067"/>
              <a:gd name="connsiteX1" fmla="*/ 926535 w 1853069"/>
              <a:gd name="connsiteY1" fmla="*/ 0 h 1853067"/>
              <a:gd name="connsiteX2" fmla="*/ 1853070 w 1853069"/>
              <a:gd name="connsiteY2" fmla="*/ 926534 h 1853067"/>
              <a:gd name="connsiteX3" fmla="*/ 926535 w 1853069"/>
              <a:gd name="connsiteY3" fmla="*/ 1853068 h 1853067"/>
              <a:gd name="connsiteX4" fmla="*/ 0 w 1853069"/>
              <a:gd name="connsiteY4" fmla="*/ 926534 h 185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069" h="1853067">
                <a:moveTo>
                  <a:pt x="0" y="926534"/>
                </a:moveTo>
                <a:cubicBezTo>
                  <a:pt x="0" y="414823"/>
                  <a:pt x="414824" y="0"/>
                  <a:pt x="926535" y="0"/>
                </a:cubicBezTo>
                <a:cubicBezTo>
                  <a:pt x="1438246" y="0"/>
                  <a:pt x="1853070" y="414823"/>
                  <a:pt x="1853070" y="926534"/>
                </a:cubicBezTo>
                <a:cubicBezTo>
                  <a:pt x="1853070" y="1438245"/>
                  <a:pt x="1438246" y="1853068"/>
                  <a:pt x="926535" y="1853068"/>
                </a:cubicBezTo>
                <a:cubicBezTo>
                  <a:pt x="414824" y="1853068"/>
                  <a:pt x="0" y="1438245"/>
                  <a:pt x="0" y="926534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2060" tIns="292714" rIns="293118" bIns="292714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sz="2200" kern="1200" dirty="0"/>
              <a:t>Total Duration</a:t>
            </a:r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D16D6D48-7F55-B229-26E4-3A7D0B3868AA}"/>
              </a:ext>
            </a:extLst>
          </p:cNvPr>
          <p:cNvSpPr/>
          <p:nvPr/>
        </p:nvSpPr>
        <p:spPr>
          <a:xfrm rot="2700000">
            <a:off x="3178100" y="2285674"/>
            <a:ext cx="1984899" cy="1984899"/>
          </a:xfrm>
          <a:prstGeom prst="teardrop">
            <a:avLst>
              <a:gd name="adj" fmla="val 1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996EA2D-DEB1-E5E1-351E-D0077DA60CE6}"/>
              </a:ext>
            </a:extLst>
          </p:cNvPr>
          <p:cNvSpPr/>
          <p:nvPr/>
        </p:nvSpPr>
        <p:spPr>
          <a:xfrm>
            <a:off x="3244543" y="2351764"/>
            <a:ext cx="1853069" cy="1853067"/>
          </a:xfrm>
          <a:custGeom>
            <a:avLst/>
            <a:gdLst>
              <a:gd name="connsiteX0" fmla="*/ 0 w 1853069"/>
              <a:gd name="connsiteY0" fmla="*/ 926534 h 1853067"/>
              <a:gd name="connsiteX1" fmla="*/ 926535 w 1853069"/>
              <a:gd name="connsiteY1" fmla="*/ 0 h 1853067"/>
              <a:gd name="connsiteX2" fmla="*/ 1853070 w 1853069"/>
              <a:gd name="connsiteY2" fmla="*/ 926534 h 1853067"/>
              <a:gd name="connsiteX3" fmla="*/ 926535 w 1853069"/>
              <a:gd name="connsiteY3" fmla="*/ 1853068 h 1853067"/>
              <a:gd name="connsiteX4" fmla="*/ 0 w 1853069"/>
              <a:gd name="connsiteY4" fmla="*/ 926534 h 185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069" h="1853067">
                <a:moveTo>
                  <a:pt x="0" y="926534"/>
                </a:moveTo>
                <a:cubicBezTo>
                  <a:pt x="0" y="414823"/>
                  <a:pt x="414824" y="0"/>
                  <a:pt x="926535" y="0"/>
                </a:cubicBezTo>
                <a:cubicBezTo>
                  <a:pt x="1438246" y="0"/>
                  <a:pt x="1853070" y="414823"/>
                  <a:pt x="1853070" y="926534"/>
                </a:cubicBezTo>
                <a:cubicBezTo>
                  <a:pt x="1853070" y="1438245"/>
                  <a:pt x="1438246" y="1853068"/>
                  <a:pt x="926535" y="1853068"/>
                </a:cubicBezTo>
                <a:cubicBezTo>
                  <a:pt x="414824" y="1853068"/>
                  <a:pt x="0" y="1438245"/>
                  <a:pt x="0" y="926534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3117" tIns="292714" rIns="292061" bIns="292714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sz="2200" kern="1200" dirty="0"/>
              <a:t>Total Amount</a:t>
            </a:r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7FACFF2D-B8AB-69F9-674D-3A3C914C1600}"/>
              </a:ext>
            </a:extLst>
          </p:cNvPr>
          <p:cNvSpPr/>
          <p:nvPr/>
        </p:nvSpPr>
        <p:spPr>
          <a:xfrm rot="2700000">
            <a:off x="1126412" y="2285674"/>
            <a:ext cx="1984899" cy="1984899"/>
          </a:xfrm>
          <a:prstGeom prst="teardrop">
            <a:avLst>
              <a:gd name="adj" fmla="val 1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3B32F56-5FC3-8C55-11FE-5B7D7380DC37}"/>
              </a:ext>
            </a:extLst>
          </p:cNvPr>
          <p:cNvSpPr/>
          <p:nvPr/>
        </p:nvSpPr>
        <p:spPr>
          <a:xfrm>
            <a:off x="1192856" y="2351764"/>
            <a:ext cx="1853069" cy="1853067"/>
          </a:xfrm>
          <a:custGeom>
            <a:avLst/>
            <a:gdLst>
              <a:gd name="connsiteX0" fmla="*/ 0 w 1853069"/>
              <a:gd name="connsiteY0" fmla="*/ 926534 h 1853067"/>
              <a:gd name="connsiteX1" fmla="*/ 926535 w 1853069"/>
              <a:gd name="connsiteY1" fmla="*/ 0 h 1853067"/>
              <a:gd name="connsiteX2" fmla="*/ 1853070 w 1853069"/>
              <a:gd name="connsiteY2" fmla="*/ 926534 h 1853067"/>
              <a:gd name="connsiteX3" fmla="*/ 926535 w 1853069"/>
              <a:gd name="connsiteY3" fmla="*/ 1853068 h 1853067"/>
              <a:gd name="connsiteX4" fmla="*/ 0 w 1853069"/>
              <a:gd name="connsiteY4" fmla="*/ 926534 h 185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069" h="1853067">
                <a:moveTo>
                  <a:pt x="0" y="926534"/>
                </a:moveTo>
                <a:cubicBezTo>
                  <a:pt x="0" y="414823"/>
                  <a:pt x="414824" y="0"/>
                  <a:pt x="926535" y="0"/>
                </a:cubicBezTo>
                <a:cubicBezTo>
                  <a:pt x="1438246" y="0"/>
                  <a:pt x="1853070" y="414823"/>
                  <a:pt x="1853070" y="926534"/>
                </a:cubicBezTo>
                <a:cubicBezTo>
                  <a:pt x="1853070" y="1438245"/>
                  <a:pt x="1438246" y="1853068"/>
                  <a:pt x="926535" y="1853068"/>
                </a:cubicBezTo>
                <a:cubicBezTo>
                  <a:pt x="414824" y="1853068"/>
                  <a:pt x="0" y="1438245"/>
                  <a:pt x="0" y="926534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3117" tIns="292714" rIns="292061" bIns="292714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sz="2200" kern="1200" dirty="0"/>
              <a:t>Total Calls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0D158-C3C0-38FA-5B18-339B209B4082}"/>
              </a:ext>
            </a:extLst>
          </p:cNvPr>
          <p:cNvSpPr txBox="1"/>
          <p:nvPr/>
        </p:nvSpPr>
        <p:spPr>
          <a:xfrm>
            <a:off x="1335024" y="4489704"/>
            <a:ext cx="1536192" cy="7150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Number of calls Made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9EC97E-42DE-84E5-BB23-CFE68DB61416}"/>
              </a:ext>
            </a:extLst>
          </p:cNvPr>
          <p:cNvSpPr txBox="1"/>
          <p:nvPr/>
        </p:nvSpPr>
        <p:spPr>
          <a:xfrm>
            <a:off x="3611880" y="4489703"/>
            <a:ext cx="1536192" cy="102155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Purchase Amount by Customers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1834D-6A9B-4E99-1B7A-07159D46D5E0}"/>
              </a:ext>
            </a:extLst>
          </p:cNvPr>
          <p:cNvSpPr txBox="1"/>
          <p:nvPr/>
        </p:nvSpPr>
        <p:spPr>
          <a:xfrm>
            <a:off x="5468112" y="4489703"/>
            <a:ext cx="1883664" cy="13280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Time Spent by Representatives with Customers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08DC0D-F74E-1AEF-D350-6AB10A1293A3}"/>
              </a:ext>
            </a:extLst>
          </p:cNvPr>
          <p:cNvSpPr txBox="1"/>
          <p:nvPr/>
        </p:nvSpPr>
        <p:spPr>
          <a:xfrm>
            <a:off x="7671816" y="4431714"/>
            <a:ext cx="1536192" cy="102155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AVG Rating given by Customers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327DB2-7800-DD2C-CDA9-80ED7BC7FDCB}"/>
              </a:ext>
            </a:extLst>
          </p:cNvPr>
          <p:cNvSpPr txBox="1"/>
          <p:nvPr/>
        </p:nvSpPr>
        <p:spPr>
          <a:xfrm>
            <a:off x="9797796" y="4373725"/>
            <a:ext cx="1536192" cy="13280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Five star Rate given by Customers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9" name="Slide Zoom 28">
                <a:extLst>
                  <a:ext uri="{FF2B5EF4-FFF2-40B4-BE49-F238E27FC236}">
                    <a16:creationId xmlns:a16="http://schemas.microsoft.com/office/drawing/2014/main" id="{EB35FBEA-3A01-59B5-C2C6-42CAB4D68A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36050978"/>
                  </p:ext>
                </p:extLst>
              </p:nvPr>
            </p:nvGraphicFramePr>
            <p:xfrm rot="19160755" flipV="1">
              <a:off x="11737778" y="573393"/>
              <a:ext cx="121893" cy="68565"/>
            </p:xfrm>
            <a:graphic>
              <a:graphicData uri="http://schemas.microsoft.com/office/powerpoint/2016/slidezoom">
                <pslz:sldZm>
                  <pslz:sldZmObj sldId="256" cId="3857783075">
                    <pslz:zmPr id="{66776421-8A10-405A-9AA3-4D83F9A0410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160755" flipV="1">
                          <a:off x="0" y="0"/>
                          <a:ext cx="121893" cy="6856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9" name="Slide Zoom 2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B35FBEA-3A01-59B5-C2C6-42CAB4D68A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9160755" flipV="1">
                <a:off x="11737778" y="573393"/>
                <a:ext cx="121893" cy="6856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0155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5000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25000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25000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accel="25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25000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accel="25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accel="25000" fill="hold" grpId="0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25000" fill="hold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25000" fill="hold" grpId="0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1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1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25000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accel="25000" fill="hold" nodeType="withEffect" p14:presetBounceEnd="5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1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1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accel="25000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1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1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accel="25000" fill="hold" grpId="0" nodeType="withEffect" p14:presetBounceEnd="5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1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1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accel="25000" fill="hold" grpId="0" nodeType="withEffect" p14:presetBounceEnd="5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1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1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accel="25000" fill="hold" nodeType="withEffect" p14:presetBounceEnd="5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" dur="1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" dur="1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20" grpId="0" animBg="1"/>
          <p:bldP spid="22" grpId="0" animBg="1"/>
          <p:bldP spid="24" grpId="0" animBg="1"/>
          <p:bldP spid="26" grpId="0" animBg="1"/>
          <p:bldP spid="11" grpId="0"/>
          <p:bldP spid="12" grpId="0"/>
          <p:bldP spid="13" grpId="0"/>
          <p:bldP spid="14" grpId="0"/>
          <p:bldP spid="1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5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25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25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accel="25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25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accel="25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accel="25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25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25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25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accel="25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accel="25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accel="25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accel="25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accel="25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20" grpId="0" animBg="1"/>
          <p:bldP spid="22" grpId="0" animBg="1"/>
          <p:bldP spid="24" grpId="0" animBg="1"/>
          <p:bldP spid="26" grpId="0" animBg="1"/>
          <p:bldP spid="11" grpId="0"/>
          <p:bldP spid="12" grpId="0"/>
          <p:bldP spid="13" grpId="0"/>
          <p:bldP spid="14" grpId="0"/>
          <p:bldP spid="15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B1F27C3A-D952-2903-CB5E-2B2755F0F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8150"/>
            <a:ext cx="7463546" cy="4453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9F1507-6582-993A-E50B-44FFD8A8D656}"/>
              </a:ext>
            </a:extLst>
          </p:cNvPr>
          <p:cNvSpPr txBox="1"/>
          <p:nvPr/>
        </p:nvSpPr>
        <p:spPr>
          <a:xfrm>
            <a:off x="6618515" y="849085"/>
            <a:ext cx="3897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Learnings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6B9F5-10D3-BEA7-9037-73FB6EED321E}"/>
              </a:ext>
            </a:extLst>
          </p:cNvPr>
          <p:cNvSpPr txBox="1"/>
          <p:nvPr/>
        </p:nvSpPr>
        <p:spPr>
          <a:xfrm>
            <a:off x="7239000" y="1513114"/>
            <a:ext cx="4158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Excel Shortcuts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Pivot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Conditional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Usage of slicers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Hyperlink</a:t>
            </a:r>
          </a:p>
        </p:txBody>
      </p:sp>
    </p:spTree>
    <p:extLst>
      <p:ext uri="{BB962C8B-B14F-4D97-AF65-F5344CB8AC3E}">
        <p14:creationId xmlns:p14="http://schemas.microsoft.com/office/powerpoint/2010/main" val="3857783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9000" fill="hold" nodeType="withEffect" p14:presetBounceEnd="6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5000">
                                          <p:cBhvr additive="base">
                                            <p:cTn id="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5000">
                                          <p:cBhvr additive="base">
                                            <p:cTn id="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accel="21000" fill="hold" grpId="0" nodeType="clickEffect" p14:presetBounceEnd="61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1000">
                                          <p:cBhvr additive="base">
                                            <p:cTn id="13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1000">
                                          <p:cBhvr additive="base">
                                            <p:cTn id="14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9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accel="21000" fill="hold" grpId="0" nodeType="click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698D78B1-066C-7C3A-17BA-D2F56E5A4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0375" y="882168"/>
            <a:ext cx="14350195" cy="8562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6245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698D78B1-066C-7C3A-17BA-D2F56E5A4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9406" y="801957"/>
            <a:ext cx="14350195" cy="8562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660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698D78B1-066C-7C3A-17BA-D2F56E5A4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42870" y="-2173950"/>
            <a:ext cx="14350195" cy="8562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7977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698D78B1-066C-7C3A-17BA-D2F56E5A4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30" y="-2237450"/>
            <a:ext cx="14350195" cy="8562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32745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698D78B1-066C-7C3A-17BA-D2F56E5A4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51" y="-1704050"/>
            <a:ext cx="14350195" cy="8562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6550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698D78B1-066C-7C3A-17BA-D2F56E5A4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72" y="567421"/>
            <a:ext cx="9592144" cy="5723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FA58DB03-32A0-B234-5360-9CFFD8EE09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7158760"/>
                  </p:ext>
                </p:extLst>
              </p:nvPr>
            </p:nvGraphicFramePr>
            <p:xfrm flipH="1">
              <a:off x="5487418" y="2855214"/>
              <a:ext cx="81278" cy="45719"/>
            </p:xfrm>
            <a:graphic>
              <a:graphicData uri="http://schemas.microsoft.com/office/powerpoint/2016/slidezoom">
                <pslz:sldZm>
                  <pslz:sldZmObj sldId="257" cId="2436014506">
                    <pslz:zmPr id="{536F7808-C5AB-4B0E-A29A-E6B5C0FFFDBC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0" y="0"/>
                          <a:ext cx="81278" cy="4571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A58DB03-32A0-B234-5360-9CFFD8EE09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5487418" y="2855214"/>
                <a:ext cx="81278" cy="4571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1021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5;p1">
            <a:extLst>
              <a:ext uri="{FF2B5EF4-FFF2-40B4-BE49-F238E27FC236}">
                <a16:creationId xmlns:a16="http://schemas.microsoft.com/office/drawing/2014/main" id="{2CC9EBD7-6D18-AEEF-4B35-BE78557C8F45}"/>
              </a:ext>
            </a:extLst>
          </p:cNvPr>
          <p:cNvSpPr txBox="1"/>
          <p:nvPr/>
        </p:nvSpPr>
        <p:spPr>
          <a:xfrm>
            <a:off x="1418417" y="1912768"/>
            <a:ext cx="2303191" cy="1446509"/>
          </a:xfrm>
          <a:prstGeom prst="rect">
            <a:avLst/>
          </a:prstGeom>
          <a:noFill/>
          <a:ln>
            <a:noFill/>
          </a:ln>
          <a:effectLst>
            <a:reflection stA="50000" endA="300" endPos="55500" dist="101600" dir="5400000" sy="-100000" algn="bl" rotWithShape="0"/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Elephant" panose="02020904090505020303" pitchFamily="18" charset="0"/>
              </a:rPr>
              <a:t>Y</a:t>
            </a:r>
            <a:r>
              <a:rPr lang="en-US" sz="5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Elephant" panose="02020904090505020303" pitchFamily="18" charset="0"/>
              </a:rPr>
              <a:t>GK</a:t>
            </a:r>
            <a:endParaRPr sz="5000" dirty="0">
              <a:solidFill>
                <a:schemeClr val="tx2">
                  <a:lumMod val="90000"/>
                  <a:lumOff val="10000"/>
                </a:schemeClr>
              </a:solidFill>
              <a:latin typeface="Elephant" panose="02020904090505020303" pitchFamily="18" charset="0"/>
            </a:endParaRPr>
          </a:p>
        </p:txBody>
      </p:sp>
      <p:cxnSp>
        <p:nvCxnSpPr>
          <p:cNvPr id="7" name="Google Shape;97;p1">
            <a:extLst>
              <a:ext uri="{FF2B5EF4-FFF2-40B4-BE49-F238E27FC236}">
                <a16:creationId xmlns:a16="http://schemas.microsoft.com/office/drawing/2014/main" id="{3B4BEFCE-E0F5-AA9A-41BE-52DB0A11904B}"/>
              </a:ext>
            </a:extLst>
          </p:cNvPr>
          <p:cNvCxnSpPr>
            <a:cxnSpLocks/>
          </p:cNvCxnSpPr>
          <p:nvPr/>
        </p:nvCxnSpPr>
        <p:spPr>
          <a:xfrm>
            <a:off x="2426715" y="3047756"/>
            <a:ext cx="1870965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B61B3E-B9CE-3CD5-D7E8-279633E72EE6}"/>
              </a:ext>
            </a:extLst>
          </p:cNvPr>
          <p:cNvSpPr txBox="1"/>
          <p:nvPr/>
        </p:nvSpPr>
        <p:spPr>
          <a:xfrm>
            <a:off x="2589824" y="3024803"/>
            <a:ext cx="2395728" cy="369332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Calling Services</a:t>
            </a:r>
          </a:p>
        </p:txBody>
      </p:sp>
      <p:pic>
        <p:nvPicPr>
          <p:cNvPr id="14" name="Picture 13" descr="A phone in a circle with a city and buildings in the background&#10;&#10;Description automatically generated">
            <a:extLst>
              <a:ext uri="{FF2B5EF4-FFF2-40B4-BE49-F238E27FC236}">
                <a16:creationId xmlns:a16="http://schemas.microsoft.com/office/drawing/2014/main" id="{13BCD5AC-D3FC-7F64-11AC-86A00EF03D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907" y="2049829"/>
            <a:ext cx="1009839" cy="1009839"/>
          </a:xfrm>
          <a:prstGeom prst="flowChartConnector">
            <a:avLst/>
          </a:prstGeom>
        </p:spPr>
      </p:pic>
      <p:pic>
        <p:nvPicPr>
          <p:cNvPr id="6146" name="Picture 2" descr="How Professional Call Center Services Can Help Your Business - Central ...">
            <a:extLst>
              <a:ext uri="{FF2B5EF4-FFF2-40B4-BE49-F238E27FC236}">
                <a16:creationId xmlns:a16="http://schemas.microsoft.com/office/drawing/2014/main" id="{29E4B60A-5727-9531-76AF-B6DECBB12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696" y="-69724"/>
            <a:ext cx="9303004" cy="6927719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183C83-2D88-99F3-5B4B-31CF2F30BF91}"/>
              </a:ext>
            </a:extLst>
          </p:cNvPr>
          <p:cNvSpPr txBox="1"/>
          <p:nvPr/>
        </p:nvSpPr>
        <p:spPr>
          <a:xfrm>
            <a:off x="-1371600" y="3706650"/>
            <a:ext cx="8075676" cy="1200329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Call Center </a:t>
            </a:r>
            <a:b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Data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7AFF07-1066-0B7C-B879-305042512A5D}"/>
              </a:ext>
            </a:extLst>
          </p:cNvPr>
          <p:cNvSpPr txBox="1"/>
          <p:nvPr/>
        </p:nvSpPr>
        <p:spPr>
          <a:xfrm>
            <a:off x="435429" y="26125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8E84F0-F7A5-0A8D-42FD-8E1580CC321A}"/>
              </a:ext>
            </a:extLst>
          </p:cNvPr>
          <p:cNvSpPr txBox="1"/>
          <p:nvPr/>
        </p:nvSpPr>
        <p:spPr>
          <a:xfrm>
            <a:off x="1730829" y="544286"/>
            <a:ext cx="25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43601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8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28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1500" fill="hold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1500" fill="hold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28000" fill="hold" nodeType="withEffect" p14:presetBounceEnd="55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accel="28000" fill="hold" grpId="0" nodeType="withEffect" p14:presetBounceEnd="55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0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28000" fill="hold" grpId="0" nodeType="withEffect" p14:presetBounceEnd="55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4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28000" fill="hold" nodeType="withEffect" p14:presetBounceEnd="55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7" dur="1500" fill="hold"/>
                                            <p:tgtEl>
                                              <p:spTgt spid="6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8" dur="1500" fill="hold"/>
                                            <p:tgtEl>
                                              <p:spTgt spid="6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2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2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accel="28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28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28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6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6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5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F71EC7-A528-99E1-51A8-0EB026F0D506}"/>
              </a:ext>
            </a:extLst>
          </p:cNvPr>
          <p:cNvSpPr/>
          <p:nvPr/>
        </p:nvSpPr>
        <p:spPr>
          <a:xfrm>
            <a:off x="3505200" y="43919"/>
            <a:ext cx="4806696" cy="67574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YGK Calling Services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1F6B03-0142-8945-6AE8-2E9E41B76630}"/>
              </a:ext>
            </a:extLst>
          </p:cNvPr>
          <p:cNvSpPr/>
          <p:nvPr/>
        </p:nvSpPr>
        <p:spPr>
          <a:xfrm>
            <a:off x="3066526" y="1115503"/>
            <a:ext cx="2706687" cy="1624012"/>
          </a:xfrm>
          <a:custGeom>
            <a:avLst/>
            <a:gdLst>
              <a:gd name="connsiteX0" fmla="*/ 0 w 2706687"/>
              <a:gd name="connsiteY0" fmla="*/ 270674 h 1624012"/>
              <a:gd name="connsiteX1" fmla="*/ 270674 w 2706687"/>
              <a:gd name="connsiteY1" fmla="*/ 0 h 1624012"/>
              <a:gd name="connsiteX2" fmla="*/ 2436013 w 2706687"/>
              <a:gd name="connsiteY2" fmla="*/ 0 h 1624012"/>
              <a:gd name="connsiteX3" fmla="*/ 2706687 w 2706687"/>
              <a:gd name="connsiteY3" fmla="*/ 270674 h 1624012"/>
              <a:gd name="connsiteX4" fmla="*/ 2706687 w 2706687"/>
              <a:gd name="connsiteY4" fmla="*/ 1353338 h 1624012"/>
              <a:gd name="connsiteX5" fmla="*/ 2436013 w 2706687"/>
              <a:gd name="connsiteY5" fmla="*/ 1624012 h 1624012"/>
              <a:gd name="connsiteX6" fmla="*/ 270674 w 2706687"/>
              <a:gd name="connsiteY6" fmla="*/ 1624012 h 1624012"/>
              <a:gd name="connsiteX7" fmla="*/ 0 w 2706687"/>
              <a:gd name="connsiteY7" fmla="*/ 1353338 h 1624012"/>
              <a:gd name="connsiteX8" fmla="*/ 0 w 2706687"/>
              <a:gd name="connsiteY8" fmla="*/ 270674 h 162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6687" h="1624012">
                <a:moveTo>
                  <a:pt x="0" y="270674"/>
                </a:moveTo>
                <a:cubicBezTo>
                  <a:pt x="0" y="121185"/>
                  <a:pt x="121185" y="0"/>
                  <a:pt x="270674" y="0"/>
                </a:cubicBezTo>
                <a:lnTo>
                  <a:pt x="2436013" y="0"/>
                </a:lnTo>
                <a:cubicBezTo>
                  <a:pt x="2585502" y="0"/>
                  <a:pt x="2706687" y="121185"/>
                  <a:pt x="2706687" y="270674"/>
                </a:cubicBezTo>
                <a:lnTo>
                  <a:pt x="2706687" y="1353338"/>
                </a:lnTo>
                <a:cubicBezTo>
                  <a:pt x="2706687" y="1502827"/>
                  <a:pt x="2585502" y="1624012"/>
                  <a:pt x="2436013" y="1624012"/>
                </a:cubicBezTo>
                <a:lnTo>
                  <a:pt x="270674" y="1624012"/>
                </a:lnTo>
                <a:cubicBezTo>
                  <a:pt x="121185" y="1624012"/>
                  <a:pt x="0" y="1502827"/>
                  <a:pt x="0" y="1353338"/>
                </a:cubicBezTo>
                <a:lnTo>
                  <a:pt x="0" y="270674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618" tIns="132618" rIns="132618" bIns="132618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None/>
            </a:pPr>
            <a:r>
              <a:rPr lang="en-US" sz="1400" b="1" kern="1200" dirty="0"/>
              <a:t>Established:</a:t>
            </a:r>
            <a:r>
              <a:rPr lang="en-US" sz="1400" kern="1200" dirty="0"/>
              <a:t> 2010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56E2C1-B66C-04E8-2A60-8383B36628BF}"/>
              </a:ext>
            </a:extLst>
          </p:cNvPr>
          <p:cNvSpPr/>
          <p:nvPr/>
        </p:nvSpPr>
        <p:spPr>
          <a:xfrm>
            <a:off x="6043882" y="1115503"/>
            <a:ext cx="2706687" cy="1624012"/>
          </a:xfrm>
          <a:custGeom>
            <a:avLst/>
            <a:gdLst>
              <a:gd name="connsiteX0" fmla="*/ 0 w 2706687"/>
              <a:gd name="connsiteY0" fmla="*/ 270674 h 1624012"/>
              <a:gd name="connsiteX1" fmla="*/ 270674 w 2706687"/>
              <a:gd name="connsiteY1" fmla="*/ 0 h 1624012"/>
              <a:gd name="connsiteX2" fmla="*/ 2436013 w 2706687"/>
              <a:gd name="connsiteY2" fmla="*/ 0 h 1624012"/>
              <a:gd name="connsiteX3" fmla="*/ 2706687 w 2706687"/>
              <a:gd name="connsiteY3" fmla="*/ 270674 h 1624012"/>
              <a:gd name="connsiteX4" fmla="*/ 2706687 w 2706687"/>
              <a:gd name="connsiteY4" fmla="*/ 1353338 h 1624012"/>
              <a:gd name="connsiteX5" fmla="*/ 2436013 w 2706687"/>
              <a:gd name="connsiteY5" fmla="*/ 1624012 h 1624012"/>
              <a:gd name="connsiteX6" fmla="*/ 270674 w 2706687"/>
              <a:gd name="connsiteY6" fmla="*/ 1624012 h 1624012"/>
              <a:gd name="connsiteX7" fmla="*/ 0 w 2706687"/>
              <a:gd name="connsiteY7" fmla="*/ 1353338 h 1624012"/>
              <a:gd name="connsiteX8" fmla="*/ 0 w 2706687"/>
              <a:gd name="connsiteY8" fmla="*/ 270674 h 162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6687" h="1624012">
                <a:moveTo>
                  <a:pt x="0" y="270674"/>
                </a:moveTo>
                <a:cubicBezTo>
                  <a:pt x="0" y="121185"/>
                  <a:pt x="121185" y="0"/>
                  <a:pt x="270674" y="0"/>
                </a:cubicBezTo>
                <a:lnTo>
                  <a:pt x="2436013" y="0"/>
                </a:lnTo>
                <a:cubicBezTo>
                  <a:pt x="2585502" y="0"/>
                  <a:pt x="2706687" y="121185"/>
                  <a:pt x="2706687" y="270674"/>
                </a:cubicBezTo>
                <a:lnTo>
                  <a:pt x="2706687" y="1353338"/>
                </a:lnTo>
                <a:cubicBezTo>
                  <a:pt x="2706687" y="1502827"/>
                  <a:pt x="2585502" y="1624012"/>
                  <a:pt x="2436013" y="1624012"/>
                </a:cubicBezTo>
                <a:lnTo>
                  <a:pt x="270674" y="1624012"/>
                </a:lnTo>
                <a:cubicBezTo>
                  <a:pt x="121185" y="1624012"/>
                  <a:pt x="0" y="1502827"/>
                  <a:pt x="0" y="1353338"/>
                </a:cubicBezTo>
                <a:lnTo>
                  <a:pt x="0" y="270674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618" tIns="132618" rIns="132618" bIns="132618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None/>
            </a:pPr>
            <a:r>
              <a:rPr lang="en-US" sz="1400" b="1" kern="1200" dirty="0"/>
              <a:t>Location:</a:t>
            </a:r>
            <a:r>
              <a:rPr lang="en-US" sz="1400" kern="1200" dirty="0"/>
              <a:t> Headquartered in Hyderabad, with operations in multiple locations across the country.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7F9BBAA-712A-06C1-88B0-4D8E3755DAD6}"/>
              </a:ext>
            </a:extLst>
          </p:cNvPr>
          <p:cNvSpPr/>
          <p:nvPr/>
        </p:nvSpPr>
        <p:spPr>
          <a:xfrm>
            <a:off x="3066526" y="3010185"/>
            <a:ext cx="2706687" cy="1624012"/>
          </a:xfrm>
          <a:custGeom>
            <a:avLst/>
            <a:gdLst>
              <a:gd name="connsiteX0" fmla="*/ 0 w 2706687"/>
              <a:gd name="connsiteY0" fmla="*/ 270674 h 1624012"/>
              <a:gd name="connsiteX1" fmla="*/ 270674 w 2706687"/>
              <a:gd name="connsiteY1" fmla="*/ 0 h 1624012"/>
              <a:gd name="connsiteX2" fmla="*/ 2436013 w 2706687"/>
              <a:gd name="connsiteY2" fmla="*/ 0 h 1624012"/>
              <a:gd name="connsiteX3" fmla="*/ 2706687 w 2706687"/>
              <a:gd name="connsiteY3" fmla="*/ 270674 h 1624012"/>
              <a:gd name="connsiteX4" fmla="*/ 2706687 w 2706687"/>
              <a:gd name="connsiteY4" fmla="*/ 1353338 h 1624012"/>
              <a:gd name="connsiteX5" fmla="*/ 2436013 w 2706687"/>
              <a:gd name="connsiteY5" fmla="*/ 1624012 h 1624012"/>
              <a:gd name="connsiteX6" fmla="*/ 270674 w 2706687"/>
              <a:gd name="connsiteY6" fmla="*/ 1624012 h 1624012"/>
              <a:gd name="connsiteX7" fmla="*/ 0 w 2706687"/>
              <a:gd name="connsiteY7" fmla="*/ 1353338 h 1624012"/>
              <a:gd name="connsiteX8" fmla="*/ 0 w 2706687"/>
              <a:gd name="connsiteY8" fmla="*/ 270674 h 162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6687" h="1624012">
                <a:moveTo>
                  <a:pt x="0" y="270674"/>
                </a:moveTo>
                <a:cubicBezTo>
                  <a:pt x="0" y="121185"/>
                  <a:pt x="121185" y="0"/>
                  <a:pt x="270674" y="0"/>
                </a:cubicBezTo>
                <a:lnTo>
                  <a:pt x="2436013" y="0"/>
                </a:lnTo>
                <a:cubicBezTo>
                  <a:pt x="2585502" y="0"/>
                  <a:pt x="2706687" y="121185"/>
                  <a:pt x="2706687" y="270674"/>
                </a:cubicBezTo>
                <a:lnTo>
                  <a:pt x="2706687" y="1353338"/>
                </a:lnTo>
                <a:cubicBezTo>
                  <a:pt x="2706687" y="1502827"/>
                  <a:pt x="2585502" y="1624012"/>
                  <a:pt x="2436013" y="1624012"/>
                </a:cubicBezTo>
                <a:lnTo>
                  <a:pt x="270674" y="1624012"/>
                </a:lnTo>
                <a:cubicBezTo>
                  <a:pt x="121185" y="1624012"/>
                  <a:pt x="0" y="1502827"/>
                  <a:pt x="0" y="1353338"/>
                </a:cubicBezTo>
                <a:lnTo>
                  <a:pt x="0" y="270674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618" tIns="132618" rIns="132618" bIns="132618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/>
              <a:t>Services:</a:t>
            </a:r>
            <a:r>
              <a:rPr lang="en-US" sz="1400" kern="1200" dirty="0"/>
              <a:t> YGK Calling Services specializes in providing inbound and outbound customer support for various industries including telecommunications, banking, and e-commerce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9A56B75-3858-523D-DFF0-9E52D64FB5BF}"/>
              </a:ext>
            </a:extLst>
          </p:cNvPr>
          <p:cNvSpPr/>
          <p:nvPr/>
        </p:nvSpPr>
        <p:spPr>
          <a:xfrm>
            <a:off x="6043882" y="3010185"/>
            <a:ext cx="2706687" cy="1624012"/>
          </a:xfrm>
          <a:custGeom>
            <a:avLst/>
            <a:gdLst>
              <a:gd name="connsiteX0" fmla="*/ 0 w 2706687"/>
              <a:gd name="connsiteY0" fmla="*/ 270674 h 1624012"/>
              <a:gd name="connsiteX1" fmla="*/ 270674 w 2706687"/>
              <a:gd name="connsiteY1" fmla="*/ 0 h 1624012"/>
              <a:gd name="connsiteX2" fmla="*/ 2436013 w 2706687"/>
              <a:gd name="connsiteY2" fmla="*/ 0 h 1624012"/>
              <a:gd name="connsiteX3" fmla="*/ 2706687 w 2706687"/>
              <a:gd name="connsiteY3" fmla="*/ 270674 h 1624012"/>
              <a:gd name="connsiteX4" fmla="*/ 2706687 w 2706687"/>
              <a:gd name="connsiteY4" fmla="*/ 1353338 h 1624012"/>
              <a:gd name="connsiteX5" fmla="*/ 2436013 w 2706687"/>
              <a:gd name="connsiteY5" fmla="*/ 1624012 h 1624012"/>
              <a:gd name="connsiteX6" fmla="*/ 270674 w 2706687"/>
              <a:gd name="connsiteY6" fmla="*/ 1624012 h 1624012"/>
              <a:gd name="connsiteX7" fmla="*/ 0 w 2706687"/>
              <a:gd name="connsiteY7" fmla="*/ 1353338 h 1624012"/>
              <a:gd name="connsiteX8" fmla="*/ 0 w 2706687"/>
              <a:gd name="connsiteY8" fmla="*/ 270674 h 162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6687" h="1624012">
                <a:moveTo>
                  <a:pt x="0" y="270674"/>
                </a:moveTo>
                <a:cubicBezTo>
                  <a:pt x="0" y="121185"/>
                  <a:pt x="121185" y="0"/>
                  <a:pt x="270674" y="0"/>
                </a:cubicBezTo>
                <a:lnTo>
                  <a:pt x="2436013" y="0"/>
                </a:lnTo>
                <a:cubicBezTo>
                  <a:pt x="2585502" y="0"/>
                  <a:pt x="2706687" y="121185"/>
                  <a:pt x="2706687" y="270674"/>
                </a:cubicBezTo>
                <a:lnTo>
                  <a:pt x="2706687" y="1353338"/>
                </a:lnTo>
                <a:cubicBezTo>
                  <a:pt x="2706687" y="1502827"/>
                  <a:pt x="2585502" y="1624012"/>
                  <a:pt x="2436013" y="1624012"/>
                </a:cubicBezTo>
                <a:lnTo>
                  <a:pt x="270674" y="1624012"/>
                </a:lnTo>
                <a:cubicBezTo>
                  <a:pt x="121185" y="1624012"/>
                  <a:pt x="0" y="1502827"/>
                  <a:pt x="0" y="1353338"/>
                </a:cubicBezTo>
                <a:lnTo>
                  <a:pt x="0" y="270674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618" tIns="132618" rIns="132618" bIns="132618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/>
              <a:t>Mission:</a:t>
            </a:r>
            <a:r>
              <a:rPr lang="en-US" sz="1400" kern="1200" dirty="0"/>
              <a:t> To deliver seamless customer support experiences and enhance customer satisfaction for our clients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38301D-905B-DF1E-AA1A-4877ACB65B2A}"/>
              </a:ext>
            </a:extLst>
          </p:cNvPr>
          <p:cNvSpPr/>
          <p:nvPr/>
        </p:nvSpPr>
        <p:spPr>
          <a:xfrm>
            <a:off x="4555204" y="4904866"/>
            <a:ext cx="2706687" cy="1624012"/>
          </a:xfrm>
          <a:custGeom>
            <a:avLst/>
            <a:gdLst>
              <a:gd name="connsiteX0" fmla="*/ 0 w 2706687"/>
              <a:gd name="connsiteY0" fmla="*/ 270674 h 1624012"/>
              <a:gd name="connsiteX1" fmla="*/ 270674 w 2706687"/>
              <a:gd name="connsiteY1" fmla="*/ 0 h 1624012"/>
              <a:gd name="connsiteX2" fmla="*/ 2436013 w 2706687"/>
              <a:gd name="connsiteY2" fmla="*/ 0 h 1624012"/>
              <a:gd name="connsiteX3" fmla="*/ 2706687 w 2706687"/>
              <a:gd name="connsiteY3" fmla="*/ 270674 h 1624012"/>
              <a:gd name="connsiteX4" fmla="*/ 2706687 w 2706687"/>
              <a:gd name="connsiteY4" fmla="*/ 1353338 h 1624012"/>
              <a:gd name="connsiteX5" fmla="*/ 2436013 w 2706687"/>
              <a:gd name="connsiteY5" fmla="*/ 1624012 h 1624012"/>
              <a:gd name="connsiteX6" fmla="*/ 270674 w 2706687"/>
              <a:gd name="connsiteY6" fmla="*/ 1624012 h 1624012"/>
              <a:gd name="connsiteX7" fmla="*/ 0 w 2706687"/>
              <a:gd name="connsiteY7" fmla="*/ 1353338 h 1624012"/>
              <a:gd name="connsiteX8" fmla="*/ 0 w 2706687"/>
              <a:gd name="connsiteY8" fmla="*/ 270674 h 162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6687" h="1624012">
                <a:moveTo>
                  <a:pt x="0" y="270674"/>
                </a:moveTo>
                <a:cubicBezTo>
                  <a:pt x="0" y="121185"/>
                  <a:pt x="121185" y="0"/>
                  <a:pt x="270674" y="0"/>
                </a:cubicBezTo>
                <a:lnTo>
                  <a:pt x="2436013" y="0"/>
                </a:lnTo>
                <a:cubicBezTo>
                  <a:pt x="2585502" y="0"/>
                  <a:pt x="2706687" y="121185"/>
                  <a:pt x="2706687" y="270674"/>
                </a:cubicBezTo>
                <a:lnTo>
                  <a:pt x="2706687" y="1353338"/>
                </a:lnTo>
                <a:cubicBezTo>
                  <a:pt x="2706687" y="1502827"/>
                  <a:pt x="2585502" y="1624012"/>
                  <a:pt x="2436013" y="1624012"/>
                </a:cubicBezTo>
                <a:lnTo>
                  <a:pt x="270674" y="1624012"/>
                </a:lnTo>
                <a:cubicBezTo>
                  <a:pt x="121185" y="1624012"/>
                  <a:pt x="0" y="1502827"/>
                  <a:pt x="0" y="1353338"/>
                </a:cubicBezTo>
                <a:lnTo>
                  <a:pt x="0" y="270674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618" tIns="132618" rIns="132618" bIns="132618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None/>
            </a:pPr>
            <a:r>
              <a:rPr lang="en-US" sz="1400" b="1" kern="1200" dirty="0"/>
              <a:t>Team:</a:t>
            </a:r>
            <a:r>
              <a:rPr lang="en-US" sz="1400" kern="1200" dirty="0"/>
              <a:t> Over 500 trained customer service agents handling more than 50,000 calls per month.</a:t>
            </a:r>
          </a:p>
        </p:txBody>
      </p:sp>
      <p:pic>
        <p:nvPicPr>
          <p:cNvPr id="17" name="Picture 2" descr="How Professional Call Center Services Can Help Your Business - Central ...">
            <a:extLst>
              <a:ext uri="{FF2B5EF4-FFF2-40B4-BE49-F238E27FC236}">
                <a16:creationId xmlns:a16="http://schemas.microsoft.com/office/drawing/2014/main" id="{CE328FD4-CC52-DD15-8F47-8129EB471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67504" y="-69719"/>
            <a:ext cx="6694409" cy="6927719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4 Must-Try Innovative Contact Centre Trends - Acquisition International">
            <a:extLst>
              <a:ext uri="{FF2B5EF4-FFF2-40B4-BE49-F238E27FC236}">
                <a16:creationId xmlns:a16="http://schemas.microsoft.com/office/drawing/2014/main" id="{F91CCB14-AB29-5870-82A4-C34BE4848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046" y="0"/>
            <a:ext cx="69725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683584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38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38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38000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38000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38000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4" grpId="0" animBg="1"/>
          <p:bldP spid="15" grpId="0" animBg="1"/>
          <p:bldP spid="1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3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3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38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38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38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4" grpId="0" animBg="1"/>
          <p:bldP spid="15" grpId="0" animBg="1"/>
          <p:bldP spid="16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256</Words>
  <Application>Microsoft Office PowerPoint</Application>
  <PresentationFormat>Widescreen</PresentationFormat>
  <Paragraphs>60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Elephant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Yogananda Gopikrishna</dc:creator>
  <cp:lastModifiedBy>Yogananda Gopikrishna</cp:lastModifiedBy>
  <cp:revision>2</cp:revision>
  <dcterms:created xsi:type="dcterms:W3CDTF">2024-09-22T07:13:05Z</dcterms:created>
  <dcterms:modified xsi:type="dcterms:W3CDTF">2024-09-23T14:04:43Z</dcterms:modified>
</cp:coreProperties>
</file>