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81" r:id="rId5"/>
    <p:sldId id="279" r:id="rId6"/>
    <p:sldId id="280" r:id="rId7"/>
    <p:sldId id="283" r:id="rId8"/>
    <p:sldId id="258" r:id="rId9"/>
    <p:sldId id="262" r:id="rId10"/>
    <p:sldId id="278" r:id="rId11"/>
    <p:sldId id="260" r:id="rId12"/>
    <p:sldId id="264" r:id="rId13"/>
    <p:sldId id="265" r:id="rId14"/>
    <p:sldId id="266" r:id="rId15"/>
    <p:sldId id="272" r:id="rId16"/>
    <p:sldId id="277" r:id="rId17"/>
    <p:sldId id="267" r:id="rId18"/>
    <p:sldId id="273" r:id="rId19"/>
    <p:sldId id="268" r:id="rId20"/>
    <p:sldId id="274" r:id="rId21"/>
    <p:sldId id="269" r:id="rId22"/>
    <p:sldId id="275" r:id="rId23"/>
    <p:sldId id="270" r:id="rId24"/>
    <p:sldId id="276" r:id="rId25"/>
    <p:sldId id="271" r:id="rId26"/>
    <p:sldId id="284" r:id="rId27"/>
    <p:sldId id="285" r:id="rId28"/>
  </p:sldIdLst>
  <p:sldSz cx="18288000" cy="10287000"/>
  <p:notesSz cx="6858000" cy="9144000"/>
  <p:embeddedFontLst>
    <p:embeddedFont>
      <p:font typeface="Arial Unicode" panose="020B0604020202020204" charset="-128"/>
      <p:regular r:id="rId30"/>
    </p:embeddedFont>
    <p:embeddedFont>
      <p:font typeface="Arial Unicode Bold" panose="020B0604020202020204" charset="-128"/>
      <p:regular r:id="rId31"/>
    </p:embeddedFont>
    <p:embeddedFont>
      <p:font typeface="Algerian" panose="04020705040A02060702" pitchFamily="82" charset="0"/>
      <p:regular r:id="rId32"/>
    </p:embeddedFont>
    <p:embeddedFont>
      <p:font typeface="Free Serif" panose="020B0604020202020204" charset="0"/>
      <p:regular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239D63"/>
    <a:srgbClr val="FE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063" autoAdjust="0"/>
  </p:normalViewPr>
  <p:slideViewPr>
    <p:cSldViewPr>
      <p:cViewPr varScale="1">
        <p:scale>
          <a:sx n="40" d="100"/>
          <a:sy n="40" d="100"/>
        </p:scale>
        <p:origin x="20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10:48:34.68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29,'63'-1,"-25"-1,-1 2,1 2,55 9,-47-3,0-3,1-1,64-5,33 3,-50 10,-59-6,42 1,500-6,-277-2,307 1,-572-2,57-9,-54 5,39-2,-37 6,40-9,-41 5,43-2,79-6,5 1,178 13,-307 2,57 10,12 1,18 1,19 1,-123-15,-1 0,0 2,0 0,0 2,0 0,0 1,28 11,-35-11,1-1,0 0,0-1,0 0,1-1,13 0,84-3,-52-1,66 3,99-4,-124-9,37-2,-57 12,106-7,444-8,-417 19,2265-2,-2267-14,6 0,-191 13,0 2,0 1,0 2,0 0,0 1,-1 2,37 14,-49-15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10:48:53.55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4,'591'0,"-552"2,0 2,68 16,-61-10,64 5,-39-12,-28-2,55 8,-30 0,84 1,71-11,-76-1,1929 2,-2041-2,-1-2,0 0,33-11,62-8,247 16,-230 9,-104 0,1 3,63 14,-57-9,68 5,35-1,55 2,443-17,-471-12,-27-1,257 15,-276 12,30 1,-39-14,127-17,-195 11,79-11,-93 9,125-21,-102 24,84 2,-83 4,77-9,154-12,3 21,-98 2,52-3,-231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52A10-536D-4045-BEA7-82AFB7DD412E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A4255-2CE9-4B7C-AACF-66F462216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A4255-2CE9-4B7C-AACF-66F462216C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5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A4255-2CE9-4B7C-AACF-66F462216C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A4255-2CE9-4B7C-AACF-66F462216C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1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A4255-2CE9-4B7C-AACF-66F462216C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notesSlide" Target="../notesSlides/notesSlide4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eg"/><Relationship Id="rId5" Type="http://schemas.openxmlformats.org/officeDocument/2006/relationships/image" Target="../media/image37.png"/><Relationship Id="rId10" Type="http://schemas.openxmlformats.org/officeDocument/2006/relationships/image" Target="../media/image360.png"/><Relationship Id="rId4" Type="http://schemas.openxmlformats.org/officeDocument/2006/relationships/image" Target="../media/image36.png"/><Relationship Id="rId9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dirty="0"/>
          </a:p>
        </p:txBody>
      </p:sp>
      <p:sp>
        <p:nvSpPr>
          <p:cNvPr id="3" name="TextBox 3"/>
          <p:cNvSpPr txBox="1"/>
          <p:nvPr/>
        </p:nvSpPr>
        <p:spPr>
          <a:xfrm>
            <a:off x="7604425" y="3968495"/>
            <a:ext cx="10090746" cy="161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59"/>
              </a:lnSpc>
            </a:pPr>
            <a:r>
              <a:rPr lang="en-US" sz="9470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Consumer Goods</a:t>
            </a:r>
          </a:p>
        </p:txBody>
      </p:sp>
      <p:sp>
        <p:nvSpPr>
          <p:cNvPr id="4" name="Freeform 4"/>
          <p:cNvSpPr/>
          <p:nvPr/>
        </p:nvSpPr>
        <p:spPr>
          <a:xfrm>
            <a:off x="-761999" y="2112143"/>
            <a:ext cx="8093532" cy="6036744"/>
          </a:xfrm>
          <a:custGeom>
            <a:avLst/>
            <a:gdLst/>
            <a:ahLst/>
            <a:cxnLst/>
            <a:rect l="l" t="t" r="r" b="b"/>
            <a:pathLst>
              <a:path w="8048992" h="6036744">
                <a:moveTo>
                  <a:pt x="0" y="0"/>
                </a:moveTo>
                <a:lnTo>
                  <a:pt x="8048992" y="0"/>
                </a:lnTo>
                <a:lnTo>
                  <a:pt x="8048992" y="6036743"/>
                </a:lnTo>
                <a:lnTo>
                  <a:pt x="0" y="603674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alphaModFix amt="81000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296400" y="1787442"/>
            <a:ext cx="1563691" cy="180028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0371908" y="2653191"/>
            <a:ext cx="6239692" cy="1077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69"/>
              </a:lnSpc>
            </a:pPr>
            <a:r>
              <a:rPr lang="en-US" sz="6335" dirty="0">
                <a:solidFill>
                  <a:srgbClr val="000000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Arial Unicode Bold"/>
                <a:ea typeface="Arial Unicode Bold"/>
                <a:cs typeface="Arial Unicode Bold"/>
                <a:sym typeface="Arial Unicode Bold"/>
              </a:rPr>
              <a:t>tliQ Hardware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60133" y="5413862"/>
            <a:ext cx="10112520" cy="1558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6"/>
              </a:lnSpc>
            </a:pPr>
            <a:r>
              <a:rPr lang="en-US" sz="9132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Ad- Hoc Insights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93867" y="9450331"/>
            <a:ext cx="6093023" cy="5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chemeClr val="accent6">
                    <a:lumMod val="75000"/>
                  </a:schemeClr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By - Yogananda Gopi Krishna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95924-0C80-54AB-A3C9-2A8DA5EAF62E}"/>
              </a:ext>
            </a:extLst>
          </p:cNvPr>
          <p:cNvCxnSpPr>
            <a:cxnSpLocks/>
          </p:cNvCxnSpPr>
          <p:nvPr/>
        </p:nvCxnSpPr>
        <p:spPr>
          <a:xfrm flipV="1">
            <a:off x="8915400" y="3587727"/>
            <a:ext cx="7467600" cy="6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50F93-271B-C7AD-0BDA-A2FF699D5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0" y="103476"/>
            <a:ext cx="968277" cy="968277"/>
          </a:xfrm>
          <a:prstGeom prst="rect">
            <a:avLst/>
          </a:prstGeom>
        </p:spPr>
      </p:pic>
      <p:pic>
        <p:nvPicPr>
          <p:cNvPr id="12" name="Google Shape;105;p1">
            <a:extLst>
              <a:ext uri="{FF2B5EF4-FFF2-40B4-BE49-F238E27FC236}">
                <a16:creationId xmlns:a16="http://schemas.microsoft.com/office/drawing/2014/main" id="{42092942-3BF2-8E18-48C3-313E8AE09A2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91276" y="8670968"/>
            <a:ext cx="1961263" cy="155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9057308" y="2628900"/>
            <a:ext cx="9230692" cy="6141135"/>
          </a:xfrm>
          <a:custGeom>
            <a:avLst/>
            <a:gdLst/>
            <a:ahLst/>
            <a:cxnLst/>
            <a:rect l="l" t="t" r="r" b="b"/>
            <a:pathLst>
              <a:path w="7891951" h="5531535">
                <a:moveTo>
                  <a:pt x="0" y="0"/>
                </a:moveTo>
                <a:lnTo>
                  <a:pt x="7891952" y="0"/>
                </a:lnTo>
                <a:lnTo>
                  <a:pt x="7891952" y="5531534"/>
                </a:lnTo>
                <a:lnTo>
                  <a:pt x="0" y="553153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674" t="-45966" r="-3560" b="-1244"/>
            </a:stretch>
          </a:blipFill>
          <a:ln cap="rnd">
            <a:noFill/>
            <a:prstDash val="solid"/>
            <a:round/>
          </a:ln>
          <a:effectLst>
            <a:reflection blurRad="6350" stA="50000" endA="300" endPos="555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5FF50B4C-3BDD-6DDE-3EA5-564DE2259FA9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4681194"/>
            <a:ext cx="8686800" cy="4114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AtliQ</a:t>
            </a:r>
            <a:r>
              <a:rPr lang="en-US" sz="3200" dirty="0"/>
              <a:t> Hardware achieved a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36.33%</a:t>
            </a:r>
            <a:r>
              <a:rPr lang="en-US" sz="3200" dirty="0"/>
              <a:t> increase in unique products sold, rising from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245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2020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334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2021</a:t>
            </a:r>
            <a:r>
              <a:rPr lang="en-US" sz="3200" dirty="0"/>
              <a:t>. This growth demonstrates a successful expansion of our product portfolio and market reach.</a:t>
            </a:r>
          </a:p>
        </p:txBody>
      </p:sp>
      <p:sp>
        <p:nvSpPr>
          <p:cNvPr id="10" name="Left Brace 9"/>
          <p:cNvSpPr/>
          <p:nvPr/>
        </p:nvSpPr>
        <p:spPr>
          <a:xfrm rot="3790670">
            <a:off x="10841207" y="5090434"/>
            <a:ext cx="700501" cy="818942"/>
          </a:xfrm>
          <a:prstGeom prst="leftBrace">
            <a:avLst>
              <a:gd name="adj1" fmla="val 8333"/>
              <a:gd name="adj2" fmla="val 49601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D633E2-15B8-F5DE-36F3-1DE88F4D75FE}"/>
              </a:ext>
            </a:extLst>
          </p:cNvPr>
          <p:cNvSpPr/>
          <p:nvPr/>
        </p:nvSpPr>
        <p:spPr>
          <a:xfrm rot="20141588">
            <a:off x="10287000" y="4457700"/>
            <a:ext cx="1219200" cy="5445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36.33%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1DBE4-F227-1ECA-55A1-DEDEA508D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04411"/>
            <a:ext cx="10407550" cy="1566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093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471166" y="342900"/>
            <a:ext cx="7104847" cy="2087089"/>
          </a:xfrm>
          <a:custGeom>
            <a:avLst/>
            <a:gdLst/>
            <a:ahLst/>
            <a:cxnLst/>
            <a:rect l="l" t="t" r="r" b="b"/>
            <a:pathLst>
              <a:path w="1871236" h="894754">
                <a:moveTo>
                  <a:pt x="55573" y="0"/>
                </a:moveTo>
                <a:lnTo>
                  <a:pt x="1815663" y="0"/>
                </a:lnTo>
                <a:cubicBezTo>
                  <a:pt x="1830401" y="0"/>
                  <a:pt x="1844537" y="5855"/>
                  <a:pt x="1854959" y="16277"/>
                </a:cubicBezTo>
                <a:cubicBezTo>
                  <a:pt x="1865381" y="26699"/>
                  <a:pt x="1871236" y="40834"/>
                  <a:pt x="1871236" y="55573"/>
                </a:cubicBezTo>
                <a:lnTo>
                  <a:pt x="1871236" y="839181"/>
                </a:lnTo>
                <a:cubicBezTo>
                  <a:pt x="1871236" y="869873"/>
                  <a:pt x="1846355" y="894754"/>
                  <a:pt x="1815663" y="894754"/>
                </a:cubicBezTo>
                <a:lnTo>
                  <a:pt x="55573" y="894754"/>
                </a:lnTo>
                <a:cubicBezTo>
                  <a:pt x="40834" y="894754"/>
                  <a:pt x="26699" y="888899"/>
                  <a:pt x="16277" y="878477"/>
                </a:cubicBezTo>
                <a:cubicBezTo>
                  <a:pt x="5855" y="868055"/>
                  <a:pt x="0" y="853920"/>
                  <a:pt x="0" y="839181"/>
                </a:cubicBezTo>
                <a:lnTo>
                  <a:pt x="0" y="55573"/>
                </a:lnTo>
                <a:cubicBezTo>
                  <a:pt x="0" y="24881"/>
                  <a:pt x="24881" y="0"/>
                  <a:pt x="55573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290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i="0" u="none" strike="noStrike" baseline="0" dirty="0">
                <a:latin typeface="Arial" panose="020B0604020202020204" pitchFamily="34" charset="0"/>
              </a:rPr>
              <a:t>3. Provide a report with all the unique product counts for each segment and sort them in descending order of product counts. </a:t>
            </a:r>
            <a:endParaRPr lang="en-US" sz="2800" dirty="0">
              <a:solidFill>
                <a:srgbClr val="004AAD"/>
              </a:solidFill>
              <a:latin typeface="Free Serif"/>
              <a:ea typeface="Free Serif"/>
              <a:cs typeface="Free Serif"/>
              <a:sym typeface="Free Serif"/>
            </a:endParaRPr>
          </a:p>
          <a:p>
            <a:endParaRPr lang="en-US" dirty="0"/>
          </a:p>
        </p:txBody>
      </p:sp>
      <p:sp>
        <p:nvSpPr>
          <p:cNvPr id="13" name="TextBox 13"/>
          <p:cNvSpPr txBox="1"/>
          <p:nvPr/>
        </p:nvSpPr>
        <p:spPr>
          <a:xfrm>
            <a:off x="7888769" y="242523"/>
            <a:ext cx="9484831" cy="2174375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lvl="1"/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   segment,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   COUNT(DISTINCT(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)) as </a:t>
            </a:r>
            <a:r>
              <a:rPr lang="en-US" sz="2400" dirty="0" err="1">
                <a:latin typeface="Courier New" panose="02070309020205020404" pitchFamily="49" charset="0"/>
              </a:rPr>
              <a:t>prod_cnt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</a:rPr>
              <a:t>dim_product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GROUP BY segment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ORDER BY </a:t>
            </a:r>
            <a:r>
              <a:rPr lang="en-US" sz="2400" dirty="0" err="1">
                <a:latin typeface="Courier New" panose="02070309020205020404" pitchFamily="49" charset="0"/>
              </a:rPr>
              <a:t>prod_cnt</a:t>
            </a:r>
            <a:r>
              <a:rPr lang="en-US" sz="2400" dirty="0">
                <a:latin typeface="Courier New" panose="02070309020205020404" pitchFamily="49" charset="0"/>
              </a:rPr>
              <a:t> DESC;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EF4959E-357C-C806-F7B4-A95DC341951D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31342-0B4F-B6B2-0F84-0BB70846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8" y="4495800"/>
            <a:ext cx="7772400" cy="48394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D86E4-5B55-BCEF-CC7A-1BAC1A43E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43" y="4305300"/>
            <a:ext cx="9055151" cy="522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110FEF2B-A59A-B60B-9C35-11F18ADAE872}"/>
              </a:ext>
            </a:extLst>
          </p:cNvPr>
          <p:cNvSpPr/>
          <p:nvPr/>
        </p:nvSpPr>
        <p:spPr>
          <a:xfrm rot="18048844">
            <a:off x="10799015" y="3534648"/>
            <a:ext cx="1185768" cy="2731801"/>
          </a:xfrm>
          <a:prstGeom prst="rightBrace">
            <a:avLst>
              <a:gd name="adj1" fmla="val 8333"/>
              <a:gd name="adj2" fmla="val 446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10C94-47AC-7D55-C35A-841DA19D4298}"/>
              </a:ext>
            </a:extLst>
          </p:cNvPr>
          <p:cNvSpPr/>
          <p:nvPr/>
        </p:nvSpPr>
        <p:spPr>
          <a:xfrm>
            <a:off x="10760335" y="2850271"/>
            <a:ext cx="2953580" cy="1274773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Business segments (82.9%)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96F695C-C390-3CD8-D183-6B7F5E2639D0}"/>
              </a:ext>
            </a:extLst>
          </p:cNvPr>
          <p:cNvSpPr/>
          <p:nvPr/>
        </p:nvSpPr>
        <p:spPr>
          <a:xfrm rot="17495584">
            <a:off x="14821480" y="6072971"/>
            <a:ext cx="1185768" cy="2731801"/>
          </a:xfrm>
          <a:prstGeom prst="rightBrace">
            <a:avLst>
              <a:gd name="adj1" fmla="val 8333"/>
              <a:gd name="adj2" fmla="val 446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AB3D64-4D7C-57DB-6CB9-BB2874AF678D}"/>
              </a:ext>
            </a:extLst>
          </p:cNvPr>
          <p:cNvSpPr/>
          <p:nvPr/>
        </p:nvSpPr>
        <p:spPr>
          <a:xfrm>
            <a:off x="14782800" y="5388594"/>
            <a:ext cx="2953580" cy="127477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Business segments (17.1%)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162800" y="0"/>
            <a:ext cx="10896600" cy="9791701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491958" y="3451245"/>
            <a:ext cx="5924374" cy="2463530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4. Which segment had the most increase in unique products in 2021 vs 2020? </a:t>
            </a:r>
            <a:endParaRPr lang="en-US" sz="2800" dirty="0">
              <a:solidFill>
                <a:srgbClr val="868686"/>
              </a:solidFill>
              <a:latin typeface="Free Serif"/>
              <a:ea typeface="Free Serif"/>
              <a:cs typeface="Free Serif"/>
              <a:sym typeface="Free Serif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628CA-141D-0118-B282-DD2779270851}"/>
              </a:ext>
            </a:extLst>
          </p:cNvPr>
          <p:cNvSpPr txBox="1"/>
          <p:nvPr/>
        </p:nvSpPr>
        <p:spPr>
          <a:xfrm>
            <a:off x="7813428" y="188297"/>
            <a:ext cx="9144000" cy="991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</a:rPr>
              <a:t>WITH </a:t>
            </a:r>
            <a:r>
              <a:rPr lang="en-US" sz="2200" dirty="0" err="1">
                <a:latin typeface="Courier New" panose="02070309020205020404" pitchFamily="49" charset="0"/>
              </a:rPr>
              <a:t>prod_cnt</a:t>
            </a:r>
            <a:r>
              <a:rPr lang="en-US" sz="22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</a:rPr>
              <a:t>gp.fiscal_year</a:t>
            </a:r>
            <a:r>
              <a:rPr lang="en-US" sz="22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</a:rPr>
              <a:t>p.segment</a:t>
            </a:r>
            <a:r>
              <a:rPr lang="en-US" sz="22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COUNT(DISTINCT(</a:t>
            </a:r>
            <a:r>
              <a:rPr lang="en-US" sz="2200" dirty="0" err="1">
                <a:latin typeface="Courier New" panose="02070309020205020404" pitchFamily="49" charset="0"/>
              </a:rPr>
              <a:t>p.product_code</a:t>
            </a:r>
            <a:r>
              <a:rPr lang="en-US" sz="2200" dirty="0">
                <a:latin typeface="Courier New" panose="02070309020205020404" pitchFamily="49" charset="0"/>
              </a:rPr>
              <a:t>)) as </a:t>
            </a:r>
            <a:r>
              <a:rPr lang="en-US" sz="2200" dirty="0" err="1">
                <a:latin typeface="Courier New" panose="02070309020205020404" pitchFamily="49" charset="0"/>
              </a:rPr>
              <a:t>uniq_prod_cnt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FROM </a:t>
            </a:r>
            <a:r>
              <a:rPr lang="en-US" sz="2200" dirty="0" err="1">
                <a:latin typeface="Courier New" panose="02070309020205020404" pitchFamily="49" charset="0"/>
              </a:rPr>
              <a:t>dim_product</a:t>
            </a:r>
            <a:r>
              <a:rPr lang="en-US" sz="2200" dirty="0">
                <a:latin typeface="Courier New" panose="02070309020205020404" pitchFamily="49" charset="0"/>
              </a:rPr>
              <a:t> p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JOIN </a:t>
            </a:r>
            <a:r>
              <a:rPr lang="en-US" sz="2200" dirty="0" err="1">
                <a:latin typeface="Courier New" panose="02070309020205020404" pitchFamily="49" charset="0"/>
              </a:rPr>
              <a:t>fact_gross_price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gp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USING (</a:t>
            </a:r>
            <a:r>
              <a:rPr lang="en-US" sz="2200" dirty="0" err="1">
                <a:latin typeface="Courier New" panose="02070309020205020404" pitchFamily="49" charset="0"/>
              </a:rPr>
              <a:t>product_code</a:t>
            </a:r>
            <a:r>
              <a:rPr lang="en-US" sz="22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GROUP BY </a:t>
            </a:r>
            <a:r>
              <a:rPr lang="en-US" sz="2200" dirty="0" err="1">
                <a:latin typeface="Courier New" panose="02070309020205020404" pitchFamily="49" charset="0"/>
              </a:rPr>
              <a:t>p.segment,gp.fiscal_year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ORDER BY </a:t>
            </a:r>
            <a:r>
              <a:rPr lang="en-US" sz="2200" dirty="0" err="1">
                <a:latin typeface="Courier New" panose="02070309020205020404" pitchFamily="49" charset="0"/>
              </a:rPr>
              <a:t>uniq_prod_cnt</a:t>
            </a:r>
            <a:r>
              <a:rPr lang="en-US" sz="2200" dirty="0">
                <a:latin typeface="Courier New" panose="02070309020205020404" pitchFamily="49" charset="0"/>
              </a:rPr>
              <a:t> DESC),</a:t>
            </a:r>
          </a:p>
          <a:p>
            <a:r>
              <a:rPr lang="en-US" sz="2200" dirty="0" err="1">
                <a:latin typeface="Courier New" panose="02070309020205020404" pitchFamily="49" charset="0"/>
              </a:rPr>
              <a:t>fy_prod_cnt</a:t>
            </a:r>
            <a:r>
              <a:rPr lang="en-US" sz="22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 segment,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 MAX(CASE WHEN </a:t>
            </a:r>
            <a:r>
              <a:rPr lang="en-US" sz="2200" dirty="0" err="1">
                <a:latin typeface="Courier New" panose="02070309020205020404" pitchFamily="49" charset="0"/>
              </a:rPr>
              <a:t>fiscal_year</a:t>
            </a:r>
            <a:r>
              <a:rPr lang="en-US" sz="2200" dirty="0">
                <a:latin typeface="Courier New" panose="02070309020205020404" pitchFamily="49" charset="0"/>
              </a:rPr>
              <a:t> = 2020 then </a:t>
            </a:r>
            <a:r>
              <a:rPr lang="en-US" sz="2200" dirty="0" err="1">
                <a:latin typeface="Courier New" panose="02070309020205020404" pitchFamily="49" charset="0"/>
              </a:rPr>
              <a:t>uniq_prod_cnt</a:t>
            </a:r>
            <a:r>
              <a:rPr lang="en-US" sz="2200" dirty="0">
                <a:latin typeface="Courier New" panose="02070309020205020404" pitchFamily="49" charset="0"/>
              </a:rPr>
              <a:t> END) AS product_count_2020,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 MAX(CASE WHEN </a:t>
            </a:r>
            <a:r>
              <a:rPr lang="en-US" sz="2200" dirty="0" err="1">
                <a:latin typeface="Courier New" panose="02070309020205020404" pitchFamily="49" charset="0"/>
              </a:rPr>
              <a:t>fiscal_year</a:t>
            </a:r>
            <a:r>
              <a:rPr lang="en-US" sz="2200" dirty="0">
                <a:latin typeface="Courier New" panose="02070309020205020404" pitchFamily="49" charset="0"/>
              </a:rPr>
              <a:t> = 2021 then </a:t>
            </a:r>
            <a:r>
              <a:rPr lang="en-US" sz="2200" dirty="0" err="1">
                <a:latin typeface="Courier New" panose="02070309020205020404" pitchFamily="49" charset="0"/>
              </a:rPr>
              <a:t>uniq_prod_cnt</a:t>
            </a:r>
            <a:r>
              <a:rPr lang="en-US" sz="2200" dirty="0">
                <a:latin typeface="Courier New" panose="02070309020205020404" pitchFamily="49" charset="0"/>
              </a:rPr>
              <a:t> END) AS product_count_2021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FROM </a:t>
            </a:r>
            <a:r>
              <a:rPr lang="en-US" sz="2200" dirty="0" err="1">
                <a:latin typeface="Courier New" panose="02070309020205020404" pitchFamily="49" charset="0"/>
              </a:rPr>
              <a:t>prod_cnt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GROUP BY segment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	segment,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product_count_2020,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product_count_2021,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product_count_2021 - product_count_2020 as difference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FROM </a:t>
            </a:r>
            <a:r>
              <a:rPr lang="en-US" sz="2200" dirty="0" err="1">
                <a:latin typeface="Courier New" panose="02070309020205020404" pitchFamily="49" charset="0"/>
              </a:rPr>
              <a:t>fy_prod_cnt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ORDER BY difference DESC;</a:t>
            </a:r>
          </a:p>
          <a:p>
            <a:endParaRPr lang="en-US" sz="2200" dirty="0">
              <a:solidFill>
                <a:srgbClr val="000000"/>
              </a:solidFill>
              <a:effectLst/>
              <a:latin typeface="Free Serif" panose="020B0604020202020204" charset="0"/>
              <a:ea typeface="Free Serif" panose="020B0604020202020204" charset="0"/>
              <a:cs typeface="Free Serif" panose="020B0604020202020204" charset="0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8774078-1907-D288-886D-1AD4E65C4DEE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610600" y="4457700"/>
            <a:ext cx="9396270" cy="5029200"/>
          </a:xfrm>
          <a:prstGeom prst="roundRect">
            <a:avLst/>
          </a:prstGeom>
          <a:blipFill>
            <a:blip r:embed="rId2" cstate="print"/>
            <a:stretch>
              <a:fillRect r="-2601" b="-7043"/>
            </a:stretch>
          </a:blipFill>
          <a:ln>
            <a:solidFill>
              <a:schemeClr val="bg1"/>
            </a:solidFill>
          </a:ln>
          <a:effectLst>
            <a:reflection blurRad="6350" stA="50000" endA="300" endPos="55500" dist="101600" dir="5400000" sy="-100000" algn="bl" rotWithShape="0"/>
          </a:effectLst>
        </p:spPr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34BCAEAE-078D-745F-39F8-6D2BE0BAE861}"/>
              </a:ext>
            </a:extLst>
          </p:cNvPr>
          <p:cNvSpPr/>
          <p:nvPr/>
        </p:nvSpPr>
        <p:spPr>
          <a:xfrm>
            <a:off x="3810000" y="190500"/>
            <a:ext cx="86106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6" name="Rounded Rectangle 5"/>
          <p:cNvSpPr/>
          <p:nvPr/>
        </p:nvSpPr>
        <p:spPr>
          <a:xfrm>
            <a:off x="304800" y="5295900"/>
            <a:ext cx="7848600" cy="41148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Accessories</a:t>
            </a:r>
            <a:r>
              <a:rPr lang="en-US" sz="3000" dirty="0"/>
              <a:t> saw the most significant rise in unique products,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increasing by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34</a:t>
            </a:r>
            <a:r>
              <a:rPr lang="en-US" sz="3000" dirty="0"/>
              <a:t>, whereas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Networking</a:t>
            </a:r>
            <a:r>
              <a:rPr lang="en-US" sz="3000" dirty="0"/>
              <a:t> had the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smallest growth of 3</a:t>
            </a:r>
            <a:r>
              <a:rPr lang="en-US" sz="3000" dirty="0"/>
              <a:t>. This disparity highlights areas of strong performance and those requiring further development to balance growth across segments.(resource allocation and marketing)</a:t>
            </a: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533400" y="3162300"/>
            <a:ext cx="6112363" cy="2133600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5. Get the products that have the highest and lowest manufacturing costs. </a:t>
            </a:r>
            <a:endParaRPr lang="en-US" sz="2800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867B048-E182-EA22-AA89-65559DEAB3CF}"/>
              </a:ext>
            </a:extLst>
          </p:cNvPr>
          <p:cNvSpPr txBox="1"/>
          <p:nvPr/>
        </p:nvSpPr>
        <p:spPr>
          <a:xfrm>
            <a:off x="7410190" y="190500"/>
            <a:ext cx="10877810" cy="939484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8153400" y="701660"/>
            <a:ext cx="9151256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p.product_code</a:t>
            </a:r>
            <a:r>
              <a:rPr lang="en-US" sz="2800" dirty="0"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</a:rPr>
              <a:t>p.product</a:t>
            </a:r>
            <a:r>
              <a:rPr lang="en-US" sz="2800" dirty="0">
                <a:latin typeface="Courier New" panose="02070309020205020404" pitchFamily="49" charset="0"/>
              </a:rPr>
              <a:t>, CONCAT("$ ",ROUND(manufacturing_cost,2)) AS 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fact_manufacturing_cost</a:t>
            </a:r>
            <a:r>
              <a:rPr lang="en-US" sz="2800" dirty="0">
                <a:latin typeface="Courier New" panose="02070309020205020404" pitchFamily="49" charset="0"/>
              </a:rPr>
              <a:t> m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JOIN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dim_product</a:t>
            </a:r>
            <a:r>
              <a:rPr lang="en-US" sz="2800" dirty="0">
                <a:latin typeface="Courier New" panose="02070309020205020404" pitchFamily="49" charset="0"/>
              </a:rPr>
              <a:t> p USING (</a:t>
            </a:r>
            <a:r>
              <a:rPr lang="en-US" sz="2800" dirty="0" err="1">
                <a:latin typeface="Courier New" panose="02070309020205020404" pitchFamily="49" charset="0"/>
              </a:rPr>
              <a:t>product_code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WHERE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r>
              <a:rPr lang="en-US" sz="2800" dirty="0">
                <a:latin typeface="Courier New" panose="02070309020205020404" pitchFamily="49" charset="0"/>
              </a:rPr>
              <a:t> = (SELECT 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    MAX(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r>
              <a:rPr lang="en-US" sz="2800" dirty="0">
                <a:latin typeface="Courier New" panose="02070309020205020404" pitchFamily="49" charset="0"/>
              </a:rPr>
              <a:t>) AS max_1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FROM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    </a:t>
            </a:r>
            <a:r>
              <a:rPr lang="en-US" sz="2800" dirty="0" err="1">
                <a:latin typeface="Courier New" panose="02070309020205020404" pitchFamily="49" charset="0"/>
              </a:rPr>
              <a:t>fact_manufacturing_cost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OR 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r>
              <a:rPr lang="en-US" sz="2800" dirty="0">
                <a:latin typeface="Courier New" panose="02070309020205020404" pitchFamily="49" charset="0"/>
              </a:rPr>
              <a:t> = (SELECT 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    MIN(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r>
              <a:rPr lang="en-US" sz="2800" dirty="0">
                <a:latin typeface="Courier New" panose="02070309020205020404" pitchFamily="49" charset="0"/>
              </a:rPr>
              <a:t>) AS min_1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FROM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    </a:t>
            </a:r>
            <a:r>
              <a:rPr lang="en-US" sz="2800" dirty="0" err="1">
                <a:latin typeface="Courier New" panose="02070309020205020404" pitchFamily="49" charset="0"/>
              </a:rPr>
              <a:t>fact_manufacturing_cost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2703256-AB30-6AD3-D472-67120D1A947F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9126" y="4533900"/>
            <a:ext cx="8458200" cy="41148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AQ HOME Allin1 Gen 2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/>
              <a:t>from </a:t>
            </a:r>
            <a:r>
              <a:rPr lang="en-US" sz="3200" b="1" dirty="0"/>
              <a:t>Personal desktop </a:t>
            </a:r>
            <a:r>
              <a:rPr lang="en-US" sz="3200" dirty="0"/>
              <a:t>category had the highest manufacturing cost at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$240.54</a:t>
            </a:r>
            <a:r>
              <a:rPr lang="en-US" sz="3200" dirty="0"/>
              <a:t>, while </a:t>
            </a:r>
            <a:r>
              <a:rPr lang="en-US" sz="3200" b="1" dirty="0">
                <a:solidFill>
                  <a:srgbClr val="FFC000"/>
                </a:solidFill>
              </a:rPr>
              <a:t>AQ Master wired x1 </a:t>
            </a:r>
            <a:r>
              <a:rPr lang="en-US" sz="3200" b="1" dirty="0" err="1">
                <a:solidFill>
                  <a:srgbClr val="FFC000"/>
                </a:solidFill>
              </a:rPr>
              <a:t>Ms</a:t>
            </a:r>
            <a:r>
              <a:rPr lang="en-US" sz="3200" b="1" dirty="0">
                <a:solidFill>
                  <a:srgbClr val="FFC000"/>
                </a:solidFill>
              </a:rPr>
              <a:t>  </a:t>
            </a:r>
            <a:r>
              <a:rPr lang="en-US" sz="3200" dirty="0"/>
              <a:t>from </a:t>
            </a:r>
            <a:r>
              <a:rPr lang="en-US" sz="3200" b="1" dirty="0"/>
              <a:t>Mouse</a:t>
            </a:r>
            <a:r>
              <a:rPr lang="en-US" sz="3200" dirty="0"/>
              <a:t> Category had the lowest at </a:t>
            </a:r>
            <a:r>
              <a:rPr lang="en-US" sz="3200" b="1" dirty="0">
                <a:solidFill>
                  <a:srgbClr val="FFC000"/>
                </a:solidFill>
              </a:rPr>
              <a:t>$0.89</a:t>
            </a:r>
            <a:r>
              <a:rPr lang="en-US" sz="3200" dirty="0"/>
              <a:t>. Understanding these cost extremes aids in evaluating cost efficiency and pricing strategies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E115A-DA80-8215-7E80-DF09437F1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26" y="357492"/>
            <a:ext cx="10972800" cy="2955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2841C-DD3A-1A24-99D8-29DFDF3FE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421865"/>
            <a:ext cx="4343400" cy="3874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1A40BA-4DE3-ABAE-FD35-357FEE9B6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476" y="4421865"/>
            <a:ext cx="4066674" cy="3939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6A2C44-A0F6-9754-8BB5-23C45FEEBD01}"/>
              </a:ext>
            </a:extLst>
          </p:cNvPr>
          <p:cNvSpPr txBox="1"/>
          <p:nvPr/>
        </p:nvSpPr>
        <p:spPr>
          <a:xfrm>
            <a:off x="9490076" y="4052533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ighest manufacturing cost Product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A4F75-F472-9451-10B5-D4558EDACFE2}"/>
              </a:ext>
            </a:extLst>
          </p:cNvPr>
          <p:cNvSpPr txBox="1"/>
          <p:nvPr/>
        </p:nvSpPr>
        <p:spPr>
          <a:xfrm>
            <a:off x="13659018" y="4052533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Least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manufacturing cost Product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7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381000" y="2552700"/>
            <a:ext cx="6929959" cy="2819399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sz="2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6. Generate a report which contains the top 5 customers who received an average high </a:t>
            </a:r>
            <a:r>
              <a:rPr lang="en-US" sz="2800" b="0" i="0" u="none" strike="noStrike" baseline="0" dirty="0" err="1">
                <a:latin typeface="Arial" panose="020B0604020202020204" pitchFamily="34" charset="0"/>
              </a:rPr>
              <a:t>pre_invoice_discount_pct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 for the fiscal year 2021 and in the Indian market. </a:t>
            </a:r>
            <a:endParaRPr lang="en-US" sz="2800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772400" y="-36598"/>
            <a:ext cx="10515600" cy="10056898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8279497" y="114300"/>
            <a:ext cx="9151256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Courier New" panose="02070309020205020404" pitchFamily="49" charset="0"/>
              </a:rPr>
              <a:t>WITH </a:t>
            </a:r>
            <a:r>
              <a:rPr lang="en-US" sz="2800" dirty="0" err="1">
                <a:latin typeface="Courier New" panose="02070309020205020404" pitchFamily="49" charset="0"/>
              </a:rPr>
              <a:t>avg_prein_disc_cust</a:t>
            </a:r>
            <a:r>
              <a:rPr lang="en-US" sz="2800" dirty="0">
                <a:latin typeface="Courier New" panose="02070309020205020404" pitchFamily="49" charset="0"/>
              </a:rPr>
              <a:t> AS (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SELECT 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customer_code</a:t>
            </a:r>
            <a:r>
              <a:rPr lang="en-US" sz="2800" dirty="0">
                <a:latin typeface="Courier New" panose="02070309020205020404" pitchFamily="49" charset="0"/>
              </a:rPr>
              <a:t>, AVG(</a:t>
            </a:r>
            <a:r>
              <a:rPr lang="en-US" sz="2800" dirty="0" err="1">
                <a:latin typeface="Courier New" panose="02070309020205020404" pitchFamily="49" charset="0"/>
              </a:rPr>
              <a:t>pre_invoice_discount_pct</a:t>
            </a:r>
            <a:r>
              <a:rPr lang="en-US" sz="2800" dirty="0">
                <a:latin typeface="Courier New" panose="02070309020205020404" pitchFamily="49" charset="0"/>
              </a:rPr>
              <a:t>) AS </a:t>
            </a:r>
            <a:r>
              <a:rPr lang="en-US" sz="2800" dirty="0" err="1">
                <a:latin typeface="Courier New" panose="02070309020205020404" pitchFamily="49" charset="0"/>
              </a:rPr>
              <a:t>Avg_prein_disc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FROM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fact_pre_invoice_deductions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WHERE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fiscal_year</a:t>
            </a:r>
            <a:r>
              <a:rPr lang="en-US" sz="2800" dirty="0">
                <a:latin typeface="Courier New" panose="02070309020205020404" pitchFamily="49" charset="0"/>
              </a:rPr>
              <a:t> = 2021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GROUP BY </a:t>
            </a:r>
            <a:r>
              <a:rPr lang="en-US" sz="2800" dirty="0" err="1">
                <a:latin typeface="Courier New" panose="02070309020205020404" pitchFamily="49" charset="0"/>
              </a:rPr>
              <a:t>customer_code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SELECT 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c.customer_code</a:t>
            </a:r>
            <a:r>
              <a:rPr lang="en-US" sz="2800" dirty="0">
                <a:latin typeface="Courier New" panose="02070309020205020404" pitchFamily="49" charset="0"/>
              </a:rPr>
              <a:t>, customer, CONCAT(ROUND(</a:t>
            </a:r>
            <a:r>
              <a:rPr lang="en-US" sz="2800" dirty="0" err="1">
                <a:latin typeface="Courier New" panose="02070309020205020404" pitchFamily="49" charset="0"/>
              </a:rPr>
              <a:t>Avg_prein_disc</a:t>
            </a:r>
            <a:r>
              <a:rPr lang="en-US" sz="2800" dirty="0">
                <a:latin typeface="Courier New" panose="02070309020205020404" pitchFamily="49" charset="0"/>
              </a:rPr>
              <a:t>*100,2)," %") AS </a:t>
            </a:r>
            <a:r>
              <a:rPr lang="en-US" sz="2800" dirty="0" err="1">
                <a:latin typeface="Courier New" panose="02070309020205020404" pitchFamily="49" charset="0"/>
              </a:rPr>
              <a:t>avg_disc_pct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FROM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avg_prein_disc_cust</a:t>
            </a:r>
            <a:r>
              <a:rPr lang="en-US" sz="2800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    JOIN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dim_customer</a:t>
            </a:r>
            <a:r>
              <a:rPr lang="en-US" sz="2800" dirty="0">
                <a:latin typeface="Courier New" panose="02070309020205020404" pitchFamily="49" charset="0"/>
              </a:rPr>
              <a:t> c USING (</a:t>
            </a:r>
            <a:r>
              <a:rPr lang="en-US" sz="2800" dirty="0" err="1">
                <a:latin typeface="Courier New" panose="02070309020205020404" pitchFamily="49" charset="0"/>
              </a:rPr>
              <a:t>customer_code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WHERE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market = '</a:t>
            </a:r>
            <a:r>
              <a:rPr lang="en-US" sz="2800" dirty="0" err="1">
                <a:latin typeface="Courier New" panose="02070309020205020404" pitchFamily="49" charset="0"/>
              </a:rPr>
              <a:t>india</a:t>
            </a:r>
            <a:r>
              <a:rPr lang="en-US" sz="2800" dirty="0">
                <a:latin typeface="Courier New" panose="02070309020205020404" pitchFamily="49" charset="0"/>
              </a:rPr>
              <a:t>'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ORDER BY </a:t>
            </a:r>
            <a:r>
              <a:rPr lang="en-US" sz="2800" dirty="0" err="1">
                <a:latin typeface="Courier New" panose="02070309020205020404" pitchFamily="49" charset="0"/>
              </a:rPr>
              <a:t>Avg_prein_disc</a:t>
            </a:r>
            <a:r>
              <a:rPr lang="en-US" sz="2800" dirty="0">
                <a:latin typeface="Courier New" panose="02070309020205020404" pitchFamily="49" charset="0"/>
              </a:rPr>
              <a:t> DESC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LIMIT 5;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EFBE5F1-E61B-7742-A14E-0C56FC06FA0D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88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EEF4D7-954E-AB0E-3E47-0BEBEE8CE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" y="4381500"/>
            <a:ext cx="8920656" cy="495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reeform 3"/>
          <p:cNvSpPr/>
          <p:nvPr/>
        </p:nvSpPr>
        <p:spPr>
          <a:xfrm>
            <a:off x="3200400" y="723900"/>
            <a:ext cx="9966833" cy="3882297"/>
          </a:xfrm>
          <a:custGeom>
            <a:avLst/>
            <a:gdLst/>
            <a:ahLst/>
            <a:cxnLst/>
            <a:rect l="l" t="t" r="r" b="b"/>
            <a:pathLst>
              <a:path w="9966833" h="3882297">
                <a:moveTo>
                  <a:pt x="0" y="0"/>
                </a:moveTo>
                <a:lnTo>
                  <a:pt x="9966833" y="0"/>
                </a:lnTo>
                <a:lnTo>
                  <a:pt x="9966833" y="3882297"/>
                </a:lnTo>
                <a:lnTo>
                  <a:pt x="0" y="3882297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5" name="Rounded Rectangle 4"/>
          <p:cNvSpPr/>
          <p:nvPr/>
        </p:nvSpPr>
        <p:spPr>
          <a:xfrm>
            <a:off x="9296400" y="5524500"/>
            <a:ext cx="8763000" cy="32766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2800" dirty="0" err="1"/>
              <a:t>Flipkart</a:t>
            </a:r>
            <a:r>
              <a:rPr lang="en-US" sz="2800" dirty="0"/>
              <a:t> received the highest average pre-invoice discount of 30.83%, enhancing its profitability compared to Amazon, which had a lower average discount of 29.33%. This information can be leveraged to optimize discount strategies and strengthen customer relationships.</a:t>
            </a: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260684" y="2400301"/>
            <a:ext cx="6749716" cy="3429000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7. Get the complete report of the Gross sales amount for the customer </a:t>
            </a:r>
            <a:r>
              <a:rPr lang="en-US" sz="2800" b="1" i="0" u="none" strike="noStrike" baseline="0" dirty="0">
                <a:latin typeface="Arial" panose="020B0604020202020204" pitchFamily="34" charset="0"/>
              </a:rPr>
              <a:t>“Atliq Exclusive” 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for each month </a:t>
            </a:r>
            <a:r>
              <a:rPr lang="en-US" sz="28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This analysis helps to get an idea of low and high-performing months and take strategic decisions. 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239001" y="-36597"/>
            <a:ext cx="10993958" cy="10089750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4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4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6553200" y="329809"/>
            <a:ext cx="98298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en-US" sz="2400" dirty="0">
                <a:latin typeface="Courier New" panose="02070309020205020404" pitchFamily="49" charset="0"/>
              </a:rPr>
              <a:t>WITH </a:t>
            </a:r>
            <a:r>
              <a:rPr lang="en-US" sz="2400" dirty="0" err="1">
                <a:latin typeface="Courier New" panose="02070309020205020404" pitchFamily="49" charset="0"/>
              </a:rPr>
              <a:t>gross_sale_amt_cte</a:t>
            </a:r>
            <a:r>
              <a:rPr lang="en-US" sz="2400" dirty="0">
                <a:latin typeface="Courier New" panose="02070309020205020404" pitchFamily="49" charset="0"/>
              </a:rPr>
              <a:t> AS (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customer_code</a:t>
            </a:r>
            <a:r>
              <a:rPr lang="en-US" sz="2400" dirty="0">
                <a:latin typeface="Courier New" panose="02070309020205020404" pitchFamily="49" charset="0"/>
              </a:rPr>
              <a:t>,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concat</a:t>
            </a:r>
            <a:r>
              <a:rPr lang="en-US" sz="2400" dirty="0">
                <a:latin typeface="Courier New" panose="02070309020205020404" pitchFamily="49" charset="0"/>
              </a:rPr>
              <a:t>(MONTHNAME(</a:t>
            </a:r>
            <a:r>
              <a:rPr lang="en-US" sz="2400" dirty="0" err="1">
                <a:latin typeface="Courier New" panose="02070309020205020404" pitchFamily="49" charset="0"/>
              </a:rPr>
              <a:t>sm.date</a:t>
            </a:r>
            <a:r>
              <a:rPr lang="en-US" sz="2400" dirty="0">
                <a:latin typeface="Courier New" panose="02070309020205020404" pitchFamily="49" charset="0"/>
              </a:rPr>
              <a:t>),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YEAR(date)) as </a:t>
            </a:r>
            <a:r>
              <a:rPr lang="en-US" sz="2400" dirty="0" err="1">
                <a:latin typeface="Courier New" panose="02070309020205020404" pitchFamily="49" charset="0"/>
              </a:rPr>
              <a:t>month_year</a:t>
            </a:r>
            <a:r>
              <a:rPr lang="en-US" sz="2400" dirty="0">
                <a:latin typeface="Courier New" panose="02070309020205020404" pitchFamily="49" charset="0"/>
              </a:rPr>
              <a:t>,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sm.fiscal_year</a:t>
            </a:r>
            <a:r>
              <a:rPr lang="en-US" sz="2400" dirty="0">
                <a:latin typeface="Courier New" panose="02070309020205020404" pitchFamily="49" charset="0"/>
              </a:rPr>
              <a:t>,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</a:rPr>
              <a:t>sm.sold_quantity</a:t>
            </a:r>
            <a:r>
              <a:rPr lang="en-US" sz="2400" dirty="0">
                <a:latin typeface="Courier New" panose="02070309020205020404" pitchFamily="49" charset="0"/>
              </a:rPr>
              <a:t> * </a:t>
            </a:r>
            <a:r>
              <a:rPr lang="en-US" sz="2400" dirty="0" err="1">
                <a:latin typeface="Courier New" panose="02070309020205020404" pitchFamily="49" charset="0"/>
              </a:rPr>
              <a:t>gp.gross_price</a:t>
            </a:r>
            <a:r>
              <a:rPr lang="en-US" sz="2400" dirty="0">
                <a:latin typeface="Courier New" panose="02070309020205020404" pitchFamily="49" charset="0"/>
              </a:rPr>
              <a:t>) AS </a:t>
            </a:r>
            <a:r>
              <a:rPr lang="en-US" sz="2400" dirty="0" err="1">
                <a:latin typeface="Courier New" panose="02070309020205020404" pitchFamily="49" charset="0"/>
              </a:rPr>
              <a:t>gross_sales_amt</a:t>
            </a:r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FROM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fact_gross_price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gp</a:t>
            </a:r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    JOIN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fact_sales_monthly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sm</a:t>
            </a:r>
            <a:r>
              <a:rPr lang="en-US" sz="2400" dirty="0">
                <a:latin typeface="Courier New" panose="02070309020205020404" pitchFamily="49" charset="0"/>
              </a:rPr>
              <a:t> USING (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pPr lvl="4"/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month_year</a:t>
            </a:r>
            <a:r>
              <a:rPr lang="en-US" sz="2400" dirty="0"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</a:rPr>
              <a:t>fiscal_year</a:t>
            </a:r>
            <a:r>
              <a:rPr lang="en-US" sz="2400" dirty="0">
                <a:latin typeface="Courier New" panose="02070309020205020404" pitchFamily="49" charset="0"/>
              </a:rPr>
              <a:t>, CONCAT("$",ROUND(sum(</a:t>
            </a:r>
            <a:r>
              <a:rPr lang="en-US" sz="2400" dirty="0" err="1">
                <a:latin typeface="Courier New" panose="02070309020205020404" pitchFamily="49" charset="0"/>
              </a:rPr>
              <a:t>gross_sales_amt</a:t>
            </a:r>
            <a:r>
              <a:rPr lang="en-US" sz="2400" dirty="0">
                <a:latin typeface="Courier New" panose="02070309020205020404" pitchFamily="49" charset="0"/>
              </a:rPr>
              <a:t>/1000000),2)," M") AS </a:t>
            </a:r>
            <a:r>
              <a:rPr lang="en-US" sz="2400" dirty="0" err="1">
                <a:latin typeface="Courier New" panose="02070309020205020404" pitchFamily="49" charset="0"/>
              </a:rPr>
              <a:t>gross_sales_amt_mln</a:t>
            </a:r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FROM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gross_sale_amt_cte</a:t>
            </a:r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    JOIN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dim_customer</a:t>
            </a:r>
            <a:r>
              <a:rPr lang="en-US" sz="2400" dirty="0">
                <a:latin typeface="Courier New" panose="02070309020205020404" pitchFamily="49" charset="0"/>
              </a:rPr>
              <a:t> USING (</a:t>
            </a:r>
            <a:r>
              <a:rPr lang="en-US" sz="2400" dirty="0" err="1">
                <a:latin typeface="Courier New" panose="02070309020205020404" pitchFamily="49" charset="0"/>
              </a:rPr>
              <a:t>customer_code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WHERE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customer = 'Atliq Exclusive'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GROUP BY  </a:t>
            </a:r>
            <a:r>
              <a:rPr lang="en-US" sz="2400" dirty="0" err="1">
                <a:latin typeface="Courier New" panose="02070309020205020404" pitchFamily="49" charset="0"/>
              </a:rPr>
              <a:t>fiscal_year,month_year</a:t>
            </a:r>
            <a:endParaRPr lang="en-US" sz="2400" dirty="0">
              <a:latin typeface="Courier New" panose="02070309020205020404" pitchFamily="49" charset="0"/>
            </a:endParaRPr>
          </a:p>
          <a:p>
            <a:pPr lvl="3"/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D93A865-08E8-4A1C-543F-9E4A25A873B1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40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0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766286" y="737008"/>
            <a:ext cx="5104992" cy="8978492"/>
          </a:xfrm>
          <a:custGeom>
            <a:avLst/>
            <a:gdLst/>
            <a:ahLst/>
            <a:cxnLst/>
            <a:rect l="l" t="t" r="r" b="b"/>
            <a:pathLst>
              <a:path w="5104992" h="8978492">
                <a:moveTo>
                  <a:pt x="0" y="0"/>
                </a:moveTo>
                <a:lnTo>
                  <a:pt x="5104992" y="0"/>
                </a:lnTo>
                <a:lnTo>
                  <a:pt x="5104992" y="8978492"/>
                </a:lnTo>
                <a:lnTo>
                  <a:pt x="0" y="897849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l="-1683"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362E6-7EC8-9435-E1D2-323B44B45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" y="684333"/>
            <a:ext cx="12196011" cy="4267200"/>
          </a:xfrm>
          <a:prstGeom prst="rect">
            <a:avLst/>
          </a:prstGeom>
          <a:ln>
            <a:noFill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304800" y="5905500"/>
            <a:ext cx="12192000" cy="24384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>
                <a:solidFill>
                  <a:srgbClr val="FFFF00"/>
                </a:solidFill>
              </a:rPr>
              <a:t>March</a:t>
            </a:r>
            <a:r>
              <a:rPr lang="en-US" sz="2800" dirty="0"/>
              <a:t> was the </a:t>
            </a:r>
            <a:r>
              <a:rPr lang="en-US" sz="2800" b="1" dirty="0">
                <a:solidFill>
                  <a:srgbClr val="FFFF00"/>
                </a:solidFill>
              </a:rPr>
              <a:t>lowest-performing month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for gross sales in both fiscal years 2020 and 2021, while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November</a:t>
            </a:r>
            <a:r>
              <a:rPr lang="en-US" sz="2800" dirty="0"/>
              <a:t> achieved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 sales</a:t>
            </a:r>
            <a:r>
              <a:rPr lang="en-US" sz="2800" dirty="0"/>
              <a:t>. The significant increase in total gross sales from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70.5M</a:t>
            </a:r>
            <a:r>
              <a:rPr lang="en-US" sz="2800" dirty="0"/>
              <a:t> in 2020 to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224.55M</a:t>
            </a:r>
            <a:r>
              <a:rPr lang="en-US" sz="2800" dirty="0"/>
              <a:t> in 2021 highlights successful sales strategies and seasonal trends that can inform future business planning.</a:t>
            </a:r>
          </a:p>
          <a:p>
            <a:endParaRPr lang="en-IN" sz="2800" dirty="0"/>
          </a:p>
          <a:p>
            <a:endParaRPr lang="en-US" sz="2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76600" y="3610356"/>
            <a:ext cx="5334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15200" y="1028700"/>
            <a:ext cx="5334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2723538" y="3467100"/>
            <a:ext cx="387962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295400" y="3086100"/>
            <a:ext cx="14478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Least performance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5410200" y="729916"/>
            <a:ext cx="144780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Top performance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24540" y="958516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39889D-B74A-089C-C6B6-09CA470D3602}"/>
              </a:ext>
            </a:extLst>
          </p:cNvPr>
          <p:cNvCxnSpPr>
            <a:cxnSpLocks/>
          </p:cNvCxnSpPr>
          <p:nvPr/>
        </p:nvCxnSpPr>
        <p:spPr>
          <a:xfrm>
            <a:off x="12598835" y="4533900"/>
            <a:ext cx="553676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F23DBB-61F1-4DBF-1303-3B506C058CFF}"/>
                  </a:ext>
                </a:extLst>
              </p14:cNvPr>
              <p14:cNvContentPartPr/>
              <p14:nvPr/>
            </p14:nvContentPartPr>
            <p14:xfrm>
              <a:off x="13551935" y="2982922"/>
              <a:ext cx="335700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F23DBB-61F1-4DBF-1303-3B506C058C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80295" y="2839282"/>
                <a:ext cx="35006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6865BB-7559-5347-A45C-6D7DE0F79B2E}"/>
                  </a:ext>
                </a:extLst>
              </p14:cNvPr>
              <p14:cNvContentPartPr/>
              <p14:nvPr/>
            </p14:nvContentPartPr>
            <p14:xfrm>
              <a:off x="13609895" y="5042122"/>
              <a:ext cx="3351240" cy="4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6865BB-7559-5347-A45C-6D7DE0F79B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38255" y="4898122"/>
                <a:ext cx="3494880" cy="328320"/>
              </a:xfrm>
              <a:prstGeom prst="rect">
                <a:avLst/>
              </a:prstGeom>
            </p:spPr>
          </p:pic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22841" y="0"/>
            <a:ext cx="7200426" cy="10287000"/>
            <a:chOff x="0" y="0"/>
            <a:chExt cx="1896408" cy="28023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6408" cy="2802382"/>
            </a:xfrm>
            <a:custGeom>
              <a:avLst/>
              <a:gdLst/>
              <a:ahLst/>
              <a:cxnLst/>
              <a:rect l="l" t="t" r="r" b="b"/>
              <a:pathLst>
                <a:path w="1896408" h="2802382">
                  <a:moveTo>
                    <a:pt x="0" y="0"/>
                  </a:moveTo>
                  <a:lnTo>
                    <a:pt x="1896408" y="0"/>
                  </a:lnTo>
                  <a:lnTo>
                    <a:pt x="1896408" y="2802382"/>
                  </a:lnTo>
                  <a:lnTo>
                    <a:pt x="0" y="2802382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896408" cy="2830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22703" y="864897"/>
            <a:ext cx="11349374" cy="1658536"/>
            <a:chOff x="0" y="0"/>
            <a:chExt cx="2989135" cy="4368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89135" cy="436816"/>
            </a:xfrm>
            <a:custGeom>
              <a:avLst/>
              <a:gdLst/>
              <a:ahLst/>
              <a:cxnLst/>
              <a:rect l="l" t="t" r="r" b="b"/>
              <a:pathLst>
                <a:path w="2989135" h="436816">
                  <a:moveTo>
                    <a:pt x="0" y="0"/>
                  </a:moveTo>
                  <a:lnTo>
                    <a:pt x="2989135" y="0"/>
                  </a:lnTo>
                  <a:lnTo>
                    <a:pt x="2989135" y="436816"/>
                  </a:lnTo>
                  <a:lnTo>
                    <a:pt x="0" y="436816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989135" cy="4653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24753" y="7478463"/>
            <a:ext cx="11447324" cy="1623370"/>
            <a:chOff x="0" y="0"/>
            <a:chExt cx="3014933" cy="42755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14933" cy="427554"/>
            </a:xfrm>
            <a:custGeom>
              <a:avLst/>
              <a:gdLst/>
              <a:ahLst/>
              <a:cxnLst/>
              <a:rect l="l" t="t" r="r" b="b"/>
              <a:pathLst>
                <a:path w="3014933" h="427554">
                  <a:moveTo>
                    <a:pt x="0" y="0"/>
                  </a:moveTo>
                  <a:lnTo>
                    <a:pt x="3014933" y="0"/>
                  </a:lnTo>
                  <a:lnTo>
                    <a:pt x="3014933" y="427554"/>
                  </a:lnTo>
                  <a:lnTo>
                    <a:pt x="0" y="427554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3014933" cy="456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dirty="0"/>
          </a:p>
        </p:txBody>
      </p:sp>
      <p:grpSp>
        <p:nvGrpSpPr>
          <p:cNvPr id="12" name="Group 12"/>
          <p:cNvGrpSpPr/>
          <p:nvPr/>
        </p:nvGrpSpPr>
        <p:grpSpPr>
          <a:xfrm>
            <a:off x="6522703" y="2999683"/>
            <a:ext cx="11349374" cy="1747895"/>
            <a:chOff x="0" y="0"/>
            <a:chExt cx="2989135" cy="4603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989135" cy="460351"/>
            </a:xfrm>
            <a:custGeom>
              <a:avLst/>
              <a:gdLst/>
              <a:ahLst/>
              <a:cxnLst/>
              <a:rect l="l" t="t" r="r" b="b"/>
              <a:pathLst>
                <a:path w="2989135" h="460351">
                  <a:moveTo>
                    <a:pt x="0" y="0"/>
                  </a:moveTo>
                  <a:lnTo>
                    <a:pt x="2989135" y="0"/>
                  </a:lnTo>
                  <a:lnTo>
                    <a:pt x="2989135" y="460351"/>
                  </a:lnTo>
                  <a:lnTo>
                    <a:pt x="0" y="460351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989135" cy="4889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522703" y="5081968"/>
            <a:ext cx="11349374" cy="1672595"/>
            <a:chOff x="0" y="0"/>
            <a:chExt cx="2989135" cy="4405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89135" cy="440519"/>
            </a:xfrm>
            <a:custGeom>
              <a:avLst/>
              <a:gdLst/>
              <a:ahLst/>
              <a:cxnLst/>
              <a:rect l="l" t="t" r="r" b="b"/>
              <a:pathLst>
                <a:path w="2989135" h="440519">
                  <a:moveTo>
                    <a:pt x="0" y="0"/>
                  </a:moveTo>
                  <a:lnTo>
                    <a:pt x="2989135" y="0"/>
                  </a:lnTo>
                  <a:lnTo>
                    <a:pt x="2989135" y="440519"/>
                  </a:lnTo>
                  <a:lnTo>
                    <a:pt x="0" y="440519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989135" cy="4690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929090" y="1055932"/>
            <a:ext cx="1343676" cy="134367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9C8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Arial Unicode"/>
                  <a:ea typeface="Arial Unicode"/>
                  <a:cs typeface="Arial Unicode"/>
                  <a:sym typeface="Arial Unicode"/>
                </a:rPr>
                <a:t>1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85800" y="3848100"/>
            <a:ext cx="452511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Agenda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610599" y="3423413"/>
            <a:ext cx="8439149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Familiar with input data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534400" y="1257300"/>
            <a:ext cx="9542428" cy="871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About company</a:t>
            </a:r>
            <a:r>
              <a:rPr lang="en-US" sz="4800" spc="129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610600" y="5600700"/>
            <a:ext cx="8856585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Key variables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686800" y="7810500"/>
            <a:ext cx="7844265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Ad-hoc requests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6929090" y="3251904"/>
            <a:ext cx="1343676" cy="134367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9C8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Arial Unicode"/>
                  <a:ea typeface="Arial Unicode"/>
                  <a:cs typeface="Arial Unicode"/>
                  <a:sym typeface="Arial Unicode"/>
                </a:rPr>
                <a:t>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936573" y="5347652"/>
            <a:ext cx="1343676" cy="134367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9C8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Arial Unicode"/>
                  <a:ea typeface="Arial Unicode"/>
                  <a:cs typeface="Arial Unicode"/>
                  <a:sym typeface="Arial Unicode"/>
                </a:rPr>
                <a:t>3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936573" y="7630456"/>
            <a:ext cx="1343676" cy="134367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9C82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Arial Unicode"/>
                  <a:ea typeface="Arial Unicode"/>
                  <a:cs typeface="Arial Unicode"/>
                  <a:sym typeface="Arial Unicode"/>
                </a:rPr>
                <a:t>4</a:t>
              </a:r>
            </a:p>
          </p:txBody>
        </p:sp>
      </p:grpSp>
      <p:sp>
        <p:nvSpPr>
          <p:cNvPr id="35" name="Freeform 5">
            <a:extLst>
              <a:ext uri="{FF2B5EF4-FFF2-40B4-BE49-F238E27FC236}">
                <a16:creationId xmlns:a16="http://schemas.microsoft.com/office/drawing/2014/main" id="{7FBA23ED-EA9C-67D1-64C7-7F5C1A161496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610963" y="3238500"/>
            <a:ext cx="6475637" cy="2819400"/>
          </a:xfrm>
          <a:prstGeom prst="round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sz="2400" b="0" i="0" u="none" strike="noStrike" baseline="0" dirty="0">
              <a:latin typeface="Arial" panose="020B0604020202020204" pitchFamily="34" charset="0"/>
            </a:endParaRPr>
          </a:p>
          <a:p>
            <a:endParaRPr lang="en-US" sz="2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8. In which quarter of 2020, got the maximum </a:t>
            </a:r>
            <a:r>
              <a:rPr lang="en-US" sz="28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?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772400" y="265152"/>
            <a:ext cx="10515600" cy="9526547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4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6705600" y="696217"/>
            <a:ext cx="11277600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sz="2400" dirty="0">
                <a:latin typeface="Courier New" panose="02070309020205020404" pitchFamily="49" charset="0"/>
              </a:rPr>
              <a:t>WITH </a:t>
            </a:r>
            <a:r>
              <a:rPr lang="en-US" sz="2400" dirty="0" err="1">
                <a:latin typeface="Courier New" panose="02070309020205020404" pitchFamily="49" charset="0"/>
              </a:rPr>
              <a:t>cte</a:t>
            </a:r>
            <a:r>
              <a:rPr lang="en-US" sz="2400" dirty="0">
                <a:latin typeface="Courier New" panose="02070309020205020404" pitchFamily="49" charset="0"/>
              </a:rPr>
              <a:t> AS (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SELECT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CASE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    WHEN MONTH(date) IN (9, 10, 11) THEN 'Q1'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    WHEN MONTH(date) IN (12, 1, 2) THEN 'Q2'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    WHEN MONTH(date) IN (3, 4, 5) THEN 'Q3'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    WHEN MONTH(date) IN (6, 7, 8) THEN 'Q4'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END AS quarter,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</a:rPr>
              <a:t>sold_quantity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FROM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</a:rPr>
              <a:t>fact_sales_monthly</a:t>
            </a:r>
            <a:endParaRPr lang="en-US" sz="2400" dirty="0">
              <a:latin typeface="Courier New" panose="02070309020205020404" pitchFamily="49" charset="0"/>
            </a:endParaRP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WHERE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</a:rPr>
              <a:t>fiscal_year</a:t>
            </a:r>
            <a:r>
              <a:rPr lang="en-US" sz="2400" dirty="0">
                <a:latin typeface="Courier New" panose="02070309020205020404" pitchFamily="49" charset="0"/>
              </a:rPr>
              <a:t> = 2020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quarter,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concat</a:t>
            </a:r>
            <a:r>
              <a:rPr lang="en-US" sz="2400" dirty="0">
                <a:latin typeface="Courier New" panose="02070309020205020404" pitchFamily="49" charset="0"/>
              </a:rPr>
              <a:t>(round(SUM(</a:t>
            </a:r>
            <a:r>
              <a:rPr lang="en-US" sz="2400" dirty="0" err="1">
                <a:latin typeface="Courier New" panose="02070309020205020404" pitchFamily="49" charset="0"/>
              </a:rPr>
              <a:t>sold_quantity</a:t>
            </a:r>
            <a:r>
              <a:rPr lang="en-US" sz="2400" dirty="0">
                <a:latin typeface="Courier New" panose="02070309020205020404" pitchFamily="49" charset="0"/>
              </a:rPr>
              <a:t>)/1000000,2),"M") AS </a:t>
            </a:r>
            <a:r>
              <a:rPr lang="en-US" sz="2400" dirty="0" err="1">
                <a:latin typeface="Courier New" panose="02070309020205020404" pitchFamily="49" charset="0"/>
              </a:rPr>
              <a:t>total_sold_quantity</a:t>
            </a:r>
            <a:endParaRPr lang="en-US" sz="2400" dirty="0">
              <a:latin typeface="Courier New" panose="02070309020205020404" pitchFamily="49" charset="0"/>
            </a:endParaRP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FROM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cte</a:t>
            </a:r>
            <a:endParaRPr lang="en-US" sz="2400" dirty="0">
              <a:latin typeface="Courier New" panose="02070309020205020404" pitchFamily="49" charset="0"/>
            </a:endParaRP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GROUP BY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quarter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ORDER BY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total_sold_quantity</a:t>
            </a:r>
            <a:r>
              <a:rPr lang="en-US" sz="2400" dirty="0">
                <a:latin typeface="Courier New" panose="02070309020205020404" pitchFamily="49" charset="0"/>
              </a:rPr>
              <a:t> DESC;</a:t>
            </a:r>
          </a:p>
          <a:p>
            <a:pPr lvl="3"/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ACA607E3-EB48-2A5F-9D72-BAB8A72C31FA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40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91000" y="705853"/>
            <a:ext cx="9144000" cy="4038600"/>
          </a:xfrm>
          <a:custGeom>
            <a:avLst/>
            <a:gdLst/>
            <a:ahLst/>
            <a:cxnLst/>
            <a:rect l="l" t="t" r="r" b="b"/>
            <a:pathLst>
              <a:path w="9398519" h="4296466">
                <a:moveTo>
                  <a:pt x="0" y="0"/>
                </a:moveTo>
                <a:lnTo>
                  <a:pt x="9398519" y="0"/>
                </a:lnTo>
                <a:lnTo>
                  <a:pt x="9398519" y="4296466"/>
                </a:lnTo>
                <a:lnTo>
                  <a:pt x="0" y="429646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5067300"/>
            <a:ext cx="8707291" cy="5033073"/>
          </a:xfrm>
          <a:custGeom>
            <a:avLst/>
            <a:gdLst/>
            <a:ahLst/>
            <a:cxnLst/>
            <a:rect l="l" t="t" r="r" b="b"/>
            <a:pathLst>
              <a:path w="8935891" h="5451183">
                <a:moveTo>
                  <a:pt x="0" y="0"/>
                </a:moveTo>
                <a:lnTo>
                  <a:pt x="8935891" y="0"/>
                </a:lnTo>
                <a:lnTo>
                  <a:pt x="8935891" y="5451183"/>
                </a:lnTo>
                <a:lnTo>
                  <a:pt x="0" y="545118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4" name="Rounded Rectangle 3"/>
          <p:cNvSpPr/>
          <p:nvPr/>
        </p:nvSpPr>
        <p:spPr>
          <a:xfrm>
            <a:off x="228600" y="5981700"/>
            <a:ext cx="8686800" cy="28956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2800" b="1" dirty="0">
                <a:solidFill>
                  <a:srgbClr val="006600"/>
                </a:solidFill>
              </a:rPr>
              <a:t>Q1</a:t>
            </a:r>
            <a:r>
              <a:rPr lang="en-US" sz="2800" dirty="0"/>
              <a:t> had the highest total sold quantity at </a:t>
            </a:r>
            <a:r>
              <a:rPr lang="en-US" sz="2800" b="1" dirty="0">
                <a:solidFill>
                  <a:srgbClr val="006600"/>
                </a:solidFill>
              </a:rPr>
              <a:t>7.01M</a:t>
            </a:r>
            <a:r>
              <a:rPr lang="en-US" sz="2800" dirty="0"/>
              <a:t> units, whereas </a:t>
            </a:r>
            <a:r>
              <a:rPr lang="en-US" sz="2800" b="1" dirty="0">
                <a:solidFill>
                  <a:srgbClr val="7030A0"/>
                </a:solidFill>
              </a:rPr>
              <a:t>Q3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recorded the lowest at </a:t>
            </a:r>
            <a:r>
              <a:rPr lang="en-US" sz="2800" b="1" dirty="0">
                <a:solidFill>
                  <a:srgbClr val="7030A0"/>
                </a:solidFill>
              </a:rPr>
              <a:t>2.08M</a:t>
            </a:r>
            <a:r>
              <a:rPr lang="en-US" sz="2800" dirty="0"/>
              <a:t> units. This variation suggests the need for targeted strategies to address seasonal fluctuations and optimize sales performance throughout the year.</a:t>
            </a: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12496800" y="8115300"/>
            <a:ext cx="1371600" cy="1524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108196-55A2-9DE6-CE89-E584A617B153}"/>
              </a:ext>
            </a:extLst>
          </p:cNvPr>
          <p:cNvSpPr/>
          <p:nvPr/>
        </p:nvSpPr>
        <p:spPr>
          <a:xfrm>
            <a:off x="14036842" y="7810500"/>
            <a:ext cx="3031958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Least sold quantity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686DE9-8A01-D8C1-9776-5E03ABDD2753}"/>
              </a:ext>
            </a:extLst>
          </p:cNvPr>
          <p:cNvSpPr/>
          <p:nvPr/>
        </p:nvSpPr>
        <p:spPr>
          <a:xfrm>
            <a:off x="15240000" y="3771900"/>
            <a:ext cx="2303278" cy="97255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sold quantity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D66FC-7FF5-0228-1476-A69D482E62F1}"/>
              </a:ext>
            </a:extLst>
          </p:cNvPr>
          <p:cNvCxnSpPr/>
          <p:nvPr/>
        </p:nvCxnSpPr>
        <p:spPr>
          <a:xfrm flipH="1">
            <a:off x="15240000" y="4744453"/>
            <a:ext cx="228600" cy="551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583554" y="3009900"/>
            <a:ext cx="6066507" cy="2438400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sz="24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9.Which channel helped to bring more gross sales in the fiscal year 2021 and the percentage of contribution? 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239000" y="0"/>
            <a:ext cx="11049000" cy="10286999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  <a:effectLst>
            <a:reflection blurRad="6350" stA="50000" endA="300" endPos="55500" dist="101600" dir="5400000" sy="-100000" algn="bl" rotWithShape="0"/>
          </a:effectLst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2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8187872" y="266700"/>
            <a:ext cx="9151256" cy="10187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</a:rPr>
              <a:t>gs_channel</a:t>
            </a:r>
            <a:r>
              <a:rPr lang="en-US" sz="20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channel, SUM(</a:t>
            </a:r>
            <a:r>
              <a:rPr lang="en-US" sz="2000" dirty="0" err="1">
                <a:latin typeface="Courier New" panose="02070309020205020404" pitchFamily="49" charset="0"/>
              </a:rPr>
              <a:t>sold_quantity</a:t>
            </a:r>
            <a:r>
              <a:rPr lang="en-US" sz="2000" dirty="0">
                <a:latin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</a:rPr>
              <a:t>gross_price</a:t>
            </a:r>
            <a:r>
              <a:rPr lang="en-US" sz="2000" dirty="0">
                <a:latin typeface="Courier New" panose="02070309020205020404" pitchFamily="49" charset="0"/>
              </a:rPr>
              <a:t>) AS </a:t>
            </a:r>
            <a:r>
              <a:rPr lang="en-US" sz="2000" dirty="0" err="1">
                <a:latin typeface="Courier New" panose="02070309020205020404" pitchFamily="49" charset="0"/>
              </a:rPr>
              <a:t>gross_sales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dim_customer</a:t>
            </a:r>
            <a:r>
              <a:rPr lang="en-US" sz="2000" dirty="0">
                <a:latin typeface="Courier New" panose="02070309020205020404" pitchFamily="49" charset="0"/>
              </a:rPr>
              <a:t> c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    JOIN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fact_sales_monthly</a:t>
            </a:r>
            <a:r>
              <a:rPr lang="en-US" sz="2000" dirty="0">
                <a:latin typeface="Courier New" panose="02070309020205020404" pitchFamily="49" charset="0"/>
              </a:rPr>
              <a:t> USING (</a:t>
            </a:r>
            <a:r>
              <a:rPr lang="en-US" sz="2000" dirty="0" err="1">
                <a:latin typeface="Courier New" panose="02070309020205020404" pitchFamily="49" charset="0"/>
              </a:rPr>
              <a:t>customer_code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    JOIN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fact_gross_price</a:t>
            </a:r>
            <a:r>
              <a:rPr lang="en-US" sz="2000" dirty="0">
                <a:latin typeface="Courier New" panose="02070309020205020404" pitchFamily="49" charset="0"/>
              </a:rPr>
              <a:t> USING (</a:t>
            </a:r>
            <a:r>
              <a:rPr lang="en-US" sz="2000" dirty="0" err="1">
                <a:latin typeface="Courier New" panose="02070309020205020404" pitchFamily="49" charset="0"/>
              </a:rPr>
              <a:t>product_code</a:t>
            </a:r>
            <a:r>
              <a:rPr lang="en-US" sz="2000" dirty="0">
                <a:latin typeface="Courier New" panose="02070309020205020404" pitchFamily="49" charset="0"/>
              </a:rPr>
              <a:t> , </a:t>
            </a:r>
            <a:r>
              <a:rPr lang="en-US" sz="2000" dirty="0" err="1">
                <a:latin typeface="Courier New" panose="02070309020205020404" pitchFamily="49" charset="0"/>
              </a:rPr>
              <a:t>fiscal_year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WHERE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fiscal_year</a:t>
            </a:r>
            <a:r>
              <a:rPr lang="en-US" sz="2000" dirty="0">
                <a:latin typeface="Courier New" panose="02070309020205020404" pitchFamily="49" charset="0"/>
              </a:rPr>
              <a:t> = 2021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GROUP BY channel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),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Total_gs</a:t>
            </a:r>
            <a:r>
              <a:rPr lang="en-US" sz="20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SUM(</a:t>
            </a:r>
            <a:r>
              <a:rPr lang="en-US" sz="2000" dirty="0" err="1">
                <a:latin typeface="Courier New" panose="02070309020205020404" pitchFamily="49" charset="0"/>
              </a:rPr>
              <a:t>gross_sales</a:t>
            </a:r>
            <a:r>
              <a:rPr lang="en-US" sz="2000" dirty="0">
                <a:latin typeface="Courier New" panose="02070309020205020404" pitchFamily="49" charset="0"/>
              </a:rPr>
              <a:t>) AS </a:t>
            </a:r>
            <a:r>
              <a:rPr lang="en-US" sz="2000" dirty="0" err="1">
                <a:latin typeface="Courier New" panose="02070309020205020404" pitchFamily="49" charset="0"/>
              </a:rPr>
              <a:t>total_gross_sales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gs_channel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   ) 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gs_channel.channel</a:t>
            </a:r>
            <a:r>
              <a:rPr lang="en-US" sz="20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CONCAT("$ ",ROUND(</a:t>
            </a:r>
            <a:r>
              <a:rPr lang="en-US" sz="2000" dirty="0" err="1">
                <a:latin typeface="Courier New" panose="02070309020205020404" pitchFamily="49" charset="0"/>
              </a:rPr>
              <a:t>gs_channel.gross_sales</a:t>
            </a:r>
            <a:r>
              <a:rPr lang="en-US" sz="2000" dirty="0">
                <a:latin typeface="Courier New" panose="02070309020205020404" pitchFamily="49" charset="0"/>
              </a:rPr>
              <a:t> / 1000000, 2)," M") AS </a:t>
            </a:r>
            <a:r>
              <a:rPr lang="en-US" sz="2000" dirty="0" err="1">
                <a:latin typeface="Courier New" panose="02070309020205020404" pitchFamily="49" charset="0"/>
              </a:rPr>
              <a:t>gross_sales_mln</a:t>
            </a:r>
            <a:r>
              <a:rPr lang="en-US" sz="20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CONCAT(ROUND(</a:t>
            </a:r>
            <a:r>
              <a:rPr lang="en-US" sz="2000" dirty="0" err="1">
                <a:latin typeface="Courier New" panose="02070309020205020404" pitchFamily="49" charset="0"/>
              </a:rPr>
              <a:t>gs_channel.gross_sales</a:t>
            </a:r>
            <a:r>
              <a:rPr lang="en-US" sz="2000" dirty="0">
                <a:latin typeface="Courier New" panose="02070309020205020404" pitchFamily="49" charset="0"/>
              </a:rPr>
              <a:t> * 100 / </a:t>
            </a:r>
            <a:r>
              <a:rPr lang="en-US" sz="2000" dirty="0" err="1">
                <a:latin typeface="Courier New" panose="02070309020205020404" pitchFamily="49" charset="0"/>
              </a:rPr>
              <a:t>Total_gs.total_gross_sales</a:t>
            </a:r>
            <a:r>
              <a:rPr lang="en-US" sz="20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        2)," %") AS percentage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gs_channel</a:t>
            </a:r>
            <a:r>
              <a:rPr lang="en-US" sz="20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Total_gs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ORDER BY percentage DESC;</a:t>
            </a:r>
          </a:p>
          <a:p>
            <a:endParaRPr lang="en-US" sz="2000" dirty="0">
              <a:latin typeface="Courier New" panose="02070309020205020404" pitchFamily="49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9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5836" y="838200"/>
            <a:ext cx="9905927" cy="3030048"/>
          </a:xfrm>
          <a:custGeom>
            <a:avLst/>
            <a:gdLst/>
            <a:ahLst/>
            <a:cxnLst/>
            <a:rect l="l" t="t" r="r" b="b"/>
            <a:pathLst>
              <a:path w="9905927" h="3030048">
                <a:moveTo>
                  <a:pt x="0" y="0"/>
                </a:moveTo>
                <a:lnTo>
                  <a:pt x="9905927" y="0"/>
                </a:lnTo>
                <a:lnTo>
                  <a:pt x="9905927" y="3030048"/>
                </a:lnTo>
                <a:lnTo>
                  <a:pt x="0" y="30300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Freeform 3"/>
          <p:cNvSpPr/>
          <p:nvPr/>
        </p:nvSpPr>
        <p:spPr>
          <a:xfrm>
            <a:off x="0" y="4457700"/>
            <a:ext cx="8981059" cy="5494623"/>
          </a:xfrm>
          <a:custGeom>
            <a:avLst/>
            <a:gdLst/>
            <a:ahLst/>
            <a:cxnLst/>
            <a:rect l="l" t="t" r="r" b="b"/>
            <a:pathLst>
              <a:path w="8981059" h="5494623">
                <a:moveTo>
                  <a:pt x="0" y="0"/>
                </a:moveTo>
                <a:lnTo>
                  <a:pt x="8981060" y="0"/>
                </a:lnTo>
                <a:lnTo>
                  <a:pt x="8981060" y="5494623"/>
                </a:lnTo>
                <a:lnTo>
                  <a:pt x="0" y="549462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300" endPos="55000" dir="5400000" sy="-100000" algn="bl" rotWithShape="0"/>
          </a:effectLst>
        </p:spPr>
      </p:sp>
      <p:sp>
        <p:nvSpPr>
          <p:cNvPr id="5" name="Rounded Rectangle 4"/>
          <p:cNvSpPr/>
          <p:nvPr/>
        </p:nvSpPr>
        <p:spPr>
          <a:xfrm>
            <a:off x="9448800" y="5829300"/>
            <a:ext cx="8458200" cy="36576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6600"/>
                </a:solidFill>
              </a:rPr>
              <a:t>Retailer</a:t>
            </a:r>
            <a:r>
              <a:rPr lang="en-US" sz="2800" dirty="0"/>
              <a:t> channel was the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leading contributor </a:t>
            </a:r>
            <a:r>
              <a:rPr lang="en-US" sz="2800" dirty="0"/>
              <a:t>to gross sales, accounting for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73.23%</a:t>
            </a:r>
            <a:r>
              <a:rPr lang="en-US" sz="2800" dirty="0"/>
              <a:t>, while Direct and Distributor channels contributed 15.47% and 11.30%, respectively. This distribution underscores the importance of the Retailer channel in driving revenue and suggests opportunities for enhancing the performance of other channels.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457200" y="2400300"/>
            <a:ext cx="6112363" cy="2209799"/>
          </a:xfrm>
          <a:prstGeom prst="round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</a:rPr>
              <a:t>10. Get the Top 3 products in each division that have a high </a:t>
            </a:r>
            <a:r>
              <a:rPr lang="en-US" sz="24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 in the </a:t>
            </a:r>
            <a:r>
              <a:rPr lang="en-US" sz="2400" b="0" i="0" u="none" strike="noStrike" baseline="0" dirty="0" err="1">
                <a:latin typeface="Arial" panose="020B0604020202020204" pitchFamily="34" charset="0"/>
              </a:rPr>
              <a:t>fiscal_year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 2021?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162800" y="0"/>
            <a:ext cx="11125200" cy="10287000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4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500" dist="50800" dir="5400000" sy="-100000" algn="bl" rotWithShape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8074507" y="592038"/>
            <a:ext cx="9151256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WITH </a:t>
            </a:r>
            <a:r>
              <a:rPr lang="en-US" sz="2400" dirty="0" err="1">
                <a:latin typeface="Courier New" panose="02070309020205020404" pitchFamily="49" charset="0"/>
              </a:rPr>
              <a:t>cte</a:t>
            </a:r>
            <a:r>
              <a:rPr lang="en-US" sz="24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division,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product,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SUM(</a:t>
            </a:r>
            <a:r>
              <a:rPr lang="en-US" sz="2400" dirty="0" err="1">
                <a:latin typeface="Courier New" panose="02070309020205020404" pitchFamily="49" charset="0"/>
              </a:rPr>
              <a:t>sold_quantity</a:t>
            </a:r>
            <a:r>
              <a:rPr lang="en-US" sz="2400" dirty="0">
                <a:latin typeface="Courier New" panose="02070309020205020404" pitchFamily="49" charset="0"/>
              </a:rPr>
              <a:t>) AS </a:t>
            </a:r>
            <a:r>
              <a:rPr lang="en-US" sz="2400" dirty="0" err="1">
                <a:latin typeface="Courier New" panose="02070309020205020404" pitchFamily="49" charset="0"/>
              </a:rPr>
              <a:t>Total_sold_qty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dim_product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 JOIN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fact_sales_monthly</a:t>
            </a:r>
            <a:r>
              <a:rPr lang="en-US" sz="2400" dirty="0">
                <a:latin typeface="Courier New" panose="02070309020205020404" pitchFamily="49" charset="0"/>
              </a:rPr>
              <a:t> USING (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WHERE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fiscal_year</a:t>
            </a:r>
            <a:r>
              <a:rPr lang="en-US" sz="2400" dirty="0">
                <a:latin typeface="Courier New" panose="02070309020205020404" pitchFamily="49" charset="0"/>
              </a:rPr>
              <a:t> = 2021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GROUP BY division , 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 , product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),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cte_2 AS (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* 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DENSE_RANK() OVER(PARTITION BY division ORDER BY </a:t>
            </a:r>
            <a:r>
              <a:rPr lang="en-US" sz="2400" dirty="0" err="1">
                <a:latin typeface="Courier New" panose="02070309020205020404" pitchFamily="49" charset="0"/>
              </a:rPr>
              <a:t>total_sold_qty</a:t>
            </a:r>
            <a:r>
              <a:rPr lang="en-US" sz="2400" dirty="0">
                <a:latin typeface="Courier New" panose="02070309020205020404" pitchFamily="49" charset="0"/>
              </a:rPr>
              <a:t> DESC) AS </a:t>
            </a:r>
            <a:r>
              <a:rPr lang="en-US" sz="2400" dirty="0" err="1">
                <a:latin typeface="Courier New" panose="02070309020205020404" pitchFamily="49" charset="0"/>
              </a:rPr>
              <a:t>rank_order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</a:rPr>
              <a:t>cte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*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FROM cte_2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WHERE </a:t>
            </a:r>
            <a:r>
              <a:rPr lang="en-US" sz="2400" dirty="0" err="1">
                <a:latin typeface="Courier New" panose="02070309020205020404" pitchFamily="49" charset="0"/>
              </a:rPr>
              <a:t>rank_order</a:t>
            </a:r>
            <a:r>
              <a:rPr lang="en-US" sz="2400" dirty="0">
                <a:latin typeface="Courier New" panose="02070309020205020404" pitchFamily="49" charset="0"/>
              </a:rPr>
              <a:t> &lt;= 3;</a:t>
            </a:r>
          </a:p>
          <a:p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2800" y="199189"/>
            <a:ext cx="11189520" cy="4154018"/>
          </a:xfrm>
          <a:custGeom>
            <a:avLst/>
            <a:gdLst/>
            <a:ahLst/>
            <a:cxnLst/>
            <a:rect l="l" t="t" r="r" b="b"/>
            <a:pathLst>
              <a:path w="11189520" h="4154018">
                <a:moveTo>
                  <a:pt x="0" y="0"/>
                </a:moveTo>
                <a:lnTo>
                  <a:pt x="11189520" y="0"/>
                </a:lnTo>
                <a:lnTo>
                  <a:pt x="11189520" y="4154018"/>
                </a:lnTo>
                <a:lnTo>
                  <a:pt x="0" y="415401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801600" y="4714916"/>
            <a:ext cx="5278739" cy="5557265"/>
          </a:xfrm>
          <a:custGeom>
            <a:avLst/>
            <a:gdLst/>
            <a:ahLst/>
            <a:cxnLst/>
            <a:rect l="l" t="t" r="r" b="b"/>
            <a:pathLst>
              <a:path w="5278739" h="5557265">
                <a:moveTo>
                  <a:pt x="0" y="0"/>
                </a:moveTo>
                <a:lnTo>
                  <a:pt x="5278738" y="0"/>
                </a:lnTo>
                <a:lnTo>
                  <a:pt x="5278738" y="5557265"/>
                </a:lnTo>
                <a:lnTo>
                  <a:pt x="0" y="555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4714916"/>
            <a:ext cx="5152539" cy="5572084"/>
          </a:xfrm>
          <a:custGeom>
            <a:avLst/>
            <a:gdLst/>
            <a:ahLst/>
            <a:cxnLst/>
            <a:rect l="l" t="t" r="r" b="b"/>
            <a:pathLst>
              <a:path w="5152539" h="5572084">
                <a:moveTo>
                  <a:pt x="0" y="0"/>
                </a:moveTo>
                <a:lnTo>
                  <a:pt x="5152539" y="0"/>
                </a:lnTo>
                <a:lnTo>
                  <a:pt x="5152539" y="5572084"/>
                </a:lnTo>
                <a:lnTo>
                  <a:pt x="0" y="5572084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792675" y="4714916"/>
            <a:ext cx="4702651" cy="5569620"/>
          </a:xfrm>
          <a:custGeom>
            <a:avLst/>
            <a:gdLst/>
            <a:ahLst/>
            <a:cxnLst/>
            <a:rect l="l" t="t" r="r" b="b"/>
            <a:pathLst>
              <a:path w="4702651" h="5569620">
                <a:moveTo>
                  <a:pt x="0" y="0"/>
                </a:moveTo>
                <a:lnTo>
                  <a:pt x="4702650" y="0"/>
                </a:lnTo>
                <a:lnTo>
                  <a:pt x="4702650" y="5569620"/>
                </a:lnTo>
                <a:lnTo>
                  <a:pt x="0" y="5569620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</p:spPr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7E23EE-9BDE-5BB5-1664-E89869B3E429}"/>
              </a:ext>
            </a:extLst>
          </p:cNvPr>
          <p:cNvSpPr txBox="1"/>
          <p:nvPr/>
        </p:nvSpPr>
        <p:spPr>
          <a:xfrm>
            <a:off x="8289757" y="2501734"/>
            <a:ext cx="100584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you, 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Hemanand Vadvel 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Dhavel Patel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for this incredible opportunity. I appreciate your guidance and support throughout this project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8AF69-1839-230A-5EF9-01F5D49B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0" y="2037521"/>
            <a:ext cx="3550648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2E73F-7AFD-EFBE-EFAC-EEE7491E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5742"/>
            <a:ext cx="3403605" cy="3087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4731E-E983-AA78-20E1-B067C0840942}"/>
              </a:ext>
            </a:extLst>
          </p:cNvPr>
          <p:cNvSpPr txBox="1"/>
          <p:nvPr/>
        </p:nvSpPr>
        <p:spPr>
          <a:xfrm>
            <a:off x="5116101" y="5479387"/>
            <a:ext cx="289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Dhavel Patel as Peter Pandey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1A7EF-83CD-8802-17F3-6297308EA3AD}"/>
              </a:ext>
            </a:extLst>
          </p:cNvPr>
          <p:cNvSpPr txBox="1"/>
          <p:nvPr/>
        </p:nvSpPr>
        <p:spPr>
          <a:xfrm>
            <a:off x="871624" y="5533501"/>
            <a:ext cx="289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Hemanand Vadvel  as Tony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sharma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CFDF0-EC3F-2666-1037-59F3C82D8663}"/>
              </a:ext>
            </a:extLst>
          </p:cNvPr>
          <p:cNvSpPr txBox="1"/>
          <p:nvPr/>
        </p:nvSpPr>
        <p:spPr>
          <a:xfrm>
            <a:off x="1066800" y="7185101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special mention to </a:t>
            </a:r>
            <a:r>
              <a:rPr lang="en-US" sz="3600" b="1" dirty="0"/>
              <a:t>Aryan Sharma </a:t>
            </a:r>
            <a:r>
              <a:rPr lang="en-US" sz="3600" dirty="0"/>
              <a:t>and </a:t>
            </a:r>
            <a:r>
              <a:rPr lang="en-US" sz="3600" b="1" dirty="0" err="1"/>
              <a:t>Shazin</a:t>
            </a:r>
            <a:r>
              <a:rPr lang="en-US" sz="3600" b="1" dirty="0"/>
              <a:t> Ashraf</a:t>
            </a:r>
            <a:r>
              <a:rPr lang="en-US" sz="3600" dirty="0"/>
              <a:t>. I have taken inspiration from your projects.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6B09D5-FBCB-0FFC-46A2-67575FC676C8}"/>
              </a:ext>
            </a:extLst>
          </p:cNvPr>
          <p:cNvSpPr/>
          <p:nvPr/>
        </p:nvSpPr>
        <p:spPr>
          <a:xfrm>
            <a:off x="5562600" y="303577"/>
            <a:ext cx="6705600" cy="120032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Acknowledgements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BC48E337-6C92-ED07-E514-CCD1DEEC7ED8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5D9FBF-1C9A-1C89-5D26-98993C914FB4}"/>
              </a:ext>
            </a:extLst>
          </p:cNvPr>
          <p:cNvSpPr txBox="1"/>
          <p:nvPr/>
        </p:nvSpPr>
        <p:spPr>
          <a:xfrm>
            <a:off x="2971800" y="1257300"/>
            <a:ext cx="11963400" cy="2451735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7A2F6-659F-ADDE-2236-EC5331110058}"/>
              </a:ext>
            </a:extLst>
          </p:cNvPr>
          <p:cNvSpPr txBox="1"/>
          <p:nvPr/>
        </p:nvSpPr>
        <p:spPr>
          <a:xfrm>
            <a:off x="1725386" y="5728275"/>
            <a:ext cx="150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Kindly give your valuable feedback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4854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EF476D-95F0-6D1B-77DB-6219DF0DEB64}"/>
              </a:ext>
            </a:extLst>
          </p:cNvPr>
          <p:cNvSpPr/>
          <p:nvPr/>
        </p:nvSpPr>
        <p:spPr>
          <a:xfrm>
            <a:off x="3810000" y="2400300"/>
            <a:ext cx="13792200" cy="13849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5DA6A-89F3-75B8-0825-4CCA5BC9395E}"/>
              </a:ext>
            </a:extLst>
          </p:cNvPr>
          <p:cNvSpPr/>
          <p:nvPr/>
        </p:nvSpPr>
        <p:spPr>
          <a:xfrm>
            <a:off x="3795485" y="4818514"/>
            <a:ext cx="13792200" cy="13849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A9E57C-CED7-D668-F1E0-A7F26D29065E}"/>
              </a:ext>
            </a:extLst>
          </p:cNvPr>
          <p:cNvSpPr/>
          <p:nvPr/>
        </p:nvSpPr>
        <p:spPr>
          <a:xfrm>
            <a:off x="3802742" y="7236727"/>
            <a:ext cx="13792200" cy="13849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40EC2-9FA0-2E42-496C-EB3FE558AA5D}"/>
              </a:ext>
            </a:extLst>
          </p:cNvPr>
          <p:cNvSpPr txBox="1"/>
          <p:nvPr/>
        </p:nvSpPr>
        <p:spPr>
          <a:xfrm>
            <a:off x="4122056" y="2615744"/>
            <a:ext cx="13182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Atliq Hardware's, a leading computer hardware producer, needs better insights for data-driven decision-making and plans to expand their data analytics team.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0D175-D232-E9D3-7A26-0EE41FE9B9E0}"/>
              </a:ext>
            </a:extLst>
          </p:cNvPr>
          <p:cNvSpPr txBox="1"/>
          <p:nvPr/>
        </p:nvSpPr>
        <p:spPr>
          <a:xfrm>
            <a:off x="4125685" y="4941438"/>
            <a:ext cx="13335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As an applicant, review 10 ad hoc business requests from ‘ad-hoc-requests.pdf,’ run SQL queries to derive insights, and create a presentation for top-level management.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64D38-DC0E-BF00-2390-3C134E5A413D}"/>
              </a:ext>
            </a:extLst>
          </p:cNvPr>
          <p:cNvSpPr txBox="1"/>
          <p:nvPr/>
        </p:nvSpPr>
        <p:spPr>
          <a:xfrm>
            <a:off x="4114798" y="7359603"/>
            <a:ext cx="13327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Analyze the requests using SQL, extract relevant data, and present the insights in a clear, concise presentation tailored for executive decision-makers.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3F7608-0DC3-2B2B-B7DD-6B6092579A45}"/>
              </a:ext>
            </a:extLst>
          </p:cNvPr>
          <p:cNvSpPr/>
          <p:nvPr/>
        </p:nvSpPr>
        <p:spPr>
          <a:xfrm>
            <a:off x="846041" y="2383971"/>
            <a:ext cx="2438400" cy="14979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About company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CAB9EBE-81DD-CE9F-9FBA-711CEF24A232}"/>
              </a:ext>
            </a:extLst>
          </p:cNvPr>
          <p:cNvSpPr/>
          <p:nvPr/>
        </p:nvSpPr>
        <p:spPr>
          <a:xfrm>
            <a:off x="882327" y="4823956"/>
            <a:ext cx="2438400" cy="14979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Task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4079901-E5AD-478B-63B8-2989C050C9F0}"/>
              </a:ext>
            </a:extLst>
          </p:cNvPr>
          <p:cNvSpPr/>
          <p:nvPr/>
        </p:nvSpPr>
        <p:spPr>
          <a:xfrm>
            <a:off x="885956" y="7236727"/>
            <a:ext cx="2438400" cy="14979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Approach</a:t>
            </a:r>
            <a:endParaRPr lang="en-US" sz="2400" b="1" dirty="0"/>
          </a:p>
        </p:txBody>
      </p:sp>
      <p:grpSp>
        <p:nvGrpSpPr>
          <p:cNvPr id="12" name="Group 5"/>
          <p:cNvGrpSpPr/>
          <p:nvPr/>
        </p:nvGrpSpPr>
        <p:grpSpPr>
          <a:xfrm>
            <a:off x="3469313" y="467416"/>
            <a:ext cx="11349374" cy="1125136"/>
            <a:chOff x="0" y="0"/>
            <a:chExt cx="2989135" cy="43681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Freeform 6"/>
            <p:cNvSpPr/>
            <p:nvPr/>
          </p:nvSpPr>
          <p:spPr>
            <a:xfrm>
              <a:off x="0" y="0"/>
              <a:ext cx="2989135" cy="4368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4" name="TextBox 7"/>
            <p:cNvSpPr txBox="1"/>
            <p:nvPr/>
          </p:nvSpPr>
          <p:spPr>
            <a:xfrm>
              <a:off x="0" y="-28575"/>
              <a:ext cx="2989135" cy="4653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5" name="TextBox 23"/>
          <p:cNvSpPr txBox="1"/>
          <p:nvPr/>
        </p:nvSpPr>
        <p:spPr>
          <a:xfrm>
            <a:off x="6705600" y="495689"/>
            <a:ext cx="9906000" cy="871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b="1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About company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0" grpId="0"/>
      <p:bldP spid="22" grpId="0"/>
      <p:bldP spid="24" grpId="0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5447F1-A17B-469F-0972-462F96B4E2CC}"/>
              </a:ext>
            </a:extLst>
          </p:cNvPr>
          <p:cNvSpPr/>
          <p:nvPr/>
        </p:nvSpPr>
        <p:spPr>
          <a:xfrm>
            <a:off x="10481605" y="8571580"/>
            <a:ext cx="3522108" cy="1715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ACE-3ADA-0D87-1DA7-F1ABBED6B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304" y="2012548"/>
            <a:ext cx="4745160" cy="6277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12507-BE4F-4035-5581-93D0BDDD4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97" y="1990678"/>
            <a:ext cx="5068780" cy="5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Image result for excel logo">
            <a:extLst>
              <a:ext uri="{FF2B5EF4-FFF2-40B4-BE49-F238E27FC236}">
                <a16:creationId xmlns:a16="http://schemas.microsoft.com/office/drawing/2014/main" id="{194934A8-CCDB-AC25-C04A-D4080E94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035" y="9122764"/>
            <a:ext cx="1030149" cy="111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HALIM.COM">
            <a:extLst>
              <a:ext uri="{FF2B5EF4-FFF2-40B4-BE49-F238E27FC236}">
                <a16:creationId xmlns:a16="http://schemas.microsoft.com/office/drawing/2014/main" id="{B0560A2D-3188-5FD8-F156-54BB20DC9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256" y="779537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wer BI Logo and sign, new logo meaning and history, PNG, SVG">
            <a:extLst>
              <a:ext uri="{FF2B5EF4-FFF2-40B4-BE49-F238E27FC236}">
                <a16:creationId xmlns:a16="http://schemas.microsoft.com/office/drawing/2014/main" id="{ACC9E6F5-72E0-08AE-77E3-6842B0A99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087" y="9259944"/>
            <a:ext cx="149013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53E827-F6A1-B8DB-E291-E914952B6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60" y="1813306"/>
            <a:ext cx="6914636" cy="647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8B78D123-48CC-1F37-53E9-281D30008869}"/>
              </a:ext>
            </a:extLst>
          </p:cNvPr>
          <p:cNvSpPr txBox="1"/>
          <p:nvPr/>
        </p:nvSpPr>
        <p:spPr>
          <a:xfrm>
            <a:off x="3469313" y="393247"/>
            <a:ext cx="11349374" cy="102383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7435"/>
              </a:lnSpc>
            </a:pPr>
            <a:r>
              <a:rPr lang="en-US" sz="4800" b="1" spc="129" dirty="0">
                <a:solidFill>
                  <a:srgbClr val="000000"/>
                </a:solidFill>
                <a:latin typeface="+mj-lt"/>
                <a:ea typeface="Arial Unicode"/>
                <a:cs typeface="Arial" panose="020B0604020202020204" pitchFamily="34" charset="0"/>
                <a:sym typeface="Arial Unicode"/>
              </a:rPr>
              <a:t>Familiar with input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10D5BA-AA4E-97FF-9C25-50619F964C43}"/>
              </a:ext>
            </a:extLst>
          </p:cNvPr>
          <p:cNvSpPr/>
          <p:nvPr/>
        </p:nvSpPr>
        <p:spPr>
          <a:xfrm>
            <a:off x="6065915" y="9246620"/>
            <a:ext cx="4690405" cy="6606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Tools and Technology used 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6946" y="357492"/>
            <a:ext cx="10439400" cy="91940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Key variables - dim Customer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C1469-3375-2EBD-A1C8-BAF6D2F39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82" y="4423611"/>
            <a:ext cx="4567989" cy="510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6DE08-6A78-4856-D555-587379BCE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87" y="4476502"/>
            <a:ext cx="4777713" cy="510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D4E6E-D2F9-D177-5A33-996E49978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3" y="4457700"/>
            <a:ext cx="4107084" cy="510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3AEE1-646A-6317-59BE-DD23E7727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154" y="4457700"/>
            <a:ext cx="3651438" cy="510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678BE7-569D-A1FE-A0D6-DD0BF5E123A8}"/>
              </a:ext>
            </a:extLst>
          </p:cNvPr>
          <p:cNvSpPr/>
          <p:nvPr/>
        </p:nvSpPr>
        <p:spPr>
          <a:xfrm>
            <a:off x="509631" y="7658100"/>
            <a:ext cx="1371600" cy="685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LATAM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B6AAA3-A156-50C0-9949-99B6E05F9CC2}"/>
              </a:ext>
            </a:extLst>
          </p:cNvPr>
          <p:cNvSpPr/>
          <p:nvPr/>
        </p:nvSpPr>
        <p:spPr>
          <a:xfrm>
            <a:off x="4712002" y="4991100"/>
            <a:ext cx="1371600" cy="685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616238-95F2-D867-A85E-3E4AB7E5EDC5}"/>
              </a:ext>
            </a:extLst>
          </p:cNvPr>
          <p:cNvSpPr/>
          <p:nvPr/>
        </p:nvSpPr>
        <p:spPr>
          <a:xfrm>
            <a:off x="9806031" y="8001000"/>
            <a:ext cx="1371600" cy="685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8B1579-05B3-45C9-8783-6DC7F991187C}"/>
              </a:ext>
            </a:extLst>
          </p:cNvPr>
          <p:cNvSpPr/>
          <p:nvPr/>
        </p:nvSpPr>
        <p:spPr>
          <a:xfrm>
            <a:off x="16088927" y="6289311"/>
            <a:ext cx="1371600" cy="685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E220AB-2CA5-E156-BB0D-05B7B3586C26}"/>
              </a:ext>
            </a:extLst>
          </p:cNvPr>
          <p:cNvSpPr/>
          <p:nvPr/>
        </p:nvSpPr>
        <p:spPr>
          <a:xfrm>
            <a:off x="2920407" y="1503051"/>
            <a:ext cx="4187952" cy="762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Channel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CCE6FD-52C5-A8E5-C967-E5083DDD762D}"/>
              </a:ext>
            </a:extLst>
          </p:cNvPr>
          <p:cNvSpPr/>
          <p:nvPr/>
        </p:nvSpPr>
        <p:spPr>
          <a:xfrm>
            <a:off x="1475449" y="3489170"/>
            <a:ext cx="2260136" cy="7620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Retailer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3F258-B3B5-25FA-A738-DEB44BEEC916}"/>
              </a:ext>
            </a:extLst>
          </p:cNvPr>
          <p:cNvSpPr/>
          <p:nvPr/>
        </p:nvSpPr>
        <p:spPr>
          <a:xfrm>
            <a:off x="3902395" y="3479890"/>
            <a:ext cx="2260136" cy="7620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7CED1B-72C1-5916-8FF3-74EC48DC61E7}"/>
              </a:ext>
            </a:extLst>
          </p:cNvPr>
          <p:cNvSpPr/>
          <p:nvPr/>
        </p:nvSpPr>
        <p:spPr>
          <a:xfrm>
            <a:off x="10820400" y="1485699"/>
            <a:ext cx="4191000" cy="762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Platform</a:t>
            </a:r>
            <a:endParaRPr lang="en-US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E07DF2-9F91-608E-7A1B-442E0E5E8418}"/>
              </a:ext>
            </a:extLst>
          </p:cNvPr>
          <p:cNvSpPr/>
          <p:nvPr/>
        </p:nvSpPr>
        <p:spPr>
          <a:xfrm>
            <a:off x="9919316" y="3452805"/>
            <a:ext cx="2260136" cy="762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Brick &amp; Motor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2A5632-515D-72AA-4A2F-79499887B934}"/>
              </a:ext>
            </a:extLst>
          </p:cNvPr>
          <p:cNvSpPr/>
          <p:nvPr/>
        </p:nvSpPr>
        <p:spPr>
          <a:xfrm>
            <a:off x="13611551" y="3452805"/>
            <a:ext cx="2260136" cy="762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E-commerce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640AC16-FFD1-BE82-8006-73A1FD44255A}"/>
              </a:ext>
            </a:extLst>
          </p:cNvPr>
          <p:cNvSpPr/>
          <p:nvPr/>
        </p:nvSpPr>
        <p:spPr>
          <a:xfrm>
            <a:off x="4829517" y="2758541"/>
            <a:ext cx="304800" cy="664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75599F2-E622-CCE8-D977-73EB4E4902F7}"/>
              </a:ext>
            </a:extLst>
          </p:cNvPr>
          <p:cNvSpPr/>
          <p:nvPr/>
        </p:nvSpPr>
        <p:spPr>
          <a:xfrm rot="2391769">
            <a:off x="3102860" y="2596356"/>
            <a:ext cx="307710" cy="7015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178FB0B-41D0-E045-5EDD-F09F88872AC0}"/>
              </a:ext>
            </a:extLst>
          </p:cNvPr>
          <p:cNvSpPr/>
          <p:nvPr/>
        </p:nvSpPr>
        <p:spPr>
          <a:xfrm rot="19114587">
            <a:off x="6403268" y="2596957"/>
            <a:ext cx="304800" cy="664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E27E9BE-3F0D-A488-C326-346A1D8ABF09}"/>
              </a:ext>
            </a:extLst>
          </p:cNvPr>
          <p:cNvSpPr/>
          <p:nvPr/>
        </p:nvSpPr>
        <p:spPr>
          <a:xfrm rot="1488806">
            <a:off x="12027052" y="2684046"/>
            <a:ext cx="304800" cy="664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88D3FFB-331E-30D3-DC51-88989C4C0F2B}"/>
              </a:ext>
            </a:extLst>
          </p:cNvPr>
          <p:cNvSpPr/>
          <p:nvPr/>
        </p:nvSpPr>
        <p:spPr>
          <a:xfrm rot="19880585">
            <a:off x="13580090" y="2668439"/>
            <a:ext cx="304800" cy="664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43C154-9CFC-BDBD-B60B-199117A19366}"/>
              </a:ext>
            </a:extLst>
          </p:cNvPr>
          <p:cNvSpPr/>
          <p:nvPr/>
        </p:nvSpPr>
        <p:spPr>
          <a:xfrm>
            <a:off x="6394237" y="3468294"/>
            <a:ext cx="2260136" cy="7620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72113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8" grpId="0" animBg="1"/>
      <p:bldP spid="2" grpId="0" animBg="1"/>
      <p:bldP spid="5" grpId="0" animBg="1"/>
      <p:bldP spid="7" grpId="0" animBg="1"/>
      <p:bldP spid="9" grpId="0" animBg="1"/>
      <p:bldP spid="12" grpId="0" animBg="1"/>
      <p:bldP spid="13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852BD-CBA0-69AA-2D5D-042544EB7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6868" y="1661859"/>
            <a:ext cx="8610600" cy="7794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68EDCAA5-ECA1-6ED3-1450-A964F1D7A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8449" y="6796402"/>
            <a:ext cx="2057400" cy="914400"/>
          </a:xfrm>
          <a:prstGeom prst="rect">
            <a:avLst/>
          </a:prstGeom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2F13BE6F-B7C4-A161-DA52-863B96DDE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10948">
            <a:off x="11042515" y="4297518"/>
            <a:ext cx="3158996" cy="914400"/>
          </a:xfrm>
          <a:prstGeom prst="rect">
            <a:avLst/>
          </a:prstGeom>
        </p:spPr>
      </p:pic>
      <p:sp>
        <p:nvSpPr>
          <p:cNvPr id="15" name="Graphic 13" descr="Back with solid fill">
            <a:extLst>
              <a:ext uri="{FF2B5EF4-FFF2-40B4-BE49-F238E27FC236}">
                <a16:creationId xmlns:a16="http://schemas.microsoft.com/office/drawing/2014/main" id="{B83490D4-9BCD-CAFF-4024-12DAF2CD5966}"/>
              </a:ext>
            </a:extLst>
          </p:cNvPr>
          <p:cNvSpPr/>
          <p:nvPr/>
        </p:nvSpPr>
        <p:spPr>
          <a:xfrm rot="19190520">
            <a:off x="9484926" y="3031948"/>
            <a:ext cx="4454430" cy="561975"/>
          </a:xfrm>
          <a:custGeom>
            <a:avLst/>
            <a:gdLst>
              <a:gd name="connsiteX0" fmla="*/ 4454431 w 4454430"/>
              <a:gd name="connsiteY0" fmla="*/ 228600 h 561975"/>
              <a:gd name="connsiteX1" fmla="*/ 2861972 w 4454430"/>
              <a:gd name="connsiteY1" fmla="*/ 0 h 561975"/>
              <a:gd name="connsiteX2" fmla="*/ 2861972 w 4454430"/>
              <a:gd name="connsiteY2" fmla="*/ 133350 h 561975"/>
              <a:gd name="connsiteX3" fmla="*/ 0 w 4454430"/>
              <a:gd name="connsiteY3" fmla="*/ 561975 h 561975"/>
              <a:gd name="connsiteX4" fmla="*/ 2861972 w 4454430"/>
              <a:gd name="connsiteY4" fmla="*/ 333375 h 561975"/>
              <a:gd name="connsiteX5" fmla="*/ 2861972 w 4454430"/>
              <a:gd name="connsiteY5" fmla="*/ 457200 h 561975"/>
              <a:gd name="connsiteX6" fmla="*/ 4454431 w 445443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4430" h="561975">
                <a:moveTo>
                  <a:pt x="4454431" y="228600"/>
                </a:moveTo>
                <a:lnTo>
                  <a:pt x="2861972" y="0"/>
                </a:lnTo>
                <a:lnTo>
                  <a:pt x="2861972" y="133350"/>
                </a:lnTo>
                <a:cubicBezTo>
                  <a:pt x="417603" y="137160"/>
                  <a:pt x="0" y="561975"/>
                  <a:pt x="0" y="561975"/>
                </a:cubicBezTo>
                <a:cubicBezTo>
                  <a:pt x="0" y="561975"/>
                  <a:pt x="907590" y="336233"/>
                  <a:pt x="2861972" y="333375"/>
                </a:cubicBezTo>
                <a:lnTo>
                  <a:pt x="2861972" y="457200"/>
                </a:lnTo>
                <a:lnTo>
                  <a:pt x="4454431" y="22860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EA62F2-C2C6-C4E3-DB06-7275D44CA392}"/>
              </a:ext>
            </a:extLst>
          </p:cNvPr>
          <p:cNvSpPr/>
          <p:nvPr/>
        </p:nvSpPr>
        <p:spPr>
          <a:xfrm>
            <a:off x="14305449" y="6898403"/>
            <a:ext cx="2154759" cy="12192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Category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538B63-4DF8-D1A3-2D54-15A426658E2A}"/>
              </a:ext>
            </a:extLst>
          </p:cNvPr>
          <p:cNvSpPr/>
          <p:nvPr/>
        </p:nvSpPr>
        <p:spPr>
          <a:xfrm>
            <a:off x="14115849" y="3738796"/>
            <a:ext cx="2154759" cy="12192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Segment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2CAED4-9120-C9D0-8576-6103FCE3B650}"/>
              </a:ext>
            </a:extLst>
          </p:cNvPr>
          <p:cNvSpPr/>
          <p:nvPr/>
        </p:nvSpPr>
        <p:spPr>
          <a:xfrm>
            <a:off x="13794180" y="1348945"/>
            <a:ext cx="2154759" cy="12192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Division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83F2D-2A7C-47E5-5429-53FEE600B6F9}"/>
              </a:ext>
            </a:extLst>
          </p:cNvPr>
          <p:cNvSpPr txBox="1"/>
          <p:nvPr/>
        </p:nvSpPr>
        <p:spPr>
          <a:xfrm>
            <a:off x="4267200" y="305729"/>
            <a:ext cx="10439400" cy="919401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Key variables – dim products</a:t>
            </a:r>
            <a:endParaRPr lang="en-US" sz="6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991600" cy="10287000"/>
          </a:xfrm>
          <a:prstGeom prst="rect">
            <a:avLst/>
          </a:prstGeom>
          <a:solidFill>
            <a:srgbClr val="FEF1DE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Unicode" charset="-128"/>
                <a:ea typeface="Arial Unicode" charset="-128"/>
                <a:cs typeface="Arial Unicode" charset="-128"/>
              </a:rPr>
              <a:t>Ad-hoc</a:t>
            </a:r>
            <a:r>
              <a:rPr lang="en-IN" sz="13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Unicode" charset="-128"/>
                <a:ea typeface="Arial Unicode" charset="-128"/>
                <a:cs typeface="Arial Unicode" charset="-128"/>
              </a:rPr>
              <a:t> Requests</a:t>
            </a:r>
            <a:endParaRPr lang="en-US" sz="13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Unicode" charset="-128"/>
              <a:ea typeface="Arial Unicode" charset="-128"/>
              <a:cs typeface="Arial Unicode" charset="-128"/>
            </a:endParaRPr>
          </a:p>
        </p:txBody>
      </p:sp>
      <p:pic>
        <p:nvPicPr>
          <p:cNvPr id="1028" name="Picture 4" descr="Employers: You Should Know About This Hiring Incentive | U.S ...">
            <a:extLst>
              <a:ext uri="{FF2B5EF4-FFF2-40B4-BE49-F238E27FC236}">
                <a16:creationId xmlns:a16="http://schemas.microsoft.com/office/drawing/2014/main" id="{2AEB5CF9-EBD9-DB1E-8033-E66B3DB4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271" y="0"/>
            <a:ext cx="10287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3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128285" y="1162837"/>
            <a:ext cx="7772827" cy="2466070"/>
          </a:xfrm>
          <a:custGeom>
            <a:avLst/>
            <a:gdLst/>
            <a:ahLst/>
            <a:cxnLst/>
            <a:rect l="l" t="t" r="r" b="b"/>
            <a:pathLst>
              <a:path w="1727569" h="746983">
                <a:moveTo>
                  <a:pt x="60195" y="0"/>
                </a:moveTo>
                <a:lnTo>
                  <a:pt x="1667374" y="0"/>
                </a:lnTo>
                <a:cubicBezTo>
                  <a:pt x="1683339" y="0"/>
                  <a:pt x="1698649" y="6342"/>
                  <a:pt x="1709938" y="17631"/>
                </a:cubicBezTo>
                <a:cubicBezTo>
                  <a:pt x="1721227" y="28919"/>
                  <a:pt x="1727569" y="44230"/>
                  <a:pt x="1727569" y="60195"/>
                </a:cubicBezTo>
                <a:lnTo>
                  <a:pt x="1727569" y="686788"/>
                </a:lnTo>
                <a:cubicBezTo>
                  <a:pt x="1727569" y="720033"/>
                  <a:pt x="1700618" y="746983"/>
                  <a:pt x="1667374" y="746983"/>
                </a:cubicBezTo>
                <a:lnTo>
                  <a:pt x="60195" y="746983"/>
                </a:lnTo>
                <a:cubicBezTo>
                  <a:pt x="26950" y="746983"/>
                  <a:pt x="0" y="720033"/>
                  <a:pt x="0" y="686788"/>
                </a:cubicBezTo>
                <a:lnTo>
                  <a:pt x="0" y="60195"/>
                </a:lnTo>
                <a:cubicBezTo>
                  <a:pt x="0" y="26950"/>
                  <a:pt x="26950" y="0"/>
                  <a:pt x="60195" y="0"/>
                </a:cubicBezTo>
                <a:close/>
              </a:path>
            </a:pathLst>
          </a:cu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1294973" y="805092"/>
            <a:ext cx="7772827" cy="29523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Roboto" panose="020F0502020204030204" pitchFamily="2" charset="0"/>
            </a:endParaRPr>
          </a:p>
          <a:p>
            <a:r>
              <a:rPr lang="en-US" sz="2800" b="0" i="0" u="none" strike="noStrike" baseline="0" dirty="0">
                <a:latin typeface="+mj-lt"/>
                <a:cs typeface="Calibri" panose="020F0502020204030204" pitchFamily="34" charset="0"/>
              </a:rPr>
              <a:t>1. Provide the list of markets in which customer "Atliq Exclusive" operates its business in the APAC region</a:t>
            </a:r>
            <a:r>
              <a:rPr lang="en-US" sz="2800" b="0" i="0" u="none" strike="noStrike" baseline="0" dirty="0">
                <a:latin typeface="+mj-lt"/>
              </a:rPr>
              <a:t>. </a:t>
            </a:r>
            <a:endParaRPr lang="en-US" sz="2800" dirty="0">
              <a:solidFill>
                <a:srgbClr val="5E17EB"/>
              </a:solidFill>
              <a:latin typeface="+mj-lt"/>
              <a:ea typeface="Free Serif"/>
              <a:cs typeface="Free Serif"/>
              <a:sym typeface="Free Serif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528C0-B7D1-8F1B-EFC3-50CE057863CC}"/>
              </a:ext>
            </a:extLst>
          </p:cNvPr>
          <p:cNvSpPr txBox="1"/>
          <p:nvPr/>
        </p:nvSpPr>
        <p:spPr>
          <a:xfrm>
            <a:off x="609600" y="5584733"/>
            <a:ext cx="8067449" cy="3915966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SELECT DISTINCT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   market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FROM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dim_customer</a:t>
            </a:r>
            <a:endParaRPr lang="en-US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Courier New" panose="02070309020205020404" pitchFamily="49" charset="0"/>
            </a:endParaRP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WHERE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   customer = '</a:t>
            </a:r>
            <a:r>
              <a:rPr lang="en-US" sz="28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Atliq</a:t>
            </a:r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Exclusive'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       AND region = 'APAC';</a:t>
            </a:r>
            <a:endParaRPr lang="en-US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B548B86-1912-6022-30D5-C24355EB7E11}"/>
              </a:ext>
            </a:extLst>
          </p:cNvPr>
          <p:cNvSpPr/>
          <p:nvPr/>
        </p:nvSpPr>
        <p:spPr>
          <a:xfrm>
            <a:off x="17511194" y="6728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A811AD-E335-9667-3F3A-5DEF6F23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5400942"/>
            <a:ext cx="8343653" cy="4246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ACDEAF-AC69-06B3-8F14-B6A06E91A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9600" y="242640"/>
            <a:ext cx="3048000" cy="4511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outerShdw blurRad="50800" dist="38100" dir="5400000" sx="86000" sy="86000" algn="t" rotWithShape="0">
              <a:prstClr val="black">
                <a:alpha val="40000"/>
              </a:prstClr>
            </a:outerShdw>
            <a:reflection blurRad="50800" stA="46000" endPos="11000" dir="5400000" sy="-100000" algn="bl" rotWithShape="0"/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091115-5E6D-213D-C950-F7AF801913BE}"/>
              </a:ext>
            </a:extLst>
          </p:cNvPr>
          <p:cNvCxnSpPr/>
          <p:nvPr/>
        </p:nvCxnSpPr>
        <p:spPr>
          <a:xfrm>
            <a:off x="4495800" y="4152900"/>
            <a:ext cx="0" cy="11124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040208" y="3238500"/>
            <a:ext cx="6112363" cy="2266359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3200" b="0" i="0" u="none" strike="noStrike" baseline="0" dirty="0">
                <a:latin typeface="Arial" panose="020B0604020202020204" pitchFamily="34" charset="0"/>
              </a:rPr>
              <a:t>2. What is the percentage of unique product increase in 2021 vs. 2020? </a:t>
            </a:r>
            <a:endParaRPr lang="en-US" sz="3200" dirty="0"/>
          </a:p>
        </p:txBody>
      </p:sp>
      <p:sp>
        <p:nvSpPr>
          <p:cNvPr id="12" name="Freeform 12"/>
          <p:cNvSpPr/>
          <p:nvPr/>
        </p:nvSpPr>
        <p:spPr>
          <a:xfrm>
            <a:off x="8153400" y="190500"/>
            <a:ext cx="10439400" cy="9601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2"/>
            <a:endParaRPr lang="en-US" sz="2500" dirty="0">
              <a:latin typeface="Courier New" panose="02070309020205020404" pitchFamily="49" charset="0"/>
            </a:endParaRP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WITH </a:t>
            </a:r>
            <a:r>
              <a:rPr lang="en-US" sz="2500" dirty="0" err="1">
                <a:latin typeface="Courier New" panose="02070309020205020404" pitchFamily="49" charset="0"/>
              </a:rPr>
              <a:t>Unique_products</a:t>
            </a:r>
            <a:r>
              <a:rPr lang="en-US" sz="2500" dirty="0">
                <a:latin typeface="Courier New" panose="02070309020205020404" pitchFamily="49" charset="0"/>
              </a:rPr>
              <a:t> AS (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SELECT 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    </a:t>
            </a:r>
            <a:r>
              <a:rPr lang="en-US" sz="2500" dirty="0" err="1">
                <a:latin typeface="Courier New" panose="02070309020205020404" pitchFamily="49" charset="0"/>
              </a:rPr>
              <a:t>fiscal_year</a:t>
            </a:r>
            <a:r>
              <a:rPr lang="en-US" sz="2500" dirty="0">
                <a:latin typeface="Courier New" panose="02070309020205020404" pitchFamily="49" charset="0"/>
              </a:rPr>
              <a:t>,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    count(DISTINCT </a:t>
            </a:r>
            <a:r>
              <a:rPr lang="en-US" sz="2500" dirty="0" err="1">
                <a:latin typeface="Courier New" panose="02070309020205020404" pitchFamily="49" charset="0"/>
              </a:rPr>
              <a:t>product_code</a:t>
            </a:r>
            <a:r>
              <a:rPr lang="en-US" sz="2500" dirty="0">
                <a:latin typeface="Courier New" panose="02070309020205020404" pitchFamily="49" charset="0"/>
              </a:rPr>
              <a:t>) AS </a:t>
            </a:r>
            <a:r>
              <a:rPr lang="en-US" sz="2500" dirty="0" err="1">
                <a:latin typeface="Courier New" panose="02070309020205020404" pitchFamily="49" charset="0"/>
              </a:rPr>
              <a:t>uniq_products</a:t>
            </a:r>
            <a:r>
              <a:rPr lang="en-US" sz="2500" dirty="0"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FROM </a:t>
            </a:r>
            <a:r>
              <a:rPr lang="en-US" sz="2500" dirty="0" err="1">
                <a:latin typeface="Courier New" panose="02070309020205020404" pitchFamily="49" charset="0"/>
              </a:rPr>
              <a:t>fact_gross_price</a:t>
            </a:r>
            <a:r>
              <a:rPr lang="en-US" sz="2500" dirty="0"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GROUP BY </a:t>
            </a:r>
            <a:r>
              <a:rPr lang="en-US" sz="2500" dirty="0" err="1">
                <a:latin typeface="Courier New" panose="02070309020205020404" pitchFamily="49" charset="0"/>
              </a:rPr>
              <a:t>fiscal_year</a:t>
            </a:r>
            <a:endParaRPr lang="en-US" sz="2500" dirty="0">
              <a:latin typeface="Courier New" panose="02070309020205020404" pitchFamily="49" charset="0"/>
            </a:endParaRP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),</a:t>
            </a:r>
          </a:p>
          <a:p>
            <a:pPr lvl="2"/>
            <a:r>
              <a:rPr lang="en-US" sz="2500" dirty="0" err="1">
                <a:latin typeface="Courier New" panose="02070309020205020404" pitchFamily="49" charset="0"/>
              </a:rPr>
              <a:t>compare_uni_year</a:t>
            </a:r>
            <a:r>
              <a:rPr lang="en-US" sz="2500" dirty="0">
                <a:latin typeface="Courier New" panose="02070309020205020404" pitchFamily="49" charset="0"/>
              </a:rPr>
              <a:t> AS (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SELECT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    MAX(CASE WHEN </a:t>
            </a:r>
            <a:r>
              <a:rPr lang="en-US" sz="2500" dirty="0" err="1">
                <a:latin typeface="Courier New" panose="02070309020205020404" pitchFamily="49" charset="0"/>
              </a:rPr>
              <a:t>fiscal_year</a:t>
            </a:r>
            <a:r>
              <a:rPr lang="en-US" sz="2500" dirty="0">
                <a:latin typeface="Courier New" panose="02070309020205020404" pitchFamily="49" charset="0"/>
              </a:rPr>
              <a:t> =2020 THEN </a:t>
            </a:r>
            <a:r>
              <a:rPr lang="en-US" sz="2500" dirty="0" err="1">
                <a:latin typeface="Courier New" panose="02070309020205020404" pitchFamily="49" charset="0"/>
              </a:rPr>
              <a:t>uniq_products</a:t>
            </a:r>
            <a:r>
              <a:rPr lang="en-US" sz="2500" dirty="0">
                <a:latin typeface="Courier New" panose="02070309020205020404" pitchFamily="49" charset="0"/>
              </a:rPr>
              <a:t> END) AS Unique_products_2020,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    MAX(CASE WHEN </a:t>
            </a:r>
            <a:r>
              <a:rPr lang="en-US" sz="2500" dirty="0" err="1">
                <a:latin typeface="Courier New" panose="02070309020205020404" pitchFamily="49" charset="0"/>
              </a:rPr>
              <a:t>fiscal_year</a:t>
            </a:r>
            <a:r>
              <a:rPr lang="en-US" sz="2500" dirty="0">
                <a:latin typeface="Courier New" panose="02070309020205020404" pitchFamily="49" charset="0"/>
              </a:rPr>
              <a:t> =2021 THEN </a:t>
            </a:r>
            <a:r>
              <a:rPr lang="en-US" sz="2500" dirty="0" err="1">
                <a:latin typeface="Courier New" panose="02070309020205020404" pitchFamily="49" charset="0"/>
              </a:rPr>
              <a:t>uniq_products</a:t>
            </a:r>
            <a:r>
              <a:rPr lang="en-US" sz="2500" dirty="0">
                <a:latin typeface="Courier New" panose="02070309020205020404" pitchFamily="49" charset="0"/>
              </a:rPr>
              <a:t> END) AS Unique_products_2021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FROM</a:t>
            </a:r>
          </a:p>
          <a:p>
            <a:pPr lvl="2"/>
            <a:r>
              <a:rPr lang="en-US" sz="2500" dirty="0" err="1">
                <a:latin typeface="Courier New" panose="02070309020205020404" pitchFamily="49" charset="0"/>
              </a:rPr>
              <a:t>Unique_products</a:t>
            </a:r>
            <a:r>
              <a:rPr lang="en-US" sz="2500" dirty="0">
                <a:latin typeface="Courier New" panose="02070309020205020404" pitchFamily="49" charset="0"/>
              </a:rPr>
              <a:t>)</a:t>
            </a:r>
          </a:p>
          <a:p>
            <a:pPr lvl="2"/>
            <a:endParaRPr lang="en-US" sz="2500" dirty="0">
              <a:latin typeface="Courier New" panose="02070309020205020404" pitchFamily="49" charset="0"/>
            </a:endParaRP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SELECT 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unique_products_2020,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unique_products_2021,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CONCAT(ROUND((unique_products_2021 - unique_products_2020)/unique_products_2020*100,2)," %") as </a:t>
            </a:r>
            <a:r>
              <a:rPr lang="en-US" sz="2500" dirty="0" err="1">
                <a:latin typeface="Courier New" panose="02070309020205020404" pitchFamily="49" charset="0"/>
              </a:rPr>
              <a:t>chg</a:t>
            </a:r>
            <a:endParaRPr lang="en-US" sz="2500" dirty="0">
              <a:latin typeface="Courier New" panose="02070309020205020404" pitchFamily="49" charset="0"/>
            </a:endParaRP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FROM </a:t>
            </a:r>
            <a:r>
              <a:rPr lang="en-US" sz="2500" dirty="0" err="1">
                <a:latin typeface="Courier New" panose="02070309020205020404" pitchFamily="49" charset="0"/>
              </a:rPr>
              <a:t>compare_uni_year</a:t>
            </a:r>
            <a:endParaRPr lang="en-US" sz="2500" dirty="0">
              <a:latin typeface="Courier New" panose="02070309020205020404" pitchFamily="49" charset="0"/>
            </a:endParaRPr>
          </a:p>
          <a:p>
            <a:pPr lvl="2"/>
            <a:endParaRPr lang="en-US" sz="2500" dirty="0"/>
          </a:p>
        </p:txBody>
      </p:sp>
      <p:sp>
        <p:nvSpPr>
          <p:cNvPr id="13" name="TextBox 13"/>
          <p:cNvSpPr txBox="1"/>
          <p:nvPr/>
        </p:nvSpPr>
        <p:spPr>
          <a:xfrm>
            <a:off x="9144001" y="2101768"/>
            <a:ext cx="7457369" cy="720914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lvl="1"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Free Serif"/>
              <a:ea typeface="Free Serif"/>
              <a:cs typeface="Free Serif"/>
              <a:sym typeface="Free Serif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6629D4CA-FBB3-3362-0BB3-A2A4B1C50BC7}"/>
              </a:ext>
            </a:extLst>
          </p:cNvPr>
          <p:cNvSpPr/>
          <p:nvPr/>
        </p:nvSpPr>
        <p:spPr>
          <a:xfrm>
            <a:off x="17566235" y="342900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7878</TotalTime>
  <Words>1996</Words>
  <Application>Microsoft Office PowerPoint</Application>
  <PresentationFormat>Custom</PresentationFormat>
  <Paragraphs>287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 Unicode Bold</vt:lpstr>
      <vt:lpstr>Courier New</vt:lpstr>
      <vt:lpstr>Roboto</vt:lpstr>
      <vt:lpstr>Arial Unicode</vt:lpstr>
      <vt:lpstr>Calibri</vt:lpstr>
      <vt:lpstr>Arial</vt:lpstr>
      <vt:lpstr>Algerian</vt:lpstr>
      <vt:lpstr>Aptos</vt:lpstr>
      <vt:lpstr>Free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Subheading</dc:title>
  <dc:creator>Admin</dc:creator>
  <cp:lastModifiedBy>Yogananda gopi krishna pampana</cp:lastModifiedBy>
  <cp:revision>34</cp:revision>
  <cp:lastPrinted>2024-08-07T16:17:09Z</cp:lastPrinted>
  <dcterms:created xsi:type="dcterms:W3CDTF">2006-08-16T00:00:00Z</dcterms:created>
  <dcterms:modified xsi:type="dcterms:W3CDTF">2024-08-12T16:13:30Z</dcterms:modified>
  <dc:identifier>DAGMw2xgji8</dc:identifier>
</cp:coreProperties>
</file>