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285" r:id="rId5"/>
    <p:sldId id="286" r:id="rId6"/>
    <p:sldId id="262" r:id="rId7"/>
    <p:sldId id="275" r:id="rId8"/>
    <p:sldId id="276" r:id="rId9"/>
    <p:sldId id="277" r:id="rId10"/>
    <p:sldId id="274" r:id="rId11"/>
    <p:sldId id="273" r:id="rId12"/>
    <p:sldId id="272" r:id="rId13"/>
    <p:sldId id="271" r:id="rId14"/>
    <p:sldId id="270" r:id="rId15"/>
    <p:sldId id="269" r:id="rId16"/>
    <p:sldId id="278" r:id="rId17"/>
    <p:sldId id="279" r:id="rId18"/>
    <p:sldId id="280" r:id="rId19"/>
    <p:sldId id="281" r:id="rId20"/>
    <p:sldId id="282" r:id="rId21"/>
    <p:sldId id="283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217"/>
    <a:srgbClr val="FFFF66"/>
    <a:srgbClr val="387378"/>
    <a:srgbClr val="75B9BE"/>
    <a:srgbClr val="EBD2AD"/>
    <a:srgbClr val="000000"/>
    <a:srgbClr val="00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visual.csv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001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001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001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2_00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2_002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3_all_veh_final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5_visual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5_visual.csv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EV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Q1_visual!$C$3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Q1_visual!$A$4:$A$6</c:f>
              <c:strCache>
                <c:ptCount val="3"/>
                <c:pt idx="0">
                  <c:v>HERO ELECTRIC</c:v>
                </c:pt>
                <c:pt idx="1">
                  <c:v>OKINAWA</c:v>
                </c:pt>
                <c:pt idx="2">
                  <c:v>OLA ELECTRIC</c:v>
                </c:pt>
              </c:strCache>
            </c:strRef>
          </c:cat>
          <c:val>
            <c:numRef>
              <c:f>Q1_visual!$C$4:$C$6</c:f>
              <c:numCache>
                <c:formatCode>0.00</c:formatCode>
                <c:ptCount val="3"/>
                <c:pt idx="0">
                  <c:v>88.992999999999995</c:v>
                </c:pt>
                <c:pt idx="1">
                  <c:v>96.944999999999993</c:v>
                </c:pt>
                <c:pt idx="2">
                  <c:v>152.583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E-420D-B0AE-C47D009792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2320312499999999"/>
          <c:y val="0.37265622707577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0937499999999999E-2"/>
          <c:y val="9.3410242777421104E-2"/>
          <c:w val="0.98281249999999998"/>
          <c:h val="0.89018350823182157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9525" cap="flat" cmpd="sng" algn="ctr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1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rou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9A-4A72-8C2A-64D7332E2BF1}"/>
              </c:ext>
            </c:extLst>
          </c:dPt>
          <c:dPt>
            <c:idx val="2"/>
            <c:invertIfNegative val="0"/>
            <c:bubble3D val="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 cap="flat" cmpd="sng" algn="ctr">
                <a:solidFill>
                  <a:schemeClr val="accent4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39A-4A72-8C2A-64D7332E2BF1}"/>
              </c:ext>
            </c:extLst>
          </c:dPt>
          <c:dPt>
            <c:idx val="3"/>
            <c:invertIfNegative val="0"/>
            <c:bubble3D val="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9A-4A72-8C2A-64D7332E2BF1}"/>
              </c:ext>
            </c:extLst>
          </c:dPt>
          <c:dPt>
            <c:idx val="4"/>
            <c:invertIfNegative val="0"/>
            <c:bubble3D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rou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39A-4A72-8C2A-64D7332E2BF1}"/>
              </c:ext>
            </c:extLst>
          </c:dPt>
          <c:dLbls>
            <c:spPr>
              <a:gradFill flip="none" rotWithShape="1">
                <a:gsLst>
                  <a:gs pos="0">
                    <a:srgbClr val="0F9ED5">
                      <a:lumMod val="67000"/>
                    </a:srgbClr>
                  </a:gs>
                  <a:gs pos="48000">
                    <a:srgbClr val="0F9ED5">
                      <a:lumMod val="97000"/>
                      <a:lumOff val="3000"/>
                    </a:srgbClr>
                  </a:gs>
                  <a:gs pos="100000">
                    <a:srgbClr val="0F9ED5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strRef>
              <c:f>Sheet1!$A$2:$A$6</c:f>
              <c:strCache>
                <c:ptCount val="5"/>
                <c:pt idx="0">
                  <c:v>BYD India</c:v>
                </c:pt>
                <c:pt idx="1">
                  <c:v>Hyundai Motor</c:v>
                </c:pt>
                <c:pt idx="2">
                  <c:v>Mahindra &amp; Mahindra</c:v>
                </c:pt>
                <c:pt idx="3">
                  <c:v>MG Motor</c:v>
                </c:pt>
                <c:pt idx="4">
                  <c:v>Tata Motors</c:v>
                </c:pt>
              </c:strCache>
            </c:strRef>
          </c:xVal>
          <c:yVal>
            <c:numRef>
              <c:f>Sheet1!$B$2:$B$6</c:f>
              <c:numCache>
                <c:formatCode>0.00%</c:formatCode>
                <c:ptCount val="5"/>
                <c:pt idx="0">
                  <c:v>5.6651999999999996</c:v>
                </c:pt>
                <c:pt idx="1">
                  <c:v>2.5548000000000002</c:v>
                </c:pt>
                <c:pt idx="2">
                  <c:v>1.4033</c:v>
                </c:pt>
                <c:pt idx="3">
                  <c:v>1.3152999999999999</c:v>
                </c:pt>
                <c:pt idx="4">
                  <c:v>0.94710000000000005</c:v>
                </c:pt>
              </c:numCache>
            </c:numRef>
          </c:yVal>
          <c:bubbleSize>
            <c:numRef>
              <c:f>Sheet1!$C$2:$C$6</c:f>
              <c:numCache>
                <c:formatCode>0.00%</c:formatCode>
                <c:ptCount val="5"/>
                <c:pt idx="0">
                  <c:v>0.47663999596153356</c:v>
                </c:pt>
                <c:pt idx="1">
                  <c:v>0.21494737373482423</c:v>
                </c:pt>
                <c:pt idx="2">
                  <c:v>0.11806624767577846</c:v>
                </c:pt>
                <c:pt idx="3">
                  <c:v>0.11066239262306805</c:v>
                </c:pt>
                <c:pt idx="4">
                  <c:v>7.9683990004795688E-2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B39A-4A72-8C2A-64D7332E2B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2000840511"/>
        <c:axId val="2000841951"/>
      </c:bubbleChart>
      <c:valAx>
        <c:axId val="2000840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0841951"/>
        <c:crosses val="autoZero"/>
        <c:crossBetween val="midCat"/>
      </c:valAx>
      <c:valAx>
        <c:axId val="2000841951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0084051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Q8_visual!$C$1</c:f>
              <c:strCache>
                <c:ptCount val="1"/>
                <c:pt idx="0">
                  <c:v>ev_sales</c:v>
                </c:pt>
              </c:strCache>
            </c:strRef>
          </c:tx>
          <c:spPr>
            <a:ln w="22225" cap="rnd">
              <a:solidFill>
                <a:srgbClr val="00981D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Q8_visual!$B$2:$B$37</c:f>
              <c:strCache>
                <c:ptCount val="3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  <c:pt idx="12">
                  <c:v>April</c:v>
                </c:pt>
                <c:pt idx="13">
                  <c:v>May</c:v>
                </c:pt>
                <c:pt idx="14">
                  <c:v>June</c:v>
                </c:pt>
                <c:pt idx="15">
                  <c:v>July</c:v>
                </c:pt>
                <c:pt idx="16">
                  <c:v>August</c:v>
                </c:pt>
                <c:pt idx="17">
                  <c:v>September</c:v>
                </c:pt>
                <c:pt idx="18">
                  <c:v>October</c:v>
                </c:pt>
                <c:pt idx="19">
                  <c:v>November</c:v>
                </c:pt>
                <c:pt idx="20">
                  <c:v>December</c:v>
                </c:pt>
                <c:pt idx="21">
                  <c:v>January</c:v>
                </c:pt>
                <c:pt idx="22">
                  <c:v>February</c:v>
                </c:pt>
                <c:pt idx="23">
                  <c:v>March</c:v>
                </c:pt>
                <c:pt idx="24">
                  <c:v>April</c:v>
                </c:pt>
                <c:pt idx="25">
                  <c:v>May</c:v>
                </c:pt>
                <c:pt idx="26">
                  <c:v>June</c:v>
                </c:pt>
                <c:pt idx="27">
                  <c:v>July</c:v>
                </c:pt>
                <c:pt idx="28">
                  <c:v>August</c:v>
                </c:pt>
                <c:pt idx="29">
                  <c:v>September</c:v>
                </c:pt>
                <c:pt idx="30">
                  <c:v>October</c:v>
                </c:pt>
                <c:pt idx="31">
                  <c:v>November</c:v>
                </c:pt>
                <c:pt idx="32">
                  <c:v>December</c:v>
                </c:pt>
                <c:pt idx="33">
                  <c:v>January</c:v>
                </c:pt>
                <c:pt idx="34">
                  <c:v>February</c:v>
                </c:pt>
                <c:pt idx="35">
                  <c:v>March</c:v>
                </c:pt>
              </c:strCache>
            </c:strRef>
          </c:cat>
          <c:val>
            <c:numRef>
              <c:f>Q8_visual!$C$2:$C$37</c:f>
              <c:numCache>
                <c:formatCode>General</c:formatCode>
                <c:ptCount val="36"/>
                <c:pt idx="0">
                  <c:v>6315</c:v>
                </c:pt>
                <c:pt idx="1">
                  <c:v>1499</c:v>
                </c:pt>
                <c:pt idx="2">
                  <c:v>5487</c:v>
                </c:pt>
                <c:pt idx="3">
                  <c:v>15794</c:v>
                </c:pt>
                <c:pt idx="4">
                  <c:v>17153</c:v>
                </c:pt>
                <c:pt idx="5">
                  <c:v>19351</c:v>
                </c:pt>
                <c:pt idx="6">
                  <c:v>22190</c:v>
                </c:pt>
                <c:pt idx="7">
                  <c:v>26159</c:v>
                </c:pt>
                <c:pt idx="8">
                  <c:v>29241</c:v>
                </c:pt>
                <c:pt idx="9">
                  <c:v>31672</c:v>
                </c:pt>
                <c:pt idx="10">
                  <c:v>38171</c:v>
                </c:pt>
                <c:pt idx="11">
                  <c:v>58118</c:v>
                </c:pt>
                <c:pt idx="12">
                  <c:v>55524</c:v>
                </c:pt>
                <c:pt idx="13">
                  <c:v>45373</c:v>
                </c:pt>
                <c:pt idx="14">
                  <c:v>47591</c:v>
                </c:pt>
                <c:pt idx="15">
                  <c:v>50010</c:v>
                </c:pt>
                <c:pt idx="16">
                  <c:v>55584</c:v>
                </c:pt>
                <c:pt idx="17">
                  <c:v>56828</c:v>
                </c:pt>
                <c:pt idx="18">
                  <c:v>81162</c:v>
                </c:pt>
                <c:pt idx="19">
                  <c:v>80752</c:v>
                </c:pt>
                <c:pt idx="20">
                  <c:v>68475</c:v>
                </c:pt>
                <c:pt idx="21">
                  <c:v>68116</c:v>
                </c:pt>
                <c:pt idx="22">
                  <c:v>70827</c:v>
                </c:pt>
                <c:pt idx="23">
                  <c:v>95126</c:v>
                </c:pt>
                <c:pt idx="24">
                  <c:v>72818</c:v>
                </c:pt>
                <c:pt idx="25">
                  <c:v>112997</c:v>
                </c:pt>
                <c:pt idx="26">
                  <c:v>53631</c:v>
                </c:pt>
                <c:pt idx="27">
                  <c:v>61622</c:v>
                </c:pt>
                <c:pt idx="28">
                  <c:v>69224</c:v>
                </c:pt>
                <c:pt idx="29">
                  <c:v>69793</c:v>
                </c:pt>
                <c:pt idx="30">
                  <c:v>81833</c:v>
                </c:pt>
                <c:pt idx="31">
                  <c:v>98285</c:v>
                </c:pt>
                <c:pt idx="32">
                  <c:v>82685</c:v>
                </c:pt>
                <c:pt idx="33">
                  <c:v>89311</c:v>
                </c:pt>
                <c:pt idx="34">
                  <c:v>89051</c:v>
                </c:pt>
                <c:pt idx="35">
                  <c:v>138343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91-43A6-B991-D15CAB069D0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88674192"/>
        <c:axId val="1488678032"/>
      </c:lineChart>
      <c:catAx>
        <c:axId val="148867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678032"/>
        <c:crosses val="autoZero"/>
        <c:auto val="1"/>
        <c:lblAlgn val="ctr"/>
        <c:lblOffset val="100"/>
        <c:noMultiLvlLbl val="0"/>
      </c:catAx>
      <c:valAx>
        <c:axId val="1488678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8674192"/>
        <c:crosses val="autoZero"/>
        <c:crossBetween val="between"/>
      </c:valAx>
      <c:spPr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Q8_001!$B$2:$B$5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Q8_001!$C$2:$C$5</c:f>
              <c:numCache>
                <c:formatCode>General</c:formatCode>
                <c:ptCount val="4"/>
                <c:pt idx="0">
                  <c:v>13301</c:v>
                </c:pt>
                <c:pt idx="1">
                  <c:v>52298</c:v>
                </c:pt>
                <c:pt idx="2">
                  <c:v>77590</c:v>
                </c:pt>
                <c:pt idx="3">
                  <c:v>127961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1-48D8-AD75-9D1C587E25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724080"/>
        <c:axId val="1490723120"/>
      </c:barChart>
      <c:catAx>
        <c:axId val="14907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3120"/>
        <c:crosses val="autoZero"/>
        <c:auto val="1"/>
        <c:lblAlgn val="ctr"/>
        <c:lblOffset val="100"/>
        <c:noMultiLvlLbl val="0"/>
      </c:catAx>
      <c:valAx>
        <c:axId val="149072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0724080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Q8_001!$B$6:$B$9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Q8_001!$C$6:$C$9</c:f>
              <c:numCache>
                <c:formatCode>General</c:formatCode>
                <c:ptCount val="4"/>
                <c:pt idx="0">
                  <c:v>148488</c:v>
                </c:pt>
                <c:pt idx="1">
                  <c:v>162422</c:v>
                </c:pt>
                <c:pt idx="2">
                  <c:v>230389</c:v>
                </c:pt>
                <c:pt idx="3">
                  <c:v>234069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4-42B8-84C4-3459EBB77C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724080"/>
        <c:axId val="1490723120"/>
      </c:barChart>
      <c:catAx>
        <c:axId val="14907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3120"/>
        <c:crosses val="autoZero"/>
        <c:auto val="1"/>
        <c:lblAlgn val="ctr"/>
        <c:lblOffset val="100"/>
        <c:noMultiLvlLbl val="0"/>
      </c:catAx>
      <c:valAx>
        <c:axId val="149072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07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Q8_001!$L$18:$L$21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Q8_001!$M$18:$M$21</c:f>
              <c:numCache>
                <c:formatCode>General</c:formatCode>
                <c:ptCount val="4"/>
                <c:pt idx="0">
                  <c:v>239446</c:v>
                </c:pt>
                <c:pt idx="1">
                  <c:v>200639</c:v>
                </c:pt>
                <c:pt idx="2">
                  <c:v>262803</c:v>
                </c:pt>
                <c:pt idx="3">
                  <c:v>316705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0-4016-95D4-C48FD49B39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724080"/>
        <c:axId val="1490723120"/>
      </c:barChart>
      <c:catAx>
        <c:axId val="14907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3120"/>
        <c:crosses val="autoZero"/>
        <c:auto val="1"/>
        <c:lblAlgn val="ctr"/>
        <c:lblOffset val="100"/>
        <c:noMultiLvlLbl val="0"/>
      </c:catAx>
      <c:valAx>
        <c:axId val="149072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07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EV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Q1_visual!$C$9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Q1_visual!$A$10:$A$12</c:f>
              <c:strCache>
                <c:ptCount val="3"/>
                <c:pt idx="0">
                  <c:v>JITENDRA</c:v>
                </c:pt>
                <c:pt idx="1">
                  <c:v>BEING</c:v>
                </c:pt>
                <c:pt idx="2">
                  <c:v>PURE EV</c:v>
                </c:pt>
              </c:strCache>
            </c:strRef>
          </c:cat>
          <c:val>
            <c:numRef>
              <c:f>Q1_visual!$C$10:$C$12</c:f>
              <c:numCache>
                <c:formatCode>0.00</c:formatCode>
                <c:ptCount val="3"/>
                <c:pt idx="0">
                  <c:v>8.5630000000000006</c:v>
                </c:pt>
                <c:pt idx="1">
                  <c:v>11.018000000000001</c:v>
                </c:pt>
                <c:pt idx="2">
                  <c:v>11.555999999999999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5-4E47-BCA4-99C8C3866F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EV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Q1_visual!$C$15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Q1_visual!$A$16:$A$18</c:f>
              <c:strCache>
                <c:ptCount val="3"/>
                <c:pt idx="0">
                  <c:v>ATHER</c:v>
                </c:pt>
                <c:pt idx="1">
                  <c:v>TVS</c:v>
                </c:pt>
                <c:pt idx="2">
                  <c:v>OLA ELECTRIC</c:v>
                </c:pt>
              </c:strCache>
            </c:strRef>
          </c:cat>
          <c:val>
            <c:numRef>
              <c:f>Q1_visual!$C$16:$C$18</c:f>
              <c:numCache>
                <c:formatCode>0.00</c:formatCode>
                <c:ptCount val="3"/>
                <c:pt idx="0">
                  <c:v>107.55200000000001</c:v>
                </c:pt>
                <c:pt idx="1">
                  <c:v>180.74299999999999</c:v>
                </c:pt>
                <c:pt idx="2">
                  <c:v>322.48899999999998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4-499A-9C5B-A0D7AB6051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EV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Q1_visual!$C$21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Q1_visual!$A$22:$A$24</c:f>
              <c:strCache>
                <c:ptCount val="3"/>
                <c:pt idx="0">
                  <c:v>BATTRE ELECTRIC</c:v>
                </c:pt>
                <c:pt idx="1">
                  <c:v>REVOLT</c:v>
                </c:pt>
                <c:pt idx="2">
                  <c:v>KINETIC GREEN</c:v>
                </c:pt>
              </c:strCache>
            </c:strRef>
          </c:cat>
          <c:val>
            <c:numRef>
              <c:f>Q1_visual!$C$22:$C$24</c:f>
              <c:numCache>
                <c:formatCode>0.00</c:formatCode>
                <c:ptCount val="3"/>
                <c:pt idx="0">
                  <c:v>4.8410000000000002</c:v>
                </c:pt>
                <c:pt idx="1">
                  <c:v>7.2539999999999996</c:v>
                </c:pt>
                <c:pt idx="2">
                  <c:v>9.5850000000000009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A-41F9-A910-EBBAC7C80C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Q2_001!$D$1</c:f>
              <c:strCache>
                <c:ptCount val="1"/>
                <c:pt idx="0">
                  <c:v>pentration_rate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0"/>
              <c:layout>
                <c:manualLayout>
                  <c:x val="1.3888888888888888E-2"/>
                  <c:y val="-0.435185185185185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23-4325-A142-207D60A9D0F7}"/>
                </c:ext>
              </c:extLst>
            </c:dLbl>
            <c:dLbl>
              <c:idx val="1"/>
              <c:layout>
                <c:manualLayout>
                  <c:x val="5.5556121652841576E-3"/>
                  <c:y val="-0.31256090867859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23-4325-A142-207D60A9D0F7}"/>
                </c:ext>
              </c:extLst>
            </c:dLbl>
            <c:dLbl>
              <c:idx val="2"/>
              <c:layout>
                <c:manualLayout>
                  <c:x val="1.5465045257480027E-2"/>
                  <c:y val="-0.286184318401335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23-4325-A142-207D60A9D0F7}"/>
                </c:ext>
              </c:extLst>
            </c:dLbl>
            <c:dLbl>
              <c:idx val="3"/>
              <c:layout>
                <c:manualLayout>
                  <c:x val="1.8055539738131388E-2"/>
                  <c:y val="-0.278325977369660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200" b="1" i="0" u="none" strike="noStrike" kern="1200" cap="none" spc="0" baseline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954177602799652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A23-4325-A142-207D60A9D0F7}"/>
                </c:ext>
              </c:extLst>
            </c:dLbl>
            <c:dLbl>
              <c:idx val="4"/>
              <c:layout>
                <c:manualLayout>
                  <c:x val="1.2687239174837855E-2"/>
                  <c:y val="-0.278326132058368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23-4325-A142-207D60A9D0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Q2_001!$A$2:$A$6</c:f>
              <c:strCache>
                <c:ptCount val="5"/>
                <c:pt idx="0">
                  <c:v>Kerala</c:v>
                </c:pt>
                <c:pt idx="1">
                  <c:v>Chandigarh</c:v>
                </c:pt>
                <c:pt idx="2">
                  <c:v>Delhi</c:v>
                </c:pt>
                <c:pt idx="3">
                  <c:v>Karnataka</c:v>
                </c:pt>
                <c:pt idx="4">
                  <c:v>Goa</c:v>
                </c:pt>
              </c:strCache>
            </c:strRef>
          </c:cat>
          <c:val>
            <c:numRef>
              <c:f>Q2_001!$D$2:$D$6</c:f>
              <c:numCache>
                <c:formatCode>0.00%</c:formatCode>
                <c:ptCount val="5"/>
                <c:pt idx="0">
                  <c:v>5.7599999999999998E-2</c:v>
                </c:pt>
                <c:pt idx="1">
                  <c:v>4.4999999999999998E-2</c:v>
                </c:pt>
                <c:pt idx="2">
                  <c:v>4.2900000000000001E-2</c:v>
                </c:pt>
                <c:pt idx="3">
                  <c:v>4.2599999999999999E-2</c:v>
                </c:pt>
                <c:pt idx="4">
                  <c:v>4.2500000000000003E-2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3-4325-A142-207D60A9D0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7812512"/>
        <c:axId val="917807232"/>
        <c:axId val="0"/>
      </c:bar3DChart>
      <c:catAx>
        <c:axId val="917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/>
                <a:solidFill>
                  <a:schemeClr val="accent3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807232"/>
        <c:crosses val="autoZero"/>
        <c:auto val="1"/>
        <c:lblAlgn val="ctr"/>
        <c:lblOffset val="100"/>
        <c:noMultiLvlLbl val="0"/>
      </c:catAx>
      <c:valAx>
        <c:axId val="91780723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17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Q2_002!$D$1</c:f>
              <c:strCache>
                <c:ptCount val="1"/>
                <c:pt idx="0">
                  <c:v>pentration_rate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8.4970634951432918E-3"/>
                  <c:y val="-0.379962274234321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100" b="1" i="0" u="none" strike="noStrike" kern="1200" cap="none" spc="0" baseline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198132022383311"/>
                      <c:h val="5.88776158633888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6B0-49DD-8F83-27A94D2AF3AC}"/>
                </c:ext>
              </c:extLst>
            </c:dLbl>
            <c:dLbl>
              <c:idx val="1"/>
              <c:layout>
                <c:manualLayout>
                  <c:x val="1.2138662135918944E-2"/>
                  <c:y val="-0.293959775590878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B0-49DD-8F83-27A94D2AF3AC}"/>
                </c:ext>
              </c:extLst>
            </c:dLbl>
            <c:dLbl>
              <c:idx val="2"/>
              <c:layout>
                <c:manualLayout>
                  <c:x val="1.2138662135918989E-2"/>
                  <c:y val="-0.26047068723242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B0-49DD-8F83-27A94D2AF3AC}"/>
                </c:ext>
              </c:extLst>
            </c:dLbl>
            <c:dLbl>
              <c:idx val="3"/>
              <c:layout>
                <c:manualLayout>
                  <c:x val="1.6994126990286584E-2"/>
                  <c:y val="-0.234423618509181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B0-49DD-8F83-27A94D2AF3AC}"/>
                </c:ext>
              </c:extLst>
            </c:dLbl>
            <c:dLbl>
              <c:idx val="4"/>
              <c:layout>
                <c:manualLayout>
                  <c:x val="1.6994126990286674E-2"/>
                  <c:y val="-0.232562967103929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100" b="1" i="0" u="none" strike="noStrike" kern="1200" cap="none" spc="0" baseline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58731569066407"/>
                      <c:h val="5.94804884308823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6B0-49DD-8F83-27A94D2AF3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00" b="1" i="0" u="none" strike="noStrike" kern="1200" cap="none" spc="0" baseline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Q2_002!$A$2:$A$6</c:f>
              <c:strCache>
                <c:ptCount val="5"/>
                <c:pt idx="0">
                  <c:v>Goa</c:v>
                </c:pt>
                <c:pt idx="1">
                  <c:v>Kerala</c:v>
                </c:pt>
                <c:pt idx="2">
                  <c:v>Karnataka</c:v>
                </c:pt>
                <c:pt idx="3">
                  <c:v>Maharashtra</c:v>
                </c:pt>
                <c:pt idx="4">
                  <c:v>Delhi</c:v>
                </c:pt>
              </c:strCache>
            </c:strRef>
          </c:cat>
          <c:val>
            <c:numRef>
              <c:f>Q2_002!$D$2:$D$6</c:f>
              <c:numCache>
                <c:formatCode>0.00%</c:formatCode>
                <c:ptCount val="5"/>
                <c:pt idx="0">
                  <c:v>0.1799</c:v>
                </c:pt>
                <c:pt idx="1">
                  <c:v>0.13519999999999999</c:v>
                </c:pt>
                <c:pt idx="2">
                  <c:v>0.1157</c:v>
                </c:pt>
                <c:pt idx="3">
                  <c:v>0.1007</c:v>
                </c:pt>
                <c:pt idx="4">
                  <c:v>9.4E-2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B0-49DD-8F83-27A94D2AF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6894288"/>
        <c:axId val="1016889968"/>
        <c:axId val="0"/>
      </c:bar3DChart>
      <c:catAx>
        <c:axId val="101689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baseline="0">
                <a:ln/>
                <a:solidFill>
                  <a:schemeClr val="accent3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889968"/>
        <c:crosses val="autoZero"/>
        <c:auto val="1"/>
        <c:lblAlgn val="ctr"/>
        <c:lblOffset val="100"/>
        <c:noMultiLvlLbl val="0"/>
      </c:catAx>
      <c:valAx>
        <c:axId val="101688996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01689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Q3_all_veh_final!$E$1</c:f>
              <c:strCache>
                <c:ptCount val="1"/>
                <c:pt idx="0">
                  <c:v>change_2022_2023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0"/>
              <c:layout>
                <c:manualLayout>
                  <c:x val="-2.2017408315264373E-3"/>
                  <c:y val="-3.6431645713571291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800" b="1" i="0" u="none" strike="noStrike" kern="1200" cap="none" spc="0" baseline="0">
                      <a:ln/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4.4744141245661749E-2"/>
                      <c:h val="9.25561615008775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C4B-442F-A98F-7EF0BA2B4924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800" b="1" i="0" u="none" strike="noStrike" kern="1200" cap="none" spc="0" baseline="0">
                    <a:ln/>
                    <a:solidFill>
                      <a:schemeClr val="accent4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Q3_all_veh_final!$A$2:$A$8</c:f>
              <c:strCache>
                <c:ptCount val="7"/>
                <c:pt idx="0">
                  <c:v>Andaman &amp; Nicobar</c:v>
                </c:pt>
                <c:pt idx="1">
                  <c:v>Himachal Pradesh</c:v>
                </c:pt>
                <c:pt idx="2">
                  <c:v>Haryana</c:v>
                </c:pt>
                <c:pt idx="3">
                  <c:v>Jharkhand</c:v>
                </c:pt>
                <c:pt idx="4">
                  <c:v>Uttarakhand</c:v>
                </c:pt>
                <c:pt idx="5">
                  <c:v>Rajasthan</c:v>
                </c:pt>
                <c:pt idx="6">
                  <c:v>Gujarat</c:v>
                </c:pt>
              </c:strCache>
            </c:strRef>
          </c:cat>
          <c:val>
            <c:numRef>
              <c:f>Q3_all_veh_final!$E$2:$E$8</c:f>
              <c:numCache>
                <c:formatCode>0.0000%</c:formatCode>
                <c:ptCount val="7"/>
                <c:pt idx="0">
                  <c:v>-8.0000000000000004E-4</c:v>
                </c:pt>
                <c:pt idx="1">
                  <c:v>5.4999999999999997E-3</c:v>
                </c:pt>
                <c:pt idx="2">
                  <c:v>9.1999999999999998E-3</c:v>
                </c:pt>
                <c:pt idx="3">
                  <c:v>1.0699999999999999E-2</c:v>
                </c:pt>
                <c:pt idx="4">
                  <c:v>1.9E-2</c:v>
                </c:pt>
                <c:pt idx="5">
                  <c:v>3.39E-2</c:v>
                </c:pt>
                <c:pt idx="6">
                  <c:v>3.8399999999999997E-2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B-442F-A98F-7EF0BA2B4924}"/>
            </c:ext>
          </c:extLst>
        </c:ser>
        <c:ser>
          <c:idx val="1"/>
          <c:order val="1"/>
          <c:tx>
            <c:strRef>
              <c:f>Q3_all_veh_final!$F$1</c:f>
              <c:strCache>
                <c:ptCount val="1"/>
                <c:pt idx="0">
                  <c:v>change_2023_2024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cap="none" spc="0" baseline="0">
                    <a:ln/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Q3_all_veh_final!$A$2:$A$8</c:f>
              <c:strCache>
                <c:ptCount val="7"/>
                <c:pt idx="0">
                  <c:v>Andaman &amp; Nicobar</c:v>
                </c:pt>
                <c:pt idx="1">
                  <c:v>Himachal Pradesh</c:v>
                </c:pt>
                <c:pt idx="2">
                  <c:v>Haryana</c:v>
                </c:pt>
                <c:pt idx="3">
                  <c:v>Jharkhand</c:v>
                </c:pt>
                <c:pt idx="4">
                  <c:v>Uttarakhand</c:v>
                </c:pt>
                <c:pt idx="5">
                  <c:v>Rajasthan</c:v>
                </c:pt>
                <c:pt idx="6">
                  <c:v>Gujarat</c:v>
                </c:pt>
              </c:strCache>
            </c:strRef>
          </c:cat>
          <c:val>
            <c:numRef>
              <c:f>Q3_all_veh_final!$F$2:$F$8</c:f>
              <c:numCache>
                <c:formatCode>0.0000%</c:formatCode>
                <c:ptCount val="7"/>
                <c:pt idx="0">
                  <c:v>1.4E-3</c:v>
                </c:pt>
                <c:pt idx="1">
                  <c:v>-1E-3</c:v>
                </c:pt>
                <c:pt idx="2">
                  <c:v>-4.3E-3</c:v>
                </c:pt>
                <c:pt idx="3">
                  <c:v>-1.5E-3</c:v>
                </c:pt>
                <c:pt idx="4">
                  <c:v>-3.8E-3</c:v>
                </c:pt>
                <c:pt idx="5">
                  <c:v>-5.5999999999999999E-3</c:v>
                </c:pt>
                <c:pt idx="6">
                  <c:v>-1.9E-3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B-442F-A98F-7EF0BA2B4924}"/>
            </c:ext>
          </c:extLst>
        </c:ser>
        <c:ser>
          <c:idx val="2"/>
          <c:order val="2"/>
          <c:tx>
            <c:strRef>
              <c:f>Q3_all_veh_final!$G$1</c:f>
              <c:strCache>
                <c:ptCount val="1"/>
                <c:pt idx="0">
                  <c:v>change_2022_2024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accent3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Q3_all_veh_final!$A$2:$A$8</c:f>
              <c:strCache>
                <c:ptCount val="7"/>
                <c:pt idx="0">
                  <c:v>Andaman &amp; Nicobar</c:v>
                </c:pt>
                <c:pt idx="1">
                  <c:v>Himachal Pradesh</c:v>
                </c:pt>
                <c:pt idx="2">
                  <c:v>Haryana</c:v>
                </c:pt>
                <c:pt idx="3">
                  <c:v>Jharkhand</c:v>
                </c:pt>
                <c:pt idx="4">
                  <c:v>Uttarakhand</c:v>
                </c:pt>
                <c:pt idx="5">
                  <c:v>Rajasthan</c:v>
                </c:pt>
                <c:pt idx="6">
                  <c:v>Gujarat</c:v>
                </c:pt>
              </c:strCache>
            </c:strRef>
          </c:cat>
          <c:val>
            <c:numRef>
              <c:f>Q3_all_veh_final!$G$2:$G$8</c:f>
              <c:numCache>
                <c:formatCode>0.0000%</c:formatCode>
                <c:ptCount val="7"/>
                <c:pt idx="0">
                  <c:v>5.9999999999999995E-4</c:v>
                </c:pt>
                <c:pt idx="1">
                  <c:v>4.4999999999999997E-3</c:v>
                </c:pt>
                <c:pt idx="2">
                  <c:v>4.8999999999999998E-3</c:v>
                </c:pt>
                <c:pt idx="3">
                  <c:v>9.1999999999999998E-3</c:v>
                </c:pt>
                <c:pt idx="4">
                  <c:v>1.52E-2</c:v>
                </c:pt>
                <c:pt idx="5">
                  <c:v>2.8299999999999999E-2</c:v>
                </c:pt>
                <c:pt idx="6">
                  <c:v>3.6499999999999998E-2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B-442F-A98F-7EF0BA2B49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82135616"/>
        <c:axId val="1082130336"/>
      </c:barChart>
      <c:catAx>
        <c:axId val="10821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130336"/>
        <c:crosses val="autoZero"/>
        <c:auto val="1"/>
        <c:lblAlgn val="ctr"/>
        <c:lblOffset val="100"/>
        <c:noMultiLvlLbl val="0"/>
      </c:catAx>
      <c:valAx>
        <c:axId val="1082130336"/>
        <c:scaling>
          <c:orientation val="minMax"/>
        </c:scaling>
        <c:delete val="1"/>
        <c:axPos val="l"/>
        <c:numFmt formatCode="0.0000%" sourceLinked="1"/>
        <c:majorTickMark val="none"/>
        <c:minorTickMark val="none"/>
        <c:tickLblPos val="nextTo"/>
        <c:crossAx val="108213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Q5_visual!$A$2</c:f>
              <c:strCache>
                <c:ptCount val="1"/>
                <c:pt idx="0">
                  <c:v>Delhi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A0-4281-A863-D6196FBA469B}"/>
              </c:ext>
            </c:extLst>
          </c:dPt>
          <c:val>
            <c:numRef>
              <c:f>Q5_visual!$B$2</c:f>
              <c:numCache>
                <c:formatCode>General</c:formatCode>
                <c:ptCount val="1"/>
                <c:pt idx="0">
                  <c:v>46724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A0-4281-A863-D6196FBA4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Q5_visual!$A$2</c:f>
              <c:strCache>
                <c:ptCount val="1"/>
                <c:pt idx="0">
                  <c:v>Delhi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62-4F74-ABC1-1657F22A62F8}"/>
              </c:ext>
            </c:extLst>
          </c:dPt>
          <c:val>
            <c:numRef>
              <c:f>Q5_visual!$B$2</c:f>
              <c:numCache>
                <c:formatCode>General</c:formatCode>
                <c:ptCount val="1"/>
                <c:pt idx="0">
                  <c:v>46724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2-4F74-ABC1-1657F22A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Sheet1!$A$2:$A$11</cx:f>
        <cx:lvl ptCount="10">
          <cx:pt idx="0">Meghalaya</cx:pt>
          <cx:pt idx="1">Goa</cx:pt>
          <cx:pt idx="2">Karnataka</cx:pt>
          <cx:pt idx="3">Delhi</cx:pt>
          <cx:pt idx="4">Rajasthan</cx:pt>
          <cx:pt idx="5">Gujarat</cx:pt>
          <cx:pt idx="6">Assam</cx:pt>
          <cx:pt idx="7">Mizoram</cx:pt>
          <cx:pt idx="8">Arunachal Pradesh</cx:pt>
          <cx:pt idx="9">Andaman &amp; Nicobar</cx:pt>
        </cx:lvl>
      </cx:strDim>
      <cx:numDim type="size">
        <cx:f>Sheet1!$B$2:$B$11</cx:f>
        <cx:lvl ptCount="10" formatCode="0.00%">
          <cx:pt idx="0">0.28470000000000001</cx:pt>
          <cx:pt idx="1">0.27410000000000001</cx:pt>
          <cx:pt idx="2">0.25280000000000002</cx:pt>
          <cx:pt idx="3">0.2288</cx:pt>
          <cx:pt idx="4">0.215</cx:pt>
          <cx:pt idx="5">0.20549999999999999</cx:pt>
          <cx:pt idx="6">0.20130000000000001</cx:pt>
          <cx:pt idx="7">0.18770000000000001</cx:pt>
          <cx:pt idx="8">0.183</cx:pt>
          <cx:pt idx="9">0.18290000000000001</cx:pt>
        </cx:lvl>
      </cx:numDim>
    </cx:data>
  </cx:chartData>
  <cx:chart>
    <cx:plotArea>
      <cx:plotAreaRegion>
        <cx:series layoutId="treemap" uniqueId="{BCF9A4AE-E6AB-4482-89A9-51E259ADB714}">
          <cx:tx>
            <cx:txData>
              <cx:f>Sheet1!$B$1</cx:f>
              <cx:v>CAGR</cx:v>
            </cx:txData>
          </cx:tx>
          <cx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1197" b="0" i="0" u="none" strike="noStrike" kern="1200" baseline="0">
                  <a:solidFill>
                    <a:schemeClr val="bg1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/>
        </cx:series>
      </cx:plotAreaRegion>
    </cx:plotArea>
  </cx:chart>
  <cx:spPr>
    <a:effectLst>
      <a:outerShdw blurRad="50800" dist="38100" dir="5400000" algn="t" rotWithShape="0">
        <a:prstClr val="black">
          <a:alpha val="40000"/>
        </a:prstClr>
      </a:out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2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>
      <a:latin typeface="Calibri"/>
    </cs:defRPr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C7326-33D0-46E4-B6F7-63228616BD78}" type="doc">
      <dgm:prSet loTypeId="urn:microsoft.com/office/officeart/2005/8/layout/v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CD19B-30D3-4D05-95B7-C07749422F25}">
      <dgm:prSet phldrT="[Text]" phldr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1AA35CC7-88F2-4414-BBF9-A02A2943F94D}" type="parTrans" cxnId="{75158931-C335-4D84-A3F7-B92CA4FC0574}">
      <dgm:prSet/>
      <dgm:spPr/>
      <dgm:t>
        <a:bodyPr/>
        <a:lstStyle/>
        <a:p>
          <a:endParaRPr lang="en-US"/>
        </a:p>
      </dgm:t>
    </dgm:pt>
    <dgm:pt modelId="{960561B2-8748-4046-B5D2-6E1EA6D7B69D}" type="sibTrans" cxnId="{75158931-C335-4D84-A3F7-B92CA4FC0574}">
      <dgm:prSet/>
      <dgm:spPr/>
      <dgm:t>
        <a:bodyPr/>
        <a:lstStyle/>
        <a:p>
          <a:endParaRPr lang="en-US"/>
        </a:p>
      </dgm:t>
    </dgm:pt>
    <dgm:pt modelId="{DCC33830-E9FF-4A9B-B155-4A4630C2E40B}">
      <dgm:prSet phldrT="[Text]" phldr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19844FBD-1845-4090-815C-61649165A8F7}" type="parTrans" cxnId="{E847C62F-A4BC-47D5-8956-0C799042B3D6}">
      <dgm:prSet/>
      <dgm:spPr/>
      <dgm:t>
        <a:bodyPr/>
        <a:lstStyle/>
        <a:p>
          <a:endParaRPr lang="en-US"/>
        </a:p>
      </dgm:t>
    </dgm:pt>
    <dgm:pt modelId="{3ECB2E54-3F43-44DD-86BA-9AD0A19332F9}" type="sibTrans" cxnId="{E847C62F-A4BC-47D5-8956-0C799042B3D6}">
      <dgm:prSet/>
      <dgm:spPr/>
      <dgm:t>
        <a:bodyPr/>
        <a:lstStyle/>
        <a:p>
          <a:endParaRPr lang="en-US"/>
        </a:p>
      </dgm:t>
    </dgm:pt>
    <dgm:pt modelId="{724D77E3-1726-416E-A763-45B152F66911}">
      <dgm:prSet phldrT="[Text]" phldr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269ACE76-221A-4DCE-9DAF-911F57F55E44}" type="parTrans" cxnId="{D8411FA9-587A-4D0A-B240-2F56F6179EC9}">
      <dgm:prSet/>
      <dgm:spPr/>
      <dgm:t>
        <a:bodyPr/>
        <a:lstStyle/>
        <a:p>
          <a:endParaRPr lang="en-US"/>
        </a:p>
      </dgm:t>
    </dgm:pt>
    <dgm:pt modelId="{A4DF2D40-13D1-486C-8634-B17FB4B510AB}" type="sibTrans" cxnId="{D8411FA9-587A-4D0A-B240-2F56F6179EC9}">
      <dgm:prSet/>
      <dgm:spPr/>
      <dgm:t>
        <a:bodyPr/>
        <a:lstStyle/>
        <a:p>
          <a:endParaRPr lang="en-US"/>
        </a:p>
      </dgm:t>
    </dgm:pt>
    <dgm:pt modelId="{2E4043A5-86DE-489A-B300-9D47E1FCA761}" type="pres">
      <dgm:prSet presAssocID="{21BC7326-33D0-46E4-B6F7-63228616BD78}" presName="outerComposite" presStyleCnt="0">
        <dgm:presLayoutVars>
          <dgm:chMax val="5"/>
          <dgm:dir/>
          <dgm:resizeHandles val="exact"/>
        </dgm:presLayoutVars>
      </dgm:prSet>
      <dgm:spPr/>
    </dgm:pt>
    <dgm:pt modelId="{66A9E814-820E-4D7C-998B-0274EA6FDC28}" type="pres">
      <dgm:prSet presAssocID="{21BC7326-33D0-46E4-B6F7-63228616BD78}" presName="dummyMaxCanvas" presStyleCnt="0">
        <dgm:presLayoutVars/>
      </dgm:prSet>
      <dgm:spPr/>
    </dgm:pt>
    <dgm:pt modelId="{0690F169-0F8D-4DE4-8177-1A9266DD3903}" type="pres">
      <dgm:prSet presAssocID="{21BC7326-33D0-46E4-B6F7-63228616BD78}" presName="ThreeNodes_1" presStyleLbl="node1" presStyleIdx="0" presStyleCnt="3">
        <dgm:presLayoutVars>
          <dgm:bulletEnabled val="1"/>
        </dgm:presLayoutVars>
      </dgm:prSet>
      <dgm:spPr/>
    </dgm:pt>
    <dgm:pt modelId="{7F3F194F-671E-4DDF-A747-9F32D9C6C37B}" type="pres">
      <dgm:prSet presAssocID="{21BC7326-33D0-46E4-B6F7-63228616BD78}" presName="ThreeNodes_2" presStyleLbl="node1" presStyleIdx="1" presStyleCnt="3">
        <dgm:presLayoutVars>
          <dgm:bulletEnabled val="1"/>
        </dgm:presLayoutVars>
      </dgm:prSet>
      <dgm:spPr/>
    </dgm:pt>
    <dgm:pt modelId="{4F390040-D516-40F8-A5F6-58DB5D7F9156}" type="pres">
      <dgm:prSet presAssocID="{21BC7326-33D0-46E4-B6F7-63228616BD78}" presName="ThreeNodes_3" presStyleLbl="node1" presStyleIdx="2" presStyleCnt="3">
        <dgm:presLayoutVars>
          <dgm:bulletEnabled val="1"/>
        </dgm:presLayoutVars>
      </dgm:prSet>
      <dgm:spPr/>
    </dgm:pt>
    <dgm:pt modelId="{47A8A9DD-18A8-4DAD-9A10-984A006DCCF2}" type="pres">
      <dgm:prSet presAssocID="{21BC7326-33D0-46E4-B6F7-63228616BD78}" presName="ThreeConn_1-2" presStyleLbl="fgAccFollowNode1" presStyleIdx="0" presStyleCnt="2">
        <dgm:presLayoutVars>
          <dgm:bulletEnabled val="1"/>
        </dgm:presLayoutVars>
      </dgm:prSet>
      <dgm:spPr/>
    </dgm:pt>
    <dgm:pt modelId="{76251F2B-B1A3-4FE6-8B45-E94E3CC35C76}" type="pres">
      <dgm:prSet presAssocID="{21BC7326-33D0-46E4-B6F7-63228616BD78}" presName="ThreeConn_2-3" presStyleLbl="fgAccFollowNode1" presStyleIdx="1" presStyleCnt="2">
        <dgm:presLayoutVars>
          <dgm:bulletEnabled val="1"/>
        </dgm:presLayoutVars>
      </dgm:prSet>
      <dgm:spPr/>
    </dgm:pt>
    <dgm:pt modelId="{7B26E9A0-BCE4-4DA3-B81A-5C3F342E2091}" type="pres">
      <dgm:prSet presAssocID="{21BC7326-33D0-46E4-B6F7-63228616BD78}" presName="ThreeNodes_1_text" presStyleLbl="node1" presStyleIdx="2" presStyleCnt="3">
        <dgm:presLayoutVars>
          <dgm:bulletEnabled val="1"/>
        </dgm:presLayoutVars>
      </dgm:prSet>
      <dgm:spPr/>
    </dgm:pt>
    <dgm:pt modelId="{08FA611E-9A0D-4D12-B332-1F4E6CBB1B0F}" type="pres">
      <dgm:prSet presAssocID="{21BC7326-33D0-46E4-B6F7-63228616BD78}" presName="ThreeNodes_2_text" presStyleLbl="node1" presStyleIdx="2" presStyleCnt="3">
        <dgm:presLayoutVars>
          <dgm:bulletEnabled val="1"/>
        </dgm:presLayoutVars>
      </dgm:prSet>
      <dgm:spPr/>
    </dgm:pt>
    <dgm:pt modelId="{81ECCCE7-D723-4BC5-A097-76D53D1695F3}" type="pres">
      <dgm:prSet presAssocID="{21BC7326-33D0-46E4-B6F7-63228616BD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DECD716-DD7D-492E-9C1B-D70CFE078E4B}" type="presOf" srcId="{3ECB2E54-3F43-44DD-86BA-9AD0A19332F9}" destId="{76251F2B-B1A3-4FE6-8B45-E94E3CC35C76}" srcOrd="0" destOrd="0" presId="urn:microsoft.com/office/officeart/2005/8/layout/vProcess5"/>
    <dgm:cxn modelId="{387A932F-A5A0-4516-83EB-02F67FFC3947}" type="presOf" srcId="{21BC7326-33D0-46E4-B6F7-63228616BD78}" destId="{2E4043A5-86DE-489A-B300-9D47E1FCA761}" srcOrd="0" destOrd="0" presId="urn:microsoft.com/office/officeart/2005/8/layout/vProcess5"/>
    <dgm:cxn modelId="{E847C62F-A4BC-47D5-8956-0C799042B3D6}" srcId="{21BC7326-33D0-46E4-B6F7-63228616BD78}" destId="{DCC33830-E9FF-4A9B-B155-4A4630C2E40B}" srcOrd="1" destOrd="0" parTransId="{19844FBD-1845-4090-815C-61649165A8F7}" sibTransId="{3ECB2E54-3F43-44DD-86BA-9AD0A19332F9}"/>
    <dgm:cxn modelId="{75158931-C335-4D84-A3F7-B92CA4FC0574}" srcId="{21BC7326-33D0-46E4-B6F7-63228616BD78}" destId="{EBBCD19B-30D3-4D05-95B7-C07749422F25}" srcOrd="0" destOrd="0" parTransId="{1AA35CC7-88F2-4414-BBF9-A02A2943F94D}" sibTransId="{960561B2-8748-4046-B5D2-6E1EA6D7B69D}"/>
    <dgm:cxn modelId="{075B0161-2F08-4375-A1A7-3519B5F1F03C}" type="presOf" srcId="{724D77E3-1726-416E-A763-45B152F66911}" destId="{4F390040-D516-40F8-A5F6-58DB5D7F9156}" srcOrd="0" destOrd="0" presId="urn:microsoft.com/office/officeart/2005/8/layout/vProcess5"/>
    <dgm:cxn modelId="{5D302C4A-460E-4B3A-BD86-5D9E93525067}" type="presOf" srcId="{724D77E3-1726-416E-A763-45B152F66911}" destId="{81ECCCE7-D723-4BC5-A097-76D53D1695F3}" srcOrd="1" destOrd="0" presId="urn:microsoft.com/office/officeart/2005/8/layout/vProcess5"/>
    <dgm:cxn modelId="{97AE4277-8F77-47DD-989E-0C9AC934BC7A}" type="presOf" srcId="{DCC33830-E9FF-4A9B-B155-4A4630C2E40B}" destId="{7F3F194F-671E-4DDF-A747-9F32D9C6C37B}" srcOrd="0" destOrd="0" presId="urn:microsoft.com/office/officeart/2005/8/layout/vProcess5"/>
    <dgm:cxn modelId="{3F0B997E-C390-4FED-B05F-5F6F051573FC}" type="presOf" srcId="{960561B2-8748-4046-B5D2-6E1EA6D7B69D}" destId="{47A8A9DD-18A8-4DAD-9A10-984A006DCCF2}" srcOrd="0" destOrd="0" presId="urn:microsoft.com/office/officeart/2005/8/layout/vProcess5"/>
    <dgm:cxn modelId="{D8411FA9-587A-4D0A-B240-2F56F6179EC9}" srcId="{21BC7326-33D0-46E4-B6F7-63228616BD78}" destId="{724D77E3-1726-416E-A763-45B152F66911}" srcOrd="2" destOrd="0" parTransId="{269ACE76-221A-4DCE-9DAF-911F57F55E44}" sibTransId="{A4DF2D40-13D1-486C-8634-B17FB4B510AB}"/>
    <dgm:cxn modelId="{08CC2DAC-2B99-4A8D-BF39-B175B037B428}" type="presOf" srcId="{DCC33830-E9FF-4A9B-B155-4A4630C2E40B}" destId="{08FA611E-9A0D-4D12-B332-1F4E6CBB1B0F}" srcOrd="1" destOrd="0" presId="urn:microsoft.com/office/officeart/2005/8/layout/vProcess5"/>
    <dgm:cxn modelId="{EDEC36C4-137B-451F-B3BE-2821C5740E52}" type="presOf" srcId="{EBBCD19B-30D3-4D05-95B7-C07749422F25}" destId="{7B26E9A0-BCE4-4DA3-B81A-5C3F342E2091}" srcOrd="1" destOrd="0" presId="urn:microsoft.com/office/officeart/2005/8/layout/vProcess5"/>
    <dgm:cxn modelId="{D0E909D7-5FEA-40EC-9763-797020C4B248}" type="presOf" srcId="{EBBCD19B-30D3-4D05-95B7-C07749422F25}" destId="{0690F169-0F8D-4DE4-8177-1A9266DD3903}" srcOrd="0" destOrd="0" presId="urn:microsoft.com/office/officeart/2005/8/layout/vProcess5"/>
    <dgm:cxn modelId="{829CDC65-E202-4CA2-8B93-3BA9F5B16939}" type="presParOf" srcId="{2E4043A5-86DE-489A-B300-9D47E1FCA761}" destId="{66A9E814-820E-4D7C-998B-0274EA6FDC28}" srcOrd="0" destOrd="0" presId="urn:microsoft.com/office/officeart/2005/8/layout/vProcess5"/>
    <dgm:cxn modelId="{BB2833F9-8621-4F1A-ADA2-00AA07FE2998}" type="presParOf" srcId="{2E4043A5-86DE-489A-B300-9D47E1FCA761}" destId="{0690F169-0F8D-4DE4-8177-1A9266DD3903}" srcOrd="1" destOrd="0" presId="urn:microsoft.com/office/officeart/2005/8/layout/vProcess5"/>
    <dgm:cxn modelId="{547245FD-4159-40AC-BC9B-4BA3FB869924}" type="presParOf" srcId="{2E4043A5-86DE-489A-B300-9D47E1FCA761}" destId="{7F3F194F-671E-4DDF-A747-9F32D9C6C37B}" srcOrd="2" destOrd="0" presId="urn:microsoft.com/office/officeart/2005/8/layout/vProcess5"/>
    <dgm:cxn modelId="{3608A091-746A-4C84-AA67-72D0B1B0D337}" type="presParOf" srcId="{2E4043A5-86DE-489A-B300-9D47E1FCA761}" destId="{4F390040-D516-40F8-A5F6-58DB5D7F9156}" srcOrd="3" destOrd="0" presId="urn:microsoft.com/office/officeart/2005/8/layout/vProcess5"/>
    <dgm:cxn modelId="{B1F10BF1-E49E-47A6-B032-25670C92D8EB}" type="presParOf" srcId="{2E4043A5-86DE-489A-B300-9D47E1FCA761}" destId="{47A8A9DD-18A8-4DAD-9A10-984A006DCCF2}" srcOrd="4" destOrd="0" presId="urn:microsoft.com/office/officeart/2005/8/layout/vProcess5"/>
    <dgm:cxn modelId="{1F7B3654-61F6-4A75-8379-EA28FFA38764}" type="presParOf" srcId="{2E4043A5-86DE-489A-B300-9D47E1FCA761}" destId="{76251F2B-B1A3-4FE6-8B45-E94E3CC35C76}" srcOrd="5" destOrd="0" presId="urn:microsoft.com/office/officeart/2005/8/layout/vProcess5"/>
    <dgm:cxn modelId="{07F5772E-DF24-4550-8728-E9B6B9DD25B3}" type="presParOf" srcId="{2E4043A5-86DE-489A-B300-9D47E1FCA761}" destId="{7B26E9A0-BCE4-4DA3-B81A-5C3F342E2091}" srcOrd="6" destOrd="0" presId="urn:microsoft.com/office/officeart/2005/8/layout/vProcess5"/>
    <dgm:cxn modelId="{A807A452-12A8-40B3-AEC4-C24ADA747F17}" type="presParOf" srcId="{2E4043A5-86DE-489A-B300-9D47E1FCA761}" destId="{08FA611E-9A0D-4D12-B332-1F4E6CBB1B0F}" srcOrd="7" destOrd="0" presId="urn:microsoft.com/office/officeart/2005/8/layout/vProcess5"/>
    <dgm:cxn modelId="{F8565BAF-4164-4C47-AA07-A0C45950256C}" type="presParOf" srcId="{2E4043A5-86DE-489A-B300-9D47E1FCA761}" destId="{81ECCCE7-D723-4BC5-A097-76D53D1695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0F169-0F8D-4DE4-8177-1A9266DD3903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7612" y="47612"/>
        <a:ext cx="5154651" cy="1530376"/>
      </dsp:txXfrm>
    </dsp:sp>
    <dsp:sp modelId="{7F3F194F-671E-4DDF-A747-9F32D9C6C37B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657211" y="1944145"/>
        <a:ext cx="5147335" cy="1530376"/>
      </dsp:txXfrm>
    </dsp:sp>
    <dsp:sp modelId="{4F390040-D516-40F8-A5F6-58DB5D7F9156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66811" y="3840678"/>
        <a:ext cx="5147335" cy="1530376"/>
      </dsp:txXfrm>
    </dsp:sp>
    <dsp:sp modelId="{47A8A9DD-18A8-4DAD-9A10-984A006DCCF2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89903" y="1232746"/>
        <a:ext cx="581152" cy="795122"/>
      </dsp:txXfrm>
    </dsp:sp>
    <dsp:sp modelId="{76251F2B-B1A3-4FE6-8B45-E94E3CC35C76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99503" y="3118442"/>
        <a:ext cx="581152" cy="79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0.33949</cdr:x>
      <cdr:y>0.28357</cdr:y>
    </cdr:from>
    <cdr:to>
      <cdr:x>0.6605</cdr:x>
      <cdr:y>0.42032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95EEFE4F-3C1F-51C5-FECD-A6E16AAB4568}"/>
            </a:ext>
          </a:extLst>
        </cdr:cNvPr>
        <cdr:cNvSpPr/>
      </cdr:nvSpPr>
      <cdr:spPr>
        <a:xfrm xmlns:a="http://schemas.openxmlformats.org/drawingml/2006/main">
          <a:off x="1153613" y="724474"/>
          <a:ext cx="1090803" cy="349370"/>
        </a:xfrm>
        <a:prstGeom xmlns:a="http://schemas.openxmlformats.org/drawingml/2006/main" prst="roundRect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xmlns:a="http://schemas.openxmlformats.org/drawingml/2006/main">
          <a:noFill/>
        </a:ln>
        <a:effectLst xmlns:a="http://schemas.openxmlformats.org/drawingml/2006/main">
          <a:reflection blurRad="6350" stA="52000" endA="300" endPos="35000" dir="5400000" sy="-100000" algn="bl" rotWithShape="0"/>
        </a:effectLst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Delhi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0.40058</cdr:x>
      <cdr:y>0.46959</cdr:y>
    </cdr:from>
    <cdr:to>
      <cdr:x>0.52049</cdr:x>
      <cdr:y>0.62198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421427CA-8494-CE1B-6D05-BD36780B363C}"/>
            </a:ext>
          </a:extLst>
        </cdr:cNvPr>
        <cdr:cNvCxnSpPr/>
      </cdr:nvCxnSpPr>
      <cdr:spPr>
        <a:xfrm xmlns:a="http://schemas.openxmlformats.org/drawingml/2006/main" flipH="1">
          <a:off x="3255925" y="2544552"/>
          <a:ext cx="974618" cy="82577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0.51497</cdr:x>
      <cdr:y>0.5</cdr:y>
    </cdr:from>
    <cdr:to>
      <cdr:x>0.55494</cdr:x>
      <cdr:y>0.74778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3F854F3B-E664-6029-FFF1-DE1A4D9034E6}"/>
            </a:ext>
          </a:extLst>
        </cdr:cNvPr>
        <cdr:cNvCxnSpPr/>
      </cdr:nvCxnSpPr>
      <cdr:spPr>
        <a:xfrm xmlns:a="http://schemas.openxmlformats.org/drawingml/2006/main" flipH="1">
          <a:off x="4185676" y="2709333"/>
          <a:ext cx="324891" cy="1342638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0.61642</cdr:x>
      <cdr:y>0.5</cdr:y>
    </cdr:from>
    <cdr:to>
      <cdr:x>0.65218</cdr:x>
      <cdr:y>0.75149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E324070-50AF-638D-6B4E-2EAC0D48AFF9}"/>
            </a:ext>
          </a:extLst>
        </cdr:cNvPr>
        <cdr:cNvCxnSpPr/>
      </cdr:nvCxnSpPr>
      <cdr:spPr>
        <a:xfrm xmlns:a="http://schemas.openxmlformats.org/drawingml/2006/main">
          <a:off x="5010298" y="2709333"/>
          <a:ext cx="290623" cy="1362741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0.66628</cdr:x>
      <cdr:y>0.47482</cdr:y>
    </cdr:from>
    <cdr:to>
      <cdr:x>0.81526</cdr:x>
      <cdr:y>0.79662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CD936078-3E4D-BC53-70C4-1B65A5E6274C}"/>
            </a:ext>
          </a:extLst>
        </cdr:cNvPr>
        <cdr:cNvCxnSpPr/>
      </cdr:nvCxnSpPr>
      <cdr:spPr>
        <a:xfrm xmlns:a="http://schemas.openxmlformats.org/drawingml/2006/main">
          <a:off x="5415516" y="2572882"/>
          <a:ext cx="1210930" cy="1743741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0.83573</cdr:x>
      <cdr:y>0.11364</cdr:y>
    </cdr:from>
    <cdr:to>
      <cdr:x>0.93328</cdr:x>
      <cdr:y>0.25398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827EC6A6-21FE-9697-E1EF-2B726D3CD35D}"/>
            </a:ext>
          </a:extLst>
        </cdr:cNvPr>
        <cdr:cNvSpPr/>
      </cdr:nvSpPr>
      <cdr:spPr>
        <a:xfrm xmlns:a="http://schemas.openxmlformats.org/drawingml/2006/main">
          <a:off x="10053333" y="381000"/>
          <a:ext cx="1173465" cy="470536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0">
          <a:schemeClr val="accent5"/>
        </a:lnRef>
        <a:fillRef xmlns:a="http://schemas.openxmlformats.org/drawingml/2006/main" idx="3">
          <a:schemeClr val="accent5"/>
        </a:fillRef>
        <a:effectRef xmlns:a="http://schemas.openxmlformats.org/drawingml/2006/main" idx="3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50" dirty="0"/>
            <a:t>Max EV sales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6F80-47BB-4A3E-B1DC-59FA992768E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7324-B449-406F-A1B2-E8B5EF0C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F7324-B449-406F-A1B2-E8B5EF0C5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F7324-B449-406F-A1B2-E8B5EF0C52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8AC4-81D9-7483-7AF9-CF26D7C6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45F4-34BC-809C-8E65-932F2EF4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2446-E50C-1E84-A7AD-03DB53AA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B541-B446-C776-1A8D-714022D2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6608-A8CD-EE73-3334-57D9952A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EC8-F403-5C99-0719-3154F490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05C5C-C2DF-7131-F801-6B67555D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905A-A608-E934-5E1D-3B692755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8576-F142-AB4F-44A9-F609A4EC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9065-D3D8-EB5D-F253-74426C32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1718-FADF-3656-A9AE-297AF1A75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B2D3-8C66-0127-B922-4F07840F9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AA06-D20A-1991-8A62-E2EA6AEC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869-22B3-6958-889F-3DE3B914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6C2D-73C6-CE12-2007-3AA43DC9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5FBF-3D79-75A4-DFAC-D0F364E4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517AD-1E2B-908C-00A7-9C54D5BE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3221-383D-3E3D-79C5-4B265DA2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03B2-DD17-2473-C2D8-4ADD5DE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D489-C2E4-4F5A-EDDE-EEE25D6E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F1A-D22F-BA41-C3B8-F52F8A4D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2AF9-3CFB-3218-E029-E9087EBB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7466-802F-02E8-A7BB-3961BCEB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2F78-C575-537D-EF36-7493B099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BDAF-355D-654E-7D27-0C432F66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89DA-7396-C8EA-8F8F-9B9846B5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29B7-953D-B5F6-17E4-D87EF356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81E-748C-D3B6-D600-38CFE05B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7614-96A9-499A-DE7B-48554F4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575E-AB5F-3C53-DFD6-CF83ED5C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43DF-CAFB-2646-5881-5F225508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01F4-8475-1EBE-0972-CF1D0717A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05AD-2E09-D474-612E-3A972F59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1BB75-9D1B-15E9-CB2A-B7150BD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900C-7081-11EA-F5E3-AD8FA616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C906-4711-411B-EC7D-0322CE5B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638-FE93-B260-C29A-3906F00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A90C-92DB-798E-446D-A675C639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07A25-A376-31D2-718B-2BFDD362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495E-9F74-643F-B384-E6F46B20C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73B1-316E-7C30-8709-7E639FA26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6AF8D-4365-B760-6EC1-D08EFDA6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F8F6F-0C1F-A32D-D2D0-37EFC155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AEB55-BA29-4913-07C1-BF23463D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163A-A28D-1833-58B7-3A9D532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099AB-0373-6E31-DE6E-2EC81369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19EC2-6420-0F92-DA8B-7BE4E172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109BD-334E-BC1C-85E5-6B7ADE76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FC818-1722-574A-E6FE-B14D7822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1B53B-C99D-236A-177A-DE0B4A75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D30E-8373-F66F-B7FA-A1053ABB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B8EB-B641-4D61-EE7F-A54D9375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C840-645A-F33A-A717-B94208F5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3239C-D113-1338-D0CA-A9EBEB60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F54E-E96D-8E85-B3B4-A7B824A8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6A67-A734-FBED-CF84-21629DF1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C4A9F-ECBE-8FD8-F506-8115EA26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B65E-C943-3C4E-FEC8-8B1B12C5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33F79-FD01-91ED-223E-01510807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784EA-4130-8E9E-E572-BF699C0E4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D9C1-DC10-ADBC-3A2F-4E201758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9C6B-E1BF-FF05-40A0-97346235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A3BBD-8DF0-407A-288B-F5E205F6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A642-3028-9C22-5639-C9D9C59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D8286-9C2E-7405-5AF0-E2BE97CD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B0F5E-126C-C374-1C80-68A5F4B5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725CA-D53D-4EF0-B179-F6141B672F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A7BE-B6AD-B5FF-EE5D-6986A03FC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BFAD-8AC9-3FF0-5F16-529B32685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83553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BA642FE-C90D-B34D-A92E-FBBE4BF2A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93" y="1877602"/>
            <a:ext cx="946000" cy="925734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12353F-73F6-0797-388F-7ACD06E592A9}"/>
              </a:ext>
            </a:extLst>
          </p:cNvPr>
          <p:cNvSpPr txBox="1"/>
          <p:nvPr/>
        </p:nvSpPr>
        <p:spPr>
          <a:xfrm>
            <a:off x="2896780" y="2311771"/>
            <a:ext cx="3510116" cy="64633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tliQ Motors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055F06-C717-0191-616A-F496F0F2C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9" y="113685"/>
            <a:ext cx="670437" cy="6704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B12FB9-7472-51B0-CD2F-A3E5201C11B0}"/>
              </a:ext>
            </a:extLst>
          </p:cNvPr>
          <p:cNvCxnSpPr>
            <a:cxnSpLocks/>
          </p:cNvCxnSpPr>
          <p:nvPr/>
        </p:nvCxnSpPr>
        <p:spPr>
          <a:xfrm>
            <a:off x="1475739" y="2958102"/>
            <a:ext cx="396240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94F82D-E9CA-04C1-A27C-0F776FB18568}"/>
              </a:ext>
            </a:extLst>
          </p:cNvPr>
          <p:cNvSpPr txBox="1"/>
          <p:nvPr/>
        </p:nvSpPr>
        <p:spPr>
          <a:xfrm>
            <a:off x="96479" y="2974740"/>
            <a:ext cx="6933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ln w="0"/>
                <a:solidFill>
                  <a:srgbClr val="00B05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60000" endA="900" endPos="60000" dist="29997" dir="5400000" sy="-100000" algn="bl" rotWithShape="0"/>
                </a:effectLst>
                <a:latin typeface="+mj-lt"/>
                <a:cs typeface="Arial" panose="020B0604020202020204" pitchFamily="34" charset="0"/>
              </a:rPr>
              <a:t>Market Research Analysis</a:t>
            </a:r>
          </a:p>
        </p:txBody>
      </p:sp>
      <p:pic>
        <p:nvPicPr>
          <p:cNvPr id="3074" name="Picture 2" descr="Subsidy on Electric Vehicles: State-wise EV Subsidies List">
            <a:extLst>
              <a:ext uri="{FF2B5EF4-FFF2-40B4-BE49-F238E27FC236}">
                <a16:creationId xmlns:a16="http://schemas.microsoft.com/office/drawing/2014/main" id="{CC29AD0E-2603-991B-72DE-7C465B7F9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15" y="2077485"/>
            <a:ext cx="4576350" cy="2097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123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DF497A-50DE-8796-22C6-D343DAB20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63569"/>
              </p:ext>
            </p:extLst>
          </p:nvPr>
        </p:nvGraphicFramePr>
        <p:xfrm>
          <a:off x="5971640" y="1269406"/>
          <a:ext cx="3345639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1D67A4-8CED-491D-6A2A-74A2A6211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294405"/>
              </p:ext>
            </p:extLst>
          </p:nvPr>
        </p:nvGraphicFramePr>
        <p:xfrm>
          <a:off x="2533778" y="1269406"/>
          <a:ext cx="3632497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280BAC-5D8A-8431-0878-52FC62675F95}"/>
              </a:ext>
            </a:extLst>
          </p:cNvPr>
          <p:cNvSpPr txBox="1"/>
          <p:nvPr/>
        </p:nvSpPr>
        <p:spPr>
          <a:xfrm>
            <a:off x="3344842" y="2492511"/>
            <a:ext cx="2010367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 Sales: </a:t>
            </a:r>
            <a: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46.724K</a:t>
            </a:r>
            <a:b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</a:br>
            <a: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PenetrationRate:7.71%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F765C-4CAB-3C4F-16F7-AD4DA5DFA353}"/>
              </a:ext>
            </a:extLst>
          </p:cNvPr>
          <p:cNvSpPr txBox="1"/>
          <p:nvPr/>
        </p:nvSpPr>
        <p:spPr>
          <a:xfrm>
            <a:off x="6639275" y="2553577"/>
            <a:ext cx="2010367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 Sales: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160.989K</a:t>
            </a:r>
            <a:b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</a:br>
            <a: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PenetrationRate:10.18%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B1F9C4-5562-3315-6CF8-520B079FF7AA}"/>
              </a:ext>
            </a:extLst>
          </p:cNvPr>
          <p:cNvSpPr/>
          <p:nvPr/>
        </p:nvSpPr>
        <p:spPr>
          <a:xfrm>
            <a:off x="6975713" y="2122871"/>
            <a:ext cx="1337492" cy="36964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Karnataka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D529C5-E167-9E52-79AD-7D8AC03C54B3}"/>
              </a:ext>
            </a:extLst>
          </p:cNvPr>
          <p:cNvSpPr/>
          <p:nvPr/>
        </p:nvSpPr>
        <p:spPr>
          <a:xfrm>
            <a:off x="226142" y="31560"/>
            <a:ext cx="11739716" cy="669666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How do the EV sales and penetration rates in Delhi compare to Karnataka for 2024?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A0FAC1-8E31-A247-7D3E-D7FAEDA02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5" y="1837587"/>
            <a:ext cx="2456641" cy="153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56BE0-AB87-562C-8ADD-4506C5EEB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/>
        </p:blipFill>
        <p:spPr>
          <a:xfrm>
            <a:off x="9208111" y="1893600"/>
            <a:ext cx="2456641" cy="153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83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427CA-8494-CE1B-6D05-BD36780B363C}"/>
              </a:ext>
            </a:extLst>
          </p:cNvPr>
          <p:cNvCxnSpPr/>
          <p:nvPr/>
        </p:nvCxnSpPr>
        <p:spPr>
          <a:xfrm flipH="1" flipV="1">
            <a:off x="6879265" y="2658140"/>
            <a:ext cx="1786270" cy="41466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A332B0-6BA3-E747-6BDE-134DABC15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627715"/>
              </p:ext>
            </p:extLst>
          </p:nvPr>
        </p:nvGraphicFramePr>
        <p:xfrm>
          <a:off x="4601535" y="117217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1D599EA-01F3-8BDC-CED1-B9F622F1FC09}"/>
              </a:ext>
            </a:extLst>
          </p:cNvPr>
          <p:cNvSpPr/>
          <p:nvPr/>
        </p:nvSpPr>
        <p:spPr>
          <a:xfrm>
            <a:off x="8769498" y="2541181"/>
            <a:ext cx="1247553" cy="1233376"/>
          </a:xfrm>
          <a:prstGeom prst="flowChartConnector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  <a:shade val="30000"/>
                  <a:satMod val="115000"/>
                </a:schemeClr>
              </a:gs>
              <a:gs pos="50000">
                <a:schemeClr val="tx2">
                  <a:lumMod val="90000"/>
                  <a:lumOff val="10000"/>
                  <a:shade val="67500"/>
                  <a:satMod val="115000"/>
                </a:schemeClr>
              </a:gs>
              <a:gs pos="100000">
                <a:schemeClr val="tx2">
                  <a:lumMod val="90000"/>
                  <a:lumOff val="1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CAGR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73447F-EF6F-CDC9-352A-2D0F22BB64CF}"/>
              </a:ext>
            </a:extLst>
          </p:cNvPr>
          <p:cNvSpPr/>
          <p:nvPr/>
        </p:nvSpPr>
        <p:spPr>
          <a:xfrm>
            <a:off x="226142" y="56613"/>
            <a:ext cx="11739716" cy="667512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List down the compounded annual growth rate (CAGR) in 4-wheeler units for the top 5 makers from 2022 to 2024.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E21682-6CC5-C210-6981-55FCB83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0" y="1919996"/>
            <a:ext cx="3024981" cy="221304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58379-AB56-7596-6999-66AFAC7E359B}"/>
              </a:ext>
            </a:extLst>
          </p:cNvPr>
          <p:cNvSpPr/>
          <p:nvPr/>
        </p:nvSpPr>
        <p:spPr>
          <a:xfrm>
            <a:off x="428686" y="1370650"/>
            <a:ext cx="4778477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Wheeler Top 5 EV Makers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DDDB27-2D9F-1D75-0ABF-B18A3B9CFE3D}"/>
              </a:ext>
            </a:extLst>
          </p:cNvPr>
          <p:cNvCxnSpPr/>
          <p:nvPr/>
        </p:nvCxnSpPr>
        <p:spPr>
          <a:xfrm flipV="1">
            <a:off x="2230829" y="2819163"/>
            <a:ext cx="3210560" cy="56352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D983-1FE3-5F58-83BA-F4C721B1FA90}"/>
              </a:ext>
            </a:extLst>
          </p:cNvPr>
          <p:cNvCxnSpPr>
            <a:cxnSpLocks/>
          </p:cNvCxnSpPr>
          <p:nvPr/>
        </p:nvCxnSpPr>
        <p:spPr>
          <a:xfrm>
            <a:off x="2230829" y="3881511"/>
            <a:ext cx="4576371" cy="6995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25282F-96F3-C0A6-8F14-6553682CA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34" y="4500462"/>
            <a:ext cx="3823380" cy="2314410"/>
          </a:xfrm>
          <a:prstGeom prst="rect">
            <a:avLst/>
          </a:prstGeom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18F3BE7F-CA53-93BE-C528-6E4041CDE84C}"/>
              </a:ext>
            </a:extLst>
          </p:cNvPr>
          <p:cNvSpPr/>
          <p:nvPr/>
        </p:nvSpPr>
        <p:spPr>
          <a:xfrm>
            <a:off x="1647242" y="4450202"/>
            <a:ext cx="867868" cy="1878528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3172767E-BF2C-EE44-3A27-A8B82A01E1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0160302"/>
                  </p:ext>
                </p:extLst>
              </p:nvPr>
            </p:nvGraphicFramePr>
            <p:xfrm>
              <a:off x="4500880" y="1603586"/>
              <a:ext cx="7569200" cy="41266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3172767E-BF2C-EE44-3A27-A8B82A01E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880" y="1603586"/>
                <a:ext cx="7569200" cy="4126653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43C5C9F-BB34-6B4B-61F1-4B37AC04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2039301"/>
            <a:ext cx="4201261" cy="369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3000" endPos="28000" dist="50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80CC4A-2B57-D4DA-3A8A-3E6FE865EFF7}"/>
              </a:ext>
            </a:extLst>
          </p:cNvPr>
          <p:cNvSpPr/>
          <p:nvPr/>
        </p:nvSpPr>
        <p:spPr>
          <a:xfrm>
            <a:off x="226142" y="245806"/>
            <a:ext cx="11739716" cy="833659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List down the top 10 states that had the highest compounded annual growth rate (CAGR) from 2022 to 2024 in total vehicles sold. </a:t>
            </a:r>
          </a:p>
        </p:txBody>
      </p:sp>
    </p:spTree>
    <p:extLst>
      <p:ext uri="{BB962C8B-B14F-4D97-AF65-F5344CB8AC3E}">
        <p14:creationId xmlns:p14="http://schemas.microsoft.com/office/powerpoint/2010/main" val="281154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1843A6-1009-876E-65C1-45D806C4F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603726"/>
              </p:ext>
            </p:extLst>
          </p:nvPr>
        </p:nvGraphicFramePr>
        <p:xfrm>
          <a:off x="162561" y="1280160"/>
          <a:ext cx="12029439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0C3F9F-7823-80AC-CBF1-C973FA41C7A7}"/>
              </a:ext>
            </a:extLst>
          </p:cNvPr>
          <p:cNvCxnSpPr>
            <a:cxnSpLocks/>
          </p:cNvCxnSpPr>
          <p:nvPr/>
        </p:nvCxnSpPr>
        <p:spPr>
          <a:xfrm flipV="1">
            <a:off x="4104641" y="1005840"/>
            <a:ext cx="0" cy="514413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BFEDC4-FF4F-1354-DE8B-6A030144C179}"/>
              </a:ext>
            </a:extLst>
          </p:cNvPr>
          <p:cNvCxnSpPr>
            <a:cxnSpLocks/>
          </p:cNvCxnSpPr>
          <p:nvPr/>
        </p:nvCxnSpPr>
        <p:spPr>
          <a:xfrm flipV="1">
            <a:off x="8087361" y="1005840"/>
            <a:ext cx="0" cy="504952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9681E-41FD-ECCB-1689-5F354A5835FD}"/>
              </a:ext>
            </a:extLst>
          </p:cNvPr>
          <p:cNvSpPr/>
          <p:nvPr/>
        </p:nvSpPr>
        <p:spPr>
          <a:xfrm>
            <a:off x="690884" y="2008506"/>
            <a:ext cx="2235194" cy="54864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Fiscal year : 2022</a:t>
            </a:r>
            <a:br>
              <a:rPr lang="en-US" sz="1400" dirty="0"/>
            </a:br>
            <a:r>
              <a:rPr lang="en-US" sz="1400" dirty="0"/>
              <a:t>EV Sales : 271.15K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D95D8D-4AE1-989D-B94A-1A503E771795}"/>
              </a:ext>
            </a:extLst>
          </p:cNvPr>
          <p:cNvSpPr/>
          <p:nvPr/>
        </p:nvSpPr>
        <p:spPr>
          <a:xfrm>
            <a:off x="4963165" y="1490980"/>
            <a:ext cx="2031994" cy="49276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Fiscal year : 2023</a:t>
            </a:r>
            <a:br>
              <a:rPr lang="en-US" sz="1400" dirty="0"/>
            </a:br>
            <a:r>
              <a:rPr lang="en-US" sz="1400" dirty="0"/>
              <a:t>EV Sales : 775.37K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7C5BBD-AC30-6214-50C6-EE23C776117C}"/>
              </a:ext>
            </a:extLst>
          </p:cNvPr>
          <p:cNvSpPr/>
          <p:nvPr/>
        </p:nvSpPr>
        <p:spPr>
          <a:xfrm>
            <a:off x="8935715" y="998220"/>
            <a:ext cx="2286000" cy="5638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Fiscal year : 2024</a:t>
            </a:r>
            <a:br>
              <a:rPr lang="en-US" sz="1400" dirty="0"/>
            </a:br>
            <a:r>
              <a:rPr lang="en-US" sz="1400" dirty="0"/>
              <a:t>EV Sales : 1019.59K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06C490-E31C-C4FE-5E12-E93162A6E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503174"/>
              </p:ext>
            </p:extLst>
          </p:nvPr>
        </p:nvGraphicFramePr>
        <p:xfrm>
          <a:off x="426731" y="4521199"/>
          <a:ext cx="3555978" cy="162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73588F0-A063-43BC-8DA7-D67C10906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016419"/>
              </p:ext>
            </p:extLst>
          </p:nvPr>
        </p:nvGraphicFramePr>
        <p:xfrm>
          <a:off x="4226555" y="4521200"/>
          <a:ext cx="3860800" cy="162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D7A6BC-9DF7-4F1F-84EB-ED7187A4E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956874"/>
              </p:ext>
            </p:extLst>
          </p:nvPr>
        </p:nvGraphicFramePr>
        <p:xfrm>
          <a:off x="8087355" y="4531360"/>
          <a:ext cx="3982713" cy="162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3DF26ACC-F41E-3FEF-6868-5838F5BBDD2A}"/>
              </a:ext>
            </a:extLst>
          </p:cNvPr>
          <p:cNvSpPr/>
          <p:nvPr/>
        </p:nvSpPr>
        <p:spPr>
          <a:xfrm>
            <a:off x="650249" y="3982720"/>
            <a:ext cx="294627" cy="457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9DBAEB-3ACC-3783-6E52-BBE9B7CCAAD2}"/>
              </a:ext>
            </a:extLst>
          </p:cNvPr>
          <p:cNvCxnSpPr/>
          <p:nvPr/>
        </p:nvCxnSpPr>
        <p:spPr>
          <a:xfrm flipV="1">
            <a:off x="792481" y="3302000"/>
            <a:ext cx="71120" cy="6807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27EC6A6-21FE-9697-E1EF-2B726D3CD35D}"/>
              </a:ext>
            </a:extLst>
          </p:cNvPr>
          <p:cNvSpPr/>
          <p:nvPr/>
        </p:nvSpPr>
        <p:spPr>
          <a:xfrm>
            <a:off x="492773" y="2831464"/>
            <a:ext cx="1173465" cy="4705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Least EV sales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1B4607-BC3E-B1B1-93AB-8009A6648CEA}"/>
              </a:ext>
            </a:extLst>
          </p:cNvPr>
          <p:cNvSpPr/>
          <p:nvPr/>
        </p:nvSpPr>
        <p:spPr>
          <a:xfrm>
            <a:off x="11699229" y="1686560"/>
            <a:ext cx="370837" cy="101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2E9521-5833-951A-AA7F-0298407C0577}"/>
              </a:ext>
            </a:extLst>
          </p:cNvPr>
          <p:cNvCxnSpPr>
            <a:stCxn id="28" idx="2"/>
          </p:cNvCxnSpPr>
          <p:nvPr/>
        </p:nvCxnSpPr>
        <p:spPr>
          <a:xfrm flipH="1">
            <a:off x="11348721" y="1737360"/>
            <a:ext cx="350508" cy="6096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80170-7414-F305-6FC6-7FB516DCC103}"/>
              </a:ext>
            </a:extLst>
          </p:cNvPr>
          <p:cNvSpPr/>
          <p:nvPr/>
        </p:nvSpPr>
        <p:spPr>
          <a:xfrm>
            <a:off x="226142" y="56613"/>
            <a:ext cx="11739716" cy="667512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 What are the peak and low season months for EV sales based on the data from 2022 to 2024? </a:t>
            </a:r>
          </a:p>
        </p:txBody>
      </p:sp>
    </p:spTree>
    <p:extLst>
      <p:ext uri="{BB962C8B-B14F-4D97-AF65-F5344CB8AC3E}">
        <p14:creationId xmlns:p14="http://schemas.microsoft.com/office/powerpoint/2010/main" val="254231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44B11-6E69-EE57-F763-B22F9778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36" y="1777910"/>
            <a:ext cx="3946248" cy="4357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3CB59-CB7D-CFAC-BF73-C89505E5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830"/>
            <a:ext cx="7017938" cy="290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E5859C-5B64-E477-28B8-D1CEA63164AD}"/>
              </a:ext>
            </a:extLst>
          </p:cNvPr>
          <p:cNvSpPr/>
          <p:nvPr/>
        </p:nvSpPr>
        <p:spPr>
          <a:xfrm>
            <a:off x="226142" y="81214"/>
            <a:ext cx="11739716" cy="833659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38100" stA="350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What is the projected number of EV sales (including 2-wheelers and 4 wheelers) for the top 10 states by penetration rate in 2030, based on the compounded annual growth rate (CAGR) from previous years? </a:t>
            </a:r>
          </a:p>
        </p:txBody>
      </p:sp>
    </p:spTree>
    <p:extLst>
      <p:ext uri="{BB962C8B-B14F-4D97-AF65-F5344CB8AC3E}">
        <p14:creationId xmlns:p14="http://schemas.microsoft.com/office/powerpoint/2010/main" val="400504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ED180E-16BF-D734-50C8-2A732DB2466A}"/>
              </a:ext>
            </a:extLst>
          </p:cNvPr>
          <p:cNvSpPr/>
          <p:nvPr/>
        </p:nvSpPr>
        <p:spPr>
          <a:xfrm>
            <a:off x="482941" y="2418426"/>
            <a:ext cx="4777158" cy="240286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E5D712E-7E88-8418-E7C7-251D59B56242}"/>
              </a:ext>
            </a:extLst>
          </p:cNvPr>
          <p:cNvSpPr/>
          <p:nvPr/>
        </p:nvSpPr>
        <p:spPr>
          <a:xfrm>
            <a:off x="428818" y="2418426"/>
            <a:ext cx="1693795" cy="2410395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AD3AC-04BF-40A9-0B4F-215F12453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7" y="2894676"/>
            <a:ext cx="2160187" cy="1280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E0780333-16FC-7885-2A18-60C4C7FCB1C7}"/>
              </a:ext>
            </a:extLst>
          </p:cNvPr>
          <p:cNvSpPr/>
          <p:nvPr/>
        </p:nvSpPr>
        <p:spPr>
          <a:xfrm rot="10800000" flipV="1">
            <a:off x="2735851" y="2711508"/>
            <a:ext cx="1973353" cy="580001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2023 vs 2024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7B18027B-EFBE-4C01-9A30-E2B43FC9A025}"/>
              </a:ext>
            </a:extLst>
          </p:cNvPr>
          <p:cNvSpPr/>
          <p:nvPr/>
        </p:nvSpPr>
        <p:spPr>
          <a:xfrm>
            <a:off x="2766804" y="3688343"/>
            <a:ext cx="1956908" cy="527274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2022</a:t>
            </a:r>
            <a:r>
              <a:rPr lang="en-US" sz="1200" b="1" baseline="0" dirty="0"/>
              <a:t> </a:t>
            </a:r>
            <a:r>
              <a:rPr lang="en-US" sz="1200" b="1" dirty="0"/>
              <a:t>vs</a:t>
            </a:r>
            <a:r>
              <a:rPr lang="en-US" sz="1200" b="1" baseline="0" dirty="0"/>
              <a:t> </a:t>
            </a:r>
            <a:r>
              <a:rPr lang="en-US" sz="1200" b="1" dirty="0"/>
              <a:t>2024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15E58D-66E3-A97C-3F90-AEB42A9D8C00}"/>
              </a:ext>
            </a:extLst>
          </p:cNvPr>
          <p:cNvSpPr txBox="1"/>
          <p:nvPr/>
        </p:nvSpPr>
        <p:spPr>
          <a:xfrm>
            <a:off x="2871520" y="3357700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28.13%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02F2F0F-46D3-473B-AFD9-4A5997F3339F}"/>
              </a:ext>
            </a:extLst>
          </p:cNvPr>
          <p:cNvSpPr txBox="1"/>
          <p:nvPr/>
        </p:nvSpPr>
        <p:spPr>
          <a:xfrm>
            <a:off x="2871520" y="4281807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269.28%</a:t>
            </a:r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1B820B-3AC8-1B28-19AE-8E51F3C8D94C}"/>
              </a:ext>
            </a:extLst>
          </p:cNvPr>
          <p:cNvSpPr/>
          <p:nvPr/>
        </p:nvSpPr>
        <p:spPr>
          <a:xfrm>
            <a:off x="6857386" y="2424776"/>
            <a:ext cx="4777158" cy="240286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6BAF138-9418-8F67-E64D-9F5207DAC9C3}"/>
              </a:ext>
            </a:extLst>
          </p:cNvPr>
          <p:cNvSpPr/>
          <p:nvPr/>
        </p:nvSpPr>
        <p:spPr>
          <a:xfrm>
            <a:off x="6812936" y="2418426"/>
            <a:ext cx="1693795" cy="2410395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2E9D74-3099-24B1-7493-6FBD85FB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86" y="2919003"/>
            <a:ext cx="2037901" cy="1296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928A4B4C-9F70-C763-4AD0-B82EFBB60472}"/>
              </a:ext>
            </a:extLst>
          </p:cNvPr>
          <p:cNvSpPr/>
          <p:nvPr/>
        </p:nvSpPr>
        <p:spPr>
          <a:xfrm rot="10800000" flipV="1">
            <a:off x="9119969" y="2711508"/>
            <a:ext cx="1973353" cy="580001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2023 vs 2024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64567759-BB22-FF6A-AC32-D01C674CE132}"/>
              </a:ext>
            </a:extLst>
          </p:cNvPr>
          <p:cNvSpPr/>
          <p:nvPr/>
        </p:nvSpPr>
        <p:spPr>
          <a:xfrm>
            <a:off x="9150922" y="3688343"/>
            <a:ext cx="1956908" cy="527274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2022</a:t>
            </a:r>
            <a:r>
              <a:rPr lang="en-US" sz="1200" b="1" baseline="0" dirty="0"/>
              <a:t> </a:t>
            </a:r>
            <a:r>
              <a:rPr lang="en-US" sz="1200" b="1" dirty="0"/>
              <a:t>vs</a:t>
            </a:r>
            <a:r>
              <a:rPr lang="en-US" sz="1200" b="1" baseline="0" dirty="0"/>
              <a:t> </a:t>
            </a:r>
            <a:r>
              <a:rPr lang="en-US" sz="1200" b="1" dirty="0"/>
              <a:t>2024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E3F793F6-BCEB-61F4-1F02-0F88BFBA056D}"/>
              </a:ext>
            </a:extLst>
          </p:cNvPr>
          <p:cNvSpPr txBox="1"/>
          <p:nvPr/>
        </p:nvSpPr>
        <p:spPr>
          <a:xfrm>
            <a:off x="9290623" y="3305789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83.08% 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31364E5-D526-9CD1-6396-BE6D2AAEFEBA}"/>
              </a:ext>
            </a:extLst>
          </p:cNvPr>
          <p:cNvSpPr txBox="1"/>
          <p:nvPr/>
        </p:nvSpPr>
        <p:spPr>
          <a:xfrm>
            <a:off x="9255638" y="4281807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367</a:t>
            </a:r>
            <a:r>
              <a:rPr 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.79%</a:t>
            </a:r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4CBEF0-1F4F-1F8B-64F0-F35BEDCCAFAB}"/>
              </a:ext>
            </a:extLst>
          </p:cNvPr>
          <p:cNvSpPr/>
          <p:nvPr/>
        </p:nvSpPr>
        <p:spPr>
          <a:xfrm>
            <a:off x="226142" y="48638"/>
            <a:ext cx="11739716" cy="833659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38100" stA="350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Estimate the revenue growth rate of 4-wheeler and 2-wheelers EVs in India for 2022 vs 2024 and 2023 vs 2024, assuming an average unit price.</a:t>
            </a:r>
          </a:p>
        </p:txBody>
      </p:sp>
    </p:spTree>
    <p:extLst>
      <p:ext uri="{BB962C8B-B14F-4D97-AF65-F5344CB8AC3E}">
        <p14:creationId xmlns:p14="http://schemas.microsoft.com/office/powerpoint/2010/main" val="154183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248EC6-477F-1934-1B7C-2EC3C65B98D5}"/>
              </a:ext>
            </a:extLst>
          </p:cNvPr>
          <p:cNvSpPr/>
          <p:nvPr/>
        </p:nvSpPr>
        <p:spPr>
          <a:xfrm>
            <a:off x="0" y="3594608"/>
            <a:ext cx="12192000" cy="327355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A6386F-47A8-E4E2-CBAD-EB6DC71C25CB}"/>
              </a:ext>
            </a:extLst>
          </p:cNvPr>
          <p:cNvSpPr/>
          <p:nvPr/>
        </p:nvSpPr>
        <p:spPr>
          <a:xfrm>
            <a:off x="2029968" y="0"/>
            <a:ext cx="10162032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1. What are the primary reasons for customers choosing 4-wheeler EVs in 2023 and 2024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64A1B9-0103-BE57-7AE1-4770497DF5C3}"/>
              </a:ext>
            </a:extLst>
          </p:cNvPr>
          <p:cNvSpPr/>
          <p:nvPr/>
        </p:nvSpPr>
        <p:spPr>
          <a:xfrm>
            <a:off x="1014984" y="1261872"/>
            <a:ext cx="3319272" cy="4489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pPr algn="ctr"/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Cost Savings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Very Low Maintenance cost</a:t>
            </a:r>
            <a:br>
              <a:rPr lang="en-US" b="1" dirty="0"/>
            </a:br>
            <a:r>
              <a:rPr lang="en-US" b="1" dirty="0"/>
              <a:t>Electricity prices are stable than petrol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D62DBA-7C6E-2B1A-07B3-4743D10509DC}"/>
              </a:ext>
            </a:extLst>
          </p:cNvPr>
          <p:cNvSpPr/>
          <p:nvPr/>
        </p:nvSpPr>
        <p:spPr>
          <a:xfrm>
            <a:off x="4497326" y="1261872"/>
            <a:ext cx="3319272" cy="4489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Environmental</a:t>
            </a:r>
            <a:r>
              <a:rPr lang="en-US" sz="2400" b="1" dirty="0"/>
              <a:t> </a:t>
            </a:r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concerns</a:t>
            </a:r>
          </a:p>
          <a:p>
            <a:pPr algn="ctr"/>
            <a:endParaRPr lang="en-US" sz="2400" b="1" dirty="0"/>
          </a:p>
          <a:p>
            <a:pPr algn="ctr"/>
            <a:r>
              <a:rPr lang="en-US" b="1" dirty="0"/>
              <a:t>EV’s Environment friendly</a:t>
            </a:r>
            <a:br>
              <a:rPr lang="en-US" b="1" dirty="0"/>
            </a:br>
            <a:r>
              <a:rPr lang="en-US" sz="1600" b="1" dirty="0"/>
              <a:t>Fossil fuels causes Air pollution and release Greenhouse gases </a:t>
            </a:r>
            <a:br>
              <a:rPr lang="en-US" sz="1600" b="1" dirty="0"/>
            </a:br>
            <a:r>
              <a:rPr lang="en-US" sz="1600" b="1" dirty="0"/>
              <a:t>Air pollution – Respiratory diseases</a:t>
            </a:r>
          </a:p>
          <a:p>
            <a:pPr algn="ctr"/>
            <a:r>
              <a:rPr lang="en-US" sz="1600" b="1" dirty="0"/>
              <a:t>Greenhouse Gases – Global warming and climate change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FE568A-E54E-9D97-C9E7-EB72C49165D6}"/>
              </a:ext>
            </a:extLst>
          </p:cNvPr>
          <p:cNvSpPr/>
          <p:nvPr/>
        </p:nvSpPr>
        <p:spPr>
          <a:xfrm>
            <a:off x="7979668" y="1261872"/>
            <a:ext cx="3319272" cy="4489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Government</a:t>
            </a:r>
            <a:r>
              <a:rPr lang="en-US" sz="2400" b="1" dirty="0"/>
              <a:t> </a:t>
            </a:r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Incentives</a:t>
            </a:r>
          </a:p>
          <a:p>
            <a:pPr algn="ctr"/>
            <a:br>
              <a:rPr lang="en-US" sz="2400" b="1" dirty="0"/>
            </a:br>
            <a:r>
              <a:rPr lang="en-US" b="1" dirty="0"/>
              <a:t>PLI </a:t>
            </a:r>
            <a:br>
              <a:rPr lang="en-US" b="1" dirty="0"/>
            </a:br>
            <a:r>
              <a:rPr lang="en-US" b="1" dirty="0"/>
              <a:t>FAME schemes are Launches to boost EV adoption</a:t>
            </a:r>
            <a:br>
              <a:rPr lang="en-US" b="1" dirty="0"/>
            </a:br>
            <a:r>
              <a:rPr lang="en-US" b="1" dirty="0"/>
              <a:t>Registration fee and Road tax are waived off most of regions 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15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6ED89E2-F4BE-99B0-33BF-FEE81DDCA0D2}"/>
              </a:ext>
            </a:extLst>
          </p:cNvPr>
          <p:cNvSpPr/>
          <p:nvPr/>
        </p:nvSpPr>
        <p:spPr>
          <a:xfrm>
            <a:off x="2029968" y="0"/>
            <a:ext cx="10162032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How do government incentives and subsidies impact the adoption rates of 2-wheelers and 4-wheelers? Which states in India provided most subsidies?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5125BB-4CF9-2E22-0E6E-A79746DC2683}"/>
              </a:ext>
            </a:extLst>
          </p:cNvPr>
          <p:cNvSpPr/>
          <p:nvPr/>
        </p:nvSpPr>
        <p:spPr>
          <a:xfrm>
            <a:off x="182880" y="941832"/>
            <a:ext cx="6089904" cy="62179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Incentives and subsidiaries impact on 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6875-3E43-7595-9770-F126E5ECFA83}"/>
              </a:ext>
            </a:extLst>
          </p:cNvPr>
          <p:cNvSpPr txBox="1"/>
          <p:nvPr/>
        </p:nvSpPr>
        <p:spPr>
          <a:xfrm>
            <a:off x="493776" y="1679568"/>
            <a:ext cx="10040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Central Level Incentives</a:t>
            </a:r>
            <a:br>
              <a:rPr lang="en-US" dirty="0"/>
            </a:br>
            <a:r>
              <a:rPr lang="en-US" dirty="0"/>
              <a:t>- FAME- II (Faster Adoption and Manufacturing Hybrid and Electric vehicles) scheme launches to boost EV adoption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Subsidiaries Provided for boost of</a:t>
            </a:r>
            <a:br>
              <a:rPr lang="en-US" dirty="0"/>
            </a:br>
            <a:r>
              <a:rPr lang="en-US" dirty="0"/>
              <a:t>     10 lakh Electric Two Wheelers </a:t>
            </a:r>
            <a:br>
              <a:rPr lang="en-US" dirty="0"/>
            </a:br>
            <a:r>
              <a:rPr lang="en-US" dirty="0"/>
              <a:t>      55K Electric Four Wheelers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Subsidiaries  for</a:t>
            </a:r>
            <a:br>
              <a:rPr lang="en-US" dirty="0"/>
            </a:br>
            <a:r>
              <a:rPr lang="en-US" dirty="0"/>
              <a:t>      - 2 –Wheelers – 15000 kwh and max cap on subsidy raised to 40% in 2024</a:t>
            </a:r>
            <a:br>
              <a:rPr lang="en-US" dirty="0"/>
            </a:br>
            <a:r>
              <a:rPr lang="en-US" dirty="0"/>
              <a:t>      - 4 – Wheelers – 10000 kwh and  Maximum incentive amount up to 1.5 lakh per vehicle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3110C0-9933-1F47-FDB1-A1EDD53985C8}"/>
              </a:ext>
            </a:extLst>
          </p:cNvPr>
          <p:cNvSpPr/>
          <p:nvPr/>
        </p:nvSpPr>
        <p:spPr>
          <a:xfrm>
            <a:off x="316992" y="4313041"/>
            <a:ext cx="6089904" cy="50584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States with Most Subsidiaries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51865-C986-3C76-2764-46B30EE943DC}"/>
              </a:ext>
            </a:extLst>
          </p:cNvPr>
          <p:cNvSpPr txBox="1"/>
          <p:nvPr/>
        </p:nvSpPr>
        <p:spPr>
          <a:xfrm>
            <a:off x="493776" y="5112638"/>
            <a:ext cx="1004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Gujarat  - Max incentive 1.5 lakh per vehicle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Maharashtra – Max Incentive 2.5 lakh per vehicle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Meghalaya – Max Incentive 60000 per vehicle</a:t>
            </a:r>
          </a:p>
        </p:txBody>
      </p:sp>
    </p:spTree>
    <p:extLst>
      <p:ext uri="{BB962C8B-B14F-4D97-AF65-F5344CB8AC3E}">
        <p14:creationId xmlns:p14="http://schemas.microsoft.com/office/powerpoint/2010/main" val="193485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>
            <a:extLst>
              <a:ext uri="{FF2B5EF4-FFF2-40B4-BE49-F238E27FC236}">
                <a16:creationId xmlns:a16="http://schemas.microsoft.com/office/drawing/2014/main" id="{AD5E79B1-E840-D75C-C1FD-FAD451253C22}"/>
              </a:ext>
            </a:extLst>
          </p:cNvPr>
          <p:cNvSpPr/>
          <p:nvPr/>
        </p:nvSpPr>
        <p:spPr>
          <a:xfrm>
            <a:off x="2029968" y="0"/>
            <a:ext cx="10162032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How does the availability of charging stations infrastructure correlate with the EV sales and penetration rates in the top 5 states?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BEC19-E544-C850-109E-2A131FB4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38" y="1012519"/>
            <a:ext cx="4123137" cy="1428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625B0-2399-359C-E17D-BFE56B800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14" y="2949951"/>
            <a:ext cx="3943553" cy="145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C5601-9299-906F-85CC-1B80E21E7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73" y="4877279"/>
            <a:ext cx="3949903" cy="1365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05712F6-E00F-F4C8-AF04-0CE9D6862D1E}"/>
              </a:ext>
            </a:extLst>
          </p:cNvPr>
          <p:cNvSpPr/>
          <p:nvPr/>
        </p:nvSpPr>
        <p:spPr>
          <a:xfrm>
            <a:off x="2029261" y="1434294"/>
            <a:ext cx="2237232" cy="604937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2022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E91D32E-25EA-66A9-CD79-6EEA88511F05}"/>
              </a:ext>
            </a:extLst>
          </p:cNvPr>
          <p:cNvSpPr/>
          <p:nvPr/>
        </p:nvSpPr>
        <p:spPr>
          <a:xfrm>
            <a:off x="2029261" y="3374594"/>
            <a:ext cx="2237232" cy="604937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2023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21E8DD5-E490-21BA-6F90-F25898E1C99B}"/>
              </a:ext>
            </a:extLst>
          </p:cNvPr>
          <p:cNvSpPr/>
          <p:nvPr/>
        </p:nvSpPr>
        <p:spPr>
          <a:xfrm>
            <a:off x="2069670" y="5287867"/>
            <a:ext cx="2237232" cy="604937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A08964-5191-78FB-DF58-07C6D2411C61}"/>
              </a:ext>
            </a:extLst>
          </p:cNvPr>
          <p:cNvCxnSpPr/>
          <p:nvPr/>
        </p:nvCxnSpPr>
        <p:spPr>
          <a:xfrm>
            <a:off x="4630993" y="1756427"/>
            <a:ext cx="668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2C5A0-97ED-9D88-6233-F904A7CB1695}"/>
              </a:ext>
            </a:extLst>
          </p:cNvPr>
          <p:cNvCxnSpPr/>
          <p:nvPr/>
        </p:nvCxnSpPr>
        <p:spPr>
          <a:xfrm>
            <a:off x="4630993" y="3714476"/>
            <a:ext cx="668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8E1619-5B99-D5B3-1EC4-9AA9703D2AF7}"/>
              </a:ext>
            </a:extLst>
          </p:cNvPr>
          <p:cNvCxnSpPr/>
          <p:nvPr/>
        </p:nvCxnSpPr>
        <p:spPr>
          <a:xfrm>
            <a:off x="4630993" y="5590335"/>
            <a:ext cx="668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0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FAD377A7-9101-58EA-6B0B-7C3DB4E74D21}"/>
              </a:ext>
            </a:extLst>
          </p:cNvPr>
          <p:cNvSpPr/>
          <p:nvPr/>
        </p:nvSpPr>
        <p:spPr>
          <a:xfrm>
            <a:off x="1553497" y="0"/>
            <a:ext cx="10638503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Who should be the brand ambassador if AtliQ Motors launches their EV/Hybrid vehicles in India and why?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C293608-E2DB-567F-8081-2BF524132757}"/>
              </a:ext>
            </a:extLst>
          </p:cNvPr>
          <p:cNvSpPr/>
          <p:nvPr/>
        </p:nvSpPr>
        <p:spPr>
          <a:xfrm>
            <a:off x="4605607" y="2064774"/>
            <a:ext cx="6829309" cy="389357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Popularity</a:t>
            </a:r>
            <a:r>
              <a:rPr lang="en-US" dirty="0"/>
              <a:t>: Virat Kohli is one of India's most popular and influential sports figures, with a massive following across different demographics.</a:t>
            </a:r>
            <a:br>
              <a:rPr lang="en-US" dirty="0"/>
            </a:br>
            <a:r>
              <a:rPr lang="en-US" b="1" dirty="0"/>
              <a:t>Fitness and Sustainability Image</a:t>
            </a:r>
            <a:r>
              <a:rPr lang="en-US" dirty="0"/>
              <a:t>: He is known for his fitness regime and recently adopted a more eco-friendly, sustainable lifestyle, aligning with the green and clean energy ethos of electric vehicles (EVs).</a:t>
            </a:r>
            <a:br>
              <a:rPr lang="en-US" dirty="0"/>
            </a:br>
            <a:r>
              <a:rPr lang="en-US" b="1" dirty="0"/>
              <a:t>Youth Appeal</a:t>
            </a:r>
            <a:r>
              <a:rPr lang="en-US" dirty="0"/>
              <a:t>: As a youth icon, he can resonate well with younger audiences who are more inclined towards EVs and sustainability.</a:t>
            </a:r>
            <a:br>
              <a:rPr lang="en-US" dirty="0"/>
            </a:br>
            <a:r>
              <a:rPr lang="en-US" b="1" dirty="0"/>
              <a:t>Credibility</a:t>
            </a:r>
            <a:r>
              <a:rPr lang="en-US" dirty="0"/>
              <a:t>: Kohli has been part of premium and reliable brands, which adds credibility to the product.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44BE7E-D35C-F617-4472-3535BCA6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" y="731520"/>
            <a:ext cx="4353523" cy="4263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073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E758-1268-5E49-01B3-27E932DF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420" y="1422717"/>
            <a:ext cx="3947160" cy="153384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BBF3-C868-0B67-5BC7-19F033F6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520" y="1686560"/>
            <a:ext cx="5765800" cy="3748723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n w="0"/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1.</a:t>
            </a:r>
            <a:r>
              <a:rPr lang="en-US" b="1" dirty="0">
                <a:ln w="0"/>
                <a:solidFill>
                  <a:schemeClr val="bg1"/>
                </a:solidFill>
              </a:rPr>
              <a:t>About</a:t>
            </a:r>
            <a:r>
              <a:rPr lang="en-US" b="1" dirty="0">
                <a:ln w="0"/>
                <a:solidFill>
                  <a:schemeClr val="bg1"/>
                </a:solidFill>
                <a:effectLst/>
              </a:rPr>
              <a:t> Company &amp; Background</a:t>
            </a: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2. </a:t>
            </a:r>
            <a:r>
              <a:rPr lang="en-US" b="1" dirty="0"/>
              <a:t>Input Data Insights</a:t>
            </a:r>
            <a:endParaRPr lang="en-US" b="1" dirty="0">
              <a:ln w="0"/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3. Research Questions and Insights</a:t>
            </a: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4. </a:t>
            </a:r>
            <a:r>
              <a:rPr lang="en-US" b="1" dirty="0">
                <a:ln w="0"/>
                <a:solidFill>
                  <a:schemeClr val="bg1"/>
                </a:solidFill>
              </a:rPr>
              <a:t>Acknowledgments</a:t>
            </a:r>
            <a:endParaRPr lang="en-US" sz="3200" b="1" dirty="0">
              <a:ln w="0"/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3200" b="1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01DBB5C5-1F17-2639-C489-48FAD4D1C6F6}"/>
              </a:ext>
            </a:extLst>
          </p:cNvPr>
          <p:cNvSpPr/>
          <p:nvPr/>
        </p:nvSpPr>
        <p:spPr>
          <a:xfrm>
            <a:off x="193040" y="299878"/>
            <a:ext cx="5902960" cy="6009165"/>
          </a:xfrm>
          <a:prstGeom prst="pi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DE205449-D6A7-170B-F25C-31B6A0BA1F9B}"/>
              </a:ext>
            </a:extLst>
          </p:cNvPr>
          <p:cNvSpPr/>
          <p:nvPr/>
        </p:nvSpPr>
        <p:spPr>
          <a:xfrm>
            <a:off x="1553497" y="0"/>
            <a:ext cx="10638503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Which state of India is ideal to start the manufacturing unit?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CFDEC-A0C0-FEB5-11FF-3AD9E542FF73}"/>
              </a:ext>
            </a:extLst>
          </p:cNvPr>
          <p:cNvSpPr txBox="1"/>
          <p:nvPr/>
        </p:nvSpPr>
        <p:spPr>
          <a:xfrm>
            <a:off x="845575" y="1109423"/>
            <a:ext cx="5250425" cy="533316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sz="3600" b="1" dirty="0"/>
              <a:t>Maharashtra</a:t>
            </a:r>
            <a:br>
              <a:rPr lang="en-US" sz="3600" b="1" dirty="0"/>
            </a:br>
            <a:br>
              <a:rPr lang="en-US" dirty="0"/>
            </a:br>
            <a:r>
              <a:rPr lang="en-US" sz="1600" b="1" dirty="0">
                <a:solidFill>
                  <a:schemeClr val="bg1"/>
                </a:solidFill>
              </a:rPr>
              <a:t>Subsidies: </a:t>
            </a:r>
            <a:r>
              <a:rPr lang="en-US" sz="1600" dirty="0"/>
              <a:t>Maharashtra offers significant subsidies under its EV policy, including incentives for setting up manufacturing units, waivers on registration charges, and interest subsidies on loans.</a:t>
            </a:r>
          </a:p>
          <a:p>
            <a:br>
              <a:rPr lang="en-US" sz="1600" dirty="0"/>
            </a:br>
            <a:r>
              <a:rPr lang="en-US" sz="1600" b="1" dirty="0"/>
              <a:t>Ease of Doing Business: </a:t>
            </a:r>
            <a:r>
              <a:rPr lang="en-US" sz="1600" dirty="0"/>
              <a:t>It consistently ranks high in the Ease of Doing Business Index and offers a favorable industrial climate.</a:t>
            </a:r>
          </a:p>
          <a:p>
            <a:br>
              <a:rPr lang="en-US" sz="1600" dirty="0"/>
            </a:br>
            <a:r>
              <a:rPr lang="en-US" sz="1600" b="1" dirty="0"/>
              <a:t>Infrastructure: </a:t>
            </a:r>
            <a:r>
              <a:rPr lang="en-US" sz="1600" dirty="0"/>
              <a:t>Maharashtra has good connectivity with road, rail, and sea, especially with cities like Mumbai and Pune being automotive hubs.</a:t>
            </a:r>
          </a:p>
          <a:p>
            <a:br>
              <a:rPr lang="en-US" sz="1600" dirty="0"/>
            </a:br>
            <a:r>
              <a:rPr lang="en-US" sz="1600" b="1" dirty="0"/>
              <a:t>Governance Stability: </a:t>
            </a:r>
            <a:r>
              <a:rPr lang="en-US" sz="1600" dirty="0"/>
              <a:t>Maharashtra has a relatively stable political climate and a government committed to promoting clean energy and EVs.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279D8-5FC9-8BF9-3CBA-C6133648E15A}"/>
              </a:ext>
            </a:extLst>
          </p:cNvPr>
          <p:cNvSpPr txBox="1"/>
          <p:nvPr/>
        </p:nvSpPr>
        <p:spPr>
          <a:xfrm>
            <a:off x="6400800" y="1198601"/>
            <a:ext cx="5378243" cy="524398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              </a:t>
            </a:r>
            <a:r>
              <a:rPr lang="en-US" sz="3600" b="1" dirty="0"/>
              <a:t>Gujarat</a:t>
            </a:r>
          </a:p>
          <a:p>
            <a:br>
              <a:rPr lang="en-US" dirty="0"/>
            </a:br>
            <a:r>
              <a:rPr lang="en-US" sz="1600" b="1" dirty="0"/>
              <a:t>Subsidies: </a:t>
            </a:r>
            <a:r>
              <a:rPr lang="en-US" sz="1600" dirty="0"/>
              <a:t>Gujarat's EV policy provides subsidies for setting up EV and battery manufacturing plants, reduced power tariffs, and incentives for R&amp;D.</a:t>
            </a:r>
          </a:p>
          <a:p>
            <a:br>
              <a:rPr lang="en-US" sz="1600" dirty="0"/>
            </a:br>
            <a:r>
              <a:rPr lang="en-US" sz="1600" b="1" dirty="0"/>
              <a:t>Ease of Doing Business: </a:t>
            </a:r>
            <a:r>
              <a:rPr lang="en-US" sz="1600" dirty="0"/>
              <a:t>Gujarat is known for its business-friendly environment and has topped rankings for ease of doing business.</a:t>
            </a:r>
          </a:p>
          <a:p>
            <a:br>
              <a:rPr lang="en-US" sz="1600" dirty="0"/>
            </a:br>
            <a:r>
              <a:rPr lang="en-US" sz="1600" b="1" dirty="0"/>
              <a:t>Infrastructure: </a:t>
            </a:r>
            <a:r>
              <a:rPr lang="en-US" sz="1600" dirty="0"/>
              <a:t>It has well-developed industrial zones and good port facilities for exports, making it ideal for large-scale manufacturing.</a:t>
            </a:r>
          </a:p>
          <a:p>
            <a:br>
              <a:rPr lang="en-US" sz="1600" dirty="0"/>
            </a:br>
            <a:r>
              <a:rPr lang="en-US" sz="1600" b="1" dirty="0"/>
              <a:t>Governance Stability: </a:t>
            </a:r>
            <a:r>
              <a:rPr lang="en-US" sz="1600" dirty="0"/>
              <a:t>Gujarat has a stable government and a pro-industry stance, which is crucial for long-term investments.</a:t>
            </a:r>
          </a:p>
        </p:txBody>
      </p:sp>
    </p:spTree>
    <p:extLst>
      <p:ext uri="{BB962C8B-B14F-4D97-AF65-F5344CB8AC3E}">
        <p14:creationId xmlns:p14="http://schemas.microsoft.com/office/powerpoint/2010/main" val="232693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A960A6-BFDF-4A5F-F808-3A8E7DB37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666395"/>
              </p:ext>
            </p:extLst>
          </p:nvPr>
        </p:nvGraphicFramePr>
        <p:xfrm>
          <a:off x="1953342" y="12211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F6C9B9CD-A721-278E-5D65-5508017663C2}"/>
              </a:ext>
            </a:extLst>
          </p:cNvPr>
          <p:cNvSpPr/>
          <p:nvPr/>
        </p:nvSpPr>
        <p:spPr>
          <a:xfrm>
            <a:off x="1553497" y="0"/>
            <a:ext cx="10638503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Your top 3 recommendations for AtliQ Motors.</a:t>
            </a:r>
          </a:p>
        </p:txBody>
      </p:sp>
    </p:spTree>
    <p:extLst>
      <p:ext uri="{BB962C8B-B14F-4D97-AF65-F5344CB8AC3E}">
        <p14:creationId xmlns:p14="http://schemas.microsoft.com/office/powerpoint/2010/main" val="60427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8A56545-1BEE-AB91-7825-751BFAB3340A}"/>
              </a:ext>
            </a:extLst>
          </p:cNvPr>
          <p:cNvSpPr/>
          <p:nvPr/>
        </p:nvSpPr>
        <p:spPr>
          <a:xfrm>
            <a:off x="3254478" y="304801"/>
            <a:ext cx="5024284" cy="6784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Acknowledgments</a:t>
            </a:r>
          </a:p>
        </p:txBody>
      </p:sp>
    </p:spTree>
    <p:extLst>
      <p:ext uri="{BB962C8B-B14F-4D97-AF65-F5344CB8AC3E}">
        <p14:creationId xmlns:p14="http://schemas.microsoft.com/office/powerpoint/2010/main" val="195379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B716C-5A20-D417-6602-F2239A1B8DB8}"/>
              </a:ext>
            </a:extLst>
          </p:cNvPr>
          <p:cNvSpPr txBox="1"/>
          <p:nvPr/>
        </p:nvSpPr>
        <p:spPr>
          <a:xfrm>
            <a:off x="250067" y="1760386"/>
            <a:ext cx="36379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9600" b="1" dirty="0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tliQ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D786D-3BC0-5288-A8D9-4AF8DD30BEDE}"/>
              </a:ext>
            </a:extLst>
          </p:cNvPr>
          <p:cNvSpPr txBox="1"/>
          <p:nvPr/>
        </p:nvSpPr>
        <p:spPr>
          <a:xfrm>
            <a:off x="107499" y="35839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Motors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E62864-0AE9-B75D-AB46-21A0E4BF1FD4}"/>
              </a:ext>
            </a:extLst>
          </p:cNvPr>
          <p:cNvCxnSpPr/>
          <p:nvPr/>
        </p:nvCxnSpPr>
        <p:spPr>
          <a:xfrm>
            <a:off x="1665912" y="3681454"/>
            <a:ext cx="222209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C6D8F7-4613-905A-33F8-6D72A35A88FD}"/>
              </a:ext>
            </a:extLst>
          </p:cNvPr>
          <p:cNvSpPr txBox="1"/>
          <p:nvPr/>
        </p:nvSpPr>
        <p:spPr>
          <a:xfrm>
            <a:off x="4750622" y="976805"/>
            <a:ext cx="6096000" cy="1804749"/>
          </a:xfrm>
          <a:prstGeom prst="roundRect">
            <a:avLst/>
          </a:prstGeom>
          <a:gradFill flip="none" rotWithShape="1">
            <a:gsLst>
              <a:gs pos="1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Our Company :</a:t>
            </a:r>
          </a:p>
          <a:p>
            <a:r>
              <a:rPr lang="en-US" sz="2000" dirty="0"/>
              <a:t>AtliQ Motors is a leading automotive company from the USA, specializing in electric vehicles (EV) with a 25% market share in North America's EV and hybrid segment.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AB81-A3DE-0FB3-C961-C71FE9B96EEA}"/>
              </a:ext>
            </a:extLst>
          </p:cNvPr>
          <p:cNvSpPr txBox="1"/>
          <p:nvPr/>
        </p:nvSpPr>
        <p:spPr>
          <a:xfrm>
            <a:off x="4750622" y="3010073"/>
            <a:ext cx="6096000" cy="1464231"/>
          </a:xfrm>
          <a:prstGeom prst="roundRect">
            <a:avLst/>
          </a:prstGeom>
          <a:gradFill flip="none" rotWithShape="1">
            <a:gsLst>
              <a:gs pos="2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Background : </a:t>
            </a:r>
          </a:p>
          <a:p>
            <a:r>
              <a:rPr lang="en-US" sz="2000" dirty="0"/>
              <a:t>AtliQ Motors aims to expand its presence in India, where its current market share in EVs and hybrids is less than 2%.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48E52-C55C-F540-8B47-62456C2746C5}"/>
              </a:ext>
            </a:extLst>
          </p:cNvPr>
          <p:cNvSpPr txBox="1"/>
          <p:nvPr/>
        </p:nvSpPr>
        <p:spPr>
          <a:xfrm>
            <a:off x="4750622" y="4741888"/>
            <a:ext cx="6096000" cy="1804749"/>
          </a:xfrm>
          <a:prstGeom prst="roundRect">
            <a:avLst/>
          </a:prstGeom>
          <a:gradFill flip="none" rotWithShape="1">
            <a:gsLst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Context 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Bruce Haryali, Chief of AtliQ Motors India, is conducting a detailed market study of the existing EV/Hybrid vehicle market in India to guide the company's expansion plans</a:t>
            </a:r>
            <a:endParaRPr lang="en-US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10A55A-F410-E280-EEB9-F49FCF6AF4CB}"/>
              </a:ext>
            </a:extLst>
          </p:cNvPr>
          <p:cNvCxnSpPr/>
          <p:nvPr/>
        </p:nvCxnSpPr>
        <p:spPr>
          <a:xfrm>
            <a:off x="4178710" y="837773"/>
            <a:ext cx="0" cy="58088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C92745-6A79-AA93-418D-999985C3E9A7}"/>
              </a:ext>
            </a:extLst>
          </p:cNvPr>
          <p:cNvSpPr/>
          <p:nvPr/>
        </p:nvSpPr>
        <p:spPr>
          <a:xfrm>
            <a:off x="330691" y="46510"/>
            <a:ext cx="10515929" cy="722914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About Company &amp;  Background</a:t>
            </a:r>
          </a:p>
        </p:txBody>
      </p:sp>
    </p:spTree>
    <p:extLst>
      <p:ext uri="{BB962C8B-B14F-4D97-AF65-F5344CB8AC3E}">
        <p14:creationId xmlns:p14="http://schemas.microsoft.com/office/powerpoint/2010/main" val="44348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1AC81E-9AD9-38AC-61BD-24DFE7FA9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67" y="1739567"/>
            <a:ext cx="2910736" cy="3815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CBCB3-9556-13B1-328C-D75C5586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76" y="1461645"/>
            <a:ext cx="2992047" cy="397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77F74-832D-3C6F-63C8-02AC5DEA8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63" y="1221925"/>
            <a:ext cx="3077897" cy="40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76A65-3E3E-BB8D-EC41-F2E01B67C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13" y="1461645"/>
            <a:ext cx="3518945" cy="421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38876E-26AE-E985-8DC1-2D2A8D261326}"/>
              </a:ext>
            </a:extLst>
          </p:cNvPr>
          <p:cNvSpPr/>
          <p:nvPr/>
        </p:nvSpPr>
        <p:spPr>
          <a:xfrm>
            <a:off x="574918" y="152251"/>
            <a:ext cx="10515929" cy="600497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Input Data Insights</a:t>
            </a:r>
            <a:endParaRPr 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FF47E-23C8-F5EF-7678-448305BB74D3}"/>
              </a:ext>
            </a:extLst>
          </p:cNvPr>
          <p:cNvSpPr txBox="1"/>
          <p:nvPr/>
        </p:nvSpPr>
        <p:spPr>
          <a:xfrm>
            <a:off x="1818640" y="1087120"/>
            <a:ext cx="3180080" cy="3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5079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262EF3-6D51-70E7-BC43-47AB09BB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9125" y="1367896"/>
            <a:ext cx="2556617" cy="196246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38876E-26AE-E985-8DC1-2D2A8D261326}"/>
              </a:ext>
            </a:extLst>
          </p:cNvPr>
          <p:cNvSpPr/>
          <p:nvPr/>
        </p:nvSpPr>
        <p:spPr>
          <a:xfrm>
            <a:off x="737478" y="243840"/>
            <a:ext cx="10515929" cy="600497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9C644-7F74-6882-7107-6761E4F5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8" y="1288733"/>
            <a:ext cx="2981082" cy="4624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53E7F1-7BD6-05E7-3E2A-B326459D22E1}"/>
              </a:ext>
            </a:extLst>
          </p:cNvPr>
          <p:cNvSpPr/>
          <p:nvPr/>
        </p:nvSpPr>
        <p:spPr>
          <a:xfrm>
            <a:off x="7231277" y="1174856"/>
            <a:ext cx="3999167" cy="47053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9CE9D-6175-C775-ACE6-8F187771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60" y="1975911"/>
            <a:ext cx="1685560" cy="975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FCF487-B1F8-6668-814B-A5FB6663235B}"/>
              </a:ext>
            </a:extLst>
          </p:cNvPr>
          <p:cNvSpPr txBox="1"/>
          <p:nvPr/>
        </p:nvSpPr>
        <p:spPr>
          <a:xfrm>
            <a:off x="7457440" y="324104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2 - Wheelers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499CA-309D-F44C-BB83-9650AF2F0F6F}"/>
              </a:ext>
            </a:extLst>
          </p:cNvPr>
          <p:cNvSpPr txBox="1"/>
          <p:nvPr/>
        </p:nvSpPr>
        <p:spPr>
          <a:xfrm>
            <a:off x="9956800" y="324683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4 - Wheelers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762731-C223-7F7A-96E5-ABEB87EFEF5F}"/>
              </a:ext>
            </a:extLst>
          </p:cNvPr>
          <p:cNvCxnSpPr/>
          <p:nvPr/>
        </p:nvCxnSpPr>
        <p:spPr>
          <a:xfrm>
            <a:off x="9389125" y="1799035"/>
            <a:ext cx="0" cy="1801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2">
            <a:extLst>
              <a:ext uri="{FF2B5EF4-FFF2-40B4-BE49-F238E27FC236}">
                <a16:creationId xmlns:a16="http://schemas.microsoft.com/office/drawing/2014/main" id="{5F0962B9-1F3C-F627-9E81-88CCA45B9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4216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67E3CD-30E9-7070-F75D-834DED158D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0" b="8197"/>
          <a:stretch/>
        </p:blipFill>
        <p:spPr>
          <a:xfrm>
            <a:off x="3419544" y="1539240"/>
            <a:ext cx="3233899" cy="198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5E8CDBFE-12F4-0C1E-C2DB-D510C41902AE}"/>
              </a:ext>
            </a:extLst>
          </p:cNvPr>
          <p:cNvSpPr/>
          <p:nvPr/>
        </p:nvSpPr>
        <p:spPr>
          <a:xfrm>
            <a:off x="3419544" y="4033520"/>
            <a:ext cx="3560376" cy="168656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Penetration Rate %: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Indicates Adoption level of vehicles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CC998F7-53DD-12DF-4BF8-2F5C372357A8}"/>
              </a:ext>
            </a:extLst>
          </p:cNvPr>
          <p:cNvSpPr/>
          <p:nvPr/>
        </p:nvSpPr>
        <p:spPr>
          <a:xfrm>
            <a:off x="7457439" y="3996584"/>
            <a:ext cx="3999159" cy="168656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CAGR: 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measures the mean annual growth rate over a specified period longer than one year</a:t>
            </a:r>
            <a:r>
              <a:rPr lang="en-US" sz="2000" b="1" dirty="0"/>
              <a:t>.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DAB35FCF-FE1C-BF17-8466-7AFF1EF1920B}"/>
              </a:ext>
            </a:extLst>
          </p:cNvPr>
          <p:cNvSpPr/>
          <p:nvPr/>
        </p:nvSpPr>
        <p:spPr>
          <a:xfrm>
            <a:off x="3448666" y="6075680"/>
            <a:ext cx="8007931" cy="55372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Fiscal year : Apr 1</a:t>
            </a:r>
            <a:r>
              <a:rPr lang="en-US" sz="2000" baseline="30000" dirty="0"/>
              <a:t>st</a:t>
            </a:r>
            <a:r>
              <a:rPr lang="en-US" sz="2000" dirty="0"/>
              <a:t> to Mar  31st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32BB2-B6C8-4049-0A05-0F32D75A2977}"/>
              </a:ext>
            </a:extLst>
          </p:cNvPr>
          <p:cNvSpPr txBox="1"/>
          <p:nvPr/>
        </p:nvSpPr>
        <p:spPr>
          <a:xfrm>
            <a:off x="1849120" y="1645391"/>
            <a:ext cx="100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7FEA40-A71F-3B55-3894-507240C8C609}"/>
              </a:ext>
            </a:extLst>
          </p:cNvPr>
          <p:cNvSpPr txBox="1"/>
          <p:nvPr/>
        </p:nvSpPr>
        <p:spPr>
          <a:xfrm>
            <a:off x="4615329" y="1169908"/>
            <a:ext cx="100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Makers</a:t>
            </a:r>
          </a:p>
        </p:txBody>
      </p:sp>
    </p:spTree>
    <p:extLst>
      <p:ext uri="{BB962C8B-B14F-4D97-AF65-F5344CB8AC3E}">
        <p14:creationId xmlns:p14="http://schemas.microsoft.com/office/powerpoint/2010/main" val="4042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1DF7-A76B-2BD3-8237-DD4686F2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52" y="95794"/>
            <a:ext cx="11668096" cy="506332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1.List the top 3 and bottom 3 makers for the fiscal years 2023 and 2024 in terms of the number of 2-wheelers sold.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05F43D6-0964-9A87-AAC9-5CA509CA1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637565"/>
              </p:ext>
            </p:extLst>
          </p:nvPr>
        </p:nvGraphicFramePr>
        <p:xfrm>
          <a:off x="183737" y="1540614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0EB9C3-02CB-4952-AB68-2EBAF775B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18190"/>
              </p:ext>
            </p:extLst>
          </p:nvPr>
        </p:nvGraphicFramePr>
        <p:xfrm>
          <a:off x="3930237" y="1527914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A7DB7B-29D2-4137-A8FD-44773F971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903722"/>
              </p:ext>
            </p:extLst>
          </p:nvPr>
        </p:nvGraphicFramePr>
        <p:xfrm>
          <a:off x="4640249" y="4655195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7B63F6-B0A8-45E9-8780-1F8431DCE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211624"/>
              </p:ext>
            </p:extLst>
          </p:nvPr>
        </p:nvGraphicFramePr>
        <p:xfrm>
          <a:off x="8386749" y="4642495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AFA548-140F-317E-AD02-9CD24C131EB2}"/>
              </a:ext>
            </a:extLst>
          </p:cNvPr>
          <p:cNvSpPr/>
          <p:nvPr/>
        </p:nvSpPr>
        <p:spPr>
          <a:xfrm>
            <a:off x="2894596" y="1063625"/>
            <a:ext cx="2083981" cy="410314"/>
          </a:xfrm>
          <a:prstGeom prst="roundRect">
            <a:avLst/>
          </a:prstGeom>
          <a:ln>
            <a:solidFill>
              <a:srgbClr val="92D05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FY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64B6D-B522-805C-49E9-DE5F824BF578}"/>
              </a:ext>
            </a:extLst>
          </p:cNvPr>
          <p:cNvSpPr/>
          <p:nvPr/>
        </p:nvSpPr>
        <p:spPr>
          <a:xfrm>
            <a:off x="7344758" y="4136931"/>
            <a:ext cx="2083981" cy="410314"/>
          </a:xfrm>
          <a:prstGeom prst="roundRect">
            <a:avLst/>
          </a:prstGeom>
          <a:ln>
            <a:solidFill>
              <a:srgbClr val="92D05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FY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7692C-F19E-D610-A4F8-787EB9CF591D}"/>
              </a:ext>
            </a:extLst>
          </p:cNvPr>
          <p:cNvSpPr txBox="1"/>
          <p:nvPr/>
        </p:nvSpPr>
        <p:spPr>
          <a:xfrm>
            <a:off x="183737" y="4021398"/>
            <a:ext cx="4266537" cy="265604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/>
              <a:t>Ola Electric :</a:t>
            </a:r>
            <a:br>
              <a:rPr lang="en-US" dirty="0"/>
            </a:br>
            <a:r>
              <a:rPr lang="en-US" dirty="0"/>
              <a:t>   - R &amp; D and Technology Platform</a:t>
            </a:r>
            <a:br>
              <a:rPr lang="en-US" dirty="0"/>
            </a:br>
            <a:r>
              <a:rPr lang="en-US" dirty="0"/>
              <a:t>   - Adoptable Manufacturing and Supply chain platform</a:t>
            </a:r>
            <a:br>
              <a:rPr lang="en-US" dirty="0"/>
            </a:br>
            <a:r>
              <a:rPr lang="en-US" dirty="0"/>
              <a:t>  - D2C  omni channel distribution platform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BAC844-286E-2A90-214A-D631D7008758}"/>
              </a:ext>
            </a:extLst>
          </p:cNvPr>
          <p:cNvSpPr/>
          <p:nvPr/>
        </p:nvSpPr>
        <p:spPr>
          <a:xfrm>
            <a:off x="8304937" y="1540614"/>
            <a:ext cx="3328263" cy="163946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Competitors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Strategies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Least EV makers are almost starters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A59FF-6046-969F-135A-E43746A28DB0}"/>
              </a:ext>
            </a:extLst>
          </p:cNvPr>
          <p:cNvSpPr txBox="1"/>
          <p:nvPr/>
        </p:nvSpPr>
        <p:spPr>
          <a:xfrm>
            <a:off x="8715413" y="6545608"/>
            <a:ext cx="300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Values are in Thousands</a:t>
            </a:r>
          </a:p>
        </p:txBody>
      </p:sp>
    </p:spTree>
    <p:extLst>
      <p:ext uri="{BB962C8B-B14F-4D97-AF65-F5344CB8AC3E}">
        <p14:creationId xmlns:p14="http://schemas.microsoft.com/office/powerpoint/2010/main" val="22782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BC4546-7CF4-C40F-A51F-E555532C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0" y="146617"/>
            <a:ext cx="11896300" cy="493463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Identify the top 5 states with the highest penetration rate in 2-wheeler and 4-wheeler EV sales in FY 2024.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4F8C55-E64C-9DD7-8DC6-7F174E9CD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422106"/>
              </p:ext>
            </p:extLst>
          </p:nvPr>
        </p:nvGraphicFramePr>
        <p:xfrm>
          <a:off x="6916820" y="2481274"/>
          <a:ext cx="5005029" cy="323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B31139-4CDC-37BD-950F-881634DAB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414497"/>
              </p:ext>
            </p:extLst>
          </p:nvPr>
        </p:nvGraphicFramePr>
        <p:xfrm>
          <a:off x="792676" y="2300520"/>
          <a:ext cx="5231219" cy="3413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0A26617-F1E0-C180-CD4B-D871AF8DF8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51" b="-38051"/>
          <a:stretch/>
        </p:blipFill>
        <p:spPr>
          <a:xfrm>
            <a:off x="8782493" y="943948"/>
            <a:ext cx="1273685" cy="1427111"/>
          </a:xfrm>
          <a:prstGeom prst="flowChartOffpageConnector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B7EF4-E75A-49EA-69B0-1BFAA7C21E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59" b="-46759"/>
          <a:stretch/>
        </p:blipFill>
        <p:spPr>
          <a:xfrm>
            <a:off x="2843547" y="943948"/>
            <a:ext cx="1273685" cy="1427111"/>
          </a:xfrm>
          <a:prstGeom prst="flowChartOffpageConnector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8E93E-DDB7-CFA2-C20A-3D2CE7629F69}"/>
              </a:ext>
            </a:extLst>
          </p:cNvPr>
          <p:cNvSpPr txBox="1"/>
          <p:nvPr/>
        </p:nvSpPr>
        <p:spPr>
          <a:xfrm>
            <a:off x="2093549" y="666412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Wheelers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E953D-F6A5-F103-3D80-C4C762A05E48}"/>
              </a:ext>
            </a:extLst>
          </p:cNvPr>
          <p:cNvSpPr txBox="1"/>
          <p:nvPr/>
        </p:nvSpPr>
        <p:spPr>
          <a:xfrm>
            <a:off x="8032494" y="666412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Four Wheelers</a:t>
            </a:r>
          </a:p>
        </p:txBody>
      </p:sp>
    </p:spTree>
    <p:extLst>
      <p:ext uri="{BB962C8B-B14F-4D97-AF65-F5344CB8AC3E}">
        <p14:creationId xmlns:p14="http://schemas.microsoft.com/office/powerpoint/2010/main" val="31329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498D38-73C6-712D-ED89-EDA45D1A6E96}"/>
              </a:ext>
            </a:extLst>
          </p:cNvPr>
          <p:cNvSpPr/>
          <p:nvPr/>
        </p:nvSpPr>
        <p:spPr>
          <a:xfrm>
            <a:off x="1706880" y="1094449"/>
            <a:ext cx="5648960" cy="2418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3F23EB2-A1AE-83E2-F31C-8E68E80D9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503340"/>
              </p:ext>
            </p:extLst>
          </p:nvPr>
        </p:nvGraphicFramePr>
        <p:xfrm>
          <a:off x="457201" y="1541720"/>
          <a:ext cx="11536326" cy="488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6240C2-AE2F-BEF2-F78C-E88780C970DC}"/>
              </a:ext>
            </a:extLst>
          </p:cNvPr>
          <p:cNvSpPr/>
          <p:nvPr/>
        </p:nvSpPr>
        <p:spPr>
          <a:xfrm>
            <a:off x="226142" y="160747"/>
            <a:ext cx="11739716" cy="442757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3. List the states with negative penetration (decline) in EV sales from 2022 to 2024?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6DD8-23A6-3198-F350-B39D92C91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65" y="1346880"/>
            <a:ext cx="1380575" cy="203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A464B-0F43-AE0E-79A0-2B30796C1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8560" y="1346880"/>
            <a:ext cx="1807295" cy="203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1A95F-4FB8-419C-B2E4-C0953440C8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2"/>
          <a:stretch/>
        </p:blipFill>
        <p:spPr>
          <a:xfrm>
            <a:off x="6434368" y="1593279"/>
            <a:ext cx="1343613" cy="821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A63F7D-1EFF-1966-4058-36558F70E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41" y="1697494"/>
            <a:ext cx="1059655" cy="61354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AEEEE0-A52C-0B2F-3927-FE52991B5EE0}"/>
              </a:ext>
            </a:extLst>
          </p:cNvPr>
          <p:cNvCxnSpPr/>
          <p:nvPr/>
        </p:nvCxnSpPr>
        <p:spPr>
          <a:xfrm>
            <a:off x="4196080" y="1094449"/>
            <a:ext cx="0" cy="2418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EDAF00-F67B-3931-D044-BA8F3B62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07995"/>
              </p:ext>
            </p:extLst>
          </p:nvPr>
        </p:nvGraphicFramePr>
        <p:xfrm>
          <a:off x="1530366" y="1041428"/>
          <a:ext cx="9080500" cy="152400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573663405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44084928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185021895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231585949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52793698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Maker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54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13953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A9E3F"/>
                          </a:highlight>
                          <a:latin typeface="Aptos Narrow" panose="020B0004020202020204" pitchFamily="34" charset="0"/>
                        </a:rPr>
                        <a:t>18581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9E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87420"/>
                          </a:highlight>
                          <a:latin typeface="Aptos Narrow" panose="020B0004020202020204" pitchFamily="34" charset="0"/>
                        </a:rPr>
                        <a:t>23678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74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32723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64182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MG Motor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2309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3957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A7921"/>
                          </a:highlight>
                          <a:latin typeface="Aptos Narrow" panose="020B0004020202020204" pitchFamily="34" charset="0"/>
                        </a:rPr>
                        <a:t>3766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79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E7F24"/>
                          </a:highlight>
                          <a:latin typeface="Aptos Narrow" panose="020B0004020202020204" pitchFamily="34" charset="0"/>
                        </a:rPr>
                        <a:t>3721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7F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632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Mahindra &amp; Mahindra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13286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B7B22"/>
                          </a:highlight>
                          <a:latin typeface="Aptos Narrow" panose="020B0004020202020204" pitchFamily="34" charset="0"/>
                        </a:rPr>
                        <a:t>9670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7B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9025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6AB04F"/>
                          </a:highlight>
                          <a:latin typeface="Aptos Narrow" panose="020B0004020202020204" pitchFamily="34" charset="0"/>
                        </a:rPr>
                        <a:t>9212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B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963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Hyundai Motor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392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B5B1A"/>
                          </a:highlight>
                          <a:latin typeface="Aptos Narrow" panose="020B0004020202020204" pitchFamily="34" charset="0"/>
                        </a:rPr>
                        <a:t>579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C8F32"/>
                          </a:highlight>
                          <a:latin typeface="Aptos Narrow" panose="020B0004020202020204" pitchFamily="34" charset="0"/>
                        </a:rPr>
                        <a:t>519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8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155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BYD India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C7C22"/>
                          </a:highlight>
                          <a:latin typeface="Aptos Narrow" panose="020B0004020202020204" pitchFamily="34" charset="0"/>
                        </a:rPr>
                        <a:t>487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C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423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99D3F"/>
                          </a:highlight>
                          <a:latin typeface="Aptos Narrow" panose="020B0004020202020204" pitchFamily="34" charset="0"/>
                        </a:rPr>
                        <a:t>454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D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1055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3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885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6343294-E647-8153-7B22-B9AFA568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08" y="3387212"/>
            <a:ext cx="5619118" cy="2328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EA6A20-DC1E-2AE2-F401-398522DC6E3E}"/>
              </a:ext>
            </a:extLst>
          </p:cNvPr>
          <p:cNvSpPr/>
          <p:nvPr/>
        </p:nvSpPr>
        <p:spPr>
          <a:xfrm>
            <a:off x="317531" y="52239"/>
            <a:ext cx="11739716" cy="679226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What are the quarterly trends based on sales volume for the top 5 EV makers (4-wheelers) from 2022 to 2024?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7DEE2-EE18-3181-8F91-AAC14DFA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0" y="3603522"/>
            <a:ext cx="3024981" cy="22130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45063-9EE4-11C4-7AA3-EA9AE6BFAD0C}"/>
              </a:ext>
            </a:extLst>
          </p:cNvPr>
          <p:cNvSpPr/>
          <p:nvPr/>
        </p:nvSpPr>
        <p:spPr>
          <a:xfrm>
            <a:off x="550606" y="3116825"/>
            <a:ext cx="4778477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Wheeler EV sales : 152.94k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C321C3-09DC-4261-16EE-58E73832E784}"/>
              </a:ext>
            </a:extLst>
          </p:cNvPr>
          <p:cNvSpPr/>
          <p:nvPr/>
        </p:nvSpPr>
        <p:spPr>
          <a:xfrm>
            <a:off x="3326541" y="3814916"/>
            <a:ext cx="311394" cy="2001655"/>
          </a:xfrm>
          <a:prstGeom prst="rightBrace">
            <a:avLst>
              <a:gd name="adj1" fmla="val 8333"/>
              <a:gd name="adj2" fmla="val 465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FCA13-062F-B979-AF3B-5D315C48EABF}"/>
              </a:ext>
            </a:extLst>
          </p:cNvPr>
          <p:cNvSpPr txBox="1"/>
          <p:nvPr/>
        </p:nvSpPr>
        <p:spPr>
          <a:xfrm>
            <a:off x="3799277" y="4077079"/>
            <a:ext cx="152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Contributing</a:t>
            </a:r>
            <a:r>
              <a:rPr lang="en-US" b="1" dirty="0"/>
              <a:t>96.7</a:t>
            </a:r>
            <a:r>
              <a:rPr lang="en-US" dirty="0"/>
              <a:t>%</a:t>
            </a:r>
            <a:br>
              <a:rPr lang="en-US" dirty="0"/>
            </a:br>
            <a:r>
              <a:rPr lang="en-US" dirty="0"/>
              <a:t>of Total 4 Wheeler EV sold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EF86359-7D14-49E4-739A-28D8617C4AC4}"/>
              </a:ext>
            </a:extLst>
          </p:cNvPr>
          <p:cNvSpPr/>
          <p:nvPr/>
        </p:nvSpPr>
        <p:spPr>
          <a:xfrm>
            <a:off x="10404074" y="3116826"/>
            <a:ext cx="959552" cy="2338848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F7C803-B9FC-838B-6E44-62FD775494A6}"/>
              </a:ext>
            </a:extLst>
          </p:cNvPr>
          <p:cNvSpPr/>
          <p:nvPr/>
        </p:nvSpPr>
        <p:spPr>
          <a:xfrm>
            <a:off x="10304519" y="2568960"/>
            <a:ext cx="1158661" cy="57518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Sales</a:t>
            </a:r>
          </a:p>
        </p:txBody>
      </p:sp>
    </p:spTree>
    <p:extLst>
      <p:ext uri="{BB962C8B-B14F-4D97-AF65-F5344CB8AC3E}">
        <p14:creationId xmlns:p14="http://schemas.microsoft.com/office/powerpoint/2010/main" val="351945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16239</TotalTime>
  <Words>1259</Words>
  <Application>Microsoft Office PowerPoint</Application>
  <PresentationFormat>Widescreen</PresentationFormat>
  <Paragraphs>176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Aptos Narrow</vt:lpstr>
      <vt:lpstr>Arial</vt:lpstr>
      <vt:lpstr>Calibri</vt:lpstr>
      <vt:lpstr>Segoe UI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1.List the top 3 and bottom 3 makers for the fiscal years 2023 and 2024 in terms of the number of 2-wheelers sold.</vt:lpstr>
      <vt:lpstr>2. Identify the top 5 states with the highest penetration rate in 2-wheeler and 4-wheeler EV sales in FY 2024.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Yogananda gopi krishna pampana</dc:creator>
  <cp:lastModifiedBy>Yogananda gopi krishna pampana</cp:lastModifiedBy>
  <cp:revision>12</cp:revision>
  <dcterms:created xsi:type="dcterms:W3CDTF">2024-08-16T16:16:46Z</dcterms:created>
  <dcterms:modified xsi:type="dcterms:W3CDTF">2024-08-31T16:35:49Z</dcterms:modified>
</cp:coreProperties>
</file>