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71281-266A-4F4F-9C4D-5CBC7DA875A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A1D4-A28E-4A71-ACE7-22028A14B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13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1D4-A28E-4A71-ACE7-22028A14B0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6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F1B5-3A61-B626-9092-8FFE09A81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A83E4-133B-DC2F-262D-D81BC84A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5EBF-1F97-957F-106B-A52FCC8C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E498-1290-0DA5-F687-15CE78B9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B83A-934B-A035-AA38-C6A83DB9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4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4D01-271D-6AD5-D011-E5E79657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D44C6-39F5-D960-276B-C42ED2E33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B0C3-F6C5-B654-C0BA-98CA3AF9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6287-55A6-6331-EE81-B76E8EF2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975D7-0F43-7C2B-FB6E-BCCFB6BA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7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E7767-0061-515F-FFE6-44168247D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EE3D8-421B-5710-5C14-7BD3A8FB2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6357-7F25-B7DB-8AB4-E6BB53D1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1C63E-7528-363A-75ED-8C1D4851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6774-0D90-5CB0-B6C6-57E33635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737-9AE3-6006-EF57-F41BCE87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742F-1A29-D883-ED45-EF84E17F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0D1A-8B6C-4B1B-AEAD-B89F9600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FD06-ACF8-5BD8-7AAE-975D878E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117D-9833-2A54-E383-18559AFA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2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71E6-4FDB-126A-38A8-A426087E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515AE-D5EF-EA40-794A-073F611A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728A-A2FF-9D2D-F948-BCC4178C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D6FA-1184-77CD-C4FC-70D5C118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59DB6-2125-9FDB-7970-24A7788A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47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3658-3CFB-EA98-CBCB-ECD72596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B996-DDF5-B7D6-CC5F-FFC25D192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AE139-EC67-5694-9016-D1C97714C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76327-61C0-5E6D-B59D-9D00DA3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8CE9A-41D3-27CD-C4BC-DC11F10E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7F08-E467-9B0B-7200-E602026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620A-B81B-05CC-AA0B-2DD4385F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B89C2-E349-6B3D-91B6-4C33C90A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AF854-CF9E-AD5C-CAD9-900F96F81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F763F-B638-D46C-381B-F8AB5E79A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6310A-CE91-122B-F84F-8760BFF14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698EC-1A64-E9E7-61DF-92058D01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F4D42-21C3-CD57-663B-D4F01440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95EFA-3B3D-21D0-A344-9E3BFE89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E44F-C7E0-D4D4-F641-847085F6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186D8-5C2F-7547-CE3B-10D0FEE6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37DD5-20DC-5450-FD30-6B568CB5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359CE-0E05-D103-1600-6FACCDD0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8A13F-9B49-CBBD-76F5-A23D902D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12F2-06DC-F7E5-3E18-8A2E224D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C543B-72A9-4D40-4AFC-952B020A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3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E83B-B61E-1AB2-65AA-B99AD249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C4B1-1CA3-DEF6-EE6E-79FC2EC8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D2E4A-7F29-CAA8-4225-F35109C3E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2CD12-C547-C303-60CD-2B5565BF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164E-63EB-3169-4759-31CB6ED4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55587-B97A-9A10-ABF6-5AC64A0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9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7513-6F24-0182-AA1D-CF7DF8D0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6044E-4670-8E0B-ED4E-65BED1AA7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DED2-3420-FE9D-D671-EBF12ED1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AF191-8AC0-DDAB-8153-FB533DED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7BF6-19F6-1928-264D-E05CD2C1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592B4-D7D5-FD5D-8C20-20C84C4B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4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EB0D9-4495-2894-9951-62B14E9F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2672-69FB-8F06-1FDE-8EA14FD7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C15C-46BF-AAE4-3549-3AE2142DE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DFDA-0A8A-4DCA-A470-39A8C95DDB1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3EF4-855B-3016-BBAE-FAB86C0C8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CC7E-7573-6419-FB33-19DA110DF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9B41-74C0-4E3E-9291-576E78AE6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3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7FF9-F612-0F0E-0C49-03299C80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BOOK SALES ANALYSIS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4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3E75B-8CCA-3E71-C242-A7A84DB5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9" y="432969"/>
            <a:ext cx="10869542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590C9-AE77-468A-29AC-9CBCCD6CB756}"/>
              </a:ext>
            </a:extLst>
          </p:cNvPr>
          <p:cNvSpPr txBox="1"/>
          <p:nvPr/>
        </p:nvSpPr>
        <p:spPr>
          <a:xfrm>
            <a:off x="0" y="129784"/>
            <a:ext cx="119969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 &amp; Recommendations</a:t>
            </a:r>
          </a:p>
          <a:p>
            <a:pPr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Differentiation: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Canadian English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-ca) market is significantly more price-sensitive, demanding a review of pricing strategies for that region.</a:t>
            </a:r>
          </a:p>
          <a:p>
            <a:pPr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Focus: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overwhelmingly dominant category for both sales volume and publisher count. Focus marketing efforts and acquisitions primarily on the Fiction segment.</a:t>
            </a:r>
          </a:p>
          <a:p>
            <a:pPr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Strategy: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HarperCollins Publishers stands out for premium pricing ($6.28 Avg.) and a relatively high contribution from the Nonfiction genre, indicating a successful strategy in a more niche, high-value segment.</a:t>
            </a:r>
          </a:p>
        </p:txBody>
      </p:sp>
    </p:spTree>
    <p:extLst>
      <p:ext uri="{BB962C8B-B14F-4D97-AF65-F5344CB8AC3E}">
        <p14:creationId xmlns:p14="http://schemas.microsoft.com/office/powerpoint/2010/main" val="80204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E2156F-C615-2A42-4452-360186F6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" y="409153"/>
            <a:ext cx="10850489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03485B-ADAD-794F-6EC5-CD15D2867EDC}"/>
              </a:ext>
            </a:extLst>
          </p:cNvPr>
          <p:cNvSpPr txBox="1"/>
          <p:nvPr/>
        </p:nvSpPr>
        <p:spPr>
          <a:xfrm>
            <a:off x="321733" y="389468"/>
            <a:ext cx="882226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Overview &amp; Filter Context </a:t>
            </a:r>
          </a:p>
          <a:p>
            <a:pPr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book sales performance across different filter selections (likely by language or publisher selection, as indicated by the active filters).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Filters have a dramatic impact on metrics, showing distinct market segments in terms of volume, value, and genre preference.</a:t>
            </a:r>
          </a:p>
        </p:txBody>
      </p:sp>
    </p:spTree>
    <p:extLst>
      <p:ext uri="{BB962C8B-B14F-4D97-AF65-F5344CB8AC3E}">
        <p14:creationId xmlns:p14="http://schemas.microsoft.com/office/powerpoint/2010/main" val="42306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79B70-B030-FDBC-6848-B23D9A7FC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" y="475838"/>
            <a:ext cx="10860016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199C17-0DD5-AEF4-E1AC-25ED22CEF918}"/>
              </a:ext>
            </a:extLst>
          </p:cNvPr>
          <p:cNvSpPr txBox="1"/>
          <p:nvPr/>
        </p:nvSpPr>
        <p:spPr>
          <a:xfrm>
            <a:off x="146304" y="577608"/>
            <a:ext cx="11887200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&amp; Value Metrics: The Impact of Scale</a:t>
            </a:r>
          </a:p>
          <a:p>
            <a:pPr>
              <a:buNone/>
            </a:pPr>
            <a:endParaRPr lang="en-US" sz="25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 Price 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average price is 4.87 (All 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Price: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books associated with the HarperCollins Publishers filter are the most expensive, with an average price of 6.28.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Price: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 filtered by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 (Canadian English) are significantly cheaper at only 2.49, less than half the overall average.</a:t>
            </a:r>
          </a:p>
          <a:p>
            <a:pPr lvl="1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Ratings Count (Market Size Proxy):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Language Dominance: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'All Data' view has a massive 102M total ratings, suggesting a highly engaged global market.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 English) accounts for a large segment with 22M ratings.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Volume Filters: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 publisher filters (e.g., Macmillan, HarperCollins) and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 filter show much smaller, more focused markets (4M to 835K ratings).</a:t>
            </a:r>
          </a:p>
        </p:txBody>
      </p:sp>
    </p:spTree>
    <p:extLst>
      <p:ext uri="{BB962C8B-B14F-4D97-AF65-F5344CB8AC3E}">
        <p14:creationId xmlns:p14="http://schemas.microsoft.com/office/powerpoint/2010/main" val="17218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C3275-CF45-0E84-F341-584CBA02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" y="447259"/>
            <a:ext cx="10850489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0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5F3EA-303B-F2BA-E080-E55C1ABD6814}"/>
              </a:ext>
            </a:extLst>
          </p:cNvPr>
          <p:cNvSpPr txBox="1"/>
          <p:nvPr/>
        </p:nvSpPr>
        <p:spPr>
          <a:xfrm>
            <a:off x="365760" y="612845"/>
            <a:ext cx="11686032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 Analysis: Fiction vs. Non-fiction Dominance</a:t>
            </a:r>
          </a:p>
          <a:p>
            <a:pPr>
              <a:buNone/>
            </a:pPr>
            <a:endParaRPr lang="en-US" sz="25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Sold by Genre (Volume):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views, Fiction (orange/red) is the dominant genre in terms of units 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Fiction Extremes: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 filter shows 100% Fiction (13K units), while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Macmillan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is close behind at 92.43% Fiction (310K units).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Mix: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HarperCollins Publishers filter shows the most balanced mix, with Fiction at 57.66% and Nonfiction (purple) at 31.33% (193K units), indicating this publisher has a stronger Nonfiction catalog than the others.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Concentration (Count of Publisher by Genre):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Fiction is King: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publishers working in the Fiction genre is overwhelmingly higher across all views (e.g., 822 in All 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Fiction to Nonfiction publishers remains high (e.g., 822 to 171 in All Data), confirming that Fiction is the most saturated and published market segment.</a:t>
            </a:r>
          </a:p>
        </p:txBody>
      </p:sp>
    </p:spTree>
    <p:extLst>
      <p:ext uri="{BB962C8B-B14F-4D97-AF65-F5344CB8AC3E}">
        <p14:creationId xmlns:p14="http://schemas.microsoft.com/office/powerpoint/2010/main" val="56730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DE047E-D3B0-5FF0-092E-5D96A38E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1" y="428206"/>
            <a:ext cx="1083143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68B47-1D85-6EED-0547-909FB7F3979C}"/>
              </a:ext>
            </a:extLst>
          </p:cNvPr>
          <p:cNvSpPr txBox="1"/>
          <p:nvPr/>
        </p:nvSpPr>
        <p:spPr>
          <a:xfrm>
            <a:off x="377952" y="278535"/>
            <a:ext cx="11518392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Trends Over Time: Volatility &amp; Peaks</a:t>
            </a:r>
          </a:p>
          <a:p>
            <a:pPr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Trend (All Data):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extreme price volatility, particularly a huge spike to 368 around the year 2000. This is likely an outlier or a limited sample size driving the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sale price high in that 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Era (Post-2000) Observations: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HarperCollins Publishers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(Image 2) shows an intense price peak of 40 in the post-2000 era, suggesting high-priced releases in their catalog.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(Image 4) shows a peak of 82 around 2000, indicating premium pricing in the US market around that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(Image 1) shows a distinct, relatively low peak of 7.5 around 1960, and a smaller peak of 4.0 around 2020, demonstrating a consistently lower price ceiling compared to the global and US markets.</a:t>
            </a:r>
          </a:p>
        </p:txBody>
      </p:sp>
    </p:spTree>
    <p:extLst>
      <p:ext uri="{BB962C8B-B14F-4D97-AF65-F5344CB8AC3E}">
        <p14:creationId xmlns:p14="http://schemas.microsoft.com/office/powerpoint/2010/main" val="228878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BOOK SALES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Yoganandhini S</dc:creator>
  <cp:lastModifiedBy>Yoganandhini S</cp:lastModifiedBy>
  <cp:revision>1</cp:revision>
  <dcterms:created xsi:type="dcterms:W3CDTF">2025-09-25T16:57:42Z</dcterms:created>
  <dcterms:modified xsi:type="dcterms:W3CDTF">2025-09-25T16:57:47Z</dcterms:modified>
</cp:coreProperties>
</file>