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Oc+padk4Somq9+/UcykBOAPr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2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2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1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21"/>
          <p:cNvSpPr/>
          <p:nvPr>
            <p:ph idx="2" type="pic"/>
          </p:nvPr>
        </p:nvSpPr>
        <p:spPr>
          <a:xfrm>
            <a:off x="5183188" y="987425"/>
            <a:ext cx="6172200" cy="4873500"/>
          </a:xfrm>
          <a:prstGeom prst="rect">
            <a:avLst/>
          </a:prstGeom>
          <a:noFill/>
          <a:ln>
            <a:noFill/>
          </a:ln>
        </p:spPr>
      </p:sp>
      <p:sp>
        <p:nvSpPr>
          <p:cNvPr id="68" name="Google Shape;68;p2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214238"/>
            <a:ext cx="9144000" cy="23877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0"/>
              </a:spcBef>
              <a:spcAft>
                <a:spcPts val="0"/>
              </a:spcAft>
              <a:buClr>
                <a:schemeClr val="dk1"/>
              </a:buClr>
              <a:buSzPts val="5400"/>
              <a:buFont typeface="Times New Roman"/>
              <a:buNone/>
            </a:pPr>
            <a:r>
              <a:rPr lang="en-IN" sz="5000">
                <a:latin typeface="Times New Roman"/>
                <a:ea typeface="Times New Roman"/>
                <a:cs typeface="Times New Roman"/>
                <a:sym typeface="Times New Roman"/>
              </a:rPr>
              <a:t>Deep Learning Enabled Medical Image Analysis using Embedded System for Enhanced Diagnosis</a:t>
            </a:r>
            <a:endParaRPr sz="5000"/>
          </a:p>
        </p:txBody>
      </p:sp>
      <p:sp>
        <p:nvSpPr>
          <p:cNvPr id="90" name="Google Shape;90;p1"/>
          <p:cNvSpPr txBox="1"/>
          <p:nvPr>
            <p:ph idx="1" type="subTitle"/>
          </p:nvPr>
        </p:nvSpPr>
        <p:spPr>
          <a:xfrm>
            <a:off x="1524000" y="2879513"/>
            <a:ext cx="9144000" cy="165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                                                                                         </a:t>
            </a:r>
            <a:r>
              <a:rPr b="1" lang="en-IN"/>
              <a:t>Authors: </a:t>
            </a:r>
            <a:endParaRPr b="1"/>
          </a:p>
          <a:p>
            <a:pPr indent="0" lvl="0" marL="0" rtl="0" algn="ctr">
              <a:lnSpc>
                <a:spcPct val="90000"/>
              </a:lnSpc>
              <a:spcBef>
                <a:spcPts val="0"/>
              </a:spcBef>
              <a:spcAft>
                <a:spcPts val="0"/>
              </a:spcAft>
              <a:buClr>
                <a:schemeClr val="dk1"/>
              </a:buClr>
              <a:buSzPts val="2400"/>
              <a:buNone/>
            </a:pPr>
            <a:r>
              <a:t/>
            </a:r>
            <a:endParaRPr/>
          </a:p>
          <a:p>
            <a:pPr indent="0" lvl="0" marL="914400" rtl="0" algn="r">
              <a:lnSpc>
                <a:spcPct val="90000"/>
              </a:lnSpc>
              <a:spcBef>
                <a:spcPts val="0"/>
              </a:spcBef>
              <a:spcAft>
                <a:spcPts val="0"/>
              </a:spcAft>
              <a:buNone/>
            </a:pPr>
            <a:r>
              <a:rPr lang="en-IN"/>
              <a:t>J.Davis Niranjan(Dept of IT)  </a:t>
            </a:r>
            <a:endParaRPr/>
          </a:p>
          <a:p>
            <a:pPr indent="0" lvl="0" marL="914400" rtl="0" algn="r">
              <a:lnSpc>
                <a:spcPct val="90000"/>
              </a:lnSpc>
              <a:spcBef>
                <a:spcPts val="0"/>
              </a:spcBef>
              <a:spcAft>
                <a:spcPts val="0"/>
              </a:spcAft>
              <a:buNone/>
            </a:pPr>
            <a:r>
              <a:rPr lang="en-IN"/>
              <a:t>S.Dhivya (Dept of ECE) </a:t>
            </a:r>
            <a:endParaRPr/>
          </a:p>
          <a:p>
            <a:pPr indent="0" lvl="0" marL="914400" rtl="0" algn="r">
              <a:lnSpc>
                <a:spcPct val="90000"/>
              </a:lnSpc>
              <a:spcBef>
                <a:spcPts val="0"/>
              </a:spcBef>
              <a:spcAft>
                <a:spcPts val="0"/>
              </a:spcAft>
              <a:buNone/>
            </a:pPr>
            <a:r>
              <a:rPr lang="en-IN"/>
              <a:t>R.Yoganathan(Dept of IT)</a:t>
            </a:r>
            <a:endParaRPr/>
          </a:p>
        </p:txBody>
      </p:sp>
      <p:sp>
        <p:nvSpPr>
          <p:cNvPr id="91" name="Google Shape;9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92" name="Google Shape;9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93" name="Google Shape;93;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94" name="Google Shape;94;p1"/>
          <p:cNvPicPr preferRelativeResize="0"/>
          <p:nvPr/>
        </p:nvPicPr>
        <p:blipFill>
          <a:blip r:embed="rId3">
            <a:alphaModFix/>
          </a:blip>
          <a:stretch>
            <a:fillRect/>
          </a:stretch>
        </p:blipFill>
        <p:spPr>
          <a:xfrm>
            <a:off x="391099" y="2879525"/>
            <a:ext cx="5950804" cy="2223950"/>
          </a:xfrm>
          <a:prstGeom prst="rect">
            <a:avLst/>
          </a:prstGeom>
          <a:noFill/>
          <a:ln>
            <a:noFill/>
          </a:ln>
        </p:spPr>
      </p:pic>
      <p:sp>
        <p:nvSpPr>
          <p:cNvPr id="95" name="Google Shape;95;p1"/>
          <p:cNvSpPr txBox="1"/>
          <p:nvPr/>
        </p:nvSpPr>
        <p:spPr>
          <a:xfrm>
            <a:off x="5890500" y="4907075"/>
            <a:ext cx="47775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Calibri"/>
                <a:ea typeface="Calibri"/>
                <a:cs typeface="Calibri"/>
                <a:sym typeface="Calibri"/>
              </a:rPr>
              <a:t>           Guide:</a:t>
            </a:r>
            <a:endParaRPr b="1" sz="2400">
              <a:solidFill>
                <a:schemeClr val="dk1"/>
              </a:solidFill>
              <a:latin typeface="Calibri"/>
              <a:ea typeface="Calibri"/>
              <a:cs typeface="Calibri"/>
              <a:sym typeface="Calibri"/>
            </a:endParaRPr>
          </a:p>
          <a:p>
            <a:pPr indent="0" lvl="0" marL="0" rtl="0" algn="r">
              <a:spcBef>
                <a:spcPts val="0"/>
              </a:spcBef>
              <a:spcAft>
                <a:spcPts val="0"/>
              </a:spcAft>
              <a:buNone/>
            </a:pPr>
            <a:r>
              <a:rPr lang="en-IN" sz="2400">
                <a:solidFill>
                  <a:schemeClr val="dk1"/>
                </a:solidFill>
                <a:latin typeface="Calibri"/>
                <a:ea typeface="Calibri"/>
                <a:cs typeface="Calibri"/>
                <a:sym typeface="Calibri"/>
              </a:rPr>
              <a:t>Mrs.R.Shirley Josephine Mary</a:t>
            </a:r>
            <a:endParaRPr sz="2400">
              <a:solidFill>
                <a:schemeClr val="dk1"/>
              </a:solidFill>
              <a:latin typeface="Calibri"/>
              <a:ea typeface="Calibri"/>
              <a:cs typeface="Calibri"/>
              <a:sym typeface="Calibri"/>
            </a:endParaRPr>
          </a:p>
          <a:p>
            <a:pPr indent="0" lvl="0" marL="0" rtl="0" algn="r">
              <a:spcBef>
                <a:spcPts val="0"/>
              </a:spcBef>
              <a:spcAft>
                <a:spcPts val="0"/>
              </a:spcAft>
              <a:buNone/>
            </a:pPr>
            <a:r>
              <a:rPr lang="en-IN" sz="2400">
                <a:solidFill>
                  <a:schemeClr val="dk1"/>
                </a:solidFill>
                <a:latin typeface="Calibri"/>
                <a:ea typeface="Calibri"/>
                <a:cs typeface="Calibri"/>
                <a:sym typeface="Calibri"/>
              </a:rPr>
              <a:t>(AP/IT)</a:t>
            </a:r>
            <a:endParaRPr sz="2400">
              <a:solidFill>
                <a:schemeClr val="dk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129950" y="47850"/>
            <a:ext cx="3932100" cy="1597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sz="4400">
                <a:solidFill>
                  <a:srgbClr val="953734"/>
                </a:solidFill>
                <a:latin typeface="Times New Roman"/>
                <a:ea typeface="Times New Roman"/>
                <a:cs typeface="Times New Roman"/>
                <a:sym typeface="Times New Roman"/>
              </a:rPr>
              <a:t>CONCLUSION</a:t>
            </a:r>
            <a:endParaRPr sz="4400"/>
          </a:p>
        </p:txBody>
      </p:sp>
      <p:sp>
        <p:nvSpPr>
          <p:cNvPr id="178" name="Google Shape;178;p10"/>
          <p:cNvSpPr txBox="1"/>
          <p:nvPr>
            <p:ph idx="1" type="body"/>
          </p:nvPr>
        </p:nvSpPr>
        <p:spPr>
          <a:xfrm>
            <a:off x="838200" y="1317000"/>
            <a:ext cx="7223700" cy="5039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AutoNum type="arabicPeriod"/>
            </a:pPr>
            <a:r>
              <a:rPr b="1" lang="en-IN" sz="2400"/>
              <a:t>S</a:t>
            </a:r>
            <a:r>
              <a:rPr b="1" lang="en-IN" sz="2400"/>
              <a:t>ystem Overview:</a:t>
            </a:r>
            <a:r>
              <a:rPr lang="en-IN" sz="2400"/>
              <a:t> Deep Learning System presented as a solution for automated medical image analysis and diagnosis using embedded hardware.</a:t>
            </a:r>
            <a:endParaRPr sz="2400"/>
          </a:p>
          <a:p>
            <a:pPr indent="-381000" lvl="0" marL="457200" rtl="0" algn="l">
              <a:lnSpc>
                <a:spcPct val="100000"/>
              </a:lnSpc>
              <a:spcBef>
                <a:spcPts val="0"/>
              </a:spcBef>
              <a:spcAft>
                <a:spcPts val="0"/>
              </a:spcAft>
              <a:buSzPts val="2400"/>
              <a:buAutoNum type="arabicPeriod"/>
            </a:pPr>
            <a:r>
              <a:rPr b="1" lang="en-IN" sz="2400"/>
              <a:t>Effectiveness Validation:</a:t>
            </a:r>
            <a:r>
              <a:rPr lang="en-IN" sz="2400"/>
              <a:t> Evaluation results confirm the system's effectiveness in enhancing diagnostic accuracy and efficiency.</a:t>
            </a:r>
            <a:endParaRPr sz="2400"/>
          </a:p>
          <a:p>
            <a:pPr indent="-381000" lvl="0" marL="457200" rtl="0" algn="l">
              <a:lnSpc>
                <a:spcPct val="100000"/>
              </a:lnSpc>
              <a:spcBef>
                <a:spcPts val="0"/>
              </a:spcBef>
              <a:spcAft>
                <a:spcPts val="0"/>
              </a:spcAft>
              <a:buSzPts val="2400"/>
              <a:buAutoNum type="arabicPeriod"/>
            </a:pPr>
            <a:r>
              <a:rPr b="1" lang="en-IN" sz="2400"/>
              <a:t>Promise for Healthcare:</a:t>
            </a:r>
            <a:r>
              <a:rPr lang="en-IN" sz="2400"/>
              <a:t> Deep Learning System offers a promising solution to enhance healthcare delivery and improve patient outcomes.</a:t>
            </a:r>
            <a:endParaRPr sz="2400"/>
          </a:p>
          <a:p>
            <a:pPr indent="-381000" lvl="0" marL="457200" rtl="0" algn="l">
              <a:lnSpc>
                <a:spcPct val="100000"/>
              </a:lnSpc>
              <a:spcBef>
                <a:spcPts val="0"/>
              </a:spcBef>
              <a:spcAft>
                <a:spcPts val="0"/>
              </a:spcAft>
              <a:buSzPts val="2400"/>
              <a:buAutoNum type="arabicPeriod"/>
            </a:pPr>
            <a:r>
              <a:rPr b="1" lang="en-IN" sz="2400"/>
              <a:t>Future Enhancements:</a:t>
            </a:r>
            <a:r>
              <a:rPr lang="en-IN" sz="2400"/>
              <a:t> Plans include expanding capabilities by incorporating additional imaging modalities, supporting a wider range of diseases, and optimizing for clinical deployment.</a:t>
            </a:r>
            <a:endParaRPr sz="2400"/>
          </a:p>
          <a:p>
            <a:pPr indent="-50800" lvl="0" marL="228600" rtl="0" algn="l">
              <a:lnSpc>
                <a:spcPct val="100000"/>
              </a:lnSpc>
              <a:spcBef>
                <a:spcPts val="0"/>
              </a:spcBef>
              <a:spcAft>
                <a:spcPts val="0"/>
              </a:spcAft>
              <a:buClr>
                <a:schemeClr val="dk1"/>
              </a:buClr>
              <a:buSzPts val="2800"/>
              <a:buNone/>
            </a:pPr>
            <a:r>
              <a:t/>
            </a:r>
            <a:endParaRPr sz="2400"/>
          </a:p>
        </p:txBody>
      </p:sp>
      <p:sp>
        <p:nvSpPr>
          <p:cNvPr id="179" name="Google Shape;17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80" name="Google Shape;18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81" name="Google Shape;18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82" name="Google Shape;182;p10"/>
          <p:cNvPicPr preferRelativeResize="0"/>
          <p:nvPr>
            <p:ph idx="2" type="pic"/>
          </p:nvPr>
        </p:nvPicPr>
        <p:blipFill rotWithShape="1">
          <a:blip r:embed="rId3">
            <a:alphaModFix/>
          </a:blip>
          <a:srcRect b="0" l="8990" r="8982" t="0"/>
          <a:stretch/>
        </p:blipFill>
        <p:spPr>
          <a:xfrm>
            <a:off x="8348199" y="1911250"/>
            <a:ext cx="3476925" cy="2745325"/>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REFERENCES</a:t>
            </a:r>
            <a:endParaRPr/>
          </a:p>
        </p:txBody>
      </p:sp>
      <p:sp>
        <p:nvSpPr>
          <p:cNvPr id="188" name="Google Shape;188;p11"/>
          <p:cNvSpPr txBox="1"/>
          <p:nvPr>
            <p:ph idx="1" type="body"/>
          </p:nvPr>
        </p:nvSpPr>
        <p:spPr>
          <a:xfrm>
            <a:off x="838200" y="1587676"/>
            <a:ext cx="10515600" cy="45894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a:pPr>
            <a:r>
              <a:rPr lang="en-IN" sz="2400"/>
              <a:t>Joshi, K. K., Gupta, K. K., &amp; Agrawal, J. (2020). </a:t>
            </a:r>
            <a:r>
              <a:rPr b="1" lang="en-IN" sz="2400"/>
              <a:t>A Review on Application of Machine Learning in Medical Diagnosis.</a:t>
            </a:r>
            <a:endParaRPr b="1" sz="2400"/>
          </a:p>
          <a:p>
            <a:pPr indent="-381000" lvl="0" marL="457200" rtl="0" algn="l">
              <a:spcBef>
                <a:spcPts val="0"/>
              </a:spcBef>
              <a:spcAft>
                <a:spcPts val="0"/>
              </a:spcAft>
              <a:buSzPts val="2400"/>
              <a:buAutoNum type="arabicPeriod"/>
            </a:pPr>
            <a:r>
              <a:rPr lang="en-IN" sz="2400"/>
              <a:t>Marakala, V., Sriramakrishnan, G. V., Jakka, G., Shingadiya, C. J., Widiastuti, H. P., &amp; Ortiz, G. G. R. (2022). </a:t>
            </a:r>
            <a:r>
              <a:rPr b="1" lang="en-IN" sz="2400"/>
              <a:t>Use of Deep Learning Application in Medical Devices. </a:t>
            </a:r>
            <a:endParaRPr b="1" sz="2400"/>
          </a:p>
          <a:p>
            <a:pPr indent="-381000" lvl="0" marL="457200" rtl="0" algn="l">
              <a:spcBef>
                <a:spcPts val="0"/>
              </a:spcBef>
              <a:spcAft>
                <a:spcPts val="0"/>
              </a:spcAft>
              <a:buSzPts val="2400"/>
              <a:buAutoNum type="arabicPeriod"/>
            </a:pPr>
            <a:r>
              <a:rPr lang="en-IN" sz="2400"/>
              <a:t>Yu, Q., Liang, K., Xiao, H., Chen, W., &amp; Meng, Z. (2022). </a:t>
            </a:r>
            <a:r>
              <a:rPr b="1" lang="en-IN" sz="2400"/>
              <a:t>Research Progress of Deep Learning in Diagnosis and Treatment of Ovarian Tumor.</a:t>
            </a:r>
            <a:r>
              <a:rPr lang="en-IN" sz="2400"/>
              <a:t> </a:t>
            </a:r>
            <a:endParaRPr sz="2400"/>
          </a:p>
          <a:p>
            <a:pPr indent="-381000" lvl="0" marL="457200" rtl="0" algn="l">
              <a:spcBef>
                <a:spcPts val="0"/>
              </a:spcBef>
              <a:spcAft>
                <a:spcPts val="0"/>
              </a:spcAft>
              <a:buSzPts val="2400"/>
              <a:buAutoNum type="arabicPeriod"/>
            </a:pPr>
            <a:r>
              <a:rPr lang="en-IN" sz="2400"/>
              <a:t>Charleen, C., Angelica, C., Purnama, H., &amp; Purnomo, F. (2021). </a:t>
            </a:r>
            <a:r>
              <a:rPr b="1" lang="en-IN" sz="2400"/>
              <a:t>Impact of Computer Vision With Deep Learning Approach in Medical Imaging Diagnosis.</a:t>
            </a:r>
            <a:r>
              <a:rPr lang="en-IN" sz="2400"/>
              <a:t> </a:t>
            </a:r>
            <a:endParaRPr sz="2400"/>
          </a:p>
          <a:p>
            <a:pPr indent="-381000" lvl="0" marL="457200" rtl="0" algn="l">
              <a:spcBef>
                <a:spcPts val="0"/>
              </a:spcBef>
              <a:spcAft>
                <a:spcPts val="0"/>
              </a:spcAft>
              <a:buSzPts val="2400"/>
              <a:buAutoNum type="arabicPeriod"/>
            </a:pPr>
            <a:r>
              <a:rPr lang="en-IN" sz="2400"/>
              <a:t>Baker, Q. B., Swedat, S., &amp; Aleesa, K. (2023). </a:t>
            </a:r>
            <a:r>
              <a:rPr b="1" lang="en-IN" sz="2400"/>
              <a:t>Automatic Disease Diagnosis System Using Deep Q-Network Reinforcement Learning.</a:t>
            </a:r>
            <a:endParaRPr b="1" sz="2400"/>
          </a:p>
          <a:p>
            <a:pPr indent="-381000" lvl="0" marL="457200" rtl="0" algn="l">
              <a:spcBef>
                <a:spcPts val="0"/>
              </a:spcBef>
              <a:spcAft>
                <a:spcPts val="0"/>
              </a:spcAft>
              <a:buSzPts val="2400"/>
              <a:buAutoNum type="arabicPeriod"/>
            </a:pPr>
            <a:r>
              <a:rPr lang="en-IN" sz="2400"/>
              <a:t>Kumar, A., Jain, D., Singh, P., &amp; Das, S. (2023). </a:t>
            </a:r>
            <a:r>
              <a:rPr b="1" lang="en-IN" sz="2400"/>
              <a:t>Heart Disease Diagnosis using Deep Learning. </a:t>
            </a:r>
            <a:endParaRPr b="1" sz="2400"/>
          </a:p>
          <a:p>
            <a:pPr indent="-381000" lvl="0" marL="457200" rtl="0" algn="l">
              <a:spcBef>
                <a:spcPts val="0"/>
              </a:spcBef>
              <a:spcAft>
                <a:spcPts val="0"/>
              </a:spcAft>
              <a:buSzPts val="2400"/>
              <a:buAutoNum type="arabicPeriod"/>
            </a:pPr>
            <a:r>
              <a:rPr lang="en-IN" sz="2400"/>
              <a:t>Rana, M., &amp; Bhushan, M. (2022). </a:t>
            </a:r>
            <a:r>
              <a:rPr b="1" lang="en-IN" sz="2400"/>
              <a:t>Advancements in Healthcare Services using Deep Learning Techniques. </a:t>
            </a:r>
            <a:endParaRPr b="1" sz="2400"/>
          </a:p>
        </p:txBody>
      </p:sp>
      <p:sp>
        <p:nvSpPr>
          <p:cNvPr id="189" name="Google Shape;18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90" name="Google Shape;1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91" name="Google Shape;1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ABSTRACT</a:t>
            </a:r>
            <a:endParaRPr/>
          </a:p>
        </p:txBody>
      </p:sp>
      <p:sp>
        <p:nvSpPr>
          <p:cNvPr id="101" name="Google Shape;101;p2"/>
          <p:cNvSpPr txBox="1"/>
          <p:nvPr>
            <p:ph idx="1" type="body"/>
          </p:nvPr>
        </p:nvSpPr>
        <p:spPr>
          <a:xfrm>
            <a:off x="916500" y="1424525"/>
            <a:ext cx="10515600" cy="44862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chemeClr val="dk1"/>
              </a:buClr>
              <a:buSzPts val="2800"/>
              <a:buNone/>
            </a:pPr>
            <a:r>
              <a:rPr lang="en-IN" sz="2400"/>
              <a:t>This system leverages deep learning algorithms deployed on embedded systems to analyze medical images and provide automated disease diagnosis. By integrating advanced deep learning techniques with cloud connectivity, our system aims to improve the accuracy and efficiency of disease diagnosis in medical imaging. We present the design, implementation, and evaluation of the system, demonstrating its effectiveness in enhancing diagnostic capabilities and potentially revolutionizing healthcare delivery in the field of medical imaging and disease diagnosis.</a:t>
            </a:r>
            <a:endParaRPr sz="2400"/>
          </a:p>
        </p:txBody>
      </p:sp>
      <p:sp>
        <p:nvSpPr>
          <p:cNvPr id="102" name="Google Shape;10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03" name="Google Shape;10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900850" y="1399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OBJECTIVE</a:t>
            </a:r>
            <a:endParaRPr/>
          </a:p>
        </p:txBody>
      </p:sp>
      <p:sp>
        <p:nvSpPr>
          <p:cNvPr id="110" name="Google Shape;110;p3"/>
          <p:cNvSpPr txBox="1"/>
          <p:nvPr>
            <p:ph idx="1" type="body"/>
          </p:nvPr>
        </p:nvSpPr>
        <p:spPr>
          <a:xfrm>
            <a:off x="744275" y="1253400"/>
            <a:ext cx="6915300" cy="4718400"/>
          </a:xfrm>
          <a:prstGeom prst="rect">
            <a:avLst/>
          </a:prstGeom>
          <a:noFill/>
          <a:ln>
            <a:noFill/>
          </a:ln>
        </p:spPr>
        <p:txBody>
          <a:bodyPr anchorCtr="0" anchor="t" bIns="45700" lIns="91425" spcFirstLastPara="1" rIns="91425" wrap="square" tIns="45700">
            <a:noAutofit/>
          </a:bodyPr>
          <a:lstStyle/>
          <a:p>
            <a:pPr indent="-50800" lvl="0" marL="228600" rtl="0" algn="l">
              <a:lnSpc>
                <a:spcPct val="100000"/>
              </a:lnSpc>
              <a:spcBef>
                <a:spcPts val="0"/>
              </a:spcBef>
              <a:spcAft>
                <a:spcPts val="0"/>
              </a:spcAft>
              <a:buClr>
                <a:schemeClr val="dk1"/>
              </a:buClr>
              <a:buSzPts val="1100"/>
              <a:buFont typeface="Arial"/>
              <a:buNone/>
            </a:pPr>
            <a:r>
              <a:rPr b="1" lang="en-IN" sz="2000"/>
              <a:t>To Develop Deep Learning Inference Engine: </a:t>
            </a:r>
            <a:r>
              <a:rPr lang="en-IN" sz="2000"/>
              <a:t>A robust inference engine using TensorFlow Lite or PyTorch Mobile for efficient model execution on embedded processors should be created.</a:t>
            </a:r>
            <a:endParaRPr sz="2000"/>
          </a:p>
          <a:p>
            <a:pPr indent="-50800" lvl="0" marL="228600" rtl="0" algn="l">
              <a:lnSpc>
                <a:spcPct val="100000"/>
              </a:lnSpc>
              <a:spcBef>
                <a:spcPts val="0"/>
              </a:spcBef>
              <a:spcAft>
                <a:spcPts val="0"/>
              </a:spcAft>
              <a:buClr>
                <a:schemeClr val="dk1"/>
              </a:buClr>
              <a:buSzPts val="1100"/>
              <a:buFont typeface="Arial"/>
              <a:buNone/>
            </a:pPr>
            <a:r>
              <a:rPr b="1" lang="en-IN" sz="2000"/>
              <a:t>To Select Embedded Hardware Platform:</a:t>
            </a:r>
            <a:r>
              <a:rPr lang="en-IN" sz="2000"/>
              <a:t> Suitable platforms like ARM processors or FPGAs with adequate computational power should be selected.</a:t>
            </a:r>
            <a:endParaRPr sz="2000"/>
          </a:p>
          <a:p>
            <a:pPr indent="-50800" lvl="0" marL="228600" rtl="0" algn="l">
              <a:lnSpc>
                <a:spcPct val="100000"/>
              </a:lnSpc>
              <a:spcBef>
                <a:spcPts val="0"/>
              </a:spcBef>
              <a:spcAft>
                <a:spcPts val="0"/>
              </a:spcAft>
              <a:buClr>
                <a:schemeClr val="dk1"/>
              </a:buClr>
              <a:buSzPts val="1100"/>
              <a:buFont typeface="Arial"/>
              <a:buNone/>
            </a:pPr>
            <a:r>
              <a:rPr b="1" lang="en-IN" sz="2000"/>
              <a:t>To Implement Deep Learning System on Hardware: </a:t>
            </a:r>
            <a:r>
              <a:rPr lang="en-IN" sz="2000"/>
              <a:t>The system, integrating the inference engine with the selected platform should be deployed.</a:t>
            </a:r>
            <a:endParaRPr sz="2000"/>
          </a:p>
          <a:p>
            <a:pPr indent="-50800" lvl="0" marL="228600" rtl="0" algn="l">
              <a:lnSpc>
                <a:spcPct val="100000"/>
              </a:lnSpc>
              <a:spcBef>
                <a:spcPts val="0"/>
              </a:spcBef>
              <a:spcAft>
                <a:spcPts val="0"/>
              </a:spcAft>
              <a:buClr>
                <a:schemeClr val="dk1"/>
              </a:buClr>
              <a:buSzPts val="1100"/>
              <a:buFont typeface="Arial"/>
              <a:buNone/>
            </a:pPr>
            <a:r>
              <a:rPr b="1" lang="en-IN" sz="2000"/>
              <a:t>To Optimize Performance: </a:t>
            </a:r>
            <a:r>
              <a:rPr lang="en-IN" sz="2000"/>
              <a:t>Fine-tune the system for efficient inference on embedded hardware.</a:t>
            </a:r>
            <a:endParaRPr sz="2000"/>
          </a:p>
          <a:p>
            <a:pPr indent="-50800" lvl="0" marL="228600" rtl="0" algn="l">
              <a:lnSpc>
                <a:spcPct val="100000"/>
              </a:lnSpc>
              <a:spcBef>
                <a:spcPts val="0"/>
              </a:spcBef>
              <a:spcAft>
                <a:spcPts val="0"/>
              </a:spcAft>
              <a:buClr>
                <a:schemeClr val="dk1"/>
              </a:buClr>
              <a:buSzPts val="1100"/>
              <a:buFont typeface="Arial"/>
              <a:buNone/>
            </a:pPr>
            <a:r>
              <a:rPr b="1" lang="en-IN" sz="2000"/>
              <a:t>To Validation and Testing:</a:t>
            </a:r>
            <a:r>
              <a:rPr lang="en-IN" sz="2000"/>
              <a:t> To Verify functionality, accuracy, and reliability through rigorous testing under various real-world scenarios for medical image analysis.</a:t>
            </a:r>
            <a:endParaRPr sz="2000"/>
          </a:p>
          <a:p>
            <a:pPr indent="-50800" lvl="0" marL="228600" rtl="0" algn="l">
              <a:lnSpc>
                <a:spcPct val="100000"/>
              </a:lnSpc>
              <a:spcBef>
                <a:spcPts val="0"/>
              </a:spcBef>
              <a:spcAft>
                <a:spcPts val="0"/>
              </a:spcAft>
              <a:buClr>
                <a:schemeClr val="dk1"/>
              </a:buClr>
              <a:buSzPts val="2800"/>
              <a:buNone/>
            </a:pPr>
            <a:r>
              <a:t/>
            </a:r>
            <a:endParaRPr sz="2000"/>
          </a:p>
        </p:txBody>
      </p:sp>
      <p:sp>
        <p:nvSpPr>
          <p:cNvPr id="111" name="Google Shape;11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12" name="Google Shape;11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13" name="Google Shape;1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14" name="Google Shape;114;p3"/>
          <p:cNvPicPr preferRelativeResize="0"/>
          <p:nvPr/>
        </p:nvPicPr>
        <p:blipFill>
          <a:blip r:embed="rId3">
            <a:alphaModFix/>
          </a:blip>
          <a:stretch>
            <a:fillRect/>
          </a:stretch>
        </p:blipFill>
        <p:spPr>
          <a:xfrm>
            <a:off x="7811975" y="1618025"/>
            <a:ext cx="4227626" cy="2917062"/>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PROBLEM STATEMENT</a:t>
            </a:r>
            <a:endParaRPr/>
          </a:p>
        </p:txBody>
      </p:sp>
      <p:sp>
        <p:nvSpPr>
          <p:cNvPr id="120" name="Google Shape;12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IN" sz="2400"/>
              <a:t>Innovative solution  for efficient Medical Imaging Analysis and </a:t>
            </a:r>
            <a:r>
              <a:rPr b="1" lang="en-IN" sz="2400"/>
              <a:t>diagnosis using</a:t>
            </a:r>
            <a:r>
              <a:rPr b="1" lang="en-IN" sz="2400"/>
              <a:t> Deep Learning Algorithm as a Embedded System.</a:t>
            </a:r>
            <a:endParaRPr b="1" sz="2400"/>
          </a:p>
        </p:txBody>
      </p:sp>
      <p:sp>
        <p:nvSpPr>
          <p:cNvPr id="121" name="Google Shape;12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22" name="Google Shape;1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23" name="Google Shape;1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24" name="Google Shape;124;p4"/>
          <p:cNvPicPr preferRelativeResize="0"/>
          <p:nvPr/>
        </p:nvPicPr>
        <p:blipFill>
          <a:blip r:embed="rId3">
            <a:alphaModFix/>
          </a:blip>
          <a:stretch>
            <a:fillRect/>
          </a:stretch>
        </p:blipFill>
        <p:spPr>
          <a:xfrm>
            <a:off x="989275" y="2605425"/>
            <a:ext cx="9723599" cy="357155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838200" y="3204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INTRODUCTION</a:t>
            </a:r>
            <a:endParaRPr/>
          </a:p>
        </p:txBody>
      </p:sp>
      <p:sp>
        <p:nvSpPr>
          <p:cNvPr id="130" name="Google Shape;130;p5"/>
          <p:cNvSpPr txBox="1"/>
          <p:nvPr>
            <p:ph idx="1" type="body"/>
          </p:nvPr>
        </p:nvSpPr>
        <p:spPr>
          <a:xfrm>
            <a:off x="838200" y="1460500"/>
            <a:ext cx="10515600" cy="4716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b="1" lang="en-IN" sz="2400"/>
              <a:t>Challenges in Medical Imaging Interpretation:</a:t>
            </a:r>
            <a:r>
              <a:rPr lang="en-IN" sz="2400"/>
              <a:t> Manual analysis is time-consuming, error-prone, and leads to interpretation variability, impacting diagnosis efficiency.</a:t>
            </a:r>
            <a:endParaRPr sz="2400"/>
          </a:p>
          <a:p>
            <a:pPr indent="-381000" lvl="0" marL="457200" rtl="0" algn="l">
              <a:lnSpc>
                <a:spcPct val="100000"/>
              </a:lnSpc>
              <a:spcBef>
                <a:spcPts val="0"/>
              </a:spcBef>
              <a:spcAft>
                <a:spcPts val="0"/>
              </a:spcAft>
              <a:buSzPts val="2400"/>
              <a:buChar char="•"/>
            </a:pPr>
            <a:r>
              <a:rPr b="1" lang="en-IN" sz="2400"/>
              <a:t>Leveraging Deep Learning Technology:</a:t>
            </a:r>
            <a:r>
              <a:rPr lang="en-IN" sz="2400"/>
              <a:t> Deep learning algorithms offer potential for automating analysis and improving diagnostic accuracy.</a:t>
            </a:r>
            <a:endParaRPr sz="2400"/>
          </a:p>
          <a:p>
            <a:pPr indent="-381000" lvl="0" marL="457200" rtl="0" algn="l">
              <a:lnSpc>
                <a:spcPct val="100000"/>
              </a:lnSpc>
              <a:spcBef>
                <a:spcPts val="0"/>
              </a:spcBef>
              <a:spcAft>
                <a:spcPts val="0"/>
              </a:spcAft>
              <a:buSzPts val="2400"/>
              <a:buChar char="•"/>
            </a:pPr>
            <a:r>
              <a:rPr b="1" lang="en-IN" sz="2400"/>
              <a:t>Introduction of Deep Learning System: </a:t>
            </a:r>
            <a:r>
              <a:rPr lang="en-IN" sz="2400"/>
              <a:t>Tailored for medical imaging, it integrates with X-ray, MRI, and ultrasound devices for real-time analysis.</a:t>
            </a:r>
            <a:endParaRPr sz="2400"/>
          </a:p>
          <a:p>
            <a:pPr indent="-381000" lvl="0" marL="457200" rtl="0" algn="l">
              <a:lnSpc>
                <a:spcPct val="100000"/>
              </a:lnSpc>
              <a:spcBef>
                <a:spcPts val="0"/>
              </a:spcBef>
              <a:spcAft>
                <a:spcPts val="0"/>
              </a:spcAft>
              <a:buSzPts val="2400"/>
              <a:buChar char="•"/>
            </a:pPr>
            <a:r>
              <a:rPr b="1" lang="en-IN" sz="2400"/>
              <a:t>Design and Implementation:</a:t>
            </a:r>
            <a:r>
              <a:rPr lang="en-IN" sz="2400"/>
              <a:t> The system's architecture, development, and integration processes ensure seamless operation within medical imaging environments.</a:t>
            </a:r>
            <a:endParaRPr sz="2400"/>
          </a:p>
          <a:p>
            <a:pPr indent="-381000" lvl="0" marL="457200" rtl="0" algn="l">
              <a:lnSpc>
                <a:spcPct val="100000"/>
              </a:lnSpc>
              <a:spcBef>
                <a:spcPts val="0"/>
              </a:spcBef>
              <a:spcAft>
                <a:spcPts val="0"/>
              </a:spcAft>
              <a:buSzPts val="2400"/>
              <a:buChar char="•"/>
            </a:pPr>
            <a:r>
              <a:rPr b="1" lang="en-IN" sz="2400"/>
              <a:t>Effectiveness and Evaluation:</a:t>
            </a:r>
            <a:r>
              <a:rPr lang="en-IN" sz="2400"/>
              <a:t> Evaluation highlights improved diagnostic accuracy and efficiency, showcasing the system's transformative impact on medical image analysis.</a:t>
            </a:r>
            <a:endParaRPr sz="2400"/>
          </a:p>
          <a:p>
            <a:pPr indent="0" lvl="0" marL="457200" rtl="0" algn="l">
              <a:lnSpc>
                <a:spcPct val="100000"/>
              </a:lnSpc>
              <a:spcBef>
                <a:spcPts val="0"/>
              </a:spcBef>
              <a:spcAft>
                <a:spcPts val="0"/>
              </a:spcAft>
              <a:buNone/>
            </a:pPr>
            <a:r>
              <a:t/>
            </a:r>
            <a:endParaRPr sz="2400"/>
          </a:p>
        </p:txBody>
      </p:sp>
      <p:sp>
        <p:nvSpPr>
          <p:cNvPr id="131" name="Google Shape;131;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a:t>
            </a:r>
            <a:r>
              <a:rPr lang="en-IN"/>
              <a:t>-04</a:t>
            </a:r>
            <a:r>
              <a:rPr lang="en-IN"/>
              <a:t>-2024</a:t>
            </a:r>
            <a:endParaRPr/>
          </a:p>
        </p:txBody>
      </p:sp>
      <p:sp>
        <p:nvSpPr>
          <p:cNvPr id="132" name="Google Shape;132;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33" name="Google Shape;133;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LITERATURE SURVEY</a:t>
            </a:r>
            <a:endParaRPr/>
          </a:p>
        </p:txBody>
      </p:sp>
      <p:sp>
        <p:nvSpPr>
          <p:cNvPr id="139" name="Google Shape;13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100000"/>
              </a:lnSpc>
              <a:spcBef>
                <a:spcPts val="0"/>
              </a:spcBef>
              <a:spcAft>
                <a:spcPts val="0"/>
              </a:spcAft>
              <a:buSzPts val="2400"/>
              <a:buAutoNum type="arabicPeriod"/>
            </a:pPr>
            <a:r>
              <a:rPr b="1" lang="en-IN" sz="2400"/>
              <a:t>Korfiatis et al. (2017)</a:t>
            </a:r>
            <a:r>
              <a:rPr lang="en-IN" sz="2400"/>
              <a:t>: MRI	ResNet50	Acc: 94.9%	Reduced the pre-processing computational overhead in molecular biomarkers prediction.</a:t>
            </a:r>
            <a:endParaRPr sz="2400"/>
          </a:p>
          <a:p>
            <a:pPr indent="-50800" lvl="0" marL="228600" rtl="0" algn="l">
              <a:lnSpc>
                <a:spcPct val="100000"/>
              </a:lnSpc>
              <a:spcBef>
                <a:spcPts val="0"/>
              </a:spcBef>
              <a:spcAft>
                <a:spcPts val="0"/>
              </a:spcAft>
              <a:buClr>
                <a:schemeClr val="dk1"/>
              </a:buClr>
              <a:buSzPts val="1100"/>
              <a:buFont typeface="Arial"/>
              <a:buNone/>
            </a:pPr>
            <a:r>
              <a:t/>
            </a:r>
            <a:endParaRPr sz="2400"/>
          </a:p>
          <a:p>
            <a:pPr indent="-381000" lvl="0" marL="457200" rtl="0" algn="l">
              <a:lnSpc>
                <a:spcPct val="100000"/>
              </a:lnSpc>
              <a:spcBef>
                <a:spcPts val="0"/>
              </a:spcBef>
              <a:spcAft>
                <a:spcPts val="0"/>
              </a:spcAft>
              <a:buSzPts val="2400"/>
              <a:buAutoNum type="arabicPeriod"/>
            </a:pPr>
            <a:r>
              <a:rPr b="1" lang="en-IN" sz="2400"/>
              <a:t>Aghdam et al. (2018)</a:t>
            </a:r>
            <a:r>
              <a:rPr lang="en-IN" sz="2400"/>
              <a:t>: rs-fMRI &amp; sMRI	DBN depth 3	Acc: 65.56%; Sen: 84%; Spe:32.96%;F1 score: 74.76%	Exploit the abstract high-level features to classify autism spectrum disorders.</a:t>
            </a:r>
            <a:endParaRPr sz="2400"/>
          </a:p>
          <a:p>
            <a:pPr indent="-50800" lvl="0" marL="228600" rtl="0" algn="l">
              <a:lnSpc>
                <a:spcPct val="100000"/>
              </a:lnSpc>
              <a:spcBef>
                <a:spcPts val="0"/>
              </a:spcBef>
              <a:spcAft>
                <a:spcPts val="0"/>
              </a:spcAft>
              <a:buClr>
                <a:schemeClr val="dk1"/>
              </a:buClr>
              <a:buSzPts val="1100"/>
              <a:buFont typeface="Arial"/>
              <a:buNone/>
            </a:pPr>
            <a:r>
              <a:t/>
            </a:r>
            <a:endParaRPr sz="2400"/>
          </a:p>
          <a:p>
            <a:pPr indent="-381000" lvl="0" marL="457200" rtl="0" algn="l">
              <a:lnSpc>
                <a:spcPct val="100000"/>
              </a:lnSpc>
              <a:spcBef>
                <a:spcPts val="0"/>
              </a:spcBef>
              <a:spcAft>
                <a:spcPts val="0"/>
              </a:spcAft>
              <a:buSzPts val="2400"/>
              <a:buAutoNum type="arabicPeriod"/>
            </a:pPr>
            <a:r>
              <a:rPr b="1" lang="en-IN" sz="2400"/>
              <a:t>Zhang et al. (2018)</a:t>
            </a:r>
            <a:r>
              <a:rPr lang="en-IN" sz="2400"/>
              <a:t>: Colonoscopic images extracted from videos	Regression-based CNN	Pre: 88.6%,Recall: 71.6%	Spatial features learning, object detection with ResYOLO, refining the detection results via Efficient Convolution Operators for detection of Polyp during colonoscopy.</a:t>
            </a:r>
            <a:endParaRPr sz="2400"/>
          </a:p>
          <a:p>
            <a:pPr indent="-50800" lvl="0" marL="228600" rtl="0" algn="l">
              <a:lnSpc>
                <a:spcPct val="100000"/>
              </a:lnSpc>
              <a:spcBef>
                <a:spcPts val="0"/>
              </a:spcBef>
              <a:spcAft>
                <a:spcPts val="0"/>
              </a:spcAft>
              <a:buClr>
                <a:schemeClr val="dk1"/>
              </a:buClr>
              <a:buSzPts val="2800"/>
              <a:buNone/>
            </a:pPr>
            <a:r>
              <a:t/>
            </a:r>
            <a:endParaRPr sz="2400"/>
          </a:p>
        </p:txBody>
      </p:sp>
      <p:sp>
        <p:nvSpPr>
          <p:cNvPr id="140" name="Google Shape;1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41" name="Google Shape;1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42" name="Google Shape;1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EXISTING SYSTEM</a:t>
            </a:r>
            <a:endParaRPr/>
          </a:p>
        </p:txBody>
      </p:sp>
      <p:sp>
        <p:nvSpPr>
          <p:cNvPr id="148" name="Google Shape;148;p7"/>
          <p:cNvSpPr txBox="1"/>
          <p:nvPr>
            <p:ph idx="1" type="body"/>
          </p:nvPr>
        </p:nvSpPr>
        <p:spPr>
          <a:xfrm>
            <a:off x="4183700" y="1619000"/>
            <a:ext cx="7170000" cy="4517400"/>
          </a:xfrm>
          <a:prstGeom prst="rect">
            <a:avLst/>
          </a:prstGeom>
          <a:noFill/>
          <a:ln>
            <a:noFill/>
          </a:ln>
        </p:spPr>
        <p:txBody>
          <a:bodyPr anchorCtr="0" anchor="t" bIns="45700" lIns="91425" spcFirstLastPara="1" rIns="91425" wrap="square" tIns="45700">
            <a:noAutofit/>
          </a:bodyPr>
          <a:lstStyle/>
          <a:p>
            <a:pPr indent="-375247" lvl="0" marL="457200" rtl="0" algn="l">
              <a:lnSpc>
                <a:spcPct val="80000"/>
              </a:lnSpc>
              <a:spcBef>
                <a:spcPts val="0"/>
              </a:spcBef>
              <a:spcAft>
                <a:spcPts val="0"/>
              </a:spcAft>
              <a:buSzPts val="2309"/>
              <a:buAutoNum type="arabicPeriod"/>
            </a:pPr>
            <a:r>
              <a:rPr b="1" lang="en-IN" sz="2309"/>
              <a:t>Ovarian Cancer Research:</a:t>
            </a:r>
            <a:r>
              <a:rPr lang="en-IN" sz="2309"/>
              <a:t> Implementation of deep learning for diagnosis and prognosis prediction, advancing ovarian cancer detection.</a:t>
            </a:r>
            <a:endParaRPr sz="2309"/>
          </a:p>
          <a:p>
            <a:pPr indent="-375247" lvl="0" marL="457200" rtl="0" algn="l">
              <a:lnSpc>
                <a:spcPct val="80000"/>
              </a:lnSpc>
              <a:spcBef>
                <a:spcPts val="0"/>
              </a:spcBef>
              <a:spcAft>
                <a:spcPts val="0"/>
              </a:spcAft>
              <a:buSzPts val="2309"/>
              <a:buAutoNum type="arabicPeriod"/>
            </a:pPr>
            <a:r>
              <a:rPr b="1" lang="en-IN" sz="2309"/>
              <a:t>Deep Learning Advancements:</a:t>
            </a:r>
            <a:r>
              <a:rPr lang="en-IN" sz="2309"/>
              <a:t> Progress in medical image analysis due to deep learning, supported by numerous studies.</a:t>
            </a:r>
            <a:endParaRPr sz="2309"/>
          </a:p>
          <a:p>
            <a:pPr indent="-375247" lvl="0" marL="457200" rtl="0" algn="l">
              <a:lnSpc>
                <a:spcPct val="80000"/>
              </a:lnSpc>
              <a:spcBef>
                <a:spcPts val="0"/>
              </a:spcBef>
              <a:spcAft>
                <a:spcPts val="0"/>
              </a:spcAft>
              <a:buSzPts val="2309"/>
              <a:buAutoNum type="arabicPeriod"/>
            </a:pPr>
            <a:r>
              <a:rPr b="1" lang="en-IN" sz="2309"/>
              <a:t>Algorithm Effectiveness:</a:t>
            </a:r>
            <a:r>
              <a:rPr lang="en-IN" sz="2309"/>
              <a:t> Deep learning excels in tasks like segmentation, detection, and classification in medical imaging.</a:t>
            </a:r>
            <a:endParaRPr sz="2309"/>
          </a:p>
          <a:p>
            <a:pPr indent="-375247" lvl="0" marL="457200" rtl="0" algn="l">
              <a:lnSpc>
                <a:spcPct val="80000"/>
              </a:lnSpc>
              <a:spcBef>
                <a:spcPts val="0"/>
              </a:spcBef>
              <a:spcAft>
                <a:spcPts val="0"/>
              </a:spcAft>
              <a:buSzPts val="2309"/>
              <a:buAutoNum type="arabicPeriod"/>
            </a:pPr>
            <a:r>
              <a:rPr b="1" lang="en-IN" sz="2309"/>
              <a:t>Modality-Specific Models:</a:t>
            </a:r>
            <a:r>
              <a:rPr lang="en-IN" sz="2309"/>
              <a:t> Tailored deep learning models for X-ray, MRI, and image enhancement, improving diagnostic accuracy.</a:t>
            </a:r>
            <a:endParaRPr sz="2309"/>
          </a:p>
          <a:p>
            <a:pPr indent="-375247" lvl="0" marL="457200" rtl="0" algn="l">
              <a:lnSpc>
                <a:spcPct val="80000"/>
              </a:lnSpc>
              <a:spcBef>
                <a:spcPts val="0"/>
              </a:spcBef>
              <a:spcAft>
                <a:spcPts val="0"/>
              </a:spcAft>
              <a:buSzPts val="2309"/>
              <a:buAutoNum type="arabicPeriod"/>
            </a:pPr>
            <a:r>
              <a:rPr b="1" lang="en-IN" sz="2309"/>
              <a:t>Limitations and Needs:</a:t>
            </a:r>
            <a:r>
              <a:rPr lang="en-IN" sz="2309"/>
              <a:t> Existing models limited by high-performance computing; demand for embedded systems in medical imaging rising.</a:t>
            </a:r>
            <a:endParaRPr sz="2309"/>
          </a:p>
          <a:p>
            <a:pPr indent="-50800" lvl="0" marL="228600" rtl="0" algn="l">
              <a:lnSpc>
                <a:spcPct val="80000"/>
              </a:lnSpc>
              <a:spcBef>
                <a:spcPts val="0"/>
              </a:spcBef>
              <a:spcAft>
                <a:spcPts val="0"/>
              </a:spcAft>
              <a:buClr>
                <a:schemeClr val="dk1"/>
              </a:buClr>
              <a:buSzPts val="1960"/>
              <a:buNone/>
            </a:pPr>
            <a:r>
              <a:t/>
            </a:r>
            <a:endParaRPr sz="2309"/>
          </a:p>
        </p:txBody>
      </p:sp>
      <p:sp>
        <p:nvSpPr>
          <p:cNvPr id="149" name="Google Shape;1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50" name="Google Shape;1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51" name="Google Shape;1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52" name="Google Shape;152;p7"/>
          <p:cNvPicPr preferRelativeResize="0"/>
          <p:nvPr/>
        </p:nvPicPr>
        <p:blipFill>
          <a:blip r:embed="rId3">
            <a:alphaModFix/>
          </a:blip>
          <a:stretch>
            <a:fillRect/>
          </a:stretch>
        </p:blipFill>
        <p:spPr>
          <a:xfrm>
            <a:off x="152400" y="1843101"/>
            <a:ext cx="3766600" cy="2594250"/>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PROPOSED METHODOLOGY</a:t>
            </a:r>
            <a:endParaRPr/>
          </a:p>
        </p:txBody>
      </p:sp>
      <p:sp>
        <p:nvSpPr>
          <p:cNvPr id="158" name="Google Shape;158;p8"/>
          <p:cNvSpPr txBox="1"/>
          <p:nvPr>
            <p:ph idx="1" type="body"/>
          </p:nvPr>
        </p:nvSpPr>
        <p:spPr>
          <a:xfrm>
            <a:off x="4261975" y="1690700"/>
            <a:ext cx="7437300" cy="4508400"/>
          </a:xfrm>
          <a:prstGeom prst="rect">
            <a:avLst/>
          </a:prstGeom>
          <a:noFill/>
          <a:ln>
            <a:noFill/>
          </a:ln>
        </p:spPr>
        <p:txBody>
          <a:bodyPr anchorCtr="0" anchor="t" bIns="45700" lIns="91425" spcFirstLastPara="1" rIns="91425" wrap="square" tIns="45700">
            <a:noAutofit/>
          </a:bodyPr>
          <a:lstStyle/>
          <a:p>
            <a:pPr indent="-377190" lvl="0" marL="457200" rtl="0" algn="l">
              <a:lnSpc>
                <a:spcPct val="80000"/>
              </a:lnSpc>
              <a:spcBef>
                <a:spcPts val="0"/>
              </a:spcBef>
              <a:spcAft>
                <a:spcPts val="0"/>
              </a:spcAft>
              <a:buSzPts val="2340"/>
              <a:buAutoNum type="arabicPeriod"/>
            </a:pPr>
            <a:r>
              <a:rPr b="1" lang="en-IN" sz="2340"/>
              <a:t>Device Deployment:</a:t>
            </a:r>
            <a:r>
              <a:rPr lang="en-IN" sz="2340"/>
              <a:t> Compact device interfaces directly with MRI/CT/X-ray machines, serving as a bridge to cloud-based resources.</a:t>
            </a:r>
            <a:endParaRPr sz="2340"/>
          </a:p>
          <a:p>
            <a:pPr indent="-377190" lvl="0" marL="457200" rtl="0" algn="l">
              <a:lnSpc>
                <a:spcPct val="80000"/>
              </a:lnSpc>
              <a:spcBef>
                <a:spcPts val="0"/>
              </a:spcBef>
              <a:spcAft>
                <a:spcPts val="0"/>
              </a:spcAft>
              <a:buSzPts val="2340"/>
              <a:buAutoNum type="arabicPeriod"/>
            </a:pPr>
            <a:r>
              <a:rPr b="1" lang="en-IN" sz="2340"/>
              <a:t>Data Exchange and Analysis:</a:t>
            </a:r>
            <a:r>
              <a:rPr lang="en-IN" sz="2340"/>
              <a:t> Device establishes secure cloud connection, accessing vast medical imaging dataset for comparison.</a:t>
            </a:r>
            <a:endParaRPr sz="2340"/>
          </a:p>
          <a:p>
            <a:pPr indent="-377190" lvl="0" marL="457200" rtl="0" algn="l">
              <a:lnSpc>
                <a:spcPct val="80000"/>
              </a:lnSpc>
              <a:spcBef>
                <a:spcPts val="0"/>
              </a:spcBef>
              <a:spcAft>
                <a:spcPts val="0"/>
              </a:spcAft>
              <a:buSzPts val="2340"/>
              <a:buAutoNum type="arabicPeriod"/>
            </a:pPr>
            <a:r>
              <a:rPr b="1" lang="en-IN" sz="2340"/>
              <a:t>Embedded Deep Learning: </a:t>
            </a:r>
            <a:r>
              <a:rPr lang="en-IN" sz="2340"/>
              <a:t>Utilizing embedded deep learning algorithms to compare images, detect anomalies, and assist in diagnosis.</a:t>
            </a:r>
            <a:endParaRPr sz="2340"/>
          </a:p>
          <a:p>
            <a:pPr indent="-377190" lvl="0" marL="457200" rtl="0" algn="l">
              <a:lnSpc>
                <a:spcPct val="80000"/>
              </a:lnSpc>
              <a:spcBef>
                <a:spcPts val="0"/>
              </a:spcBef>
              <a:spcAft>
                <a:spcPts val="0"/>
              </a:spcAft>
              <a:buSzPts val="2340"/>
              <a:buAutoNum type="arabicPeriod"/>
            </a:pPr>
            <a:r>
              <a:rPr b="1" lang="en-IN" sz="2340"/>
              <a:t>Clinical Input Integration:</a:t>
            </a:r>
            <a:r>
              <a:rPr lang="en-IN" sz="2340"/>
              <a:t> Allows healthcare professionals to input patient history and clinical information manually for context.</a:t>
            </a:r>
            <a:endParaRPr sz="2340"/>
          </a:p>
          <a:p>
            <a:pPr indent="-377190" lvl="0" marL="457200" rtl="0" algn="l">
              <a:lnSpc>
                <a:spcPct val="80000"/>
              </a:lnSpc>
              <a:spcBef>
                <a:spcPts val="0"/>
              </a:spcBef>
              <a:spcAft>
                <a:spcPts val="0"/>
              </a:spcAft>
              <a:buSzPts val="2340"/>
              <a:buAutoNum type="arabicPeriod"/>
            </a:pPr>
            <a:r>
              <a:rPr b="1" lang="en-IN" sz="2340"/>
              <a:t>Decision Making:</a:t>
            </a:r>
            <a:r>
              <a:rPr lang="en-IN" sz="2340"/>
              <a:t> Device identifies discrepancies, formulates diagnosis or treatment plans based on findings, and ensures accuracy through trained algorithms.</a:t>
            </a:r>
            <a:endParaRPr sz="2340"/>
          </a:p>
          <a:p>
            <a:pPr indent="-50800" lvl="0" marL="228600" rtl="0" algn="l">
              <a:lnSpc>
                <a:spcPct val="80000"/>
              </a:lnSpc>
              <a:spcBef>
                <a:spcPts val="0"/>
              </a:spcBef>
              <a:spcAft>
                <a:spcPts val="0"/>
              </a:spcAft>
              <a:buClr>
                <a:schemeClr val="dk1"/>
              </a:buClr>
              <a:buSzPts val="2380"/>
              <a:buNone/>
            </a:pPr>
            <a:r>
              <a:t/>
            </a:r>
            <a:endParaRPr sz="2340"/>
          </a:p>
        </p:txBody>
      </p:sp>
      <p:sp>
        <p:nvSpPr>
          <p:cNvPr id="159" name="Google Shape;1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60" name="Google Shape;1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61" name="Google Shape;1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62" name="Google Shape;162;p8"/>
          <p:cNvPicPr preferRelativeResize="0"/>
          <p:nvPr/>
        </p:nvPicPr>
        <p:blipFill>
          <a:blip r:embed="rId3">
            <a:alphaModFix/>
          </a:blip>
          <a:stretch>
            <a:fillRect/>
          </a:stretch>
        </p:blipFill>
        <p:spPr>
          <a:xfrm>
            <a:off x="168050" y="1690698"/>
            <a:ext cx="3953025" cy="332052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53734"/>
              </a:buClr>
              <a:buSzPts val="4400"/>
              <a:buFont typeface="Times New Roman"/>
              <a:buNone/>
            </a:pPr>
            <a:r>
              <a:rPr lang="en-IN">
                <a:solidFill>
                  <a:srgbClr val="953734"/>
                </a:solidFill>
                <a:latin typeface="Times New Roman"/>
                <a:ea typeface="Times New Roman"/>
                <a:cs typeface="Times New Roman"/>
                <a:sym typeface="Times New Roman"/>
              </a:rPr>
              <a:t>EXPERIMENTAL RESULTS</a:t>
            </a:r>
            <a:endParaRPr/>
          </a:p>
        </p:txBody>
      </p:sp>
      <p:sp>
        <p:nvSpPr>
          <p:cNvPr id="168" name="Google Shape;168;p9"/>
          <p:cNvSpPr txBox="1"/>
          <p:nvPr>
            <p:ph idx="1" type="body"/>
          </p:nvPr>
        </p:nvSpPr>
        <p:spPr>
          <a:xfrm>
            <a:off x="838200" y="1587675"/>
            <a:ext cx="7772400" cy="4589100"/>
          </a:xfrm>
          <a:prstGeom prst="rect">
            <a:avLst/>
          </a:prstGeom>
          <a:noFill/>
          <a:ln>
            <a:noFill/>
          </a:ln>
        </p:spPr>
        <p:txBody>
          <a:bodyPr anchorCtr="0" anchor="t" bIns="45700" lIns="91425" spcFirstLastPara="1" rIns="91425" wrap="square" tIns="45700">
            <a:noAutofit/>
          </a:bodyPr>
          <a:lstStyle/>
          <a:p>
            <a:pPr indent="-50800" lvl="0" marL="228600" rtl="0" algn="l">
              <a:lnSpc>
                <a:spcPct val="80000"/>
              </a:lnSpc>
              <a:spcBef>
                <a:spcPts val="0"/>
              </a:spcBef>
              <a:spcAft>
                <a:spcPts val="0"/>
              </a:spcAft>
              <a:buClr>
                <a:schemeClr val="dk1"/>
              </a:buClr>
              <a:buSzPts val="865"/>
              <a:buFont typeface="Arial"/>
              <a:buNone/>
            </a:pPr>
            <a:r>
              <a:t/>
            </a:r>
            <a:endParaRPr sz="2340"/>
          </a:p>
          <a:p>
            <a:pPr indent="-377190" lvl="0" marL="457200" rtl="0" algn="l">
              <a:lnSpc>
                <a:spcPct val="80000"/>
              </a:lnSpc>
              <a:spcBef>
                <a:spcPts val="0"/>
              </a:spcBef>
              <a:spcAft>
                <a:spcPts val="0"/>
              </a:spcAft>
              <a:buSzPts val="2340"/>
              <a:buAutoNum type="arabicPeriod"/>
            </a:pPr>
            <a:r>
              <a:rPr b="1" lang="en-IN" sz="2340"/>
              <a:t>Dataset Description:</a:t>
            </a:r>
            <a:r>
              <a:rPr lang="en-IN" sz="2340"/>
              <a:t> Evaluation conducted on diverse medical image dataset, covering conditions like pneumonia, fractures, and tumors.</a:t>
            </a:r>
            <a:endParaRPr sz="2340"/>
          </a:p>
          <a:p>
            <a:pPr indent="-377190" lvl="0" marL="457200" rtl="0" algn="l">
              <a:lnSpc>
                <a:spcPct val="80000"/>
              </a:lnSpc>
              <a:spcBef>
                <a:spcPts val="0"/>
              </a:spcBef>
              <a:spcAft>
                <a:spcPts val="0"/>
              </a:spcAft>
              <a:buSzPts val="2340"/>
              <a:buAutoNum type="arabicPeriod"/>
            </a:pPr>
            <a:r>
              <a:rPr b="1" lang="en-IN" sz="2340"/>
              <a:t>Performance Comparison:</a:t>
            </a:r>
            <a:r>
              <a:rPr lang="en-IN" sz="2340"/>
              <a:t> Deep Learning System's diagnostic accuracy and efficiency compared against manual interpretation by expert radiologists.</a:t>
            </a:r>
            <a:endParaRPr sz="2340"/>
          </a:p>
          <a:p>
            <a:pPr indent="-377190" lvl="0" marL="457200" rtl="0" algn="l">
              <a:lnSpc>
                <a:spcPct val="80000"/>
              </a:lnSpc>
              <a:spcBef>
                <a:spcPts val="0"/>
              </a:spcBef>
              <a:spcAft>
                <a:spcPts val="0"/>
              </a:spcAft>
              <a:buSzPts val="2340"/>
              <a:buAutoNum type="arabicPeriod"/>
            </a:pPr>
            <a:r>
              <a:rPr b="1" lang="en-IN" sz="2340"/>
              <a:t>Key Metrics:</a:t>
            </a:r>
            <a:r>
              <a:rPr lang="en-IN" sz="2340"/>
              <a:t> Evaluation based on sensitivity, specificity, and processing time to assess system effectiveness in disease diagnosis.</a:t>
            </a:r>
            <a:endParaRPr sz="2340"/>
          </a:p>
          <a:p>
            <a:pPr indent="-377190" lvl="0" marL="457200" rtl="0" algn="l">
              <a:lnSpc>
                <a:spcPct val="80000"/>
              </a:lnSpc>
              <a:spcBef>
                <a:spcPts val="0"/>
              </a:spcBef>
              <a:spcAft>
                <a:spcPts val="0"/>
              </a:spcAft>
              <a:buSzPts val="2340"/>
              <a:buAutoNum type="arabicPeriod"/>
            </a:pPr>
            <a:r>
              <a:rPr b="1" lang="en-IN" sz="2340"/>
              <a:t>Results:</a:t>
            </a:r>
            <a:r>
              <a:rPr lang="en-IN" sz="2340"/>
              <a:t> Deep Learning System achieves high accuracy comparable to or better than human experts, with low latency and high throughput for real-time analysis.</a:t>
            </a:r>
            <a:endParaRPr sz="2340"/>
          </a:p>
          <a:p>
            <a:pPr indent="-377190" lvl="0" marL="457200" rtl="0" algn="l">
              <a:lnSpc>
                <a:spcPct val="80000"/>
              </a:lnSpc>
              <a:spcBef>
                <a:spcPts val="0"/>
              </a:spcBef>
              <a:spcAft>
                <a:spcPts val="0"/>
              </a:spcAft>
              <a:buSzPts val="2340"/>
              <a:buAutoNum type="arabicPeriod"/>
            </a:pPr>
            <a:r>
              <a:rPr b="1" lang="en-IN" sz="2340"/>
              <a:t>Clinical Trial Outcome:</a:t>
            </a:r>
            <a:r>
              <a:rPr lang="en-IN" sz="2340"/>
              <a:t> Experimental results indicate system's effectiveness in detecting and diagnosing diseases from medical images.</a:t>
            </a:r>
            <a:endParaRPr sz="2340"/>
          </a:p>
          <a:p>
            <a:pPr indent="-50800" lvl="0" marL="228600" rtl="0" algn="l">
              <a:lnSpc>
                <a:spcPct val="80000"/>
              </a:lnSpc>
              <a:spcBef>
                <a:spcPts val="0"/>
              </a:spcBef>
              <a:spcAft>
                <a:spcPts val="0"/>
              </a:spcAft>
              <a:buClr>
                <a:schemeClr val="dk1"/>
              </a:buClr>
              <a:buSzPts val="2202"/>
              <a:buNone/>
            </a:pPr>
            <a:r>
              <a:t/>
            </a:r>
            <a:endParaRPr sz="2340"/>
          </a:p>
        </p:txBody>
      </p:sp>
      <p:sp>
        <p:nvSpPr>
          <p:cNvPr id="169" name="Google Shape;1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26-04-2024</a:t>
            </a:r>
            <a:endParaRPr/>
          </a:p>
        </p:txBody>
      </p:sp>
      <p:sp>
        <p:nvSpPr>
          <p:cNvPr id="170" name="Google Shape;1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NCRESET-24</a:t>
            </a:r>
            <a:endParaRPr/>
          </a:p>
        </p:txBody>
      </p:sp>
      <p:sp>
        <p:nvSpPr>
          <p:cNvPr id="171" name="Google Shape;1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72" name="Google Shape;172;p9"/>
          <p:cNvPicPr preferRelativeResize="0"/>
          <p:nvPr/>
        </p:nvPicPr>
        <p:blipFill>
          <a:blip r:embed="rId3">
            <a:alphaModFix/>
          </a:blip>
          <a:stretch>
            <a:fillRect/>
          </a:stretch>
        </p:blipFill>
        <p:spPr>
          <a:xfrm>
            <a:off x="8610600" y="2124925"/>
            <a:ext cx="3276600" cy="2544639"/>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2024-04-26T11:09:52Z</dcterms:created>
  <dc:creator>Dr.ANANTHI.M</dc:creator>
</cp:coreProperties>
</file>