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1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375" y="2160276"/>
            <a:ext cx="10327948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4587" y="4736310"/>
            <a:ext cx="9371524" cy="268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6363" y="1481694"/>
            <a:ext cx="9614535" cy="7196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indent="-635" algn="ctr">
              <a:lnSpc>
                <a:spcPct val="99800"/>
              </a:lnSpc>
              <a:spcBef>
                <a:spcPts val="130"/>
              </a:spcBef>
            </a:pPr>
            <a:r>
              <a:rPr sz="7850" b="1" spc="150" dirty="0">
                <a:solidFill>
                  <a:srgbClr val="FFFFFF"/>
                </a:solidFill>
                <a:latin typeface="Cambria"/>
                <a:cs typeface="Cambria"/>
              </a:rPr>
              <a:t>Unlocking </a:t>
            </a:r>
            <a:r>
              <a:rPr sz="7850" b="1" spc="65" dirty="0">
                <a:solidFill>
                  <a:srgbClr val="FFFFFF"/>
                </a:solidFill>
                <a:latin typeface="Cambria"/>
                <a:cs typeface="Cambria"/>
              </a:rPr>
              <a:t>Deeper </a:t>
            </a:r>
            <a:r>
              <a:rPr sz="78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175" dirty="0">
                <a:solidFill>
                  <a:srgbClr val="FFFFFF"/>
                </a:solidFill>
                <a:latin typeface="Cambria"/>
                <a:cs typeface="Cambria"/>
              </a:rPr>
              <a:t>Insights: </a:t>
            </a:r>
            <a:r>
              <a:rPr sz="7850" b="1" spc="90" dirty="0">
                <a:solidFill>
                  <a:srgbClr val="FFFFFF"/>
                </a:solidFill>
                <a:latin typeface="Cambria"/>
                <a:cs typeface="Cambria"/>
              </a:rPr>
              <a:t>Leveraging </a:t>
            </a:r>
            <a:r>
              <a:rPr sz="7850" b="1" spc="-17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60" dirty="0">
                <a:solidFill>
                  <a:srgbClr val="FFFFFF"/>
                </a:solidFill>
                <a:latin typeface="Cambria"/>
                <a:cs typeface="Cambria"/>
              </a:rPr>
              <a:t>Advanced </a:t>
            </a:r>
            <a:r>
              <a:rPr sz="7850" b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105" dirty="0">
                <a:solidFill>
                  <a:srgbClr val="FFFFFF"/>
                </a:solidFill>
                <a:latin typeface="Cambria"/>
                <a:cs typeface="Cambria"/>
              </a:rPr>
              <a:t>Association</a:t>
            </a:r>
            <a:r>
              <a:rPr sz="7850" b="1" spc="-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100" dirty="0">
                <a:solidFill>
                  <a:srgbClr val="FFFFFF"/>
                </a:solidFill>
                <a:latin typeface="Cambria"/>
                <a:cs typeface="Cambria"/>
              </a:rPr>
              <a:t>Analysis </a:t>
            </a:r>
            <a:r>
              <a:rPr sz="7850" b="1" spc="-17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85" dirty="0">
                <a:solidFill>
                  <a:srgbClr val="FFFFFF"/>
                </a:solidFill>
                <a:latin typeface="Cambria"/>
                <a:cs typeface="Cambria"/>
              </a:rPr>
              <a:t>Techniques </a:t>
            </a:r>
            <a:r>
              <a:rPr sz="7850" b="1" spc="8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7850" b="1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80" dirty="0">
                <a:solidFill>
                  <a:srgbClr val="FFFFFF"/>
                </a:solidFill>
                <a:latin typeface="Cambria"/>
                <a:cs typeface="Cambria"/>
              </a:rPr>
              <a:t>Visualization</a:t>
            </a:r>
            <a:r>
              <a:rPr sz="7850" b="1" spc="-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90" dirty="0">
                <a:solidFill>
                  <a:srgbClr val="FFFFFF"/>
                </a:solidFill>
                <a:latin typeface="Cambria"/>
                <a:cs typeface="Cambria"/>
              </a:rPr>
              <a:t>Tools</a:t>
            </a:r>
            <a:endParaRPr sz="78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8850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62202" y="3211427"/>
            <a:ext cx="5643880" cy="4603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spc="1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Unlocking </a:t>
            </a:r>
            <a:r>
              <a:rPr sz="2450" b="1" spc="-60" dirty="0">
                <a:solidFill>
                  <a:srgbClr val="FFFFFF"/>
                </a:solidFill>
                <a:latin typeface="Verdana"/>
                <a:cs typeface="Verdana"/>
              </a:rPr>
              <a:t>Deeper </a:t>
            </a:r>
            <a:r>
              <a:rPr sz="2450" b="1" spc="-150" dirty="0">
                <a:solidFill>
                  <a:srgbClr val="FFFFFF"/>
                </a:solidFill>
                <a:latin typeface="Verdana"/>
                <a:cs typeface="Verdana"/>
              </a:rPr>
              <a:t>Insights: </a:t>
            </a:r>
            <a:r>
              <a:rPr sz="245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-1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-1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b="1" spc="-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b="1" spc="-1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-25" dirty="0">
                <a:solidFill>
                  <a:srgbClr val="FFFFFF"/>
                </a:solidFill>
                <a:latin typeface="Verdana"/>
                <a:cs typeface="Verdana"/>
              </a:rPr>
              <a:t>n  An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b="1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sz="2450" b="1" spc="-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1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4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b="1" spc="-1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6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gain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valuable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insights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ualiz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447" y="1610369"/>
            <a:ext cx="6275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5" dirty="0">
                <a:solidFill>
                  <a:srgbClr val="000000"/>
                </a:solidFill>
              </a:rPr>
              <a:t>Association</a:t>
            </a:r>
            <a:r>
              <a:rPr sz="3300" spc="-114" dirty="0">
                <a:solidFill>
                  <a:srgbClr val="000000"/>
                </a:solidFill>
              </a:rPr>
              <a:t> </a:t>
            </a:r>
            <a:r>
              <a:rPr sz="3300" spc="-5" dirty="0">
                <a:solidFill>
                  <a:srgbClr val="000000"/>
                </a:solidFill>
              </a:rPr>
              <a:t>Analysis</a:t>
            </a:r>
            <a:r>
              <a:rPr sz="3300" spc="-65" dirty="0">
                <a:solidFill>
                  <a:srgbClr val="000000"/>
                </a:solidFill>
              </a:rPr>
              <a:t> </a:t>
            </a:r>
            <a:r>
              <a:rPr sz="3300" spc="-5" dirty="0">
                <a:solidFill>
                  <a:srgbClr val="000000"/>
                </a:solidFill>
              </a:rPr>
              <a:t>Techniques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415063" y="2884528"/>
            <a:ext cx="6263640" cy="3987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70890" algn="r">
              <a:lnSpc>
                <a:spcPct val="117700"/>
              </a:lnSpc>
              <a:spcBef>
                <a:spcPts val="85"/>
              </a:spcBef>
            </a:pP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65" dirty="0">
                <a:latin typeface="Tahoma"/>
                <a:cs typeface="Tahoma"/>
              </a:rPr>
              <a:t>p</a:t>
            </a:r>
            <a:r>
              <a:rPr sz="2450" b="1" spc="65" dirty="0">
                <a:latin typeface="Tahoma"/>
                <a:cs typeface="Tahoma"/>
              </a:rPr>
              <a:t>o</a:t>
            </a:r>
            <a:r>
              <a:rPr sz="2450" b="1" spc="95" dirty="0">
                <a:latin typeface="Tahoma"/>
                <a:cs typeface="Tahoma"/>
              </a:rPr>
              <a:t>w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dirty="0">
                <a:latin typeface="Tahoma"/>
                <a:cs typeface="Tahoma"/>
              </a:rPr>
              <a:t>r</a:t>
            </a:r>
            <a:r>
              <a:rPr sz="2450" b="1" spc="20" dirty="0">
                <a:latin typeface="Tahoma"/>
                <a:cs typeface="Tahoma"/>
              </a:rPr>
              <a:t>f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5" dirty="0">
                <a:latin typeface="Tahoma"/>
                <a:cs typeface="Tahoma"/>
              </a:rPr>
              <a:t>l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0" dirty="0">
                <a:latin typeface="Tahoma"/>
                <a:cs typeface="Tahoma"/>
              </a:rPr>
              <a:t>ss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170" dirty="0">
                <a:latin typeface="Tahoma"/>
                <a:cs typeface="Tahoma"/>
              </a:rPr>
              <a:t>c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90" dirty="0">
                <a:latin typeface="Tahoma"/>
                <a:cs typeface="Tahoma"/>
              </a:rPr>
              <a:t>n  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140" dirty="0">
                <a:latin typeface="Tahoma"/>
                <a:cs typeface="Tahoma"/>
              </a:rPr>
              <a:t>n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" dirty="0">
                <a:latin typeface="Tahoma"/>
                <a:cs typeface="Tahoma"/>
              </a:rPr>
              <a:t>l</a:t>
            </a:r>
            <a:r>
              <a:rPr sz="2450" b="1" spc="45" dirty="0">
                <a:latin typeface="Tahoma"/>
                <a:cs typeface="Tahoma"/>
              </a:rPr>
              <a:t>y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10" dirty="0">
                <a:latin typeface="Tahoma"/>
                <a:cs typeface="Tahoma"/>
              </a:rPr>
              <a:t>t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60" dirty="0">
                <a:latin typeface="Tahoma"/>
                <a:cs typeface="Tahoma"/>
              </a:rPr>
              <a:t>c</a:t>
            </a:r>
            <a:r>
              <a:rPr sz="2450" b="1" spc="140" dirty="0">
                <a:latin typeface="Tahoma"/>
                <a:cs typeface="Tahoma"/>
              </a:rPr>
              <a:t>hn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165" dirty="0">
                <a:latin typeface="Tahoma"/>
                <a:cs typeface="Tahoma"/>
              </a:rPr>
              <a:t>q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0" dirty="0">
                <a:latin typeface="Verdana"/>
                <a:cs typeface="Verdana"/>
              </a:rPr>
              <a:t>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F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5" dirty="0">
                <a:latin typeface="Verdana"/>
                <a:cs typeface="Verdana"/>
              </a:rPr>
              <a:t>F</a:t>
            </a:r>
            <a:r>
              <a:rPr sz="2450" spc="290" dirty="0">
                <a:latin typeface="Verdana"/>
                <a:cs typeface="Verdana"/>
              </a:rPr>
              <a:t>P</a:t>
            </a:r>
            <a:r>
              <a:rPr sz="2450" spc="-155" dirty="0">
                <a:latin typeface="Verdana"/>
                <a:cs typeface="Verdana"/>
              </a:rPr>
              <a:t>-</a:t>
            </a:r>
            <a:r>
              <a:rPr sz="2450" spc="10" dirty="0">
                <a:latin typeface="Verdana"/>
                <a:cs typeface="Verdana"/>
              </a:rPr>
              <a:t>G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204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20" dirty="0">
                <a:latin typeface="Verdana"/>
                <a:cs typeface="Verdana"/>
              </a:rPr>
              <a:t>various </a:t>
            </a:r>
            <a:r>
              <a:rPr sz="2450" spc="80" dirty="0">
                <a:latin typeface="Verdana"/>
                <a:cs typeface="Verdana"/>
              </a:rPr>
              <a:t>methods </a:t>
            </a:r>
            <a:r>
              <a:rPr sz="2450" spc="25" dirty="0">
                <a:latin typeface="Verdana"/>
                <a:cs typeface="Verdana"/>
              </a:rPr>
              <a:t>to identify </a:t>
            </a:r>
            <a:r>
              <a:rPr sz="2450" spc="70" dirty="0">
                <a:latin typeface="Verdana"/>
                <a:cs typeface="Verdana"/>
              </a:rPr>
              <a:t>frequent </a:t>
            </a:r>
            <a:r>
              <a:rPr sz="2450" spc="7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G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55" dirty="0">
                <a:latin typeface="Verdana"/>
                <a:cs typeface="Verdana"/>
              </a:rPr>
              <a:t>deeper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understanding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your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85" dirty="0">
                <a:latin typeface="Verdana"/>
                <a:cs typeface="Verdana"/>
              </a:rPr>
              <a:t>uab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gh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640" y="1619894"/>
            <a:ext cx="50171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000000"/>
                </a:solidFill>
              </a:rPr>
              <a:t>Visualization</a:t>
            </a:r>
            <a:r>
              <a:rPr sz="4500" spc="-120" dirty="0">
                <a:solidFill>
                  <a:srgbClr val="000000"/>
                </a:solidFill>
              </a:rPr>
              <a:t> </a:t>
            </a:r>
            <a:r>
              <a:rPr sz="4500" spc="-25" dirty="0">
                <a:solidFill>
                  <a:srgbClr val="000000"/>
                </a:solidFill>
              </a:rPr>
              <a:t>Tools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411938" y="2884528"/>
            <a:ext cx="6266815" cy="398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612775" algn="r">
              <a:lnSpc>
                <a:spcPct val="117800"/>
              </a:lnSpc>
              <a:spcBef>
                <a:spcPts val="80"/>
              </a:spcBef>
            </a:pPr>
            <a:r>
              <a:rPr sz="2450" spc="5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0" dirty="0">
                <a:latin typeface="Verdana"/>
                <a:cs typeface="Verdana"/>
              </a:rPr>
              <a:t>uali</a:t>
            </a:r>
            <a:r>
              <a:rPr sz="2450" spc="-1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0" dirty="0">
                <a:latin typeface="Verdana"/>
                <a:cs typeface="Verdana"/>
              </a:rPr>
              <a:t>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70" dirty="0">
                <a:latin typeface="Tahoma"/>
                <a:cs typeface="Tahoma"/>
              </a:rPr>
              <a:t>a</a:t>
            </a:r>
            <a:r>
              <a:rPr sz="2450" b="1" spc="170" dirty="0">
                <a:latin typeface="Tahoma"/>
                <a:cs typeface="Tahoma"/>
              </a:rPr>
              <a:t>d</a:t>
            </a:r>
            <a:r>
              <a:rPr sz="2450" b="1" spc="15" dirty="0">
                <a:latin typeface="Tahoma"/>
                <a:cs typeface="Tahoma"/>
              </a:rPr>
              <a:t>v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150" dirty="0">
                <a:latin typeface="Tahoma"/>
                <a:cs typeface="Tahoma"/>
              </a:rPr>
              <a:t>nc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70" dirty="0">
                <a:latin typeface="Tahoma"/>
                <a:cs typeface="Tahoma"/>
              </a:rPr>
              <a:t>d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60" dirty="0">
                <a:latin typeface="Tahoma"/>
                <a:cs typeface="Tahoma"/>
              </a:rPr>
              <a:t>v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" dirty="0">
                <a:latin typeface="Tahoma"/>
                <a:cs typeface="Tahoma"/>
              </a:rPr>
              <a:t>li</a:t>
            </a:r>
            <a:r>
              <a:rPr sz="2450" b="1" spc="55" dirty="0">
                <a:latin typeface="Tahoma"/>
                <a:cs typeface="Tahoma"/>
              </a:rPr>
              <a:t>z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140" dirty="0">
                <a:latin typeface="Tahoma"/>
                <a:cs typeface="Tahoma"/>
              </a:rPr>
              <a:t>n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10" dirty="0">
                <a:latin typeface="Tahoma"/>
                <a:cs typeface="Tahoma"/>
              </a:rPr>
              <a:t>t</a:t>
            </a:r>
            <a:r>
              <a:rPr sz="2450" b="1" spc="105" dirty="0">
                <a:latin typeface="Tahoma"/>
                <a:cs typeface="Tahoma"/>
              </a:rPr>
              <a:t>oo</a:t>
            </a:r>
            <a:r>
              <a:rPr sz="2450" b="1" spc="5" dirty="0">
                <a:latin typeface="Tahoma"/>
                <a:cs typeface="Tahoma"/>
              </a:rPr>
              <a:t>l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spc="-360" dirty="0">
                <a:latin typeface="Verdana"/>
                <a:cs typeface="Verdana"/>
              </a:rPr>
              <a:t>.  </a:t>
            </a:r>
            <a:r>
              <a:rPr sz="2450" spc="85" dirty="0">
                <a:latin typeface="Verdana"/>
                <a:cs typeface="Verdana"/>
              </a:rPr>
              <a:t>From </a:t>
            </a:r>
            <a:r>
              <a:rPr sz="2450" spc="5" dirty="0">
                <a:latin typeface="Verdana"/>
                <a:cs typeface="Verdana"/>
              </a:rPr>
              <a:t>interactive </a:t>
            </a:r>
            <a:r>
              <a:rPr sz="2450" spc="25" dirty="0">
                <a:latin typeface="Verdana"/>
                <a:cs typeface="Verdana"/>
              </a:rPr>
              <a:t>charts to </a:t>
            </a:r>
            <a:r>
              <a:rPr sz="2450" spc="45" dirty="0">
                <a:latin typeface="Verdana"/>
                <a:cs typeface="Verdana"/>
              </a:rPr>
              <a:t>network </a:t>
            </a:r>
            <a:r>
              <a:rPr sz="2450" spc="5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g</a:t>
            </a:r>
            <a:r>
              <a:rPr sz="2450" spc="2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70" dirty="0">
                <a:latin typeface="Verdana"/>
                <a:cs typeface="Verdana"/>
              </a:rPr>
              <a:t>gf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0" dirty="0">
                <a:latin typeface="Verdana"/>
                <a:cs typeface="Verdana"/>
              </a:rPr>
              <a:t>ual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75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lli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00" dirty="0">
                <a:latin typeface="Verdana"/>
                <a:cs typeface="Verdana"/>
              </a:rPr>
              <a:t>mmu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-10" dirty="0">
                <a:latin typeface="Verdana"/>
                <a:cs typeface="Verdana"/>
              </a:rPr>
              <a:t>your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insights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effectively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spc="-15" dirty="0">
                <a:latin typeface="Verdana"/>
                <a:cs typeface="Verdana"/>
              </a:rPr>
              <a:t>stakeholders.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27" y="2654250"/>
            <a:ext cx="5955665" cy="1350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650" spc="45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8650" spc="-34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8650" spc="-114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8650" spc="-20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8650" spc="229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8650" spc="-140" dirty="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sz="8650" spc="-36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8650" spc="250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8650" spc="-34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8650" spc="-11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endParaRPr sz="86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02000"/>
              </a:lnSpc>
              <a:spcBef>
                <a:spcPts val="65"/>
              </a:spcBef>
            </a:pPr>
            <a:r>
              <a:rPr spc="-80" dirty="0"/>
              <a:t>In </a:t>
            </a:r>
            <a:r>
              <a:rPr spc="20" dirty="0"/>
              <a:t>conclusion, </a:t>
            </a:r>
            <a:r>
              <a:rPr spc="25" dirty="0"/>
              <a:t>leveraging </a:t>
            </a:r>
            <a:r>
              <a:rPr spc="45" dirty="0"/>
              <a:t>advanced </a:t>
            </a:r>
            <a:r>
              <a:rPr spc="20" dirty="0"/>
              <a:t>association </a:t>
            </a:r>
            <a:r>
              <a:rPr spc="-25" dirty="0"/>
              <a:t>analysis </a:t>
            </a:r>
            <a:r>
              <a:rPr spc="-20" dirty="0"/>
              <a:t> </a:t>
            </a:r>
            <a:r>
              <a:rPr spc="60" dirty="0"/>
              <a:t>techniques</a:t>
            </a:r>
            <a:r>
              <a:rPr spc="-210" dirty="0"/>
              <a:t> </a:t>
            </a:r>
            <a:r>
              <a:rPr spc="85" dirty="0"/>
              <a:t>and</a:t>
            </a:r>
            <a:r>
              <a:rPr spc="-210" dirty="0"/>
              <a:t> </a:t>
            </a:r>
            <a:r>
              <a:rPr spc="5" dirty="0"/>
              <a:t>visualization</a:t>
            </a:r>
            <a:r>
              <a:rPr spc="-210" dirty="0"/>
              <a:t> </a:t>
            </a:r>
            <a:r>
              <a:rPr spc="5" dirty="0"/>
              <a:t>tools</a:t>
            </a:r>
            <a:r>
              <a:rPr spc="-210" dirty="0"/>
              <a:t> </a:t>
            </a:r>
            <a:r>
              <a:rPr spc="-40" dirty="0"/>
              <a:t>is</a:t>
            </a:r>
            <a:r>
              <a:rPr spc="-204" dirty="0"/>
              <a:t> </a:t>
            </a:r>
            <a:r>
              <a:rPr spc="5" dirty="0"/>
              <a:t>essential</a:t>
            </a:r>
            <a:r>
              <a:rPr spc="-210" dirty="0"/>
              <a:t> </a:t>
            </a:r>
            <a:r>
              <a:rPr spc="-15" dirty="0"/>
              <a:t>for</a:t>
            </a:r>
            <a:r>
              <a:rPr spc="-210" dirty="0"/>
              <a:t> </a:t>
            </a:r>
            <a:r>
              <a:rPr spc="75" dirty="0"/>
              <a:t>unlocking </a:t>
            </a:r>
            <a:r>
              <a:rPr spc="-844" dirty="0"/>
              <a:t> </a:t>
            </a:r>
            <a:r>
              <a:rPr spc="55" dirty="0"/>
              <a:t>deeper</a:t>
            </a:r>
            <a:r>
              <a:rPr spc="-210" dirty="0"/>
              <a:t> </a:t>
            </a:r>
            <a:r>
              <a:rPr spc="35" dirty="0"/>
              <a:t>insights</a:t>
            </a:r>
            <a:r>
              <a:rPr spc="-204" dirty="0"/>
              <a:t> </a:t>
            </a:r>
            <a:r>
              <a:rPr spc="95" dirty="0"/>
              <a:t>from</a:t>
            </a:r>
            <a:r>
              <a:rPr spc="-204" dirty="0"/>
              <a:t> </a:t>
            </a:r>
            <a:r>
              <a:rPr spc="55" dirty="0"/>
              <a:t>complex</a:t>
            </a:r>
            <a:r>
              <a:rPr spc="-210" dirty="0"/>
              <a:t> </a:t>
            </a:r>
            <a:r>
              <a:rPr spc="40" dirty="0"/>
              <a:t>data</a:t>
            </a:r>
            <a:r>
              <a:rPr spc="-204" dirty="0"/>
              <a:t> </a:t>
            </a:r>
            <a:r>
              <a:rPr spc="-85" dirty="0"/>
              <a:t>sets.</a:t>
            </a:r>
            <a:r>
              <a:rPr spc="-204" dirty="0"/>
              <a:t> </a:t>
            </a:r>
            <a:r>
              <a:rPr spc="35" dirty="0"/>
              <a:t>By</a:t>
            </a:r>
            <a:r>
              <a:rPr spc="-210" dirty="0"/>
              <a:t> </a:t>
            </a:r>
            <a:r>
              <a:rPr spc="65" dirty="0"/>
              <a:t>understanding </a:t>
            </a:r>
            <a:r>
              <a:rPr spc="-844" dirty="0"/>
              <a:t> </a:t>
            </a:r>
            <a:r>
              <a:rPr spc="65" dirty="0"/>
              <a:t>the</a:t>
            </a:r>
            <a:r>
              <a:rPr spc="-215" dirty="0"/>
              <a:t> </a:t>
            </a:r>
            <a:r>
              <a:rPr spc="95" dirty="0"/>
              <a:t>hidden</a:t>
            </a:r>
            <a:r>
              <a:rPr spc="-210" dirty="0"/>
              <a:t> </a:t>
            </a:r>
            <a:r>
              <a:rPr spc="15" dirty="0"/>
              <a:t>patterns</a:t>
            </a:r>
            <a:r>
              <a:rPr spc="-210" dirty="0"/>
              <a:t> </a:t>
            </a:r>
            <a:r>
              <a:rPr spc="85" dirty="0"/>
              <a:t>and</a:t>
            </a:r>
            <a:r>
              <a:rPr spc="-210" dirty="0"/>
              <a:t> </a:t>
            </a:r>
            <a:r>
              <a:rPr spc="20" dirty="0"/>
              <a:t>relationships</a:t>
            </a:r>
            <a:r>
              <a:rPr spc="-210" dirty="0"/>
              <a:t> </a:t>
            </a:r>
            <a:r>
              <a:rPr spc="70" dirty="0"/>
              <a:t>within</a:t>
            </a:r>
            <a:r>
              <a:rPr spc="-210" dirty="0"/>
              <a:t> </a:t>
            </a:r>
            <a:r>
              <a:rPr spc="-10" dirty="0"/>
              <a:t>your</a:t>
            </a:r>
            <a:r>
              <a:rPr spc="-215" dirty="0"/>
              <a:t> </a:t>
            </a:r>
            <a:r>
              <a:rPr spc="-40" dirty="0"/>
              <a:t>data,</a:t>
            </a:r>
            <a:r>
              <a:rPr spc="-210" dirty="0"/>
              <a:t> </a:t>
            </a:r>
            <a:r>
              <a:rPr spc="10" dirty="0"/>
              <a:t>you </a:t>
            </a:r>
            <a:r>
              <a:rPr spc="-844" dirty="0"/>
              <a:t> </a:t>
            </a:r>
            <a:r>
              <a:rPr spc="75" dirty="0"/>
              <a:t>can </a:t>
            </a:r>
            <a:r>
              <a:rPr spc="60" dirty="0"/>
              <a:t>make informed </a:t>
            </a:r>
            <a:r>
              <a:rPr spc="35" dirty="0"/>
              <a:t>decisions </a:t>
            </a:r>
            <a:r>
              <a:rPr spc="85" dirty="0"/>
              <a:t>and </a:t>
            </a:r>
            <a:r>
              <a:rPr spc="-10" dirty="0"/>
              <a:t>drive </a:t>
            </a:r>
            <a:r>
              <a:rPr spc="70" dirty="0"/>
              <a:t>meaningful </a:t>
            </a:r>
            <a:r>
              <a:rPr spc="75" dirty="0"/>
              <a:t> </a:t>
            </a:r>
            <a:r>
              <a:rPr spc="15" dirty="0"/>
              <a:t>outcomes. </a:t>
            </a:r>
            <a:r>
              <a:rPr spc="75" dirty="0"/>
              <a:t>Embrace </a:t>
            </a:r>
            <a:r>
              <a:rPr spc="65" dirty="0"/>
              <a:t>the </a:t>
            </a:r>
            <a:r>
              <a:rPr spc="55" dirty="0"/>
              <a:t>power </a:t>
            </a:r>
            <a:r>
              <a:rPr spc="20" dirty="0"/>
              <a:t>of </a:t>
            </a:r>
            <a:r>
              <a:rPr spc="40" dirty="0"/>
              <a:t>data </a:t>
            </a:r>
            <a:r>
              <a:rPr spc="-25" dirty="0"/>
              <a:t>analysis </a:t>
            </a:r>
            <a:r>
              <a:rPr spc="85" dirty="0"/>
              <a:t>and </a:t>
            </a:r>
            <a:r>
              <a:rPr spc="90" dirty="0"/>
              <a:t> </a:t>
            </a:r>
            <a:r>
              <a:rPr spc="5" dirty="0"/>
              <a:t>visualization</a:t>
            </a:r>
            <a:r>
              <a:rPr spc="-215" dirty="0"/>
              <a:t> </a:t>
            </a:r>
            <a:r>
              <a:rPr spc="25" dirty="0"/>
              <a:t>to</a:t>
            </a:r>
            <a:r>
              <a:rPr spc="-210" dirty="0"/>
              <a:t> </a:t>
            </a:r>
            <a:r>
              <a:rPr spc="-45" dirty="0"/>
              <a:t>stay</a:t>
            </a:r>
            <a:r>
              <a:rPr spc="-215" dirty="0"/>
              <a:t> </a:t>
            </a:r>
            <a:r>
              <a:rPr spc="50" dirty="0"/>
              <a:t>ahead</a:t>
            </a:r>
            <a:r>
              <a:rPr spc="-210" dirty="0"/>
              <a:t> </a:t>
            </a:r>
            <a:r>
              <a:rPr spc="55" dirty="0"/>
              <a:t>in</a:t>
            </a:r>
            <a:r>
              <a:rPr spc="-215" dirty="0"/>
              <a:t> </a:t>
            </a:r>
            <a:r>
              <a:rPr spc="-25" dirty="0"/>
              <a:t>today's</a:t>
            </a:r>
            <a:r>
              <a:rPr spc="-210" dirty="0"/>
              <a:t> </a:t>
            </a:r>
            <a:r>
              <a:rPr spc="5" dirty="0"/>
              <a:t>data-driven</a:t>
            </a:r>
            <a:r>
              <a:rPr spc="-215" dirty="0"/>
              <a:t> </a:t>
            </a:r>
            <a:r>
              <a:rPr spc="-20" dirty="0"/>
              <a:t>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231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Introduction</vt:lpstr>
      <vt:lpstr>Association Analysis Techniques</vt:lpstr>
      <vt:lpstr>Visualization Tools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new</cp:lastModifiedBy>
  <cp:revision>2</cp:revision>
  <dcterms:created xsi:type="dcterms:W3CDTF">2023-10-09T13:17:55Z</dcterms:created>
  <dcterms:modified xsi:type="dcterms:W3CDTF">2023-10-11T16:16:23Z</dcterms:modified>
</cp:coreProperties>
</file>