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352" r:id="rId6"/>
    <p:sldId id="354" r:id="rId7"/>
    <p:sldId id="353" r:id="rId8"/>
    <p:sldId id="326" r:id="rId9"/>
    <p:sldId id="340" r:id="rId10"/>
    <p:sldId id="339" r:id="rId11"/>
    <p:sldId id="322" r:id="rId12"/>
    <p:sldId id="31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FDD"/>
    <a:srgbClr val="FFFFFF"/>
    <a:srgbClr val="F9F9F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058"/>
            <a:ext cx="9144000" cy="2401888"/>
          </a:xfrm>
          <a:gradFill>
            <a:gsLst>
              <a:gs pos="11000">
                <a:schemeClr val="tx1">
                  <a:alpha val="0"/>
                </a:schemeClr>
              </a:gs>
              <a:gs pos="6000">
                <a:schemeClr val="accent1">
                  <a:lumMod val="40000"/>
                  <a:lumOff val="60000"/>
                  <a:alpha val="8000"/>
                </a:schemeClr>
              </a:gs>
              <a:gs pos="0">
                <a:schemeClr val="accent1"/>
              </a:gs>
              <a:gs pos="94000">
                <a:schemeClr val="accent1">
                  <a:lumMod val="60000"/>
                  <a:lumOff val="40000"/>
                  <a:alpha val="10000"/>
                </a:schemeClr>
              </a:gs>
              <a:gs pos="9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937"/>
            <a:ext cx="9144000" cy="625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449360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3112"/>
          </a:xfrm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675" y="4127501"/>
            <a:ext cx="8235950" cy="5968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676275" y="1162049"/>
            <a:ext cx="10823575" cy="361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49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571750" y="1339826"/>
            <a:ext cx="7410450" cy="5016524"/>
            <a:chOff x="0" y="3439099"/>
            <a:chExt cx="4938713" cy="3343275"/>
          </a:xfrm>
        </p:grpSpPr>
        <p:sp>
          <p:nvSpPr>
            <p:cNvPr id="14" name="任意多边形 13"/>
            <p:cNvSpPr/>
            <p:nvPr userDrawn="1">
              <p:custDataLst>
                <p:tags r:id="rId3"/>
              </p:custDataLst>
            </p:nvPr>
          </p:nvSpPr>
          <p:spPr>
            <a:xfrm>
              <a:off x="3435350" y="5591749"/>
              <a:ext cx="469900" cy="527050"/>
            </a:xfrm>
            <a:custGeom>
              <a:avLst/>
              <a:gdLst>
                <a:gd name="connsiteX0" fmla="*/ 469900 w 469900"/>
                <a:gd name="connsiteY0" fmla="*/ 495300 h 495300"/>
                <a:gd name="connsiteX1" fmla="*/ 190500 w 469900"/>
                <a:gd name="connsiteY1" fmla="*/ 0 h 495300"/>
                <a:gd name="connsiteX2" fmla="*/ 0 w 469900"/>
                <a:gd name="connsiteY2" fmla="*/ 228600 h 495300"/>
                <a:gd name="connsiteX3" fmla="*/ 469900 w 469900"/>
                <a:gd name="connsiteY3" fmla="*/ 495300 h 495300"/>
                <a:gd name="connsiteX0-1" fmla="*/ 469900 w 469900"/>
                <a:gd name="connsiteY0-2" fmla="*/ 527050 h 527050"/>
                <a:gd name="connsiteX1-3" fmla="*/ 177800 w 469900"/>
                <a:gd name="connsiteY1-4" fmla="*/ 0 h 527050"/>
                <a:gd name="connsiteX2-5" fmla="*/ 0 w 469900"/>
                <a:gd name="connsiteY2-6" fmla="*/ 260350 h 527050"/>
                <a:gd name="connsiteX3-7" fmla="*/ 469900 w 469900"/>
                <a:gd name="connsiteY3-8" fmla="*/ 527050 h 5270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69900" h="527050">
                  <a:moveTo>
                    <a:pt x="469900" y="527050"/>
                  </a:moveTo>
                  <a:lnTo>
                    <a:pt x="177800" y="0"/>
                  </a:lnTo>
                  <a:lnTo>
                    <a:pt x="0" y="260350"/>
                  </a:lnTo>
                  <a:lnTo>
                    <a:pt x="469900" y="527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 userDrawn="1">
              <p:custDataLst>
                <p:tags r:id="rId4"/>
              </p:custDataLst>
            </p:nvPr>
          </p:nvSpPr>
          <p:spPr>
            <a:xfrm>
              <a:off x="942975" y="3805812"/>
              <a:ext cx="3995738" cy="2690812"/>
            </a:xfrm>
            <a:custGeom>
              <a:avLst/>
              <a:gdLst>
                <a:gd name="connsiteX0" fmla="*/ 0 w 4019550"/>
                <a:gd name="connsiteY0" fmla="*/ 9525 h 2643187"/>
                <a:gd name="connsiteX1" fmla="*/ 4019550 w 4019550"/>
                <a:gd name="connsiteY1" fmla="*/ 0 h 2643187"/>
                <a:gd name="connsiteX2" fmla="*/ 2076450 w 4019550"/>
                <a:gd name="connsiteY2" fmla="*/ 2643187 h 2643187"/>
                <a:gd name="connsiteX3" fmla="*/ 0 w 4019550"/>
                <a:gd name="connsiteY3" fmla="*/ 9525 h 2643187"/>
                <a:gd name="connsiteX0-1" fmla="*/ 0 w 4019550"/>
                <a:gd name="connsiteY0-2" fmla="*/ 9525 h 2700337"/>
                <a:gd name="connsiteX1-3" fmla="*/ 4019550 w 4019550"/>
                <a:gd name="connsiteY1-4" fmla="*/ 0 h 2700337"/>
                <a:gd name="connsiteX2-5" fmla="*/ 2033588 w 4019550"/>
                <a:gd name="connsiteY2-6" fmla="*/ 2700337 h 2700337"/>
                <a:gd name="connsiteX3-7" fmla="*/ 0 w 4019550"/>
                <a:gd name="connsiteY3-8" fmla="*/ 9525 h 2700337"/>
                <a:gd name="connsiteX0-9" fmla="*/ 0 w 4019550"/>
                <a:gd name="connsiteY0-10" fmla="*/ 9525 h 2700337"/>
                <a:gd name="connsiteX1-11" fmla="*/ 4019550 w 4019550"/>
                <a:gd name="connsiteY1-12" fmla="*/ 0 h 2700337"/>
                <a:gd name="connsiteX2-13" fmla="*/ 2028826 w 4019550"/>
                <a:gd name="connsiteY2-14" fmla="*/ 2700337 h 2700337"/>
                <a:gd name="connsiteX3-15" fmla="*/ 0 w 4019550"/>
                <a:gd name="connsiteY3-16" fmla="*/ 9525 h 2700337"/>
                <a:gd name="connsiteX0-17" fmla="*/ 0 w 3995738"/>
                <a:gd name="connsiteY0-18" fmla="*/ 0 h 2690812"/>
                <a:gd name="connsiteX1-19" fmla="*/ 3995738 w 3995738"/>
                <a:gd name="connsiteY1-20" fmla="*/ 4762 h 2690812"/>
                <a:gd name="connsiteX2-21" fmla="*/ 2028826 w 3995738"/>
                <a:gd name="connsiteY2-22" fmla="*/ 2690812 h 2690812"/>
                <a:gd name="connsiteX3-23" fmla="*/ 0 w 3995738"/>
                <a:gd name="connsiteY3-24" fmla="*/ 0 h 2690812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995738" h="2690812">
                  <a:moveTo>
                    <a:pt x="0" y="0"/>
                  </a:moveTo>
                  <a:lnTo>
                    <a:pt x="3995738" y="4762"/>
                  </a:lnTo>
                  <a:lnTo>
                    <a:pt x="2028826" y="2690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 userDrawn="1">
              <p:custDataLst>
                <p:tags r:id="rId5"/>
              </p:custDataLst>
            </p:nvPr>
          </p:nvSpPr>
          <p:spPr>
            <a:xfrm>
              <a:off x="0" y="3439099"/>
              <a:ext cx="4938713" cy="385763"/>
            </a:xfrm>
            <a:custGeom>
              <a:avLst/>
              <a:gdLst>
                <a:gd name="connsiteX0" fmla="*/ 0 w 4957763"/>
                <a:gd name="connsiteY0" fmla="*/ 0 h 385762"/>
                <a:gd name="connsiteX1" fmla="*/ 3505200 w 4957763"/>
                <a:gd name="connsiteY1" fmla="*/ 0 h 385762"/>
                <a:gd name="connsiteX2" fmla="*/ 4957763 w 4957763"/>
                <a:gd name="connsiteY2" fmla="*/ 381000 h 385762"/>
                <a:gd name="connsiteX3" fmla="*/ 952500 w 4957763"/>
                <a:gd name="connsiteY3" fmla="*/ 385762 h 385762"/>
                <a:gd name="connsiteX4" fmla="*/ 0 w 4957763"/>
                <a:gd name="connsiteY4" fmla="*/ 0 h 385762"/>
                <a:gd name="connsiteX0-1" fmla="*/ 0 w 4957763"/>
                <a:gd name="connsiteY0-2" fmla="*/ 0 h 385762"/>
                <a:gd name="connsiteX1-3" fmla="*/ 3505200 w 4957763"/>
                <a:gd name="connsiteY1-4" fmla="*/ 0 h 385762"/>
                <a:gd name="connsiteX2-5" fmla="*/ 4957763 w 4957763"/>
                <a:gd name="connsiteY2-6" fmla="*/ 371475 h 385762"/>
                <a:gd name="connsiteX3-7" fmla="*/ 952500 w 4957763"/>
                <a:gd name="connsiteY3-8" fmla="*/ 385762 h 385762"/>
                <a:gd name="connsiteX4-9" fmla="*/ 0 w 4957763"/>
                <a:gd name="connsiteY4-10" fmla="*/ 0 h 385762"/>
                <a:gd name="connsiteX0-11" fmla="*/ 0 w 4957763"/>
                <a:gd name="connsiteY0-12" fmla="*/ 0 h 385762"/>
                <a:gd name="connsiteX1-13" fmla="*/ 3505200 w 4957763"/>
                <a:gd name="connsiteY1-14" fmla="*/ 0 h 385762"/>
                <a:gd name="connsiteX2-15" fmla="*/ 4957763 w 4957763"/>
                <a:gd name="connsiteY2-16" fmla="*/ 381000 h 385762"/>
                <a:gd name="connsiteX3-17" fmla="*/ 952500 w 4957763"/>
                <a:gd name="connsiteY3-18" fmla="*/ 385762 h 385762"/>
                <a:gd name="connsiteX4-19" fmla="*/ 0 w 4957763"/>
                <a:gd name="connsiteY4-20" fmla="*/ 0 h 385762"/>
                <a:gd name="connsiteX0-21" fmla="*/ 0 w 4957763"/>
                <a:gd name="connsiteY0-22" fmla="*/ 0 h 385762"/>
                <a:gd name="connsiteX1-23" fmla="*/ 3505200 w 4957763"/>
                <a:gd name="connsiteY1-24" fmla="*/ 0 h 385762"/>
                <a:gd name="connsiteX2-25" fmla="*/ 4957763 w 4957763"/>
                <a:gd name="connsiteY2-26" fmla="*/ 376238 h 385762"/>
                <a:gd name="connsiteX3-27" fmla="*/ 952500 w 4957763"/>
                <a:gd name="connsiteY3-28" fmla="*/ 385762 h 385762"/>
                <a:gd name="connsiteX4-29" fmla="*/ 0 w 4957763"/>
                <a:gd name="connsiteY4-30" fmla="*/ 0 h 385762"/>
                <a:gd name="connsiteX0-31" fmla="*/ 0 w 4962544"/>
                <a:gd name="connsiteY0-32" fmla="*/ 0 h 385762"/>
                <a:gd name="connsiteX1-33" fmla="*/ 3505200 w 4962544"/>
                <a:gd name="connsiteY1-34" fmla="*/ 0 h 385762"/>
                <a:gd name="connsiteX2-35" fmla="*/ 4962544 w 4962544"/>
                <a:gd name="connsiteY2-36" fmla="*/ 373856 h 385762"/>
                <a:gd name="connsiteX3-37" fmla="*/ 952500 w 4962544"/>
                <a:gd name="connsiteY3-38" fmla="*/ 385762 h 385762"/>
                <a:gd name="connsiteX4-39" fmla="*/ 0 w 4962544"/>
                <a:gd name="connsiteY4-40" fmla="*/ 0 h 385762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4962544" h="385762">
                  <a:moveTo>
                    <a:pt x="0" y="0"/>
                  </a:moveTo>
                  <a:lnTo>
                    <a:pt x="3505200" y="0"/>
                  </a:lnTo>
                  <a:lnTo>
                    <a:pt x="4962544" y="373856"/>
                  </a:lnTo>
                  <a:lnTo>
                    <a:pt x="952500" y="38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 userDrawn="1">
              <p:custDataLst>
                <p:tags r:id="rId6"/>
              </p:custDataLst>
            </p:nvPr>
          </p:nvSpPr>
          <p:spPr>
            <a:xfrm>
              <a:off x="2817813" y="5082162"/>
              <a:ext cx="687387" cy="615950"/>
            </a:xfrm>
            <a:custGeom>
              <a:avLst/>
              <a:gdLst>
                <a:gd name="connsiteX0" fmla="*/ 673100 w 673100"/>
                <a:gd name="connsiteY0" fmla="*/ 0 h 615950"/>
                <a:gd name="connsiteX1" fmla="*/ 406400 w 673100"/>
                <a:gd name="connsiteY1" fmla="*/ 615950 h 615950"/>
                <a:gd name="connsiteX2" fmla="*/ 0 w 673100"/>
                <a:gd name="connsiteY2" fmla="*/ 342900 h 615950"/>
                <a:gd name="connsiteX3" fmla="*/ 673100 w 673100"/>
                <a:gd name="connsiteY3" fmla="*/ 0 h 615950"/>
                <a:gd name="connsiteX0-1" fmla="*/ 685007 w 685007"/>
                <a:gd name="connsiteY0-2" fmla="*/ 0 h 615950"/>
                <a:gd name="connsiteX1-3" fmla="*/ 418307 w 685007"/>
                <a:gd name="connsiteY1-4" fmla="*/ 615950 h 615950"/>
                <a:gd name="connsiteX2-5" fmla="*/ 0 w 685007"/>
                <a:gd name="connsiteY2-6" fmla="*/ 350044 h 615950"/>
                <a:gd name="connsiteX3-7" fmla="*/ 685007 w 685007"/>
                <a:gd name="connsiteY3-8" fmla="*/ 0 h 615950"/>
                <a:gd name="connsiteX0-9" fmla="*/ 687388 w 687388"/>
                <a:gd name="connsiteY0-10" fmla="*/ 0 h 615950"/>
                <a:gd name="connsiteX1-11" fmla="*/ 420688 w 687388"/>
                <a:gd name="connsiteY1-12" fmla="*/ 615950 h 615950"/>
                <a:gd name="connsiteX2-13" fmla="*/ 0 w 687388"/>
                <a:gd name="connsiteY2-14" fmla="*/ 350044 h 615950"/>
                <a:gd name="connsiteX3-15" fmla="*/ 687388 w 687388"/>
                <a:gd name="connsiteY3-16" fmla="*/ 0 h 615950"/>
                <a:gd name="connsiteX0-17" fmla="*/ 675671 w 675671"/>
                <a:gd name="connsiteY0-18" fmla="*/ 0 h 615950"/>
                <a:gd name="connsiteX1-19" fmla="*/ 408971 w 675671"/>
                <a:gd name="connsiteY1-20" fmla="*/ 615950 h 615950"/>
                <a:gd name="connsiteX2-21" fmla="*/ 0 w 675671"/>
                <a:gd name="connsiteY2-22" fmla="*/ 354806 h 615950"/>
                <a:gd name="connsiteX3-23" fmla="*/ 675671 w 675671"/>
                <a:gd name="connsiteY3-24" fmla="*/ 0 h 61595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75671" h="615950">
                  <a:moveTo>
                    <a:pt x="675671" y="0"/>
                  </a:moveTo>
                  <a:lnTo>
                    <a:pt x="408971" y="615950"/>
                  </a:lnTo>
                  <a:lnTo>
                    <a:pt x="0" y="354806"/>
                  </a:lnTo>
                  <a:lnTo>
                    <a:pt x="67567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任意多边形 17"/>
            <p:cNvSpPr/>
            <p:nvPr userDrawn="1">
              <p:custDataLst>
                <p:tags r:id="rId7"/>
              </p:custDataLst>
            </p:nvPr>
          </p:nvSpPr>
          <p:spPr>
            <a:xfrm>
              <a:off x="2806700" y="5436174"/>
              <a:ext cx="1104900" cy="1346200"/>
            </a:xfrm>
            <a:custGeom>
              <a:avLst/>
              <a:gdLst>
                <a:gd name="connsiteX0" fmla="*/ 12700 w 1092200"/>
                <a:gd name="connsiteY0" fmla="*/ 0 h 1346200"/>
                <a:gd name="connsiteX1" fmla="*/ 0 w 1092200"/>
                <a:gd name="connsiteY1" fmla="*/ 1346200 h 1346200"/>
                <a:gd name="connsiteX2" fmla="*/ 1092200 w 1092200"/>
                <a:gd name="connsiteY2" fmla="*/ 692150 h 1346200"/>
                <a:gd name="connsiteX3" fmla="*/ 12700 w 1092200"/>
                <a:gd name="connsiteY3" fmla="*/ 0 h 1346200"/>
                <a:gd name="connsiteX0-1" fmla="*/ 12700 w 1104900"/>
                <a:gd name="connsiteY0-2" fmla="*/ 0 h 1346200"/>
                <a:gd name="connsiteX1-3" fmla="*/ 0 w 1104900"/>
                <a:gd name="connsiteY1-4" fmla="*/ 1346200 h 1346200"/>
                <a:gd name="connsiteX2-5" fmla="*/ 1104900 w 1104900"/>
                <a:gd name="connsiteY2-6" fmla="*/ 685800 h 1346200"/>
                <a:gd name="connsiteX3-7" fmla="*/ 12700 w 1104900"/>
                <a:gd name="connsiteY3-8" fmla="*/ 0 h 1346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4900" h="1346200">
                  <a:moveTo>
                    <a:pt x="12700" y="0"/>
                  </a:moveTo>
                  <a:lnTo>
                    <a:pt x="0" y="1346200"/>
                  </a:lnTo>
                  <a:lnTo>
                    <a:pt x="1104900" y="6858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6595" y="2110673"/>
            <a:ext cx="6230009" cy="1154389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12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4730106" y="3458872"/>
            <a:ext cx="4694565" cy="52918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rot="5400000">
            <a:off x="3694323" y="-1501642"/>
            <a:ext cx="4803354" cy="1083643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7594"/>
            <a:ext cx="10515600" cy="43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jpe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61795" y="597535"/>
            <a:ext cx="9144000" cy="2583815"/>
          </a:xfrm>
        </p:spPr>
        <p:txBody>
          <a:bodyPr/>
          <a:lstStyle/>
          <a:p>
            <a:r>
              <a:rPr lang="en-US" altLang="zh-CN" dirty="0"/>
              <a:t>IMAGE RECOGNITION WITH IBM CLOUD VISUAL RECOGNITION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06040" y="3860165"/>
            <a:ext cx="9368790" cy="2867660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                   PRESENTATION BY: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YOGA PRIYA.N</a:t>
            </a:r>
            <a:endParaRPr lang="en-US" altLang="zh-CN" dirty="0"/>
          </a:p>
          <a:p>
            <a:r>
              <a:rPr lang="en-US" altLang="zh-CN" dirty="0"/>
              <a:t>                                                    REETHIKA.R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SUMAIYA BEGAM.S   </a:t>
            </a:r>
            <a:endParaRPr lang="en-US" altLang="zh-CN" dirty="0"/>
          </a:p>
          <a:p>
            <a:r>
              <a:rPr lang="en-US" altLang="zh-CN" dirty="0"/>
              <a:t>                                                 SURUTHI.Y</a:t>
            </a:r>
            <a:endParaRPr lang="en-US" altLang="zh-CN" dirty="0"/>
          </a:p>
          <a:p>
            <a:r>
              <a:rPr lang="en-US" altLang="zh-CN" dirty="0"/>
              <a:t>                                                     SANTHOSH.P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169285" y="3056890"/>
            <a:ext cx="5918200" cy="1586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/>
              <a:t>THANK YOU</a:t>
            </a:r>
            <a:endParaRPr lang="en-US" sz="7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Project Description: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Century" panose="02040604050505020304" charset="0"/>
                <a:cs typeface="Century" panose="02040604050505020304" charset="0"/>
              </a:rPr>
              <a:t>The Image Recognition System is a deep learning-based project designed to classify and identify objects in images accurately. The system utilizes Convolutional Neural Networks (CNNs), a subset of deep learning, to recognize patterns and features in images. This project focuses on training the model to recognize a diverse set of objects, making it applicable for various real-world applications such as autonomous vehicles, healthcare, and security systems.</a:t>
            </a:r>
            <a:endParaRPr lang="zh-CN" altLang="en-US" sz="3200" dirty="0">
              <a:latin typeface="Century" panose="02040604050505020304" charset="0"/>
              <a:cs typeface="Century" panose="0204060405050502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Project </a:t>
            </a:r>
            <a:r>
              <a:rPr lang="en-US" altLang="zh-CN" dirty="0"/>
              <a:t>Processes</a:t>
            </a:r>
            <a:r>
              <a:rPr lang="zh-CN" altLang="en-US" dirty="0"/>
              <a:t>:</a:t>
            </a:r>
            <a:endParaRPr lang="zh-CN" altLang="en-US" dirty="0"/>
          </a:p>
        </p:txBody>
      </p:sp>
      <p:pic>
        <p:nvPicPr>
          <p:cNvPr id="4" name="Content Placeholder 3" descr="image1"/>
          <p:cNvPicPr>
            <a:picLocks noChangeAspect="1"/>
          </p:cNvPicPr>
          <p:nvPr>
            <p:ph sz="half" idx="1"/>
          </p:nvPr>
        </p:nvPicPr>
        <p:blipFill>
          <a:blip r:embed="rId2"/>
          <a:srcRect t="5679" b="5628"/>
          <a:stretch>
            <a:fillRect/>
          </a:stretch>
        </p:blipFill>
        <p:spPr>
          <a:xfrm>
            <a:off x="6049010" y="1509395"/>
            <a:ext cx="5304790" cy="4784725"/>
          </a:xfrm>
          <a:prstGeom prst="rect">
            <a:avLst/>
          </a:prstGeom>
        </p:spPr>
      </p:pic>
      <p:pic>
        <p:nvPicPr>
          <p:cNvPr id="7" name="Content Placeholder 6" descr="image2"/>
          <p:cNvPicPr>
            <a:picLocks noChangeAspect="1"/>
          </p:cNvPicPr>
          <p:nvPr>
            <p:ph sz="half" idx="2"/>
          </p:nvPr>
        </p:nvPicPr>
        <p:blipFill>
          <a:blip r:embed="rId3"/>
          <a:srcRect l="-6568" t="8184" r="6568" b="5573"/>
          <a:stretch>
            <a:fillRect/>
          </a:stretch>
        </p:blipFill>
        <p:spPr>
          <a:xfrm>
            <a:off x="219710" y="1509395"/>
            <a:ext cx="5514340" cy="4784090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 rot="5400000">
            <a:off x="4365938" y="3759166"/>
            <a:ext cx="346012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74345" y="950595"/>
            <a:ext cx="5086350" cy="579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Components:</a:t>
            </a:r>
            <a:endParaRPr lang="zh-CN" alt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74345" y="1942465"/>
            <a:ext cx="11071225" cy="43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Model Architecture: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  <a:p>
            <a:r>
              <a:rPr lang="en-US" altLang="zh-CN" dirty="0"/>
              <a:t>     </a:t>
            </a:r>
            <a:r>
              <a:rPr lang="en-US" altLang="zh-CN" sz="2800" dirty="0"/>
              <a:t> </a:t>
            </a:r>
            <a:r>
              <a:rPr lang="zh-CN" altLang="en-US" sz="2800" dirty="0"/>
              <a:t>Implemented a CNN architecture comprising multiple convolutional layers, pooling layers, and fully connected layers.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Utilized activation functions like ReLU (Rectified Linear Unit) to introduce non-linearity and batch normalization for faster convergence.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Incorporated techniques such as dropout to prevent overfitting.</a:t>
            </a:r>
            <a:endParaRPr lang="zh-CN" altLang="en-US" sz="28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9" b="21730"/>
          <a:stretch>
            <a:fillRect/>
          </a:stretch>
        </p:blipFill>
        <p:spPr>
          <a:xfrm>
            <a:off x="1554600" y="1281225"/>
            <a:ext cx="9082800" cy="45432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dirty="0" smtClean="0"/>
              <a:t>Lorem ipsum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00" name="Picture 99"/>
          <p:cNvPicPr/>
          <p:nvPr/>
        </p:nvPicPr>
        <p:blipFill>
          <a:blip r:embed="rId5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-635"/>
            <a:ext cx="12192635" cy="685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Design Thinking Approach:</a:t>
            </a:r>
            <a:endParaRPr lang="en-US" sz="32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/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. Empathize: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    Understand the needs and preferences of photography enthusiasts who want to create compelling visual stories.</a:t>
            </a:r>
            <a:endParaRPr lang="en-US" sz="2400"/>
          </a:p>
          <a:p>
            <a:r>
              <a:rPr lang="en-US" sz="2400"/>
              <a:t>        Gather feedback on the challenges they face when categorizing and captioning their images.</a:t>
            </a:r>
            <a:endParaRPr lang="en-US" sz="2400"/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Define:</a:t>
            </a:r>
            <a:endParaRPr lang="en-US" sz="280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/>
          </a:p>
          <a:p>
            <a:r>
              <a:rPr lang="en-US" sz="2400"/>
              <a:t>       Clearly define the problem statement: Developing an image recognition system using IBM Cloud </a:t>
            </a:r>
            <a:endParaRPr lang="en-US" sz="2400"/>
          </a:p>
          <a:p>
            <a:r>
              <a:rPr lang="en-US" sz="2400"/>
              <a:t>        Visual Recognition to automatically classify and describe images for photography enthusiasts.</a:t>
            </a:r>
            <a:endParaRPr lang="en-US" sz="2400"/>
          </a:p>
          <a:p>
            <a:r>
              <a:rPr lang="en-US" sz="2400"/>
              <a:t>       Set specific goals and objectives, such as achieving high accuracy in image classification and </a:t>
            </a:r>
            <a:endParaRPr lang="en-US" sz="2400"/>
          </a:p>
          <a:p>
            <a:r>
              <a:rPr lang="en-US" sz="2400"/>
              <a:t>       generating engaging and relevant captions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5" y="0"/>
            <a:ext cx="12192000" cy="685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Caption Generation and Evaluation:</a:t>
            </a:r>
            <a:endParaRPr lang="en-US" sz="280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/>
          </a:p>
          <a:p>
            <a:r>
              <a:rPr lang="en-US" sz="2400"/>
              <a:t>     Generate captions for images, incorporating the sentiment-based adjustments.</a:t>
            </a:r>
            <a:endParaRPr lang="en-US" sz="2400"/>
          </a:p>
          <a:p>
            <a:r>
              <a:rPr lang="en-US" sz="2400"/>
              <a:t>Evaluate the quality of generated captions using both standard caption evaluation </a:t>
            </a:r>
            <a:endParaRPr lang="en-US" sz="2400"/>
          </a:p>
          <a:p>
            <a:r>
              <a:rPr lang="en-US" sz="2400"/>
              <a:t>metrics </a:t>
            </a:r>
            <a:endParaRPr lang="en-US" sz="2400"/>
          </a:p>
          <a:p>
            <a:r>
              <a:rPr lang="en-US" sz="2400"/>
              <a:t>     (e.g., BLEU, METEOR) and sentiment-related metrics (e.g., sentiment </a:t>
            </a:r>
            <a:endParaRPr lang="en-US" sz="2400"/>
          </a:p>
          <a:p>
            <a:r>
              <a:rPr lang="en-US" sz="2400"/>
              <a:t>correctness, emotion relevance).</a:t>
            </a:r>
            <a:endParaRPr lang="en-US" sz="2400"/>
          </a:p>
          <a:p>
            <a:endParaRPr lang="en-US" sz="2400"/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Fine-Tuning and Optimization:</a:t>
            </a:r>
            <a:endParaRPr lang="en-US" sz="280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/>
          </a:p>
          <a:p>
            <a:r>
              <a:rPr lang="en-US" sz="2400"/>
              <a:t>     Fine-tune the model based on evaluation results and user feedback to improve </a:t>
            </a:r>
            <a:endParaRPr lang="en-US" sz="2400"/>
          </a:p>
          <a:p>
            <a:r>
              <a:rPr lang="en-US" sz="2400"/>
              <a:t>sentiment-aware captioning performance.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 Experiment with different ways of incorporating sentiment to optimize the model's </a:t>
            </a:r>
            <a:endParaRPr lang="en-US" sz="2400"/>
          </a:p>
          <a:p>
            <a:r>
              <a:rPr lang="en-US" sz="2400"/>
              <a:t>performance.gn Thinking Approach:</a:t>
            </a:r>
            <a:endParaRPr lang="en-US" sz="2400"/>
          </a:p>
          <a:p>
            <a:endParaRPr 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1192647" y="1916341"/>
            <a:ext cx="4359362" cy="831514"/>
            <a:chOff x="1669962" y="1973491"/>
            <a:chExt cx="4359362" cy="831514"/>
          </a:xfrm>
        </p:grpSpPr>
        <p:sp>
          <p:nvSpPr>
            <p:cNvPr id="17" name="任意多边形 16"/>
            <p:cNvSpPr/>
            <p:nvPr>
              <p:custDataLst>
                <p:tags r:id="rId2"/>
              </p:custDataLst>
            </p:nvPr>
          </p:nvSpPr>
          <p:spPr>
            <a:xfrm>
              <a:off x="1669962" y="1973491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A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2517412" y="2152650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/>
                <a:t>Facial recognition</a:t>
              </a:r>
              <a:endParaRPr lang="en-US" altLang="zh-CN" sz="32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4"/>
              </p:custDataLst>
            </p:nvPr>
          </p:nvCxnSpPr>
          <p:spPr>
            <a:xfrm>
              <a:off x="2335477" y="2777450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3926322" y="3520075"/>
            <a:ext cx="4359362" cy="831514"/>
            <a:chOff x="1669962" y="3263527"/>
            <a:chExt cx="4359362" cy="831514"/>
          </a:xfrm>
        </p:grpSpPr>
        <p:sp>
          <p:nvSpPr>
            <p:cNvPr id="21" name="任意多边形 20"/>
            <p:cNvSpPr/>
            <p:nvPr>
              <p:custDataLst>
                <p:tags r:id="rId6"/>
              </p:custDataLst>
            </p:nvPr>
          </p:nvSpPr>
          <p:spPr>
            <a:xfrm>
              <a:off x="1669962" y="3263527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B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2517412" y="3442686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/>
                <a:t>Quality control</a:t>
              </a:r>
              <a:endParaRPr lang="en-US" altLang="zh-CN" sz="3200" dirty="0"/>
            </a:p>
          </p:txBody>
        </p:sp>
        <p:cxnSp>
          <p:nvCxnSpPr>
            <p:cNvPr id="27" name="直接连接符 26"/>
            <p:cNvCxnSpPr/>
            <p:nvPr>
              <p:custDataLst>
                <p:tags r:id="rId8"/>
              </p:custDataLst>
            </p:nvPr>
          </p:nvCxnSpPr>
          <p:spPr>
            <a:xfrm>
              <a:off x="2335477" y="4067486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>
            <p:custDataLst>
              <p:tags r:id="rId9"/>
            </p:custDataLst>
          </p:nvPr>
        </p:nvGrpSpPr>
        <p:grpSpPr>
          <a:xfrm>
            <a:off x="6659997" y="5159733"/>
            <a:ext cx="4359362" cy="831514"/>
            <a:chOff x="1669962" y="4553565"/>
            <a:chExt cx="4359362" cy="831514"/>
          </a:xfrm>
        </p:grpSpPr>
        <p:sp>
          <p:nvSpPr>
            <p:cNvPr id="29" name="任意多边形 28"/>
            <p:cNvSpPr/>
            <p:nvPr>
              <p:custDataLst>
                <p:tags r:id="rId10"/>
              </p:custDataLst>
            </p:nvPr>
          </p:nvSpPr>
          <p:spPr>
            <a:xfrm>
              <a:off x="1669962" y="4553565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2517412" y="4732724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2800" dirty="0"/>
                <a:t>People identification</a:t>
              </a:r>
              <a:endParaRPr lang="en-US" altLang="zh-CN" sz="2800" dirty="0"/>
            </a:p>
          </p:txBody>
        </p:sp>
        <p:cxnSp>
          <p:nvCxnSpPr>
            <p:cNvPr id="31" name="直接连接符 30"/>
            <p:cNvCxnSpPr/>
            <p:nvPr>
              <p:custDataLst>
                <p:tags r:id="rId12"/>
              </p:custDataLst>
            </p:nvPr>
          </p:nvCxnSpPr>
          <p:spPr>
            <a:xfrm>
              <a:off x="2335477" y="5357524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Unsupervised Learning:</a:t>
            </a:r>
            <a:endParaRPr lang="en-US" altLang="zh-CN" sz="3600"/>
          </a:p>
        </p:txBody>
      </p:sp>
      <p:sp>
        <p:nvSpPr>
          <p:cNvPr id="4" name="Text Box 3"/>
          <p:cNvSpPr txBox="1"/>
          <p:nvPr/>
        </p:nvSpPr>
        <p:spPr>
          <a:xfrm>
            <a:off x="674370" y="1539240"/>
            <a:ext cx="10824845" cy="476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     An image recognition model is fed a set of images without being told what the images contain. </a:t>
            </a:r>
            <a:endParaRPr lang="en-US" sz="4000"/>
          </a:p>
          <a:p>
            <a:r>
              <a:rPr lang="en-US" sz="4000"/>
              <a:t>     As a result, the system determines, through analysis of the attributes or characteristics of the images, the important similarities or differences between the images.</a:t>
            </a:r>
            <a:endParaRPr lang="en-US" sz="4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6_12*i*2"/>
  <p:tag name="KSO_WM_TEMPLATE_CATEGORY" val="custom"/>
  <p:tag name="KSO_WM_TEMPLATE_INDEX" val="916023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b"/>
  <p:tag name="KSO_WM_UNIT_INDEX" val="1"/>
  <p:tag name="KSO_WM_UNIT_ID" val="custom160556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9、12、15、23、25、26、27"/>
  <p:tag name="KSO_WM_TEMPLATE_CATEGORY" val="custom"/>
  <p:tag name="KSO_WM_TEMPLATE_INDEX" val="160556"/>
  <p:tag name="KSO_WM_TAG_VERSION" val="1.0"/>
  <p:tag name="KSO_WM_SLIDE_ID" val="custom16055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14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3*i*3"/>
  <p:tag name="KSO_WM_TEMPLATE_CATEGORY" val="custom"/>
  <p:tag name="KSO_WM_TEMPLATE_INDEX" val="160556"/>
  <p:tag name="KSO_WM_UNIT_INDEX" val="3"/>
</p:tagLst>
</file>

<file path=ppt/tags/tag17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MH" val="20150925115704"/>
  <p:tag name="MH_LIBRARY" val="GRAPHIC"/>
  <p:tag name="MH_ORDER" val="Freeform 5"/>
</p:tagLst>
</file>

<file path=ppt/tags/tag20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d"/>
  <p:tag name="KSO_WM_UNIT_INDEX" val="1"/>
  <p:tag name="KSO_WM_UNIT_ID" val="custom16055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4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25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6"/>
  <p:tag name="KSO_WM_TAG_VERSION" val="1.0"/>
  <p:tag name="KSO_WM_SLIDE_ID" val="custom16055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6"/>
  <p:tag name="KSO_WM_TAG_VERSION" val="1.0"/>
  <p:tag name="KSO_WM_SLIDE_ID" val="custom160556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8*i*1"/>
  <p:tag name="KSO_WM_TEMPLATE_CATEGORY" val="custom"/>
  <p:tag name="KSO_WM_TEMPLATE_INDEX" val="160556"/>
  <p:tag name="KSO_WM_UNIT_INDEX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"/>
  <p:tag name="KSO_WM_UNIT_ID" val="custom160556_8*l_i*1_1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1_1"/>
  <p:tag name="KSO_WM_UNIT_ID" val="custom160556_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p="http://schemas.openxmlformats.org/presentationml/2006/main">
  <p:tag name="MH" val="20150925115704"/>
  <p:tag name="MH_LIBRARY" val="GRAPHIC"/>
  <p:tag name="MH_ORDER" val="Freeform 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2"/>
  <p:tag name="KSO_WM_UNIT_ID" val="custom160556_8*l_i*1_2"/>
  <p:tag name="KSO_WM_UNIT_CLEAR" val="1"/>
  <p:tag name="KSO_WM_UNIT_LAYERLEVEL" val="1_1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8*i*8"/>
  <p:tag name="KSO_WM_TEMPLATE_CATEGORY" val="custom"/>
  <p:tag name="KSO_WM_TEMPLATE_INDEX" val="160556"/>
  <p:tag name="KSO_WM_UNIT_INDEX" val="8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3"/>
  <p:tag name="KSO_WM_UNIT_ID" val="custom160556_8*l_i*1_3"/>
  <p:tag name="KSO_WM_UNIT_CLEAR" val="1"/>
  <p:tag name="KSO_WM_UNIT_LAYERLEVEL" val="1_1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2_1"/>
  <p:tag name="KSO_WM_UNIT_ID" val="custom160556_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4"/>
  <p:tag name="KSO_WM_UNIT_ID" val="custom160556_8*l_i*1_4"/>
  <p:tag name="KSO_WM_UNIT_CLEAR" val="1"/>
  <p:tag name="KSO_WM_UNIT_LAYERLEVEL" val="1_1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8*i*15"/>
  <p:tag name="KSO_WM_TEMPLATE_CATEGORY" val="custom"/>
  <p:tag name="KSO_WM_TEMPLATE_INDEX" val="160556"/>
  <p:tag name="KSO_WM_UNIT_INDEX" val="15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5"/>
  <p:tag name="KSO_WM_UNIT_ID" val="custom160556_8*l_i*1_5"/>
  <p:tag name="KSO_WM_UNIT_CLEAR" val="1"/>
  <p:tag name="KSO_WM_UNIT_LAYERLEVEL" val="1_1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3_1"/>
  <p:tag name="KSO_WM_UNIT_ID" val="custom160556_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6"/>
  <p:tag name="KSO_WM_UNIT_ID" val="custom160556_8*l_i*1_6"/>
  <p:tag name="KSO_WM_UNIT_CLEAR" val="1"/>
  <p:tag name="KSO_WM_UNIT_LAYERLEVEL" val="1_1"/>
  <p:tag name="KSO_WM_DIAGRAM_GROUP_CODE" val="l1-1"/>
</p:tagLst>
</file>

<file path=ppt/tags/tag39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6"/>
  <p:tag name="KSO_WM_TAG_VERSION" val="1.0"/>
  <p:tag name="KSO_WM_SLIDE_ID" val="custom160556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MH" val="20150925115704"/>
  <p:tag name="MH_LIBRARY" val="GRAPHIC"/>
  <p:tag name="MH_ORDER" val="Freeform 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82*257"/>
  <p:tag name="KSO_WM_SLIDE_SIZE" val="196*135"/>
  <p:tag name="KSO_WM_DIAGRAM_GROUP_CODE" val="l1-2"/>
</p:tagLst>
</file>

<file path=ppt/tags/tag42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22*261"/>
  <p:tag name="KSO_WM_SLIDE_SIZE" val="316*72"/>
  <p:tag name="KSO_WM_DIAGRAM_GROUP_CODE" val="l1-3"/>
</p:tagLst>
</file>

<file path=ppt/tags/tag5.xml><?xml version="1.0" encoding="utf-8"?>
<p:tagLst xmlns:p="http://schemas.openxmlformats.org/presentationml/2006/main">
  <p:tag name="MH" val="20150925115704"/>
  <p:tag name="MH_LIBRARY" val="GRAPHIC"/>
  <p:tag name="MH_ORDER" val="Freeform 4"/>
</p:tagLst>
</file>

<file path=ppt/tags/tag6.xml><?xml version="1.0" encoding="utf-8"?>
<p:tagLst xmlns:p="http://schemas.openxmlformats.org/presentationml/2006/main">
  <p:tag name="MH" val="20150925115704"/>
  <p:tag name="MH_LIBRARY" val="GRAPHIC"/>
  <p:tag name="MH_ORDER" val="Freeform 6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56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5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Theme">
  <a:themeElements>
    <a:clrScheme name="160556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92D050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2914</Words>
  <Application>WPS Presentation</Application>
  <PresentationFormat>宽屏</PresentationFormat>
  <Paragraphs>80</Paragraphs>
  <Slides>10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SimSun</vt:lpstr>
      <vt:lpstr>Wingdings</vt:lpstr>
      <vt:lpstr>Microsoft YaHei</vt:lpstr>
      <vt:lpstr>Arial Unicode MS</vt:lpstr>
      <vt:lpstr>黑体</vt:lpstr>
      <vt:lpstr>Calibri</vt:lpstr>
      <vt:lpstr>AcadEref</vt:lpstr>
      <vt:lpstr>Agency FB</vt:lpstr>
      <vt:lpstr>AmdtSymbols</vt:lpstr>
      <vt:lpstr>Arial Black</vt:lpstr>
      <vt:lpstr>Bahnschrift Condensed</vt:lpstr>
      <vt:lpstr>Bahnschrift SemiLight Condensed</vt:lpstr>
      <vt:lpstr>Baskerville Old Face</vt:lpstr>
      <vt:lpstr>Bahnschrift SemiLight SemiConde</vt:lpstr>
      <vt:lpstr>Bahnschrift</vt:lpstr>
      <vt:lpstr>Berlin Sans FB Demi</vt:lpstr>
      <vt:lpstr>Bodoni MT</vt:lpstr>
      <vt:lpstr>Consolas</vt:lpstr>
      <vt:lpstr>Comic Sans MS</vt:lpstr>
      <vt:lpstr>Constantia</vt:lpstr>
      <vt:lpstr>Cooper Black</vt:lpstr>
      <vt:lpstr>Corbel</vt:lpstr>
      <vt:lpstr>Courier New</vt:lpstr>
      <vt:lpstr>Ebrima</vt:lpstr>
      <vt:lpstr>Century</vt:lpstr>
      <vt:lpstr>Office Theme</vt:lpstr>
      <vt:lpstr>Polyhedron Creative Business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user</cp:lastModifiedBy>
  <cp:revision>282</cp:revision>
  <dcterms:created xsi:type="dcterms:W3CDTF">2015-09-21T03:34:00Z</dcterms:created>
  <dcterms:modified xsi:type="dcterms:W3CDTF">2023-11-02T07:23:05Z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607CEC7D7DE1455284F1A92CC6428111_11</vt:lpwstr>
  </property>
</Properties>
</file>