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1C9E8-BC02-4FBB-87F1-79E4F010717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6E36B-5A59-4C65-868C-77F0D1DF2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85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6E36B-5A59-4C65-868C-77F0D1DF24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5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1E25-CE6C-442A-951E-B577C96A245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0DC2-14AF-4610-998A-4AAB557D77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1E25-CE6C-442A-951E-B577C96A245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0DC2-14AF-4610-998A-4AAB557D7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1E25-CE6C-442A-951E-B577C96A245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0DC2-14AF-4610-998A-4AAB557D7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1E25-CE6C-442A-951E-B577C96A245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0DC2-14AF-4610-998A-4AAB557D7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1E25-CE6C-442A-951E-B577C96A245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0DC2-14AF-4610-998A-4AAB557D77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1E25-CE6C-442A-951E-B577C96A245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0DC2-14AF-4610-998A-4AAB557D7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1E25-CE6C-442A-951E-B577C96A245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0DC2-14AF-4610-998A-4AAB557D7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1E25-CE6C-442A-951E-B577C96A245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0DC2-14AF-4610-998A-4AAB557D7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1E25-CE6C-442A-951E-B577C96A245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0DC2-14AF-4610-998A-4AAB557D7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1E25-CE6C-442A-951E-B577C96A245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0DC2-14AF-4610-998A-4AAB557D7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1E25-CE6C-442A-951E-B577C96A245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0DC2-14AF-4610-998A-4AAB557D7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1CA1E25-CE6C-442A-951E-B577C96A245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D1CC0DC2-14AF-4610-998A-4AAB557D77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7391400" cy="2362200"/>
          </a:xfrm>
        </p:spPr>
        <p:txBody>
          <a:bodyPr/>
          <a:lstStyle/>
          <a:p>
            <a:r>
              <a:rPr lang="en-US" dirty="0" err="1" smtClean="0"/>
              <a:t>Youtube</a:t>
            </a:r>
            <a:r>
              <a:rPr lang="en-US" dirty="0" smtClean="0"/>
              <a:t> Spam          </a:t>
            </a:r>
            <a:br>
              <a:rPr lang="en-US" dirty="0" smtClean="0"/>
            </a:b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3429000" cy="990600"/>
          </a:xfrm>
        </p:spPr>
        <p:txBody>
          <a:bodyPr/>
          <a:lstStyle/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Yogashree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Mohan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93" t="36746" r="24455" b="57169"/>
          <a:stretch/>
        </p:blipFill>
        <p:spPr>
          <a:xfrm>
            <a:off x="4343400" y="3436544"/>
            <a:ext cx="3581400" cy="226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6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 smtClean="0">
                <a:latin typeface="Berlin Sans FB" pitchFamily="34" charset="0"/>
              </a:rPr>
              <a:t>Objective</a:t>
            </a:r>
            <a:endParaRPr lang="en-US" sz="2000" b="1" dirty="0">
              <a:latin typeface="Berlin Sans FB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524000"/>
            <a:ext cx="3657600" cy="3581400"/>
          </a:xfrm>
        </p:spPr>
        <p:txBody>
          <a:bodyPr>
            <a:normAutofit fontScale="77500" lnSpcReduction="20000"/>
          </a:bodyPr>
          <a:lstStyle/>
          <a:p>
            <a:pPr marL="118872" indent="0">
              <a:buNone/>
            </a:pPr>
            <a:r>
              <a:rPr lang="en-US" sz="2900" dirty="0" smtClean="0">
                <a:latin typeface="Berlin Sans FB" pitchFamily="34" charset="0"/>
                <a:cs typeface="Aharoni" pitchFamily="2" charset="-79"/>
              </a:rPr>
              <a:t>As </a:t>
            </a:r>
            <a:r>
              <a:rPr lang="en-US" sz="2900" dirty="0">
                <a:latin typeface="Berlin Sans FB" pitchFamily="34" charset="0"/>
                <a:cs typeface="Aharoni" pitchFamily="2" charset="-79"/>
              </a:rPr>
              <a:t>many people upload videos in “YouTube” on the daily basis and a amount of comments posted on that videos are </a:t>
            </a:r>
            <a:r>
              <a:rPr lang="en-US" sz="2900" dirty="0" smtClean="0">
                <a:latin typeface="Berlin Sans FB" pitchFamily="34" charset="0"/>
                <a:cs typeface="Aharoni" pitchFamily="2" charset="-79"/>
              </a:rPr>
              <a:t>spam (</a:t>
            </a:r>
            <a:r>
              <a:rPr lang="en-US" sz="2900" dirty="0" err="1" smtClean="0">
                <a:latin typeface="Berlin Sans FB" pitchFamily="34" charset="0"/>
                <a:cs typeface="Aharoni" pitchFamily="2" charset="-79"/>
              </a:rPr>
              <a:t>i.e</a:t>
            </a:r>
            <a:r>
              <a:rPr lang="en-US" sz="2900" dirty="0" smtClean="0">
                <a:latin typeface="Berlin Sans FB" pitchFamily="34" charset="0"/>
                <a:cs typeface="Aharoni" pitchFamily="2" charset="-79"/>
              </a:rPr>
              <a:t>) </a:t>
            </a:r>
            <a:r>
              <a:rPr lang="en-US" sz="2900" dirty="0">
                <a:latin typeface="Berlin Sans FB" pitchFamily="34" charset="0"/>
                <a:cs typeface="Aharoni" pitchFamily="2" charset="-79"/>
              </a:rPr>
              <a:t>people trying to promote their channel or market their product. To tackle this problem </a:t>
            </a:r>
            <a:r>
              <a:rPr lang="en-US" sz="2900" dirty="0" smtClean="0">
                <a:latin typeface="Berlin Sans FB" pitchFamily="34" charset="0"/>
                <a:cs typeface="Aharoni" pitchFamily="2" charset="-79"/>
              </a:rPr>
              <a:t>in </a:t>
            </a:r>
            <a:r>
              <a:rPr lang="en-US" sz="2900" dirty="0">
                <a:latin typeface="Berlin Sans FB" pitchFamily="34" charset="0"/>
                <a:cs typeface="Aharoni" pitchFamily="2" charset="-79"/>
              </a:rPr>
              <a:t>this project we needed to identify the class of the </a:t>
            </a:r>
            <a:r>
              <a:rPr lang="en-US" sz="2900" dirty="0" smtClean="0">
                <a:latin typeface="Berlin Sans FB" pitchFamily="34" charset="0"/>
                <a:cs typeface="Aharoni" pitchFamily="2" charset="-79"/>
              </a:rPr>
              <a:t>YouTube </a:t>
            </a:r>
            <a:r>
              <a:rPr lang="en-US" sz="2900" dirty="0">
                <a:latin typeface="Berlin Sans FB" pitchFamily="34" charset="0"/>
                <a:cs typeface="Aharoni" pitchFamily="2" charset="-79"/>
              </a:rPr>
              <a:t>video comments </a:t>
            </a:r>
            <a:r>
              <a:rPr lang="en-US" sz="2900" dirty="0" smtClean="0">
                <a:latin typeface="Berlin Sans FB" pitchFamily="34" charset="0"/>
                <a:cs typeface="Aharoni" pitchFamily="2" charset="-79"/>
              </a:rPr>
              <a:t>that </a:t>
            </a:r>
            <a:r>
              <a:rPr lang="en-US" sz="2900" dirty="0">
                <a:latin typeface="Berlin Sans FB" pitchFamily="34" charset="0"/>
                <a:cs typeface="Aharoni" pitchFamily="2" charset="-79"/>
              </a:rPr>
              <a:t>it belongs to spam or ham</a:t>
            </a:r>
            <a:r>
              <a:rPr lang="en-US" sz="2900" dirty="0">
                <a:latin typeface="Aharoni" pitchFamily="2" charset="-79"/>
                <a:cs typeface="Aharoni" pitchFamily="2" charset="-79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0" t="25314" r="5957" b="21441"/>
          <a:stretch/>
        </p:blipFill>
        <p:spPr>
          <a:xfrm>
            <a:off x="4648200" y="1524000"/>
            <a:ext cx="3657600" cy="2133600"/>
          </a:xfrm>
        </p:spPr>
      </p:pic>
      <p:pic>
        <p:nvPicPr>
          <p:cNvPr id="1026" name="Picture 2" descr="C:\Users\venky kishore\Pictures\Screenshots\Screenshot (50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6" t="36288" r="11108" b="39803"/>
          <a:stretch/>
        </p:blipFill>
        <p:spPr bwMode="auto">
          <a:xfrm>
            <a:off x="4648200" y="3962400"/>
            <a:ext cx="372165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45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5800" y="1714499"/>
            <a:ext cx="1219200" cy="505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erlin Sans FB" pitchFamily="34" charset="0"/>
              </a:rPr>
              <a:t>Dataset</a:t>
            </a:r>
            <a:endParaRPr lang="en-US" b="1" dirty="0">
              <a:latin typeface="Berlin Sans FB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24200" y="1714499"/>
            <a:ext cx="1828800" cy="505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erlin Sans FB" pitchFamily="34" charset="0"/>
              </a:rPr>
              <a:t>Preprocessing </a:t>
            </a:r>
            <a:endParaRPr lang="en-US" b="1" dirty="0">
              <a:latin typeface="Berlin Sans FB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45819" y="1565493"/>
            <a:ext cx="1524000" cy="789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erlin Sans FB" pitchFamily="34" charset="0"/>
              </a:rPr>
              <a:t>Model Selection</a:t>
            </a:r>
            <a:endParaRPr lang="en-US" b="1" dirty="0">
              <a:latin typeface="Berlin Sans FB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905000" y="1776741"/>
            <a:ext cx="1191662" cy="38100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953754" y="1794335"/>
            <a:ext cx="1292065" cy="33223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341069" y="3336957"/>
            <a:ext cx="1600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erlin Sans FB" pitchFamily="34" charset="0"/>
              </a:rPr>
              <a:t>Train and Test split</a:t>
            </a:r>
            <a:endParaRPr lang="en-US" b="1" dirty="0">
              <a:latin typeface="Berlin Sans FB" pitchFamily="34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874469" y="2408597"/>
            <a:ext cx="266700" cy="928360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05100" y="3066767"/>
            <a:ext cx="2667000" cy="130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erlin Sans FB" pitchFamily="34" charset="0"/>
                <a:cs typeface="Aharoni" pitchFamily="2" charset="-79"/>
              </a:rPr>
              <a:t> Feature Selection</a:t>
            </a:r>
          </a:p>
          <a:p>
            <a:pPr algn="ctr"/>
            <a:r>
              <a:rPr lang="en-US" b="1" dirty="0" smtClean="0">
                <a:latin typeface="Berlin Sans FB" pitchFamily="34" charset="0"/>
                <a:cs typeface="Aharoni" pitchFamily="2" charset="-79"/>
              </a:rPr>
              <a:t> Feature Extraction</a:t>
            </a:r>
          </a:p>
          <a:p>
            <a:r>
              <a:rPr lang="en-US" b="1" dirty="0">
                <a:latin typeface="Berlin Sans FB" pitchFamily="34" charset="0"/>
                <a:cs typeface="Aharoni" pitchFamily="2" charset="-79"/>
              </a:rPr>
              <a:t> </a:t>
            </a:r>
            <a:r>
              <a:rPr lang="en-US" b="1" dirty="0" smtClean="0">
                <a:latin typeface="Berlin Sans FB" pitchFamily="34" charset="0"/>
                <a:cs typeface="Aharoni" pitchFamily="2" charset="-79"/>
              </a:rPr>
              <a:t>  Feature Engineering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3915622" y="2219984"/>
            <a:ext cx="275378" cy="846783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614336" y="5060887"/>
            <a:ext cx="1085850" cy="686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erlin Sans FB" pitchFamily="34" charset="0"/>
              </a:rPr>
              <a:t>Model</a:t>
            </a:r>
            <a:endParaRPr lang="en-US" b="1" dirty="0">
              <a:latin typeface="Berlin Sans FB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83766" y="5180846"/>
            <a:ext cx="1676400" cy="534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erlin Sans FB" pitchFamily="34" charset="0"/>
              </a:rPr>
              <a:t>Prediction</a:t>
            </a:r>
            <a:endParaRPr lang="en-US" b="1" dirty="0">
              <a:latin typeface="Berlin Sans FB" pitchFamily="34" charset="0"/>
            </a:endParaRPr>
          </a:p>
        </p:txBody>
      </p:sp>
      <p:sp>
        <p:nvSpPr>
          <p:cNvPr id="18" name="Left Arrow 17"/>
          <p:cNvSpPr/>
          <p:nvPr/>
        </p:nvSpPr>
        <p:spPr>
          <a:xfrm>
            <a:off x="4953000" y="5247615"/>
            <a:ext cx="1661336" cy="400615"/>
          </a:xfrm>
          <a:prstGeom prst="leftArrow">
            <a:avLst>
              <a:gd name="adj1" fmla="val 43221"/>
              <a:gd name="adj2" fmla="val 50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6874469" y="4098957"/>
            <a:ext cx="266700" cy="961930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34000" y="4942499"/>
            <a:ext cx="1210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Applying</a:t>
            </a:r>
          </a:p>
          <a:p>
            <a:endParaRPr lang="en-US" dirty="0" smtClean="0"/>
          </a:p>
          <a:p>
            <a:r>
              <a:rPr lang="en-US" dirty="0" smtClean="0"/>
              <a:t> test values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655" y="752314"/>
            <a:ext cx="1670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erlin Sans FB" pitchFamily="34" charset="0"/>
              </a:rPr>
              <a:t>Flowchart</a:t>
            </a:r>
            <a:endParaRPr lang="en-US" sz="2000" b="1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838200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erlin Sans FB" pitchFamily="34" charset="0"/>
              </a:rPr>
              <a:t>Model Accuracy</a:t>
            </a:r>
            <a:endParaRPr lang="en-US" sz="2000" b="1" dirty="0">
              <a:latin typeface="Berlin Sans FB" pitchFamily="34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9" t="29919" r="33569" b="34215"/>
          <a:stretch/>
        </p:blipFill>
        <p:spPr bwMode="auto">
          <a:xfrm>
            <a:off x="2261312" y="1752600"/>
            <a:ext cx="4583108" cy="2802049"/>
          </a:xfrm>
          <a:prstGeom prst="rect">
            <a:avLst/>
          </a:prstGeom>
          <a:ln w="19050">
            <a:solidFill>
              <a:schemeClr val="tx2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5412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572" y="860834"/>
            <a:ext cx="1828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erlin Sans FB" pitchFamily="34" charset="0"/>
              </a:rPr>
              <a:t>Conclusion</a:t>
            </a:r>
            <a:endParaRPr lang="en-US" sz="2000" b="1" dirty="0">
              <a:latin typeface="Berlin Sans FB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67640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dirty="0">
                <a:latin typeface="Berlin Sans FB" pitchFamily="34" charset="0"/>
              </a:rPr>
              <a:t>The goal of this research was to find capable methods and </a:t>
            </a:r>
            <a:r>
              <a:rPr lang="en-IN" sz="2000" dirty="0" smtClean="0">
                <a:latin typeface="Berlin Sans FB" pitchFamily="34" charset="0"/>
              </a:rPr>
              <a:t>settings</a:t>
            </a:r>
          </a:p>
          <a:p>
            <a:r>
              <a:rPr lang="en-IN" sz="2000" dirty="0" smtClean="0">
                <a:latin typeface="Berlin Sans FB" pitchFamily="34" charset="0"/>
              </a:rPr>
              <a:t> </a:t>
            </a:r>
            <a:r>
              <a:rPr lang="en-IN" sz="2000" dirty="0">
                <a:latin typeface="Berlin Sans FB" pitchFamily="34" charset="0"/>
              </a:rPr>
              <a:t>that could be used to help the detection of spam </a:t>
            </a:r>
            <a:r>
              <a:rPr lang="en-IN" sz="2000" dirty="0" smtClean="0">
                <a:latin typeface="Berlin Sans FB" pitchFamily="34" charset="0"/>
              </a:rPr>
              <a:t>comments</a:t>
            </a:r>
          </a:p>
          <a:p>
            <a:r>
              <a:rPr lang="en-IN" sz="2000" dirty="0" smtClean="0">
                <a:latin typeface="Berlin Sans FB" pitchFamily="34" charset="0"/>
              </a:rPr>
              <a:t>on </a:t>
            </a:r>
            <a:r>
              <a:rPr lang="en-IN" sz="2000" dirty="0">
                <a:latin typeface="Berlin Sans FB" pitchFamily="34" charset="0"/>
              </a:rPr>
              <a:t>YouTube. </a:t>
            </a:r>
            <a:endParaRPr lang="en-IN" sz="2000" dirty="0" smtClean="0">
              <a:latin typeface="Berlin Sans FB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>
                <a:latin typeface="Berlin Sans FB" pitchFamily="34" charset="0"/>
              </a:rPr>
              <a:t> </a:t>
            </a:r>
            <a:r>
              <a:rPr lang="en-IN" sz="2000" dirty="0" smtClean="0">
                <a:latin typeface="Berlin Sans FB" pitchFamily="34" charset="0"/>
              </a:rPr>
              <a:t>For </a:t>
            </a:r>
            <a:r>
              <a:rPr lang="en-IN" sz="2000" dirty="0">
                <a:latin typeface="Berlin Sans FB" pitchFamily="34" charset="0"/>
              </a:rPr>
              <a:t>classifying the YouTube comments as spam and </a:t>
            </a:r>
            <a:endParaRPr lang="en-IN" sz="2000" dirty="0" smtClean="0">
              <a:latin typeface="Berlin Sans FB" pitchFamily="34" charset="0"/>
            </a:endParaRPr>
          </a:p>
          <a:p>
            <a:r>
              <a:rPr lang="en-IN" sz="2000" dirty="0" smtClean="0">
                <a:latin typeface="Berlin Sans FB" pitchFamily="34" charset="0"/>
              </a:rPr>
              <a:t>not </a:t>
            </a:r>
            <a:r>
              <a:rPr lang="en-IN" sz="2000" dirty="0">
                <a:latin typeface="Berlin Sans FB" pitchFamily="34" charset="0"/>
              </a:rPr>
              <a:t>spam (ham) there are various techniques used</a:t>
            </a:r>
            <a:r>
              <a:rPr lang="en-IN" sz="2000" dirty="0" smtClean="0">
                <a:latin typeface="Berlin Sans FB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Berlin Sans FB" pitchFamily="34" charset="0"/>
              </a:rPr>
              <a:t>From the model accuracy table the “random forest” has the best accuracy for predicting the spam or ham comments in </a:t>
            </a:r>
            <a:r>
              <a:rPr lang="en-IN" sz="2000" dirty="0" err="1" smtClean="0">
                <a:latin typeface="Berlin Sans FB" pitchFamily="34" charset="0"/>
              </a:rPr>
              <a:t>youtube</a:t>
            </a:r>
            <a:r>
              <a:rPr lang="en-IN" sz="2000" dirty="0" smtClean="0">
                <a:latin typeface="Berlin Sans FB" pitchFamily="34" charset="0"/>
              </a:rPr>
              <a:t>.</a:t>
            </a:r>
            <a:endParaRPr lang="en-IN" sz="2000" dirty="0">
              <a:latin typeface="Berlin Sans FB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>
                <a:latin typeface="Berlin Sans FB" pitchFamily="34" charset="0"/>
              </a:rPr>
              <a:t>I</a:t>
            </a:r>
            <a:r>
              <a:rPr lang="en-IN" sz="2000" dirty="0" smtClean="0">
                <a:latin typeface="Berlin Sans FB" pitchFamily="34" charset="0"/>
              </a:rPr>
              <a:t>n </a:t>
            </a:r>
            <a:r>
              <a:rPr lang="en-IN" sz="2000" dirty="0">
                <a:latin typeface="Berlin Sans FB" pitchFamily="34" charset="0"/>
              </a:rPr>
              <a:t>real world, YouTube spam feature will not be constant it keeps on changing an precipitous </a:t>
            </a:r>
            <a:r>
              <a:rPr lang="en-IN" sz="2000" dirty="0" smtClean="0">
                <a:latin typeface="Berlin Sans FB" pitchFamily="34" charset="0"/>
              </a:rPr>
              <a:t>way.</a:t>
            </a:r>
          </a:p>
        </p:txBody>
      </p:sp>
    </p:spTree>
    <p:extLst>
      <p:ext uri="{BB962C8B-B14F-4D97-AF65-F5344CB8AC3E}">
        <p14:creationId xmlns:p14="http://schemas.microsoft.com/office/powerpoint/2010/main" val="26401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49650"/>
            <a:ext cx="6069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Capstone Project Link:</a:t>
            </a:r>
          </a:p>
          <a:p>
            <a:r>
              <a:rPr lang="en-US" sz="2000" dirty="0" smtClean="0">
                <a:latin typeface="Berlin Sans FB" pitchFamily="34" charset="0"/>
              </a:rPr>
              <a:t>https://github.com/Yogashree2409/Capstone-Project.git</a:t>
            </a:r>
            <a:endParaRPr lang="en-US" sz="2000" dirty="0">
              <a:latin typeface="Berlin Sans FB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81000" y="2743200"/>
            <a:ext cx="8382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THANK YOU</a:t>
            </a:r>
            <a:endParaRPr lang="en-US" sz="72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7730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94</TotalTime>
  <Words>197</Words>
  <Application>Microsoft Office PowerPoint</Application>
  <PresentationFormat>On-screen Show (4:3)</PresentationFormat>
  <Paragraphs>30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NewsPrint</vt:lpstr>
      <vt:lpstr>Youtube Spam           Collection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Spam Collection</dc:title>
  <dc:creator>venky kishore</dc:creator>
  <cp:lastModifiedBy>venky kishore</cp:lastModifiedBy>
  <cp:revision>9</cp:revision>
  <dcterms:created xsi:type="dcterms:W3CDTF">2022-08-04T15:53:33Z</dcterms:created>
  <dcterms:modified xsi:type="dcterms:W3CDTF">2022-08-04T17:28:21Z</dcterms:modified>
</cp:coreProperties>
</file>