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4410A-F4EC-E549-1126-99D8420D31C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4D3FAD0-6249-8ECA-0515-6543A77B24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997E85B-E1E8-87E7-B551-C59509CB8BFA}"/>
              </a:ext>
            </a:extLst>
          </p:cNvPr>
          <p:cNvSpPr>
            <a:spLocks noGrp="1"/>
          </p:cNvSpPr>
          <p:nvPr>
            <p:ph type="dt" sz="half" idx="10"/>
          </p:nvPr>
        </p:nvSpPr>
        <p:spPr/>
        <p:txBody>
          <a:bodyPr/>
          <a:lstStyle/>
          <a:p>
            <a:fld id="{1099F462-F52E-4B51-9F5D-970E80365F8E}" type="datetimeFigureOut">
              <a:rPr lang="en-IN" smtClean="0"/>
              <a:t>13-11-2024</a:t>
            </a:fld>
            <a:endParaRPr lang="en-IN"/>
          </a:p>
        </p:txBody>
      </p:sp>
      <p:sp>
        <p:nvSpPr>
          <p:cNvPr id="5" name="Footer Placeholder 4">
            <a:extLst>
              <a:ext uri="{FF2B5EF4-FFF2-40B4-BE49-F238E27FC236}">
                <a16:creationId xmlns:a16="http://schemas.microsoft.com/office/drawing/2014/main" id="{CDE0436F-8B1A-03FC-B6A7-511B423C1C5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F9B10EC-501B-E130-4557-BBD41A14A2F7}"/>
              </a:ext>
            </a:extLst>
          </p:cNvPr>
          <p:cNvSpPr>
            <a:spLocks noGrp="1"/>
          </p:cNvSpPr>
          <p:nvPr>
            <p:ph type="sldNum" sz="quarter" idx="12"/>
          </p:nvPr>
        </p:nvSpPr>
        <p:spPr/>
        <p:txBody>
          <a:bodyPr/>
          <a:lstStyle/>
          <a:p>
            <a:fld id="{8BD75C85-EFA9-407C-A924-B4A6933D3BB7}" type="slidenum">
              <a:rPr lang="en-IN" smtClean="0"/>
              <a:t>‹#›</a:t>
            </a:fld>
            <a:endParaRPr lang="en-IN"/>
          </a:p>
        </p:txBody>
      </p:sp>
    </p:spTree>
    <p:extLst>
      <p:ext uri="{BB962C8B-B14F-4D97-AF65-F5344CB8AC3E}">
        <p14:creationId xmlns:p14="http://schemas.microsoft.com/office/powerpoint/2010/main" val="23866777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0E487-CF01-7295-1323-E71199D7E27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B919AB6-426F-6AA7-B307-78A5EB459D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047A888-3218-B752-98ED-EC4676AB3EF8}"/>
              </a:ext>
            </a:extLst>
          </p:cNvPr>
          <p:cNvSpPr>
            <a:spLocks noGrp="1"/>
          </p:cNvSpPr>
          <p:nvPr>
            <p:ph type="dt" sz="half" idx="10"/>
          </p:nvPr>
        </p:nvSpPr>
        <p:spPr/>
        <p:txBody>
          <a:bodyPr/>
          <a:lstStyle/>
          <a:p>
            <a:fld id="{1099F462-F52E-4B51-9F5D-970E80365F8E}" type="datetimeFigureOut">
              <a:rPr lang="en-IN" smtClean="0"/>
              <a:t>13-11-2024</a:t>
            </a:fld>
            <a:endParaRPr lang="en-IN"/>
          </a:p>
        </p:txBody>
      </p:sp>
      <p:sp>
        <p:nvSpPr>
          <p:cNvPr id="5" name="Footer Placeholder 4">
            <a:extLst>
              <a:ext uri="{FF2B5EF4-FFF2-40B4-BE49-F238E27FC236}">
                <a16:creationId xmlns:a16="http://schemas.microsoft.com/office/drawing/2014/main" id="{065F2F26-71B4-9ECE-24A1-682EAD8FC14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1FCB840-C973-EDF8-CA1B-CE2750818719}"/>
              </a:ext>
            </a:extLst>
          </p:cNvPr>
          <p:cNvSpPr>
            <a:spLocks noGrp="1"/>
          </p:cNvSpPr>
          <p:nvPr>
            <p:ph type="sldNum" sz="quarter" idx="12"/>
          </p:nvPr>
        </p:nvSpPr>
        <p:spPr/>
        <p:txBody>
          <a:bodyPr/>
          <a:lstStyle/>
          <a:p>
            <a:fld id="{8BD75C85-EFA9-407C-A924-B4A6933D3BB7}" type="slidenum">
              <a:rPr lang="en-IN" smtClean="0"/>
              <a:t>‹#›</a:t>
            </a:fld>
            <a:endParaRPr lang="en-IN"/>
          </a:p>
        </p:txBody>
      </p:sp>
    </p:spTree>
    <p:extLst>
      <p:ext uri="{BB962C8B-B14F-4D97-AF65-F5344CB8AC3E}">
        <p14:creationId xmlns:p14="http://schemas.microsoft.com/office/powerpoint/2010/main" val="23860533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C929AF1-079C-B40E-415B-8934E4D9A43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BC0D4BB-702B-56DD-C5A6-EF216C00CEE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50E4286-2658-BC49-8A7A-D7FDE3713668}"/>
              </a:ext>
            </a:extLst>
          </p:cNvPr>
          <p:cNvSpPr>
            <a:spLocks noGrp="1"/>
          </p:cNvSpPr>
          <p:nvPr>
            <p:ph type="dt" sz="half" idx="10"/>
          </p:nvPr>
        </p:nvSpPr>
        <p:spPr/>
        <p:txBody>
          <a:bodyPr/>
          <a:lstStyle/>
          <a:p>
            <a:fld id="{1099F462-F52E-4B51-9F5D-970E80365F8E}" type="datetimeFigureOut">
              <a:rPr lang="en-IN" smtClean="0"/>
              <a:t>13-11-2024</a:t>
            </a:fld>
            <a:endParaRPr lang="en-IN"/>
          </a:p>
        </p:txBody>
      </p:sp>
      <p:sp>
        <p:nvSpPr>
          <p:cNvPr id="5" name="Footer Placeholder 4">
            <a:extLst>
              <a:ext uri="{FF2B5EF4-FFF2-40B4-BE49-F238E27FC236}">
                <a16:creationId xmlns:a16="http://schemas.microsoft.com/office/drawing/2014/main" id="{7D588637-3D8E-A618-9FFE-649E9E7BDF1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68C9BD5-ACBF-F16C-7064-5E24FB238D4A}"/>
              </a:ext>
            </a:extLst>
          </p:cNvPr>
          <p:cNvSpPr>
            <a:spLocks noGrp="1"/>
          </p:cNvSpPr>
          <p:nvPr>
            <p:ph type="sldNum" sz="quarter" idx="12"/>
          </p:nvPr>
        </p:nvSpPr>
        <p:spPr/>
        <p:txBody>
          <a:bodyPr/>
          <a:lstStyle/>
          <a:p>
            <a:fld id="{8BD75C85-EFA9-407C-A924-B4A6933D3BB7}" type="slidenum">
              <a:rPr lang="en-IN" smtClean="0"/>
              <a:t>‹#›</a:t>
            </a:fld>
            <a:endParaRPr lang="en-IN"/>
          </a:p>
        </p:txBody>
      </p:sp>
    </p:spTree>
    <p:extLst>
      <p:ext uri="{BB962C8B-B14F-4D97-AF65-F5344CB8AC3E}">
        <p14:creationId xmlns:p14="http://schemas.microsoft.com/office/powerpoint/2010/main" val="5485638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0AEF1-7D17-D46E-381E-677AA22F7E7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0BBA290-029F-457B-1F84-4745320493E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3881F23-8534-3AD8-53CA-EFF5BBF9BCB9}"/>
              </a:ext>
            </a:extLst>
          </p:cNvPr>
          <p:cNvSpPr>
            <a:spLocks noGrp="1"/>
          </p:cNvSpPr>
          <p:nvPr>
            <p:ph type="dt" sz="half" idx="10"/>
          </p:nvPr>
        </p:nvSpPr>
        <p:spPr/>
        <p:txBody>
          <a:bodyPr/>
          <a:lstStyle/>
          <a:p>
            <a:fld id="{1099F462-F52E-4B51-9F5D-970E80365F8E}" type="datetimeFigureOut">
              <a:rPr lang="en-IN" smtClean="0"/>
              <a:t>13-11-2024</a:t>
            </a:fld>
            <a:endParaRPr lang="en-IN"/>
          </a:p>
        </p:txBody>
      </p:sp>
      <p:sp>
        <p:nvSpPr>
          <p:cNvPr id="5" name="Footer Placeholder 4">
            <a:extLst>
              <a:ext uri="{FF2B5EF4-FFF2-40B4-BE49-F238E27FC236}">
                <a16:creationId xmlns:a16="http://schemas.microsoft.com/office/drawing/2014/main" id="{DD13FA13-B63E-B0FC-6816-734F666929A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438589B-446B-D553-3933-ED064BE939E8}"/>
              </a:ext>
            </a:extLst>
          </p:cNvPr>
          <p:cNvSpPr>
            <a:spLocks noGrp="1"/>
          </p:cNvSpPr>
          <p:nvPr>
            <p:ph type="sldNum" sz="quarter" idx="12"/>
          </p:nvPr>
        </p:nvSpPr>
        <p:spPr/>
        <p:txBody>
          <a:bodyPr/>
          <a:lstStyle/>
          <a:p>
            <a:fld id="{8BD75C85-EFA9-407C-A924-B4A6933D3BB7}" type="slidenum">
              <a:rPr lang="en-IN" smtClean="0"/>
              <a:t>‹#›</a:t>
            </a:fld>
            <a:endParaRPr lang="en-IN"/>
          </a:p>
        </p:txBody>
      </p:sp>
    </p:spTree>
    <p:extLst>
      <p:ext uri="{BB962C8B-B14F-4D97-AF65-F5344CB8AC3E}">
        <p14:creationId xmlns:p14="http://schemas.microsoft.com/office/powerpoint/2010/main" val="9059223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68D96-867A-F56C-B5EF-BB9486394E9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FA2DBE5-3E4C-A26E-AF97-094DD416FE8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F46DF84-FA5E-4A10-4051-AC0CD06B250E}"/>
              </a:ext>
            </a:extLst>
          </p:cNvPr>
          <p:cNvSpPr>
            <a:spLocks noGrp="1"/>
          </p:cNvSpPr>
          <p:nvPr>
            <p:ph type="dt" sz="half" idx="10"/>
          </p:nvPr>
        </p:nvSpPr>
        <p:spPr/>
        <p:txBody>
          <a:bodyPr/>
          <a:lstStyle/>
          <a:p>
            <a:fld id="{1099F462-F52E-4B51-9F5D-970E80365F8E}" type="datetimeFigureOut">
              <a:rPr lang="en-IN" smtClean="0"/>
              <a:t>13-11-2024</a:t>
            </a:fld>
            <a:endParaRPr lang="en-IN"/>
          </a:p>
        </p:txBody>
      </p:sp>
      <p:sp>
        <p:nvSpPr>
          <p:cNvPr id="5" name="Footer Placeholder 4">
            <a:extLst>
              <a:ext uri="{FF2B5EF4-FFF2-40B4-BE49-F238E27FC236}">
                <a16:creationId xmlns:a16="http://schemas.microsoft.com/office/drawing/2014/main" id="{EDE60CEA-8055-4ED2-BDE4-30DA60D6F27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EC70C9A-8EA8-F244-D80B-E4AA4E4F6DFE}"/>
              </a:ext>
            </a:extLst>
          </p:cNvPr>
          <p:cNvSpPr>
            <a:spLocks noGrp="1"/>
          </p:cNvSpPr>
          <p:nvPr>
            <p:ph type="sldNum" sz="quarter" idx="12"/>
          </p:nvPr>
        </p:nvSpPr>
        <p:spPr/>
        <p:txBody>
          <a:bodyPr/>
          <a:lstStyle/>
          <a:p>
            <a:fld id="{8BD75C85-EFA9-407C-A924-B4A6933D3BB7}" type="slidenum">
              <a:rPr lang="en-IN" smtClean="0"/>
              <a:t>‹#›</a:t>
            </a:fld>
            <a:endParaRPr lang="en-IN"/>
          </a:p>
        </p:txBody>
      </p:sp>
    </p:spTree>
    <p:extLst>
      <p:ext uri="{BB962C8B-B14F-4D97-AF65-F5344CB8AC3E}">
        <p14:creationId xmlns:p14="http://schemas.microsoft.com/office/powerpoint/2010/main" val="22314862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2235D-7370-EAD4-F729-828D0B0C900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B4E655C-625A-060B-99B1-21F70A2AE9A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47D1E04-6694-184E-685C-760EEDBCD9F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4A0D140-4B7F-B36F-0000-6623AC9F4718}"/>
              </a:ext>
            </a:extLst>
          </p:cNvPr>
          <p:cNvSpPr>
            <a:spLocks noGrp="1"/>
          </p:cNvSpPr>
          <p:nvPr>
            <p:ph type="dt" sz="half" idx="10"/>
          </p:nvPr>
        </p:nvSpPr>
        <p:spPr/>
        <p:txBody>
          <a:bodyPr/>
          <a:lstStyle/>
          <a:p>
            <a:fld id="{1099F462-F52E-4B51-9F5D-970E80365F8E}" type="datetimeFigureOut">
              <a:rPr lang="en-IN" smtClean="0"/>
              <a:t>13-11-2024</a:t>
            </a:fld>
            <a:endParaRPr lang="en-IN"/>
          </a:p>
        </p:txBody>
      </p:sp>
      <p:sp>
        <p:nvSpPr>
          <p:cNvPr id="6" name="Footer Placeholder 5">
            <a:extLst>
              <a:ext uri="{FF2B5EF4-FFF2-40B4-BE49-F238E27FC236}">
                <a16:creationId xmlns:a16="http://schemas.microsoft.com/office/drawing/2014/main" id="{98ACC137-965B-C2F7-184F-B5D44EBC097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19C35C8-DF41-D2B2-DF6C-41A5A72FCE25}"/>
              </a:ext>
            </a:extLst>
          </p:cNvPr>
          <p:cNvSpPr>
            <a:spLocks noGrp="1"/>
          </p:cNvSpPr>
          <p:nvPr>
            <p:ph type="sldNum" sz="quarter" idx="12"/>
          </p:nvPr>
        </p:nvSpPr>
        <p:spPr/>
        <p:txBody>
          <a:bodyPr/>
          <a:lstStyle/>
          <a:p>
            <a:fld id="{8BD75C85-EFA9-407C-A924-B4A6933D3BB7}" type="slidenum">
              <a:rPr lang="en-IN" smtClean="0"/>
              <a:t>‹#›</a:t>
            </a:fld>
            <a:endParaRPr lang="en-IN"/>
          </a:p>
        </p:txBody>
      </p:sp>
    </p:spTree>
    <p:extLst>
      <p:ext uri="{BB962C8B-B14F-4D97-AF65-F5344CB8AC3E}">
        <p14:creationId xmlns:p14="http://schemas.microsoft.com/office/powerpoint/2010/main" val="7966175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5FDC4-2BFC-F9AD-084C-2AFC980F0F4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9C99443-002E-6D0A-608B-1101347997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5EDA0CB-263F-E13A-BA2F-E0191436A2B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EB136AE-0FA9-4AB7-7440-D7461C544E6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A370333-A175-F65B-A9B8-D79CCFF160B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3B30A35-D54A-0A1F-1669-A09F116A16AE}"/>
              </a:ext>
            </a:extLst>
          </p:cNvPr>
          <p:cNvSpPr>
            <a:spLocks noGrp="1"/>
          </p:cNvSpPr>
          <p:nvPr>
            <p:ph type="dt" sz="half" idx="10"/>
          </p:nvPr>
        </p:nvSpPr>
        <p:spPr/>
        <p:txBody>
          <a:bodyPr/>
          <a:lstStyle/>
          <a:p>
            <a:fld id="{1099F462-F52E-4B51-9F5D-970E80365F8E}" type="datetimeFigureOut">
              <a:rPr lang="en-IN" smtClean="0"/>
              <a:t>13-11-2024</a:t>
            </a:fld>
            <a:endParaRPr lang="en-IN"/>
          </a:p>
        </p:txBody>
      </p:sp>
      <p:sp>
        <p:nvSpPr>
          <p:cNvPr id="8" name="Footer Placeholder 7">
            <a:extLst>
              <a:ext uri="{FF2B5EF4-FFF2-40B4-BE49-F238E27FC236}">
                <a16:creationId xmlns:a16="http://schemas.microsoft.com/office/drawing/2014/main" id="{5EC48990-5356-382C-C4B8-02533F0178E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C83BDBF-C2FD-09A5-F6EF-A14B9DC7146E}"/>
              </a:ext>
            </a:extLst>
          </p:cNvPr>
          <p:cNvSpPr>
            <a:spLocks noGrp="1"/>
          </p:cNvSpPr>
          <p:nvPr>
            <p:ph type="sldNum" sz="quarter" idx="12"/>
          </p:nvPr>
        </p:nvSpPr>
        <p:spPr/>
        <p:txBody>
          <a:bodyPr/>
          <a:lstStyle/>
          <a:p>
            <a:fld id="{8BD75C85-EFA9-407C-A924-B4A6933D3BB7}" type="slidenum">
              <a:rPr lang="en-IN" smtClean="0"/>
              <a:t>‹#›</a:t>
            </a:fld>
            <a:endParaRPr lang="en-IN"/>
          </a:p>
        </p:txBody>
      </p:sp>
    </p:spTree>
    <p:extLst>
      <p:ext uri="{BB962C8B-B14F-4D97-AF65-F5344CB8AC3E}">
        <p14:creationId xmlns:p14="http://schemas.microsoft.com/office/powerpoint/2010/main" val="10942060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7D46C-AC1D-0CB0-A3C0-E182594FDA6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1BC0570-6D8C-5E76-E12F-E8F19F221687}"/>
              </a:ext>
            </a:extLst>
          </p:cNvPr>
          <p:cNvSpPr>
            <a:spLocks noGrp="1"/>
          </p:cNvSpPr>
          <p:nvPr>
            <p:ph type="dt" sz="half" idx="10"/>
          </p:nvPr>
        </p:nvSpPr>
        <p:spPr/>
        <p:txBody>
          <a:bodyPr/>
          <a:lstStyle/>
          <a:p>
            <a:fld id="{1099F462-F52E-4B51-9F5D-970E80365F8E}" type="datetimeFigureOut">
              <a:rPr lang="en-IN" smtClean="0"/>
              <a:t>13-11-2024</a:t>
            </a:fld>
            <a:endParaRPr lang="en-IN"/>
          </a:p>
        </p:txBody>
      </p:sp>
      <p:sp>
        <p:nvSpPr>
          <p:cNvPr id="4" name="Footer Placeholder 3">
            <a:extLst>
              <a:ext uri="{FF2B5EF4-FFF2-40B4-BE49-F238E27FC236}">
                <a16:creationId xmlns:a16="http://schemas.microsoft.com/office/drawing/2014/main" id="{254EAF3B-FE4A-232B-B733-6EBACF96BCB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CBBA5DA-0541-59C2-A188-5129EE8C8BF8}"/>
              </a:ext>
            </a:extLst>
          </p:cNvPr>
          <p:cNvSpPr>
            <a:spLocks noGrp="1"/>
          </p:cNvSpPr>
          <p:nvPr>
            <p:ph type="sldNum" sz="quarter" idx="12"/>
          </p:nvPr>
        </p:nvSpPr>
        <p:spPr/>
        <p:txBody>
          <a:bodyPr/>
          <a:lstStyle/>
          <a:p>
            <a:fld id="{8BD75C85-EFA9-407C-A924-B4A6933D3BB7}" type="slidenum">
              <a:rPr lang="en-IN" smtClean="0"/>
              <a:t>‹#›</a:t>
            </a:fld>
            <a:endParaRPr lang="en-IN"/>
          </a:p>
        </p:txBody>
      </p:sp>
    </p:spTree>
    <p:extLst>
      <p:ext uri="{BB962C8B-B14F-4D97-AF65-F5344CB8AC3E}">
        <p14:creationId xmlns:p14="http://schemas.microsoft.com/office/powerpoint/2010/main" val="31206625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39F6B6A-2CB5-CA75-E6A9-A90D792C73AB}"/>
              </a:ext>
            </a:extLst>
          </p:cNvPr>
          <p:cNvSpPr>
            <a:spLocks noGrp="1"/>
          </p:cNvSpPr>
          <p:nvPr>
            <p:ph type="dt" sz="half" idx="10"/>
          </p:nvPr>
        </p:nvSpPr>
        <p:spPr/>
        <p:txBody>
          <a:bodyPr/>
          <a:lstStyle/>
          <a:p>
            <a:fld id="{1099F462-F52E-4B51-9F5D-970E80365F8E}" type="datetimeFigureOut">
              <a:rPr lang="en-IN" smtClean="0"/>
              <a:t>13-11-2024</a:t>
            </a:fld>
            <a:endParaRPr lang="en-IN"/>
          </a:p>
        </p:txBody>
      </p:sp>
      <p:sp>
        <p:nvSpPr>
          <p:cNvPr id="3" name="Footer Placeholder 2">
            <a:extLst>
              <a:ext uri="{FF2B5EF4-FFF2-40B4-BE49-F238E27FC236}">
                <a16:creationId xmlns:a16="http://schemas.microsoft.com/office/drawing/2014/main" id="{0EBEDC34-C83B-EE47-06C4-A8EB3F53344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E2564D6-799E-5671-07B3-A2EE64DE07A6}"/>
              </a:ext>
            </a:extLst>
          </p:cNvPr>
          <p:cNvSpPr>
            <a:spLocks noGrp="1"/>
          </p:cNvSpPr>
          <p:nvPr>
            <p:ph type="sldNum" sz="quarter" idx="12"/>
          </p:nvPr>
        </p:nvSpPr>
        <p:spPr/>
        <p:txBody>
          <a:bodyPr/>
          <a:lstStyle/>
          <a:p>
            <a:fld id="{8BD75C85-EFA9-407C-A924-B4A6933D3BB7}" type="slidenum">
              <a:rPr lang="en-IN" smtClean="0"/>
              <a:t>‹#›</a:t>
            </a:fld>
            <a:endParaRPr lang="en-IN"/>
          </a:p>
        </p:txBody>
      </p:sp>
    </p:spTree>
    <p:extLst>
      <p:ext uri="{BB962C8B-B14F-4D97-AF65-F5344CB8AC3E}">
        <p14:creationId xmlns:p14="http://schemas.microsoft.com/office/powerpoint/2010/main" val="40669844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84076-6C57-9774-DEBA-353F25AFBE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5469836-C054-1BA1-42EB-7DCF01C7A89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7D80E3F-CF8B-B0DD-6D77-4BD5E84481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449A90-C8E9-5134-B31C-E8041B5BD68E}"/>
              </a:ext>
            </a:extLst>
          </p:cNvPr>
          <p:cNvSpPr>
            <a:spLocks noGrp="1"/>
          </p:cNvSpPr>
          <p:nvPr>
            <p:ph type="dt" sz="half" idx="10"/>
          </p:nvPr>
        </p:nvSpPr>
        <p:spPr/>
        <p:txBody>
          <a:bodyPr/>
          <a:lstStyle/>
          <a:p>
            <a:fld id="{1099F462-F52E-4B51-9F5D-970E80365F8E}" type="datetimeFigureOut">
              <a:rPr lang="en-IN" smtClean="0"/>
              <a:t>13-11-2024</a:t>
            </a:fld>
            <a:endParaRPr lang="en-IN"/>
          </a:p>
        </p:txBody>
      </p:sp>
      <p:sp>
        <p:nvSpPr>
          <p:cNvPr id="6" name="Footer Placeholder 5">
            <a:extLst>
              <a:ext uri="{FF2B5EF4-FFF2-40B4-BE49-F238E27FC236}">
                <a16:creationId xmlns:a16="http://schemas.microsoft.com/office/drawing/2014/main" id="{A7F226DD-9E8F-100B-926A-100B143FFEF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D6CE898-4F00-CB5F-AA2B-5AA7D3F35355}"/>
              </a:ext>
            </a:extLst>
          </p:cNvPr>
          <p:cNvSpPr>
            <a:spLocks noGrp="1"/>
          </p:cNvSpPr>
          <p:nvPr>
            <p:ph type="sldNum" sz="quarter" idx="12"/>
          </p:nvPr>
        </p:nvSpPr>
        <p:spPr/>
        <p:txBody>
          <a:bodyPr/>
          <a:lstStyle/>
          <a:p>
            <a:fld id="{8BD75C85-EFA9-407C-A924-B4A6933D3BB7}" type="slidenum">
              <a:rPr lang="en-IN" smtClean="0"/>
              <a:t>‹#›</a:t>
            </a:fld>
            <a:endParaRPr lang="en-IN"/>
          </a:p>
        </p:txBody>
      </p:sp>
    </p:spTree>
    <p:extLst>
      <p:ext uri="{BB962C8B-B14F-4D97-AF65-F5344CB8AC3E}">
        <p14:creationId xmlns:p14="http://schemas.microsoft.com/office/powerpoint/2010/main" val="17515661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D63C8-8957-FBEA-9E82-0B1BA8659C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DB7F6C5-3C97-4805-4096-8D77DDD791D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AF6131F-073A-09DC-CE60-5F0CB4A109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904A0C5-2E14-2C45-A0F5-2546CE41A964}"/>
              </a:ext>
            </a:extLst>
          </p:cNvPr>
          <p:cNvSpPr>
            <a:spLocks noGrp="1"/>
          </p:cNvSpPr>
          <p:nvPr>
            <p:ph type="dt" sz="half" idx="10"/>
          </p:nvPr>
        </p:nvSpPr>
        <p:spPr/>
        <p:txBody>
          <a:bodyPr/>
          <a:lstStyle/>
          <a:p>
            <a:fld id="{1099F462-F52E-4B51-9F5D-970E80365F8E}" type="datetimeFigureOut">
              <a:rPr lang="en-IN" smtClean="0"/>
              <a:t>13-11-2024</a:t>
            </a:fld>
            <a:endParaRPr lang="en-IN"/>
          </a:p>
        </p:txBody>
      </p:sp>
      <p:sp>
        <p:nvSpPr>
          <p:cNvPr id="6" name="Footer Placeholder 5">
            <a:extLst>
              <a:ext uri="{FF2B5EF4-FFF2-40B4-BE49-F238E27FC236}">
                <a16:creationId xmlns:a16="http://schemas.microsoft.com/office/drawing/2014/main" id="{D5DF8162-29D0-566D-8872-880896381FD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947B547-3EA1-04DB-96F3-EE3B90008632}"/>
              </a:ext>
            </a:extLst>
          </p:cNvPr>
          <p:cNvSpPr>
            <a:spLocks noGrp="1"/>
          </p:cNvSpPr>
          <p:nvPr>
            <p:ph type="sldNum" sz="quarter" idx="12"/>
          </p:nvPr>
        </p:nvSpPr>
        <p:spPr/>
        <p:txBody>
          <a:bodyPr/>
          <a:lstStyle/>
          <a:p>
            <a:fld id="{8BD75C85-EFA9-407C-A924-B4A6933D3BB7}" type="slidenum">
              <a:rPr lang="en-IN" smtClean="0"/>
              <a:t>‹#›</a:t>
            </a:fld>
            <a:endParaRPr lang="en-IN"/>
          </a:p>
        </p:txBody>
      </p:sp>
    </p:spTree>
    <p:extLst>
      <p:ext uri="{BB962C8B-B14F-4D97-AF65-F5344CB8AC3E}">
        <p14:creationId xmlns:p14="http://schemas.microsoft.com/office/powerpoint/2010/main" val="42852713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378430E-7F82-F0FC-910C-A4ABAA44B56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78B74B4-EDAF-212E-4184-3F1C31358AA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3A3AB87-97C7-AFF8-0024-6299073C88F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99F462-F52E-4B51-9F5D-970E80365F8E}" type="datetimeFigureOut">
              <a:rPr lang="en-IN" smtClean="0"/>
              <a:t>13-11-2024</a:t>
            </a:fld>
            <a:endParaRPr lang="en-IN"/>
          </a:p>
        </p:txBody>
      </p:sp>
      <p:sp>
        <p:nvSpPr>
          <p:cNvPr id="5" name="Footer Placeholder 4">
            <a:extLst>
              <a:ext uri="{FF2B5EF4-FFF2-40B4-BE49-F238E27FC236}">
                <a16:creationId xmlns:a16="http://schemas.microsoft.com/office/drawing/2014/main" id="{871B3A61-295E-7F8D-1675-527F7D5A270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0D6EFD5-96FA-FAA5-7F22-EDD5C3395D8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D75C85-EFA9-407C-A924-B4A6933D3BB7}" type="slidenum">
              <a:rPr lang="en-IN" smtClean="0"/>
              <a:t>‹#›</a:t>
            </a:fld>
            <a:endParaRPr lang="en-IN"/>
          </a:p>
        </p:txBody>
      </p:sp>
    </p:spTree>
    <p:extLst>
      <p:ext uri="{BB962C8B-B14F-4D97-AF65-F5344CB8AC3E}">
        <p14:creationId xmlns:p14="http://schemas.microsoft.com/office/powerpoint/2010/main" val="36215385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FD906-A610-4E1C-1597-D3E7FD025115}"/>
              </a:ext>
            </a:extLst>
          </p:cNvPr>
          <p:cNvSpPr>
            <a:spLocks noGrp="1"/>
          </p:cNvSpPr>
          <p:nvPr>
            <p:ph type="ctrTitle"/>
          </p:nvPr>
        </p:nvSpPr>
        <p:spPr/>
        <p:txBody>
          <a:bodyPr/>
          <a:lstStyle/>
          <a:p>
            <a:r>
              <a:rPr lang="en-IN" dirty="0"/>
              <a:t>Seamless Banking System</a:t>
            </a:r>
          </a:p>
        </p:txBody>
      </p:sp>
      <p:sp>
        <p:nvSpPr>
          <p:cNvPr id="3" name="Subtitle 2">
            <a:extLst>
              <a:ext uri="{FF2B5EF4-FFF2-40B4-BE49-F238E27FC236}">
                <a16:creationId xmlns:a16="http://schemas.microsoft.com/office/drawing/2014/main" id="{F98C01D6-A8BC-B8FF-2C25-D7BA7122A106}"/>
              </a:ext>
            </a:extLst>
          </p:cNvPr>
          <p:cNvSpPr>
            <a:spLocks noGrp="1"/>
          </p:cNvSpPr>
          <p:nvPr>
            <p:ph type="subTitle" idx="1"/>
          </p:nvPr>
        </p:nvSpPr>
        <p:spPr/>
        <p:txBody>
          <a:bodyPr/>
          <a:lstStyle/>
          <a:p>
            <a:r>
              <a:rPr lang="en-IN" dirty="0"/>
              <a:t>ROVER-Team - 2</a:t>
            </a:r>
          </a:p>
        </p:txBody>
      </p:sp>
    </p:spTree>
    <p:extLst>
      <p:ext uri="{BB962C8B-B14F-4D97-AF65-F5344CB8AC3E}">
        <p14:creationId xmlns:p14="http://schemas.microsoft.com/office/powerpoint/2010/main" val="209724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DDB965D-C476-F32C-21AA-407984FD48B6}"/>
              </a:ext>
            </a:extLst>
          </p:cNvPr>
          <p:cNvPicPr>
            <a:picLocks noChangeAspect="1"/>
          </p:cNvPicPr>
          <p:nvPr/>
        </p:nvPicPr>
        <p:blipFill>
          <a:blip r:embed="rId2"/>
          <a:stretch>
            <a:fillRect/>
          </a:stretch>
        </p:blipFill>
        <p:spPr>
          <a:xfrm>
            <a:off x="432819" y="94268"/>
            <a:ext cx="7853342" cy="6619973"/>
          </a:xfrm>
          <a:prstGeom prst="rect">
            <a:avLst/>
          </a:prstGeom>
        </p:spPr>
      </p:pic>
    </p:spTree>
    <p:extLst>
      <p:ext uri="{BB962C8B-B14F-4D97-AF65-F5344CB8AC3E}">
        <p14:creationId xmlns:p14="http://schemas.microsoft.com/office/powerpoint/2010/main" val="16386396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9FFB103-9DAF-3CB0-39C1-BBD702255B92}"/>
              </a:ext>
            </a:extLst>
          </p:cNvPr>
          <p:cNvPicPr>
            <a:picLocks noChangeAspect="1"/>
          </p:cNvPicPr>
          <p:nvPr/>
        </p:nvPicPr>
        <p:blipFill>
          <a:blip r:embed="rId2"/>
          <a:stretch>
            <a:fillRect/>
          </a:stretch>
        </p:blipFill>
        <p:spPr>
          <a:xfrm>
            <a:off x="128693" y="0"/>
            <a:ext cx="7786820" cy="6858000"/>
          </a:xfrm>
          <a:prstGeom prst="rect">
            <a:avLst/>
          </a:prstGeom>
        </p:spPr>
      </p:pic>
    </p:spTree>
    <p:extLst>
      <p:ext uri="{BB962C8B-B14F-4D97-AF65-F5344CB8AC3E}">
        <p14:creationId xmlns:p14="http://schemas.microsoft.com/office/powerpoint/2010/main" val="37798150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7B5DC-9AA9-9559-2E2B-AF40696C33FC}"/>
              </a:ext>
            </a:extLst>
          </p:cNvPr>
          <p:cNvSpPr>
            <a:spLocks noGrp="1"/>
          </p:cNvSpPr>
          <p:nvPr>
            <p:ph type="title"/>
          </p:nvPr>
        </p:nvSpPr>
        <p:spPr/>
        <p:txBody>
          <a:bodyPr/>
          <a:lstStyle/>
          <a:p>
            <a:r>
              <a:rPr lang="en-IN" dirty="0"/>
              <a:t>Product Backlog:</a:t>
            </a:r>
          </a:p>
        </p:txBody>
      </p:sp>
      <p:graphicFrame>
        <p:nvGraphicFramePr>
          <p:cNvPr id="4" name="Content Placeholder 3">
            <a:extLst>
              <a:ext uri="{FF2B5EF4-FFF2-40B4-BE49-F238E27FC236}">
                <a16:creationId xmlns:a16="http://schemas.microsoft.com/office/drawing/2014/main" id="{DCA2429C-A198-9341-57CC-7B1A90B8FD18}"/>
              </a:ext>
            </a:extLst>
          </p:cNvPr>
          <p:cNvGraphicFramePr>
            <a:graphicFrameLocks noGrp="1"/>
          </p:cNvGraphicFramePr>
          <p:nvPr>
            <p:ph idx="1"/>
            <p:extLst>
              <p:ext uri="{D42A27DB-BD31-4B8C-83A1-F6EECF244321}">
                <p14:modId xmlns:p14="http://schemas.microsoft.com/office/powerpoint/2010/main" val="2437747655"/>
              </p:ext>
            </p:extLst>
          </p:nvPr>
        </p:nvGraphicFramePr>
        <p:xfrm>
          <a:off x="838200" y="1825625"/>
          <a:ext cx="10515597" cy="3601720"/>
        </p:xfrm>
        <a:graphic>
          <a:graphicData uri="http://schemas.openxmlformats.org/drawingml/2006/table">
            <a:tbl>
              <a:tblPr firstRow="1" bandRow="1">
                <a:tableStyleId>{5C22544A-7EE6-4342-B048-85BDC9FD1C3A}</a:tableStyleId>
              </a:tblPr>
              <a:tblGrid>
                <a:gridCol w="3505199">
                  <a:extLst>
                    <a:ext uri="{9D8B030D-6E8A-4147-A177-3AD203B41FA5}">
                      <a16:colId xmlns:a16="http://schemas.microsoft.com/office/drawing/2014/main" val="341744211"/>
                    </a:ext>
                  </a:extLst>
                </a:gridCol>
                <a:gridCol w="3505199">
                  <a:extLst>
                    <a:ext uri="{9D8B030D-6E8A-4147-A177-3AD203B41FA5}">
                      <a16:colId xmlns:a16="http://schemas.microsoft.com/office/drawing/2014/main" val="2382732464"/>
                    </a:ext>
                  </a:extLst>
                </a:gridCol>
                <a:gridCol w="3505199">
                  <a:extLst>
                    <a:ext uri="{9D8B030D-6E8A-4147-A177-3AD203B41FA5}">
                      <a16:colId xmlns:a16="http://schemas.microsoft.com/office/drawing/2014/main" val="2143523746"/>
                    </a:ext>
                  </a:extLst>
                </a:gridCol>
              </a:tblGrid>
              <a:tr h="370840">
                <a:tc>
                  <a:txBody>
                    <a:bodyPr/>
                    <a:lstStyle/>
                    <a:p>
                      <a:r>
                        <a:rPr lang="en-IN" dirty="0"/>
                        <a:t>ID User Story</a:t>
                      </a:r>
                    </a:p>
                  </a:txBody>
                  <a:tcPr/>
                </a:tc>
                <a:tc>
                  <a:txBody>
                    <a:bodyPr/>
                    <a:lstStyle/>
                    <a:p>
                      <a:r>
                        <a:rPr lang="en-IN" dirty="0"/>
                        <a:t>Priority</a:t>
                      </a:r>
                    </a:p>
                  </a:txBody>
                  <a:tcPr/>
                </a:tc>
                <a:tc>
                  <a:txBody>
                    <a:bodyPr/>
                    <a:lstStyle/>
                    <a:p>
                      <a:r>
                        <a:rPr lang="en-IN" dirty="0"/>
                        <a:t>Status</a:t>
                      </a:r>
                    </a:p>
                  </a:txBody>
                  <a:tcPr/>
                </a:tc>
                <a:extLst>
                  <a:ext uri="{0D108BD9-81ED-4DB2-BD59-A6C34878D82A}">
                    <a16:rowId xmlns:a16="http://schemas.microsoft.com/office/drawing/2014/main" val="3015125116"/>
                  </a:ext>
                </a:extLst>
              </a:tr>
              <a:tr h="370840">
                <a:tc>
                  <a:txBody>
                    <a:bodyPr/>
                    <a:lstStyle/>
                    <a:p>
                      <a:r>
                        <a:rPr lang="en-IN" dirty="0"/>
                        <a:t>1.Register new user account</a:t>
                      </a:r>
                    </a:p>
                  </a:txBody>
                  <a:tcPr/>
                </a:tc>
                <a:tc>
                  <a:txBody>
                    <a:bodyPr/>
                    <a:lstStyle/>
                    <a:p>
                      <a:r>
                        <a:rPr lang="en-IN" dirty="0"/>
                        <a:t>High</a:t>
                      </a:r>
                    </a:p>
                  </a:txBody>
                  <a:tcPr/>
                </a:tc>
                <a:tc>
                  <a:txBody>
                    <a:bodyPr/>
                    <a:lstStyle/>
                    <a:p>
                      <a:r>
                        <a:rPr lang="en-IN" dirty="0"/>
                        <a:t>Completed</a:t>
                      </a:r>
                    </a:p>
                  </a:txBody>
                  <a:tcPr/>
                </a:tc>
                <a:extLst>
                  <a:ext uri="{0D108BD9-81ED-4DB2-BD59-A6C34878D82A}">
                    <a16:rowId xmlns:a16="http://schemas.microsoft.com/office/drawing/2014/main" val="797500"/>
                  </a:ext>
                </a:extLst>
              </a:tr>
              <a:tr h="370840">
                <a:tc>
                  <a:txBody>
                    <a:bodyPr/>
                    <a:lstStyle/>
                    <a:p>
                      <a:r>
                        <a:rPr lang="en-IN" dirty="0"/>
                        <a:t>2.Log in as existing customer</a:t>
                      </a:r>
                    </a:p>
                  </a:txBody>
                  <a:tcPr/>
                </a:tc>
                <a:tc>
                  <a:txBody>
                    <a:bodyPr/>
                    <a:lstStyle/>
                    <a:p>
                      <a:r>
                        <a:rPr lang="en-IN" dirty="0"/>
                        <a:t>High</a:t>
                      </a:r>
                    </a:p>
                  </a:txBody>
                  <a:tcPr/>
                </a:tc>
                <a:tc>
                  <a:txBody>
                    <a:bodyPr/>
                    <a:lstStyle/>
                    <a:p>
                      <a:r>
                        <a:rPr lang="en-IN" dirty="0"/>
                        <a:t>Completed</a:t>
                      </a:r>
                    </a:p>
                  </a:txBody>
                  <a:tcPr/>
                </a:tc>
                <a:extLst>
                  <a:ext uri="{0D108BD9-81ED-4DB2-BD59-A6C34878D82A}">
                    <a16:rowId xmlns:a16="http://schemas.microsoft.com/office/drawing/2014/main" val="2823997780"/>
                  </a:ext>
                </a:extLst>
              </a:tr>
              <a:tr h="370840">
                <a:tc>
                  <a:txBody>
                    <a:bodyPr/>
                    <a:lstStyle/>
                    <a:p>
                      <a:r>
                        <a:rPr lang="en-IN" dirty="0"/>
                        <a:t>3.View account balance and transactions high</a:t>
                      </a:r>
                    </a:p>
                  </a:txBody>
                  <a:tcPr/>
                </a:tc>
                <a:tc>
                  <a:txBody>
                    <a:bodyPr/>
                    <a:lstStyle/>
                    <a:p>
                      <a:r>
                        <a:rPr lang="en-IN" dirty="0"/>
                        <a:t>High</a:t>
                      </a:r>
                    </a:p>
                  </a:txBody>
                  <a:tcPr/>
                </a:tc>
                <a:tc>
                  <a:txBody>
                    <a:bodyPr/>
                    <a:lstStyle/>
                    <a:p>
                      <a:r>
                        <a:rPr lang="en-IN" dirty="0"/>
                        <a:t>Completed</a:t>
                      </a:r>
                    </a:p>
                  </a:txBody>
                  <a:tcPr/>
                </a:tc>
                <a:extLst>
                  <a:ext uri="{0D108BD9-81ED-4DB2-BD59-A6C34878D82A}">
                    <a16:rowId xmlns:a16="http://schemas.microsoft.com/office/drawing/2014/main" val="252811838"/>
                  </a:ext>
                </a:extLst>
              </a:tr>
              <a:tr h="370840">
                <a:tc>
                  <a:txBody>
                    <a:bodyPr/>
                    <a:lstStyle/>
                    <a:p>
                      <a:r>
                        <a:rPr lang="en-IN" dirty="0"/>
                        <a:t>4.Transfer funds between accounts</a:t>
                      </a:r>
                    </a:p>
                  </a:txBody>
                  <a:tcPr/>
                </a:tc>
                <a:tc>
                  <a:txBody>
                    <a:bodyPr/>
                    <a:lstStyle/>
                    <a:p>
                      <a:r>
                        <a:rPr lang="en-IN" dirty="0"/>
                        <a:t>High</a:t>
                      </a:r>
                    </a:p>
                  </a:txBody>
                  <a:tcPr/>
                </a:tc>
                <a:tc>
                  <a:txBody>
                    <a:bodyPr/>
                    <a:lstStyle/>
                    <a:p>
                      <a:r>
                        <a:rPr lang="en-IN" dirty="0"/>
                        <a:t>Completed</a:t>
                      </a:r>
                    </a:p>
                  </a:txBody>
                  <a:tcPr/>
                </a:tc>
                <a:extLst>
                  <a:ext uri="{0D108BD9-81ED-4DB2-BD59-A6C34878D82A}">
                    <a16:rowId xmlns:a16="http://schemas.microsoft.com/office/drawing/2014/main" val="3143531857"/>
                  </a:ext>
                </a:extLst>
              </a:tr>
              <a:tr h="370840">
                <a:tc>
                  <a:txBody>
                    <a:bodyPr/>
                    <a:lstStyle/>
                    <a:p>
                      <a:r>
                        <a:rPr lang="en-IN" dirty="0"/>
                        <a:t>5.Apply for and track loans</a:t>
                      </a:r>
                    </a:p>
                  </a:txBody>
                  <a:tcPr/>
                </a:tc>
                <a:tc>
                  <a:txBody>
                    <a:bodyPr/>
                    <a:lstStyle/>
                    <a:p>
                      <a:r>
                        <a:rPr lang="en-IN" dirty="0"/>
                        <a:t>Medium</a:t>
                      </a:r>
                    </a:p>
                  </a:txBody>
                  <a:tcPr/>
                </a:tc>
                <a:tc>
                  <a:txBody>
                    <a:bodyPr/>
                    <a:lstStyle/>
                    <a:p>
                      <a:r>
                        <a:rPr lang="en-IN" dirty="0"/>
                        <a:t>Completed</a:t>
                      </a:r>
                    </a:p>
                  </a:txBody>
                  <a:tcPr/>
                </a:tc>
                <a:extLst>
                  <a:ext uri="{0D108BD9-81ED-4DB2-BD59-A6C34878D82A}">
                    <a16:rowId xmlns:a16="http://schemas.microsoft.com/office/drawing/2014/main" val="3503389229"/>
                  </a:ext>
                </a:extLst>
              </a:tr>
              <a:tr h="231610">
                <a:tc>
                  <a:txBody>
                    <a:bodyPr/>
                    <a:lstStyle/>
                    <a:p>
                      <a:r>
                        <a:rPr lang="en-IN" dirty="0"/>
                        <a:t>6. Raise a support ticket</a:t>
                      </a:r>
                    </a:p>
                  </a:txBody>
                  <a:tcPr/>
                </a:tc>
                <a:tc>
                  <a:txBody>
                    <a:bodyPr/>
                    <a:lstStyle/>
                    <a:p>
                      <a:r>
                        <a:rPr lang="en-IN" dirty="0"/>
                        <a:t>Medium</a:t>
                      </a:r>
                    </a:p>
                  </a:txBody>
                  <a:tcPr/>
                </a:tc>
                <a:tc>
                  <a:txBody>
                    <a:bodyPr/>
                    <a:lstStyle/>
                    <a:p>
                      <a:r>
                        <a:rPr lang="en-IN" dirty="0"/>
                        <a:t>Completed</a:t>
                      </a:r>
                    </a:p>
                  </a:txBody>
                  <a:tcPr/>
                </a:tc>
                <a:extLst>
                  <a:ext uri="{0D108BD9-81ED-4DB2-BD59-A6C34878D82A}">
                    <a16:rowId xmlns:a16="http://schemas.microsoft.com/office/drawing/2014/main" val="624612791"/>
                  </a:ext>
                </a:extLst>
              </a:tr>
              <a:tr h="370840">
                <a:tc>
                  <a:txBody>
                    <a:bodyPr/>
                    <a:lstStyle/>
                    <a:p>
                      <a:r>
                        <a:rPr lang="en-IN" dirty="0"/>
                        <a:t>7. Receive notifications for loans</a:t>
                      </a:r>
                    </a:p>
                  </a:txBody>
                  <a:tcPr/>
                </a:tc>
                <a:tc>
                  <a:txBody>
                    <a:bodyPr/>
                    <a:lstStyle/>
                    <a:p>
                      <a:r>
                        <a:rPr lang="en-IN" dirty="0"/>
                        <a:t>Medium</a:t>
                      </a:r>
                    </a:p>
                  </a:txBody>
                  <a:tcPr/>
                </a:tc>
                <a:tc>
                  <a:txBody>
                    <a:bodyPr/>
                    <a:lstStyle/>
                    <a:p>
                      <a:r>
                        <a:rPr lang="en-IN" dirty="0"/>
                        <a:t>To-do</a:t>
                      </a:r>
                    </a:p>
                  </a:txBody>
                  <a:tcPr/>
                </a:tc>
                <a:extLst>
                  <a:ext uri="{0D108BD9-81ED-4DB2-BD59-A6C34878D82A}">
                    <a16:rowId xmlns:a16="http://schemas.microsoft.com/office/drawing/2014/main" val="2425829577"/>
                  </a:ext>
                </a:extLst>
              </a:tr>
              <a:tr h="370840">
                <a:tc>
                  <a:txBody>
                    <a:bodyPr/>
                    <a:lstStyle/>
                    <a:p>
                      <a:r>
                        <a:rPr lang="en-IN" dirty="0"/>
                        <a:t>8.Retrieve fraud transactions</a:t>
                      </a:r>
                    </a:p>
                  </a:txBody>
                  <a:tcPr/>
                </a:tc>
                <a:tc>
                  <a:txBody>
                    <a:bodyPr/>
                    <a:lstStyle/>
                    <a:p>
                      <a:r>
                        <a:rPr lang="en-IN" dirty="0"/>
                        <a:t>High</a:t>
                      </a:r>
                    </a:p>
                  </a:txBody>
                  <a:tcPr/>
                </a:tc>
                <a:tc>
                  <a:txBody>
                    <a:bodyPr/>
                    <a:lstStyle/>
                    <a:p>
                      <a:r>
                        <a:rPr lang="en-IN" dirty="0"/>
                        <a:t>Completed</a:t>
                      </a:r>
                    </a:p>
                  </a:txBody>
                  <a:tcPr/>
                </a:tc>
                <a:extLst>
                  <a:ext uri="{0D108BD9-81ED-4DB2-BD59-A6C34878D82A}">
                    <a16:rowId xmlns:a16="http://schemas.microsoft.com/office/drawing/2014/main" val="3549380054"/>
                  </a:ext>
                </a:extLst>
              </a:tr>
            </a:tbl>
          </a:graphicData>
        </a:graphic>
      </p:graphicFrame>
    </p:spTree>
    <p:extLst>
      <p:ext uri="{BB962C8B-B14F-4D97-AF65-F5344CB8AC3E}">
        <p14:creationId xmlns:p14="http://schemas.microsoft.com/office/powerpoint/2010/main" val="40284439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F0149-A8FD-1EF4-6D86-F74700F77147}"/>
              </a:ext>
            </a:extLst>
          </p:cNvPr>
          <p:cNvSpPr>
            <a:spLocks noGrp="1"/>
          </p:cNvSpPr>
          <p:nvPr>
            <p:ph type="title"/>
          </p:nvPr>
        </p:nvSpPr>
        <p:spPr/>
        <p:txBody>
          <a:bodyPr/>
          <a:lstStyle/>
          <a:p>
            <a:r>
              <a:rPr lang="en-IN" dirty="0"/>
              <a:t>Lessons Learned:</a:t>
            </a:r>
          </a:p>
        </p:txBody>
      </p:sp>
      <p:sp>
        <p:nvSpPr>
          <p:cNvPr id="3" name="Content Placeholder 2">
            <a:extLst>
              <a:ext uri="{FF2B5EF4-FFF2-40B4-BE49-F238E27FC236}">
                <a16:creationId xmlns:a16="http://schemas.microsoft.com/office/drawing/2014/main" id="{61D9C28E-0DE3-E70F-C350-11E55FFFA670}"/>
              </a:ext>
            </a:extLst>
          </p:cNvPr>
          <p:cNvSpPr>
            <a:spLocks noGrp="1"/>
          </p:cNvSpPr>
          <p:nvPr>
            <p:ph idx="1"/>
          </p:nvPr>
        </p:nvSpPr>
        <p:spPr/>
        <p:txBody>
          <a:bodyPr>
            <a:normAutofit/>
          </a:bodyPr>
          <a:lstStyle/>
          <a:p>
            <a:pPr marL="0" indent="0" algn="just">
              <a:lnSpc>
                <a:spcPct val="100000"/>
              </a:lnSpc>
              <a:buNone/>
            </a:pPr>
            <a:r>
              <a:rPr lang="en-US" sz="2000" b="1" dirty="0"/>
              <a:t>Verification and Testing </a:t>
            </a:r>
            <a:r>
              <a:rPr lang="en-US" sz="2000" dirty="0"/>
              <a:t>: Even small mistakes can have a big effect on banking systems. To find and fix errors early in the development process, it was crucial to test often, especially for functionality like deposits, withdrawals, and account balance changes.</a:t>
            </a:r>
          </a:p>
          <a:p>
            <a:pPr marL="0" indent="0" algn="just">
              <a:lnSpc>
                <a:spcPct val="100000"/>
              </a:lnSpc>
              <a:buNone/>
            </a:pPr>
            <a:r>
              <a:rPr lang="en-US" sz="2000" b="1" dirty="0"/>
              <a:t>Comprehending Dependencies in Code Integration </a:t>
            </a:r>
            <a:r>
              <a:rPr lang="en-US" sz="2000" dirty="0"/>
              <a:t>: Ensuring uniformity among team members code is crucial when dealing with numerous code sources or versions. The significance of frequent commits and making sure that everyone on the team has access to the same repository state was brought to light by missing code pieces during cloning.</a:t>
            </a:r>
          </a:p>
          <a:p>
            <a:pPr marL="0" indent="0" algn="just">
              <a:lnSpc>
                <a:spcPct val="100000"/>
              </a:lnSpc>
              <a:buNone/>
            </a:pPr>
            <a:r>
              <a:rPr lang="en-US" sz="2000" b="1" dirty="0"/>
              <a:t>Scalability through Modular Design </a:t>
            </a:r>
            <a:r>
              <a:rPr lang="en-US" sz="2000" dirty="0"/>
              <a:t>:The system's modular design made it simple to add features like transaction management and loan processing without affecting its essential capabilities. In a banking system, where new services may be added as needs change, modular architecture is crucial</a:t>
            </a:r>
            <a:r>
              <a:rPr lang="en-US" dirty="0"/>
              <a:t>.</a:t>
            </a:r>
            <a:endParaRPr lang="en-IN" dirty="0"/>
          </a:p>
        </p:txBody>
      </p:sp>
    </p:spTree>
    <p:extLst>
      <p:ext uri="{BB962C8B-B14F-4D97-AF65-F5344CB8AC3E}">
        <p14:creationId xmlns:p14="http://schemas.microsoft.com/office/powerpoint/2010/main" val="37862564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3FED0-2382-DEEA-A061-41391506FB0E}"/>
              </a:ext>
            </a:extLst>
          </p:cNvPr>
          <p:cNvSpPr>
            <a:spLocks noGrp="1"/>
          </p:cNvSpPr>
          <p:nvPr>
            <p:ph type="title"/>
          </p:nvPr>
        </p:nvSpPr>
        <p:spPr/>
        <p:txBody>
          <a:bodyPr/>
          <a:lstStyle/>
          <a:p>
            <a:r>
              <a:rPr lang="en-IN" dirty="0"/>
              <a:t>Next Steps:</a:t>
            </a:r>
          </a:p>
        </p:txBody>
      </p:sp>
      <p:sp>
        <p:nvSpPr>
          <p:cNvPr id="3" name="Content Placeholder 2">
            <a:extLst>
              <a:ext uri="{FF2B5EF4-FFF2-40B4-BE49-F238E27FC236}">
                <a16:creationId xmlns:a16="http://schemas.microsoft.com/office/drawing/2014/main" id="{0D56B186-1D55-CCDA-1C6D-924FE19B3EDA}"/>
              </a:ext>
            </a:extLst>
          </p:cNvPr>
          <p:cNvSpPr>
            <a:spLocks noGrp="1"/>
          </p:cNvSpPr>
          <p:nvPr>
            <p:ph idx="1"/>
          </p:nvPr>
        </p:nvSpPr>
        <p:spPr/>
        <p:txBody>
          <a:bodyPr>
            <a:normAutofit/>
          </a:bodyPr>
          <a:lstStyle/>
          <a:p>
            <a:pPr marL="0" indent="0" algn="just">
              <a:lnSpc>
                <a:spcPct val="150000"/>
              </a:lnSpc>
              <a:buNone/>
            </a:pPr>
            <a:r>
              <a:rPr lang="en-IN" sz="2400" dirty="0"/>
              <a:t>Receive notifications for loans:</a:t>
            </a:r>
          </a:p>
          <a:p>
            <a:pPr marL="0" indent="0" algn="just">
              <a:lnSpc>
                <a:spcPct val="150000"/>
              </a:lnSpc>
              <a:buNone/>
            </a:pPr>
            <a:r>
              <a:rPr lang="en-US" sz="2400" dirty="0"/>
              <a:t>Next we’ll focus on implementing a </a:t>
            </a:r>
            <a:r>
              <a:rPr lang="en-US" sz="2400" b="1" dirty="0"/>
              <a:t>loan notification system</a:t>
            </a:r>
            <a:r>
              <a:rPr lang="en-US" sz="2400" dirty="0"/>
              <a:t>. This feature will enable real-time alerts for loan status updates, repayments, and approvals. Notifications can be sent via multiple channels (SMS, email, or app notifications), ensuring customers stay informed and engaged with their loan details.</a:t>
            </a:r>
            <a:endParaRPr lang="en-IN" sz="2400" dirty="0"/>
          </a:p>
        </p:txBody>
      </p:sp>
    </p:spTree>
    <p:extLst>
      <p:ext uri="{BB962C8B-B14F-4D97-AF65-F5344CB8AC3E}">
        <p14:creationId xmlns:p14="http://schemas.microsoft.com/office/powerpoint/2010/main" val="23757657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90C49-380C-AA0C-F3BB-A77405E9CED6}"/>
              </a:ext>
            </a:extLst>
          </p:cNvPr>
          <p:cNvSpPr>
            <a:spLocks noGrp="1"/>
          </p:cNvSpPr>
          <p:nvPr>
            <p:ph type="title"/>
          </p:nvPr>
        </p:nvSpPr>
        <p:spPr/>
        <p:txBody>
          <a:bodyPr/>
          <a:lstStyle/>
          <a:p>
            <a:r>
              <a:rPr lang="en-IN" dirty="0"/>
              <a:t>Git hub Link:</a:t>
            </a:r>
          </a:p>
        </p:txBody>
      </p:sp>
      <p:sp>
        <p:nvSpPr>
          <p:cNvPr id="3" name="Content Placeholder 2">
            <a:extLst>
              <a:ext uri="{FF2B5EF4-FFF2-40B4-BE49-F238E27FC236}">
                <a16:creationId xmlns:a16="http://schemas.microsoft.com/office/drawing/2014/main" id="{B79914EC-125B-4EFB-9FEA-DFBB874CB0D9}"/>
              </a:ext>
            </a:extLst>
          </p:cNvPr>
          <p:cNvSpPr>
            <a:spLocks noGrp="1"/>
          </p:cNvSpPr>
          <p:nvPr>
            <p:ph idx="1"/>
          </p:nvPr>
        </p:nvSpPr>
        <p:spPr/>
        <p:txBody>
          <a:bodyPr/>
          <a:lstStyle/>
          <a:p>
            <a:r>
              <a:rPr lang="en-IN" dirty="0"/>
              <a:t>https://github.com/Yogasri-9093/SEAMLESS-BANK/blob/main/PRE%20FINAL%20(2).zip</a:t>
            </a:r>
          </a:p>
        </p:txBody>
      </p:sp>
    </p:spTree>
    <p:extLst>
      <p:ext uri="{BB962C8B-B14F-4D97-AF65-F5344CB8AC3E}">
        <p14:creationId xmlns:p14="http://schemas.microsoft.com/office/powerpoint/2010/main" val="37175369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BF00AE-E1E8-68DA-6A56-DAAEED8F5677}"/>
              </a:ext>
            </a:extLst>
          </p:cNvPr>
          <p:cNvSpPr>
            <a:spLocks noGrp="1"/>
          </p:cNvSpPr>
          <p:nvPr>
            <p:ph type="title"/>
          </p:nvPr>
        </p:nvSpPr>
        <p:spPr>
          <a:xfrm>
            <a:off x="4552361" y="2335327"/>
            <a:ext cx="2875961" cy="1325563"/>
          </a:xfrm>
        </p:spPr>
        <p:txBody>
          <a:bodyPr/>
          <a:lstStyle/>
          <a:p>
            <a:r>
              <a:rPr lang="en-IN" dirty="0"/>
              <a:t>Thank You</a:t>
            </a:r>
          </a:p>
        </p:txBody>
      </p:sp>
    </p:spTree>
    <p:extLst>
      <p:ext uri="{BB962C8B-B14F-4D97-AF65-F5344CB8AC3E}">
        <p14:creationId xmlns:p14="http://schemas.microsoft.com/office/powerpoint/2010/main" val="31923868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E726D-E9E8-D20A-4408-024F43327A8B}"/>
              </a:ext>
            </a:extLst>
          </p:cNvPr>
          <p:cNvSpPr>
            <a:spLocks noGrp="1"/>
          </p:cNvSpPr>
          <p:nvPr>
            <p:ph type="title"/>
          </p:nvPr>
        </p:nvSpPr>
        <p:spPr>
          <a:xfrm>
            <a:off x="838200" y="761051"/>
            <a:ext cx="10515600" cy="1325563"/>
          </a:xfrm>
        </p:spPr>
        <p:txBody>
          <a:bodyPr/>
          <a:lstStyle/>
          <a:p>
            <a:r>
              <a:rPr lang="en-IN" dirty="0"/>
              <a:t>Team member roles:</a:t>
            </a:r>
          </a:p>
        </p:txBody>
      </p:sp>
      <p:graphicFrame>
        <p:nvGraphicFramePr>
          <p:cNvPr id="4" name="Content Placeholder 3">
            <a:extLst>
              <a:ext uri="{FF2B5EF4-FFF2-40B4-BE49-F238E27FC236}">
                <a16:creationId xmlns:a16="http://schemas.microsoft.com/office/drawing/2014/main" id="{4F1FA219-34A3-7B44-DB37-8BCEB7E12A6F}"/>
              </a:ext>
            </a:extLst>
          </p:cNvPr>
          <p:cNvGraphicFramePr>
            <a:graphicFrameLocks noGrp="1"/>
          </p:cNvGraphicFramePr>
          <p:nvPr>
            <p:ph idx="1"/>
            <p:extLst>
              <p:ext uri="{D42A27DB-BD31-4B8C-83A1-F6EECF244321}">
                <p14:modId xmlns:p14="http://schemas.microsoft.com/office/powerpoint/2010/main" val="2965582494"/>
              </p:ext>
            </p:extLst>
          </p:nvPr>
        </p:nvGraphicFramePr>
        <p:xfrm>
          <a:off x="838203" y="2560916"/>
          <a:ext cx="10515597" cy="2225040"/>
        </p:xfrm>
        <a:graphic>
          <a:graphicData uri="http://schemas.openxmlformats.org/drawingml/2006/table">
            <a:tbl>
              <a:tblPr firstRow="1" bandRow="1">
                <a:tableStyleId>{5C22544A-7EE6-4342-B048-85BDC9FD1C3A}</a:tableStyleId>
              </a:tblPr>
              <a:tblGrid>
                <a:gridCol w="3505199">
                  <a:extLst>
                    <a:ext uri="{9D8B030D-6E8A-4147-A177-3AD203B41FA5}">
                      <a16:colId xmlns:a16="http://schemas.microsoft.com/office/drawing/2014/main" val="2295589629"/>
                    </a:ext>
                  </a:extLst>
                </a:gridCol>
                <a:gridCol w="3505199">
                  <a:extLst>
                    <a:ext uri="{9D8B030D-6E8A-4147-A177-3AD203B41FA5}">
                      <a16:colId xmlns:a16="http://schemas.microsoft.com/office/drawing/2014/main" val="1450695302"/>
                    </a:ext>
                  </a:extLst>
                </a:gridCol>
                <a:gridCol w="3505199">
                  <a:extLst>
                    <a:ext uri="{9D8B030D-6E8A-4147-A177-3AD203B41FA5}">
                      <a16:colId xmlns:a16="http://schemas.microsoft.com/office/drawing/2014/main" val="3836893682"/>
                    </a:ext>
                  </a:extLst>
                </a:gridCol>
              </a:tblGrid>
              <a:tr h="370840">
                <a:tc>
                  <a:txBody>
                    <a:bodyPr/>
                    <a:lstStyle/>
                    <a:p>
                      <a:r>
                        <a:rPr lang="en-IN" dirty="0"/>
                        <a:t>S.NO</a:t>
                      </a:r>
                    </a:p>
                  </a:txBody>
                  <a:tcPr/>
                </a:tc>
                <a:tc>
                  <a:txBody>
                    <a:bodyPr/>
                    <a:lstStyle/>
                    <a:p>
                      <a:r>
                        <a:rPr lang="en-IN" dirty="0"/>
                        <a:t>NAME</a:t>
                      </a:r>
                    </a:p>
                  </a:txBody>
                  <a:tcPr/>
                </a:tc>
                <a:tc>
                  <a:txBody>
                    <a:bodyPr/>
                    <a:lstStyle/>
                    <a:p>
                      <a:r>
                        <a:rPr lang="en-IN" dirty="0"/>
                        <a:t>CONRTIBUTION</a:t>
                      </a:r>
                    </a:p>
                  </a:txBody>
                  <a:tcPr/>
                </a:tc>
                <a:extLst>
                  <a:ext uri="{0D108BD9-81ED-4DB2-BD59-A6C34878D82A}">
                    <a16:rowId xmlns:a16="http://schemas.microsoft.com/office/drawing/2014/main" val="1559514487"/>
                  </a:ext>
                </a:extLst>
              </a:tr>
              <a:tr h="370840">
                <a:tc>
                  <a:txBody>
                    <a:bodyPr/>
                    <a:lstStyle/>
                    <a:p>
                      <a:r>
                        <a:rPr lang="en-IN" dirty="0"/>
                        <a:t>1</a:t>
                      </a:r>
                    </a:p>
                  </a:txBody>
                  <a:tcPr/>
                </a:tc>
                <a:tc>
                  <a:txBody>
                    <a:bodyPr/>
                    <a:lstStyle/>
                    <a:p>
                      <a:r>
                        <a:rPr lang="en-IN" dirty="0"/>
                        <a:t>Yoga Sri</a:t>
                      </a:r>
                    </a:p>
                  </a:txBody>
                  <a:tcPr/>
                </a:tc>
                <a:tc>
                  <a:txBody>
                    <a:bodyPr/>
                    <a:lstStyle/>
                    <a:p>
                      <a:r>
                        <a:rPr lang="en-IN" dirty="0"/>
                        <a:t>Developer</a:t>
                      </a:r>
                    </a:p>
                  </a:txBody>
                  <a:tcPr/>
                </a:tc>
                <a:extLst>
                  <a:ext uri="{0D108BD9-81ED-4DB2-BD59-A6C34878D82A}">
                    <a16:rowId xmlns:a16="http://schemas.microsoft.com/office/drawing/2014/main" val="2118186783"/>
                  </a:ext>
                </a:extLst>
              </a:tr>
              <a:tr h="370840">
                <a:tc>
                  <a:txBody>
                    <a:bodyPr/>
                    <a:lstStyle/>
                    <a:p>
                      <a:r>
                        <a:rPr lang="en-IN" dirty="0"/>
                        <a:t>2</a:t>
                      </a:r>
                    </a:p>
                  </a:txBody>
                  <a:tcPr/>
                </a:tc>
                <a:tc>
                  <a:txBody>
                    <a:bodyPr/>
                    <a:lstStyle/>
                    <a:p>
                      <a:r>
                        <a:rPr lang="en-IN" dirty="0"/>
                        <a:t>Niharika</a:t>
                      </a:r>
                    </a:p>
                  </a:txBody>
                  <a:tcPr/>
                </a:tc>
                <a:tc>
                  <a:txBody>
                    <a:bodyPr/>
                    <a:lstStyle/>
                    <a:p>
                      <a:r>
                        <a:rPr lang="en-IN" dirty="0"/>
                        <a:t>Developer</a:t>
                      </a:r>
                    </a:p>
                  </a:txBody>
                  <a:tcPr/>
                </a:tc>
                <a:extLst>
                  <a:ext uri="{0D108BD9-81ED-4DB2-BD59-A6C34878D82A}">
                    <a16:rowId xmlns:a16="http://schemas.microsoft.com/office/drawing/2014/main" val="2084962247"/>
                  </a:ext>
                </a:extLst>
              </a:tr>
              <a:tr h="370840">
                <a:tc>
                  <a:txBody>
                    <a:bodyPr/>
                    <a:lstStyle/>
                    <a:p>
                      <a:r>
                        <a:rPr lang="en-IN" dirty="0"/>
                        <a:t>3</a:t>
                      </a:r>
                    </a:p>
                  </a:txBody>
                  <a:tcPr/>
                </a:tc>
                <a:tc>
                  <a:txBody>
                    <a:bodyPr/>
                    <a:lstStyle/>
                    <a:p>
                      <a:r>
                        <a:rPr lang="en-IN" dirty="0"/>
                        <a:t>Sanjana</a:t>
                      </a:r>
                    </a:p>
                  </a:txBody>
                  <a:tcPr/>
                </a:tc>
                <a:tc>
                  <a:txBody>
                    <a:bodyPr/>
                    <a:lstStyle/>
                    <a:p>
                      <a:r>
                        <a:rPr lang="en-IN" dirty="0"/>
                        <a:t>HTML/ Templates (Front End)</a:t>
                      </a:r>
                    </a:p>
                  </a:txBody>
                  <a:tcPr/>
                </a:tc>
                <a:extLst>
                  <a:ext uri="{0D108BD9-81ED-4DB2-BD59-A6C34878D82A}">
                    <a16:rowId xmlns:a16="http://schemas.microsoft.com/office/drawing/2014/main" val="720736972"/>
                  </a:ext>
                </a:extLst>
              </a:tr>
              <a:tr h="370840">
                <a:tc>
                  <a:txBody>
                    <a:bodyPr/>
                    <a:lstStyle/>
                    <a:p>
                      <a:r>
                        <a:rPr lang="en-IN" dirty="0"/>
                        <a:t>4</a:t>
                      </a:r>
                    </a:p>
                  </a:txBody>
                  <a:tcPr/>
                </a:tc>
                <a:tc>
                  <a:txBody>
                    <a:bodyPr/>
                    <a:lstStyle/>
                    <a:p>
                      <a:r>
                        <a:rPr lang="en-IN" dirty="0"/>
                        <a:t>Mohan Krishna</a:t>
                      </a:r>
                    </a:p>
                  </a:txBody>
                  <a:tcPr/>
                </a:tc>
                <a:tc>
                  <a:txBody>
                    <a:bodyPr/>
                    <a:lstStyle/>
                    <a:p>
                      <a:r>
                        <a:rPr lang="en-IN" dirty="0"/>
                        <a:t>Tester and font end</a:t>
                      </a:r>
                    </a:p>
                  </a:txBody>
                  <a:tcPr/>
                </a:tc>
                <a:extLst>
                  <a:ext uri="{0D108BD9-81ED-4DB2-BD59-A6C34878D82A}">
                    <a16:rowId xmlns:a16="http://schemas.microsoft.com/office/drawing/2014/main" val="2398835856"/>
                  </a:ext>
                </a:extLst>
              </a:tr>
              <a:tr h="370840">
                <a:tc>
                  <a:txBody>
                    <a:bodyPr/>
                    <a:lstStyle/>
                    <a:p>
                      <a:r>
                        <a:rPr lang="en-IN" dirty="0"/>
                        <a:t>5</a:t>
                      </a:r>
                    </a:p>
                  </a:txBody>
                  <a:tcPr/>
                </a:tc>
                <a:tc>
                  <a:txBody>
                    <a:bodyPr/>
                    <a:lstStyle/>
                    <a:p>
                      <a:r>
                        <a:rPr lang="en-IN" dirty="0"/>
                        <a:t>Harsha</a:t>
                      </a:r>
                    </a:p>
                  </a:txBody>
                  <a:tcPr/>
                </a:tc>
                <a:tc>
                  <a:txBody>
                    <a:bodyPr/>
                    <a:lstStyle/>
                    <a:p>
                      <a:r>
                        <a:rPr lang="en-IN" dirty="0"/>
                        <a:t>Database Management</a:t>
                      </a:r>
                    </a:p>
                  </a:txBody>
                  <a:tcPr/>
                </a:tc>
                <a:extLst>
                  <a:ext uri="{0D108BD9-81ED-4DB2-BD59-A6C34878D82A}">
                    <a16:rowId xmlns:a16="http://schemas.microsoft.com/office/drawing/2014/main" val="2897403691"/>
                  </a:ext>
                </a:extLst>
              </a:tr>
            </a:tbl>
          </a:graphicData>
        </a:graphic>
      </p:graphicFrame>
    </p:spTree>
    <p:extLst>
      <p:ext uri="{BB962C8B-B14F-4D97-AF65-F5344CB8AC3E}">
        <p14:creationId xmlns:p14="http://schemas.microsoft.com/office/powerpoint/2010/main" val="1421456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09BC4-A909-29C7-0A56-DD3FED89E4C4}"/>
              </a:ext>
            </a:extLst>
          </p:cNvPr>
          <p:cNvSpPr>
            <a:spLocks noGrp="1"/>
          </p:cNvSpPr>
          <p:nvPr>
            <p:ph type="title"/>
          </p:nvPr>
        </p:nvSpPr>
        <p:spPr/>
        <p:txBody>
          <a:bodyPr/>
          <a:lstStyle/>
          <a:p>
            <a:r>
              <a:rPr lang="en-IN" dirty="0"/>
              <a:t>Description:</a:t>
            </a:r>
          </a:p>
        </p:txBody>
      </p:sp>
      <p:sp>
        <p:nvSpPr>
          <p:cNvPr id="3" name="Content Placeholder 2">
            <a:extLst>
              <a:ext uri="{FF2B5EF4-FFF2-40B4-BE49-F238E27FC236}">
                <a16:creationId xmlns:a16="http://schemas.microsoft.com/office/drawing/2014/main" id="{FB06C145-138A-1F94-8B0D-95F3136B83C9}"/>
              </a:ext>
            </a:extLst>
          </p:cNvPr>
          <p:cNvSpPr>
            <a:spLocks noGrp="1"/>
          </p:cNvSpPr>
          <p:nvPr>
            <p:ph idx="1"/>
          </p:nvPr>
        </p:nvSpPr>
        <p:spPr>
          <a:xfrm>
            <a:off x="838200" y="1542821"/>
            <a:ext cx="10515600" cy="4351338"/>
          </a:xfrm>
        </p:spPr>
        <p:txBody>
          <a:bodyPr>
            <a:normAutofit lnSpcReduction="10000"/>
          </a:bodyPr>
          <a:lstStyle/>
          <a:p>
            <a:pPr algn="just">
              <a:lnSpc>
                <a:spcPct val="150000"/>
              </a:lnSpc>
            </a:pPr>
            <a:r>
              <a:rPr lang="en-US" sz="2400" dirty="0"/>
              <a:t>The Seamless Bank project aims to create an online banking platform focused on convenience, security, and accessibility, addressing issues like long processing times, complex interfaces, and limited personalization in traditional banking. Designed to streamline financial management for individuals and small businesses, this platform will use modern web technologies and user-centered design, offering essential banking services with a responsive interface across devices. The project supports financial inclusion, providing accessible banking to underserved groups and positioning our organization as an innovator in fintech.</a:t>
            </a:r>
            <a:endParaRPr lang="en-IN" sz="2400" dirty="0"/>
          </a:p>
        </p:txBody>
      </p:sp>
    </p:spTree>
    <p:extLst>
      <p:ext uri="{BB962C8B-B14F-4D97-AF65-F5344CB8AC3E}">
        <p14:creationId xmlns:p14="http://schemas.microsoft.com/office/powerpoint/2010/main" val="30109973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E553D-2BBA-4585-DCCF-AB90F533AC4F}"/>
              </a:ext>
            </a:extLst>
          </p:cNvPr>
          <p:cNvSpPr>
            <a:spLocks noGrp="1"/>
          </p:cNvSpPr>
          <p:nvPr>
            <p:ph type="title"/>
          </p:nvPr>
        </p:nvSpPr>
        <p:spPr>
          <a:xfrm>
            <a:off x="913614" y="500062"/>
            <a:ext cx="10515600" cy="1325563"/>
          </a:xfrm>
        </p:spPr>
        <p:txBody>
          <a:bodyPr/>
          <a:lstStyle/>
          <a:p>
            <a:r>
              <a:rPr lang="en-IN" dirty="0"/>
              <a:t>Scope and Goal:</a:t>
            </a:r>
          </a:p>
        </p:txBody>
      </p:sp>
      <p:sp>
        <p:nvSpPr>
          <p:cNvPr id="3" name="Content Placeholder 2">
            <a:extLst>
              <a:ext uri="{FF2B5EF4-FFF2-40B4-BE49-F238E27FC236}">
                <a16:creationId xmlns:a16="http://schemas.microsoft.com/office/drawing/2014/main" id="{EBB3C48C-EE58-0BAD-DECA-91F1BE085DEF}"/>
              </a:ext>
            </a:extLst>
          </p:cNvPr>
          <p:cNvSpPr>
            <a:spLocks noGrp="1"/>
          </p:cNvSpPr>
          <p:nvPr>
            <p:ph idx="1"/>
          </p:nvPr>
        </p:nvSpPr>
        <p:spPr/>
        <p:txBody>
          <a:bodyPr/>
          <a:lstStyle/>
          <a:p>
            <a:pPr>
              <a:lnSpc>
                <a:spcPct val="150000"/>
              </a:lnSpc>
            </a:pPr>
            <a:r>
              <a:rPr lang="en-US" dirty="0"/>
              <a:t>The Seamless Bank project will develop a secure, scalable web application enabling users to perform core banking tasks—account creation, fund transfers, transaction tracking, and accessing customer service. Emphasis will be placed on usability, security, and regulatory compliance to protect user data.</a:t>
            </a:r>
            <a:endParaRPr lang="en-IN" dirty="0"/>
          </a:p>
        </p:txBody>
      </p:sp>
    </p:spTree>
    <p:extLst>
      <p:ext uri="{BB962C8B-B14F-4D97-AF65-F5344CB8AC3E}">
        <p14:creationId xmlns:p14="http://schemas.microsoft.com/office/powerpoint/2010/main" val="3386966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53BD4-ED5F-D96E-2030-6DBF48D33D05}"/>
              </a:ext>
            </a:extLst>
          </p:cNvPr>
          <p:cNvSpPr>
            <a:spLocks noGrp="1"/>
          </p:cNvSpPr>
          <p:nvPr>
            <p:ph type="title"/>
          </p:nvPr>
        </p:nvSpPr>
        <p:spPr/>
        <p:txBody>
          <a:bodyPr/>
          <a:lstStyle/>
          <a:p>
            <a:r>
              <a:rPr lang="en-IN" dirty="0"/>
              <a:t>User Stories:</a:t>
            </a:r>
          </a:p>
        </p:txBody>
      </p:sp>
      <p:sp>
        <p:nvSpPr>
          <p:cNvPr id="3" name="Content Placeholder 2">
            <a:extLst>
              <a:ext uri="{FF2B5EF4-FFF2-40B4-BE49-F238E27FC236}">
                <a16:creationId xmlns:a16="http://schemas.microsoft.com/office/drawing/2014/main" id="{AC0CAF74-2251-F55B-B13A-DFF25E452772}"/>
              </a:ext>
            </a:extLst>
          </p:cNvPr>
          <p:cNvSpPr>
            <a:spLocks noGrp="1"/>
          </p:cNvSpPr>
          <p:nvPr>
            <p:ph idx="1"/>
          </p:nvPr>
        </p:nvSpPr>
        <p:spPr/>
        <p:txBody>
          <a:bodyPr>
            <a:normAutofit fontScale="55000" lnSpcReduction="20000"/>
          </a:bodyPr>
          <a:lstStyle/>
          <a:p>
            <a:pPr marL="0" indent="0">
              <a:lnSpc>
                <a:spcPct val="120000"/>
              </a:lnSpc>
              <a:buNone/>
            </a:pPr>
            <a:r>
              <a:rPr lang="en-US" sz="3600" b="0" i="0" u="none" strike="noStrike" dirty="0">
                <a:solidFill>
                  <a:schemeClr val="tx1">
                    <a:lumMod val="95000"/>
                    <a:lumOff val="5000"/>
                  </a:schemeClr>
                </a:solidFill>
                <a:effectLst/>
                <a:latin typeface="Calibri" panose="020F0502020204030204" pitchFamily="34" charset="0"/>
                <a:ea typeface="Calibri" panose="020F0502020204030204" pitchFamily="34" charset="0"/>
                <a:cs typeface="Calibri" panose="020F0502020204030204" pitchFamily="34" charset="0"/>
              </a:rPr>
              <a:t>1. Account Registration</a:t>
            </a:r>
            <a:br>
              <a:rPr lang="en-US" sz="2100" b="0" i="0" u="none" strike="noStrike" dirty="0">
                <a:solidFill>
                  <a:schemeClr val="tx1">
                    <a:lumMod val="95000"/>
                    <a:lumOff val="5000"/>
                  </a:schemeClr>
                </a:solidFill>
                <a:effectLst/>
                <a:latin typeface="Calibri" panose="020F0502020204030204" pitchFamily="34" charset="0"/>
                <a:ea typeface="Calibri" panose="020F0502020204030204" pitchFamily="34" charset="0"/>
                <a:cs typeface="Calibri" panose="020F0502020204030204" pitchFamily="34" charset="0"/>
              </a:rPr>
            </a:br>
            <a:br>
              <a:rPr lang="en-US" sz="2100" b="0" i="0" u="none" strike="noStrike" dirty="0">
                <a:solidFill>
                  <a:schemeClr val="tx1">
                    <a:lumMod val="95000"/>
                    <a:lumOff val="5000"/>
                  </a:schemeClr>
                </a:solidFill>
                <a:effectLst/>
                <a:latin typeface="Calibri" panose="020F0502020204030204" pitchFamily="34" charset="0"/>
                <a:ea typeface="Calibri" panose="020F0502020204030204" pitchFamily="34" charset="0"/>
                <a:cs typeface="Calibri" panose="020F0502020204030204" pitchFamily="34" charset="0"/>
              </a:rPr>
            </a:br>
            <a:r>
              <a:rPr lang="en-US" sz="3300" b="0" i="0" u="none" strike="noStrike" dirty="0">
                <a:solidFill>
                  <a:schemeClr val="tx1">
                    <a:lumMod val="95000"/>
                    <a:lumOff val="5000"/>
                  </a:schemeClr>
                </a:solidFill>
                <a:effectLst/>
                <a:latin typeface="Calibri" panose="020F0502020204030204" pitchFamily="34" charset="0"/>
                <a:ea typeface="Calibri" panose="020F0502020204030204" pitchFamily="34" charset="0"/>
                <a:cs typeface="Calibri" panose="020F0502020204030204" pitchFamily="34" charset="0"/>
              </a:rPr>
              <a:t>User Story:</a:t>
            </a:r>
            <a:br>
              <a:rPr lang="en-US" sz="3300" b="0" i="0" u="none" strike="noStrike" dirty="0">
                <a:solidFill>
                  <a:schemeClr val="tx1">
                    <a:lumMod val="95000"/>
                    <a:lumOff val="5000"/>
                  </a:schemeClr>
                </a:solidFill>
                <a:effectLst/>
                <a:latin typeface="Calibri" panose="020F0502020204030204" pitchFamily="34" charset="0"/>
                <a:ea typeface="Calibri" panose="020F0502020204030204" pitchFamily="34" charset="0"/>
                <a:cs typeface="Calibri" panose="020F0502020204030204" pitchFamily="34" charset="0"/>
              </a:rPr>
            </a:br>
            <a:r>
              <a:rPr lang="en-US" sz="3300" b="0" i="0" u="none" strike="noStrike" dirty="0">
                <a:solidFill>
                  <a:schemeClr val="tx1">
                    <a:lumMod val="95000"/>
                    <a:lumOff val="5000"/>
                  </a:schemeClr>
                </a:solidFill>
                <a:effectLst/>
                <a:latin typeface="Calibri" panose="020F0502020204030204" pitchFamily="34" charset="0"/>
                <a:ea typeface="Calibri" panose="020F0502020204030204" pitchFamily="34" charset="0"/>
                <a:cs typeface="Calibri" panose="020F0502020204030204" pitchFamily="34" charset="0"/>
              </a:rPr>
              <a:t>As a user, I want to register for an account so that I can access banking services.</a:t>
            </a:r>
            <a:br>
              <a:rPr lang="en-US" sz="3300" b="0" i="0" u="none" strike="noStrike" dirty="0">
                <a:solidFill>
                  <a:schemeClr val="tx1">
                    <a:lumMod val="95000"/>
                    <a:lumOff val="5000"/>
                  </a:schemeClr>
                </a:solidFill>
                <a:effectLst/>
                <a:latin typeface="Calibri" panose="020F0502020204030204" pitchFamily="34" charset="0"/>
                <a:ea typeface="Calibri" panose="020F0502020204030204" pitchFamily="34" charset="0"/>
                <a:cs typeface="Calibri" panose="020F0502020204030204" pitchFamily="34" charset="0"/>
              </a:rPr>
            </a:br>
            <a:r>
              <a:rPr lang="en-US" sz="3300" b="0" i="0" u="none" strike="noStrike" dirty="0">
                <a:solidFill>
                  <a:schemeClr val="tx1">
                    <a:lumMod val="95000"/>
                    <a:lumOff val="5000"/>
                  </a:schemeClr>
                </a:solidFill>
                <a:effectLst/>
                <a:latin typeface="Calibri" panose="020F0502020204030204" pitchFamily="34" charset="0"/>
                <a:ea typeface="Calibri" panose="020F0502020204030204" pitchFamily="34" charset="0"/>
                <a:cs typeface="Calibri" panose="020F0502020204030204" pitchFamily="34" charset="0"/>
              </a:rPr>
              <a:t>Use Case: Register New User</a:t>
            </a:r>
            <a:br>
              <a:rPr lang="en-US" sz="3300" b="0" i="0" u="none" strike="noStrike" dirty="0">
                <a:solidFill>
                  <a:schemeClr val="tx1">
                    <a:lumMod val="95000"/>
                    <a:lumOff val="5000"/>
                  </a:schemeClr>
                </a:solidFill>
                <a:effectLst/>
                <a:latin typeface="Calibri" panose="020F0502020204030204" pitchFamily="34" charset="0"/>
                <a:ea typeface="Calibri" panose="020F0502020204030204" pitchFamily="34" charset="0"/>
                <a:cs typeface="Calibri" panose="020F0502020204030204" pitchFamily="34" charset="0"/>
              </a:rPr>
            </a:br>
            <a:r>
              <a:rPr lang="en-US" sz="3300" b="0" i="0" u="none" strike="noStrike" dirty="0">
                <a:solidFill>
                  <a:schemeClr val="tx1">
                    <a:lumMod val="95000"/>
                    <a:lumOff val="5000"/>
                  </a:schemeClr>
                </a:solidFill>
                <a:effectLst/>
                <a:latin typeface="Calibri" panose="020F0502020204030204" pitchFamily="34" charset="0"/>
                <a:ea typeface="Calibri" panose="020F0502020204030204" pitchFamily="34" charset="0"/>
                <a:cs typeface="Calibri" panose="020F0502020204030204" pitchFamily="34" charset="0"/>
              </a:rPr>
              <a:t>Actors: User, System</a:t>
            </a:r>
            <a:br>
              <a:rPr lang="en-US" sz="3300" b="0" i="0" u="none" strike="noStrike" dirty="0">
                <a:solidFill>
                  <a:schemeClr val="tx1">
                    <a:lumMod val="95000"/>
                    <a:lumOff val="5000"/>
                  </a:schemeClr>
                </a:solidFill>
                <a:effectLst/>
                <a:latin typeface="Calibri" panose="020F0502020204030204" pitchFamily="34" charset="0"/>
                <a:ea typeface="Calibri" panose="020F0502020204030204" pitchFamily="34" charset="0"/>
                <a:cs typeface="Calibri" panose="020F0502020204030204" pitchFamily="34" charset="0"/>
              </a:rPr>
            </a:br>
            <a:r>
              <a:rPr lang="en-US" sz="3300" b="0" i="0" u="none" strike="noStrike" dirty="0">
                <a:solidFill>
                  <a:schemeClr val="tx1">
                    <a:lumMod val="95000"/>
                    <a:lumOff val="5000"/>
                  </a:schemeClr>
                </a:solidFill>
                <a:effectLst/>
                <a:latin typeface="Calibri" panose="020F0502020204030204" pitchFamily="34" charset="0"/>
                <a:ea typeface="Calibri" panose="020F0502020204030204" pitchFamily="34" charset="0"/>
                <a:cs typeface="Calibri" panose="020F0502020204030204" pitchFamily="34" charset="0"/>
              </a:rPr>
              <a:t>Preconditions: The user has no existing account.</a:t>
            </a:r>
            <a:br>
              <a:rPr lang="en-US" sz="3300" b="0" i="0" u="none" strike="noStrike" dirty="0">
                <a:solidFill>
                  <a:schemeClr val="tx1">
                    <a:lumMod val="95000"/>
                    <a:lumOff val="5000"/>
                  </a:schemeClr>
                </a:solidFill>
                <a:effectLst/>
                <a:latin typeface="Calibri" panose="020F0502020204030204" pitchFamily="34" charset="0"/>
                <a:ea typeface="Calibri" panose="020F0502020204030204" pitchFamily="34" charset="0"/>
                <a:cs typeface="Calibri" panose="020F0502020204030204" pitchFamily="34" charset="0"/>
              </a:rPr>
            </a:br>
            <a:r>
              <a:rPr lang="en-US" sz="3300" b="0" i="0" u="none" strike="noStrike" dirty="0">
                <a:solidFill>
                  <a:schemeClr val="tx1">
                    <a:lumMod val="95000"/>
                    <a:lumOff val="5000"/>
                  </a:schemeClr>
                </a:solidFill>
                <a:effectLst/>
                <a:latin typeface="Calibri" panose="020F0502020204030204" pitchFamily="34" charset="0"/>
                <a:ea typeface="Calibri" panose="020F0502020204030204" pitchFamily="34" charset="0"/>
                <a:cs typeface="Calibri" panose="020F0502020204030204" pitchFamily="34" charset="0"/>
              </a:rPr>
              <a:t>Flow:</a:t>
            </a:r>
            <a:br>
              <a:rPr lang="en-US" sz="3300" b="0" i="0" u="none" strike="noStrike" dirty="0">
                <a:solidFill>
                  <a:schemeClr val="tx1">
                    <a:lumMod val="95000"/>
                    <a:lumOff val="5000"/>
                  </a:schemeClr>
                </a:solidFill>
                <a:effectLst/>
                <a:latin typeface="Calibri" panose="020F0502020204030204" pitchFamily="34" charset="0"/>
                <a:ea typeface="Calibri" panose="020F0502020204030204" pitchFamily="34" charset="0"/>
                <a:cs typeface="Calibri" panose="020F0502020204030204" pitchFamily="34" charset="0"/>
              </a:rPr>
            </a:br>
            <a:r>
              <a:rPr lang="en-US" sz="3300" b="0" i="0" u="none" strike="noStrike" dirty="0">
                <a:solidFill>
                  <a:schemeClr val="tx1">
                    <a:lumMod val="95000"/>
                    <a:lumOff val="5000"/>
                  </a:schemeClr>
                </a:solidFill>
                <a:effectLst/>
                <a:latin typeface="Calibri" panose="020F0502020204030204" pitchFamily="34" charset="0"/>
                <a:ea typeface="Calibri" panose="020F0502020204030204" pitchFamily="34" charset="0"/>
                <a:cs typeface="Calibri" panose="020F0502020204030204" pitchFamily="34" charset="0"/>
              </a:rPr>
              <a:t>User navigates to the registration page.</a:t>
            </a:r>
            <a:br>
              <a:rPr lang="en-US" sz="3300" b="0" i="0" u="none" strike="noStrike" dirty="0">
                <a:solidFill>
                  <a:schemeClr val="tx1">
                    <a:lumMod val="95000"/>
                    <a:lumOff val="5000"/>
                  </a:schemeClr>
                </a:solidFill>
                <a:effectLst/>
                <a:latin typeface="Calibri" panose="020F0502020204030204" pitchFamily="34" charset="0"/>
                <a:ea typeface="Calibri" panose="020F0502020204030204" pitchFamily="34" charset="0"/>
                <a:cs typeface="Calibri" panose="020F0502020204030204" pitchFamily="34" charset="0"/>
              </a:rPr>
            </a:br>
            <a:r>
              <a:rPr lang="en-US" sz="3300" b="0" i="0" u="none" strike="noStrike" dirty="0">
                <a:solidFill>
                  <a:schemeClr val="tx1">
                    <a:lumMod val="95000"/>
                    <a:lumOff val="5000"/>
                  </a:schemeClr>
                </a:solidFill>
                <a:effectLst/>
                <a:latin typeface="Calibri" panose="020F0502020204030204" pitchFamily="34" charset="0"/>
                <a:ea typeface="Calibri" panose="020F0502020204030204" pitchFamily="34" charset="0"/>
                <a:cs typeface="Calibri" panose="020F0502020204030204" pitchFamily="34" charset="0"/>
              </a:rPr>
              <a:t>User enters required details (e.g., name, email, password).</a:t>
            </a:r>
            <a:br>
              <a:rPr lang="en-US" sz="3300" b="0" i="0" u="none" strike="noStrike" dirty="0">
                <a:solidFill>
                  <a:schemeClr val="tx1">
                    <a:lumMod val="95000"/>
                    <a:lumOff val="5000"/>
                  </a:schemeClr>
                </a:solidFill>
                <a:effectLst/>
                <a:latin typeface="Calibri" panose="020F0502020204030204" pitchFamily="34" charset="0"/>
                <a:ea typeface="Calibri" panose="020F0502020204030204" pitchFamily="34" charset="0"/>
                <a:cs typeface="Calibri" panose="020F0502020204030204" pitchFamily="34" charset="0"/>
              </a:rPr>
            </a:br>
            <a:r>
              <a:rPr lang="en-US" sz="3300" b="0" i="0" u="none" strike="noStrike" dirty="0">
                <a:solidFill>
                  <a:schemeClr val="tx1">
                    <a:lumMod val="95000"/>
                    <a:lumOff val="5000"/>
                  </a:schemeClr>
                </a:solidFill>
                <a:effectLst/>
                <a:latin typeface="Calibri" panose="020F0502020204030204" pitchFamily="34" charset="0"/>
                <a:ea typeface="Calibri" panose="020F0502020204030204" pitchFamily="34" charset="0"/>
                <a:cs typeface="Calibri" panose="020F0502020204030204" pitchFamily="34" charset="0"/>
              </a:rPr>
              <a:t>System validates the input and checks for duplicates.</a:t>
            </a:r>
            <a:br>
              <a:rPr lang="en-US" sz="3300" b="0" i="0" u="none" strike="noStrike" dirty="0">
                <a:solidFill>
                  <a:schemeClr val="tx1">
                    <a:lumMod val="95000"/>
                    <a:lumOff val="5000"/>
                  </a:schemeClr>
                </a:solidFill>
                <a:effectLst/>
                <a:latin typeface="Calibri" panose="020F0502020204030204" pitchFamily="34" charset="0"/>
                <a:ea typeface="Calibri" panose="020F0502020204030204" pitchFamily="34" charset="0"/>
                <a:cs typeface="Calibri" panose="020F0502020204030204" pitchFamily="34" charset="0"/>
              </a:rPr>
            </a:br>
            <a:r>
              <a:rPr lang="en-US" sz="3300" b="0" i="0" u="none" strike="noStrike" dirty="0">
                <a:solidFill>
                  <a:schemeClr val="tx1">
                    <a:lumMod val="95000"/>
                    <a:lumOff val="5000"/>
                  </a:schemeClr>
                </a:solidFill>
                <a:effectLst/>
                <a:latin typeface="Calibri" panose="020F0502020204030204" pitchFamily="34" charset="0"/>
                <a:ea typeface="Calibri" panose="020F0502020204030204" pitchFamily="34" charset="0"/>
                <a:cs typeface="Calibri" panose="020F0502020204030204" pitchFamily="34" charset="0"/>
              </a:rPr>
              <a:t>System creates the user account and sends a confirmation.</a:t>
            </a:r>
            <a:br>
              <a:rPr lang="en-US" sz="3300" b="0" i="0" u="none" strike="noStrike" dirty="0">
                <a:solidFill>
                  <a:schemeClr val="tx1">
                    <a:lumMod val="95000"/>
                    <a:lumOff val="5000"/>
                  </a:schemeClr>
                </a:solidFill>
                <a:effectLst/>
                <a:latin typeface="Calibri" panose="020F0502020204030204" pitchFamily="34" charset="0"/>
                <a:ea typeface="Calibri" panose="020F0502020204030204" pitchFamily="34" charset="0"/>
                <a:cs typeface="Calibri" panose="020F0502020204030204" pitchFamily="34" charset="0"/>
              </a:rPr>
            </a:br>
            <a:r>
              <a:rPr lang="en-US" sz="3300" b="0" i="0" u="none" strike="noStrike" dirty="0">
                <a:solidFill>
                  <a:schemeClr val="tx1">
                    <a:lumMod val="95000"/>
                    <a:lumOff val="5000"/>
                  </a:schemeClr>
                </a:solidFill>
                <a:effectLst/>
                <a:latin typeface="Calibri" panose="020F0502020204030204" pitchFamily="34" charset="0"/>
                <a:ea typeface="Calibri" panose="020F0502020204030204" pitchFamily="34" charset="0"/>
                <a:cs typeface="Calibri" panose="020F0502020204030204" pitchFamily="34" charset="0"/>
              </a:rPr>
              <a:t>Postconditions: User account is created and activated.</a:t>
            </a:r>
            <a:br>
              <a:rPr lang="en-US" sz="3300" b="0" i="0" u="none" strike="noStrike" dirty="0">
                <a:solidFill>
                  <a:schemeClr val="tx1">
                    <a:lumMod val="95000"/>
                    <a:lumOff val="5000"/>
                  </a:schemeClr>
                </a:solidFill>
                <a:effectLst/>
                <a:latin typeface="Calibri" panose="020F0502020204030204" pitchFamily="34" charset="0"/>
                <a:ea typeface="Calibri" panose="020F0502020204030204" pitchFamily="34" charset="0"/>
                <a:cs typeface="Calibri" panose="020F0502020204030204" pitchFamily="34" charset="0"/>
              </a:rPr>
            </a:br>
            <a:br>
              <a:rPr lang="en-US" sz="2600" b="0" i="0" u="none" strike="noStrike" dirty="0">
                <a:solidFill>
                  <a:schemeClr val="tx1">
                    <a:lumMod val="95000"/>
                    <a:lumOff val="5000"/>
                  </a:schemeClr>
                </a:solidFill>
                <a:effectLst/>
                <a:latin typeface="Calibri" panose="020F0502020204030204" pitchFamily="34" charset="0"/>
                <a:ea typeface="Calibri" panose="020F0502020204030204" pitchFamily="34" charset="0"/>
                <a:cs typeface="Calibri" panose="020F0502020204030204" pitchFamily="34" charset="0"/>
              </a:rPr>
            </a:br>
            <a:br>
              <a:rPr lang="en-US" sz="1800" b="0" i="0" u="none" strike="noStrike" dirty="0">
                <a:solidFill>
                  <a:srgbClr val="0070C0"/>
                </a:solidFill>
                <a:effectLst/>
                <a:latin typeface="Apple Symbols"/>
              </a:rPr>
            </a:br>
            <a:br>
              <a:rPr lang="en-US" sz="1800" b="0" i="0" u="none" strike="noStrike" dirty="0">
                <a:solidFill>
                  <a:srgbClr val="0070C0"/>
                </a:solidFill>
                <a:effectLst/>
                <a:latin typeface="Apple Symbols"/>
              </a:rPr>
            </a:br>
            <a:endParaRPr lang="en-IN" dirty="0"/>
          </a:p>
        </p:txBody>
      </p:sp>
    </p:spTree>
    <p:extLst>
      <p:ext uri="{BB962C8B-B14F-4D97-AF65-F5344CB8AC3E}">
        <p14:creationId xmlns:p14="http://schemas.microsoft.com/office/powerpoint/2010/main" val="27981195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CD61E-5340-EF3A-E469-128D5EA4E9E9}"/>
              </a:ext>
            </a:extLst>
          </p:cNvPr>
          <p:cNvSpPr>
            <a:spLocks noGrp="1"/>
          </p:cNvSpPr>
          <p:nvPr>
            <p:ph type="title"/>
          </p:nvPr>
        </p:nvSpPr>
        <p:spPr/>
        <p:txBody>
          <a:bodyPr/>
          <a:lstStyle/>
          <a:p>
            <a:r>
              <a:rPr lang="en-IN" dirty="0"/>
              <a:t>User Stories:</a:t>
            </a:r>
          </a:p>
        </p:txBody>
      </p:sp>
      <p:sp>
        <p:nvSpPr>
          <p:cNvPr id="3" name="Content Placeholder 2">
            <a:extLst>
              <a:ext uri="{FF2B5EF4-FFF2-40B4-BE49-F238E27FC236}">
                <a16:creationId xmlns:a16="http://schemas.microsoft.com/office/drawing/2014/main" id="{2C1AFC52-0B24-A3EC-00C3-E10B4A2CDAA8}"/>
              </a:ext>
            </a:extLst>
          </p:cNvPr>
          <p:cNvSpPr>
            <a:spLocks noGrp="1"/>
          </p:cNvSpPr>
          <p:nvPr>
            <p:ph idx="1"/>
          </p:nvPr>
        </p:nvSpPr>
        <p:spPr/>
        <p:txBody>
          <a:bodyPr/>
          <a:lstStyle/>
          <a:p>
            <a:pPr marL="0" indent="0">
              <a:buNone/>
            </a:pPr>
            <a:r>
              <a:rPr lang="en-US" sz="2000" b="0" i="0" u="none" strike="noStrike" dirty="0">
                <a:solidFill>
                  <a:schemeClr val="tx1">
                    <a:lumMod val="95000"/>
                    <a:lumOff val="5000"/>
                  </a:schemeClr>
                </a:solidFill>
                <a:effectLst/>
                <a:latin typeface="Calibri" panose="020F0502020204030204" pitchFamily="34" charset="0"/>
                <a:ea typeface="Calibri" panose="020F0502020204030204" pitchFamily="34" charset="0"/>
                <a:cs typeface="Calibri" panose="020F0502020204030204" pitchFamily="34" charset="0"/>
              </a:rPr>
              <a:t>2. Customer Service Inquiries</a:t>
            </a:r>
            <a:br>
              <a:rPr lang="en-US" sz="1800" b="0" i="0" u="none" strike="noStrike" dirty="0">
                <a:solidFill>
                  <a:schemeClr val="tx1">
                    <a:lumMod val="95000"/>
                    <a:lumOff val="5000"/>
                  </a:schemeClr>
                </a:solidFill>
                <a:effectLst/>
                <a:latin typeface="Calibri" panose="020F0502020204030204" pitchFamily="34" charset="0"/>
                <a:ea typeface="Calibri" panose="020F0502020204030204" pitchFamily="34" charset="0"/>
                <a:cs typeface="Calibri" panose="020F0502020204030204" pitchFamily="34" charset="0"/>
              </a:rPr>
            </a:br>
            <a:br>
              <a:rPr lang="en-US" sz="1800" b="0" i="0" u="none" strike="noStrike" dirty="0">
                <a:solidFill>
                  <a:schemeClr val="tx1">
                    <a:lumMod val="95000"/>
                    <a:lumOff val="5000"/>
                  </a:schemeClr>
                </a:solidFill>
                <a:effectLst/>
                <a:latin typeface="Calibri" panose="020F0502020204030204" pitchFamily="34" charset="0"/>
                <a:ea typeface="Calibri" panose="020F0502020204030204" pitchFamily="34" charset="0"/>
                <a:cs typeface="Calibri" panose="020F0502020204030204" pitchFamily="34" charset="0"/>
              </a:rPr>
            </a:br>
            <a:r>
              <a:rPr lang="en-US" sz="1800" b="0" i="0" u="none" strike="noStrike" dirty="0">
                <a:solidFill>
                  <a:schemeClr val="tx1">
                    <a:lumMod val="95000"/>
                    <a:lumOff val="5000"/>
                  </a:schemeClr>
                </a:solidFill>
                <a:effectLst/>
                <a:latin typeface="Calibri" panose="020F0502020204030204" pitchFamily="34" charset="0"/>
                <a:ea typeface="Calibri" panose="020F0502020204030204" pitchFamily="34" charset="0"/>
                <a:cs typeface="Calibri" panose="020F0502020204030204" pitchFamily="34" charset="0"/>
              </a:rPr>
              <a:t>User Story:</a:t>
            </a:r>
            <a:br>
              <a:rPr lang="en-US" sz="1800" b="0" i="0" u="none" strike="noStrike" dirty="0">
                <a:solidFill>
                  <a:schemeClr val="tx1">
                    <a:lumMod val="95000"/>
                    <a:lumOff val="5000"/>
                  </a:schemeClr>
                </a:solidFill>
                <a:effectLst/>
                <a:latin typeface="Calibri" panose="020F0502020204030204" pitchFamily="34" charset="0"/>
                <a:ea typeface="Calibri" panose="020F0502020204030204" pitchFamily="34" charset="0"/>
                <a:cs typeface="Calibri" panose="020F0502020204030204" pitchFamily="34" charset="0"/>
              </a:rPr>
            </a:br>
            <a:r>
              <a:rPr lang="en-US" sz="1800" b="0" i="0" u="none" strike="noStrike" dirty="0">
                <a:solidFill>
                  <a:schemeClr val="tx1">
                    <a:lumMod val="95000"/>
                    <a:lumOff val="5000"/>
                  </a:schemeClr>
                </a:solidFill>
                <a:effectLst/>
                <a:latin typeface="Calibri" panose="020F0502020204030204" pitchFamily="34" charset="0"/>
                <a:ea typeface="Calibri" panose="020F0502020204030204" pitchFamily="34" charset="0"/>
                <a:cs typeface="Calibri" panose="020F0502020204030204" pitchFamily="34" charset="0"/>
              </a:rPr>
              <a:t>As a user, I want to submit customer service inquiries so that I can get help with any issues I encounter.</a:t>
            </a:r>
            <a:br>
              <a:rPr lang="en-US" sz="1800" b="0" i="0" u="none" strike="noStrike" dirty="0">
                <a:solidFill>
                  <a:schemeClr val="tx1">
                    <a:lumMod val="95000"/>
                    <a:lumOff val="5000"/>
                  </a:schemeClr>
                </a:solidFill>
                <a:effectLst/>
                <a:latin typeface="Calibri" panose="020F0502020204030204" pitchFamily="34" charset="0"/>
                <a:ea typeface="Calibri" panose="020F0502020204030204" pitchFamily="34" charset="0"/>
                <a:cs typeface="Calibri" panose="020F0502020204030204" pitchFamily="34" charset="0"/>
              </a:rPr>
            </a:br>
            <a:r>
              <a:rPr lang="en-US" sz="1800" b="0" i="0" u="none" strike="noStrike" dirty="0">
                <a:solidFill>
                  <a:schemeClr val="tx1">
                    <a:lumMod val="95000"/>
                    <a:lumOff val="5000"/>
                  </a:schemeClr>
                </a:solidFill>
                <a:effectLst/>
                <a:latin typeface="Calibri" panose="020F0502020204030204" pitchFamily="34" charset="0"/>
                <a:ea typeface="Calibri" panose="020F0502020204030204" pitchFamily="34" charset="0"/>
                <a:cs typeface="Calibri" panose="020F0502020204030204" pitchFamily="34" charset="0"/>
              </a:rPr>
              <a:t>Use Case: Submit Customer Service Inquiry</a:t>
            </a:r>
            <a:br>
              <a:rPr lang="en-US" sz="1800" b="0" i="0" u="none" strike="noStrike" dirty="0">
                <a:solidFill>
                  <a:schemeClr val="tx1">
                    <a:lumMod val="95000"/>
                    <a:lumOff val="5000"/>
                  </a:schemeClr>
                </a:solidFill>
                <a:effectLst/>
                <a:latin typeface="Calibri" panose="020F0502020204030204" pitchFamily="34" charset="0"/>
                <a:ea typeface="Calibri" panose="020F0502020204030204" pitchFamily="34" charset="0"/>
                <a:cs typeface="Calibri" panose="020F0502020204030204" pitchFamily="34" charset="0"/>
              </a:rPr>
            </a:br>
            <a:r>
              <a:rPr lang="en-US" sz="1800" b="0" i="0" u="none" strike="noStrike" dirty="0">
                <a:solidFill>
                  <a:schemeClr val="tx1">
                    <a:lumMod val="95000"/>
                    <a:lumOff val="5000"/>
                  </a:schemeClr>
                </a:solidFill>
                <a:effectLst/>
                <a:latin typeface="Calibri" panose="020F0502020204030204" pitchFamily="34" charset="0"/>
                <a:ea typeface="Calibri" panose="020F0502020204030204" pitchFamily="34" charset="0"/>
                <a:cs typeface="Calibri" panose="020F0502020204030204" pitchFamily="34" charset="0"/>
              </a:rPr>
              <a:t>Actors: User, System, Customer Service Representative</a:t>
            </a:r>
            <a:br>
              <a:rPr lang="en-US" sz="1800" b="0" i="0" u="none" strike="noStrike" dirty="0">
                <a:solidFill>
                  <a:schemeClr val="tx1">
                    <a:lumMod val="95000"/>
                    <a:lumOff val="5000"/>
                  </a:schemeClr>
                </a:solidFill>
                <a:effectLst/>
                <a:latin typeface="Calibri" panose="020F0502020204030204" pitchFamily="34" charset="0"/>
                <a:ea typeface="Calibri" panose="020F0502020204030204" pitchFamily="34" charset="0"/>
                <a:cs typeface="Calibri" panose="020F0502020204030204" pitchFamily="34" charset="0"/>
              </a:rPr>
            </a:br>
            <a:r>
              <a:rPr lang="en-US" sz="1800" b="0" i="0" u="none" strike="noStrike" dirty="0">
                <a:solidFill>
                  <a:schemeClr val="tx1">
                    <a:lumMod val="95000"/>
                    <a:lumOff val="5000"/>
                  </a:schemeClr>
                </a:solidFill>
                <a:effectLst/>
                <a:latin typeface="Calibri" panose="020F0502020204030204" pitchFamily="34" charset="0"/>
                <a:ea typeface="Calibri" panose="020F0502020204030204" pitchFamily="34" charset="0"/>
                <a:cs typeface="Calibri" panose="020F0502020204030204" pitchFamily="34" charset="0"/>
              </a:rPr>
              <a:t>Preconditions: User is logged into the system.</a:t>
            </a:r>
            <a:br>
              <a:rPr lang="en-US" sz="1800" b="0" i="0" u="none" strike="noStrike" dirty="0">
                <a:solidFill>
                  <a:schemeClr val="tx1">
                    <a:lumMod val="95000"/>
                    <a:lumOff val="5000"/>
                  </a:schemeClr>
                </a:solidFill>
                <a:effectLst/>
                <a:latin typeface="Calibri" panose="020F0502020204030204" pitchFamily="34" charset="0"/>
                <a:ea typeface="Calibri" panose="020F0502020204030204" pitchFamily="34" charset="0"/>
                <a:cs typeface="Calibri" panose="020F0502020204030204" pitchFamily="34" charset="0"/>
              </a:rPr>
            </a:br>
            <a:r>
              <a:rPr lang="en-US" sz="1800" b="0" i="0" u="none" strike="noStrike" dirty="0">
                <a:solidFill>
                  <a:schemeClr val="tx1">
                    <a:lumMod val="95000"/>
                    <a:lumOff val="5000"/>
                  </a:schemeClr>
                </a:solidFill>
                <a:effectLst/>
                <a:latin typeface="Calibri" panose="020F0502020204030204" pitchFamily="34" charset="0"/>
                <a:ea typeface="Calibri" panose="020F0502020204030204" pitchFamily="34" charset="0"/>
                <a:cs typeface="Calibri" panose="020F0502020204030204" pitchFamily="34" charset="0"/>
              </a:rPr>
              <a:t>Flow:</a:t>
            </a:r>
            <a:br>
              <a:rPr lang="en-US" sz="1800" b="0" i="0" u="none" strike="noStrike" dirty="0">
                <a:solidFill>
                  <a:schemeClr val="tx1">
                    <a:lumMod val="95000"/>
                    <a:lumOff val="5000"/>
                  </a:schemeClr>
                </a:solidFill>
                <a:effectLst/>
                <a:latin typeface="Calibri" panose="020F0502020204030204" pitchFamily="34" charset="0"/>
                <a:ea typeface="Calibri" panose="020F0502020204030204" pitchFamily="34" charset="0"/>
                <a:cs typeface="Calibri" panose="020F0502020204030204" pitchFamily="34" charset="0"/>
              </a:rPr>
            </a:br>
            <a:r>
              <a:rPr lang="en-US" sz="1800" b="0" i="0" u="none" strike="noStrike" dirty="0">
                <a:solidFill>
                  <a:schemeClr val="tx1">
                    <a:lumMod val="95000"/>
                    <a:lumOff val="5000"/>
                  </a:schemeClr>
                </a:solidFill>
                <a:effectLst/>
                <a:latin typeface="Calibri" panose="020F0502020204030204" pitchFamily="34" charset="0"/>
                <a:ea typeface="Calibri" panose="020F0502020204030204" pitchFamily="34" charset="0"/>
                <a:cs typeface="Calibri" panose="020F0502020204030204" pitchFamily="34" charset="0"/>
              </a:rPr>
              <a:t>User navigates to the "Customer Service" section.</a:t>
            </a:r>
            <a:br>
              <a:rPr lang="en-US" sz="1800" b="0" i="0" u="none" strike="noStrike" dirty="0">
                <a:solidFill>
                  <a:schemeClr val="tx1">
                    <a:lumMod val="95000"/>
                    <a:lumOff val="5000"/>
                  </a:schemeClr>
                </a:solidFill>
                <a:effectLst/>
                <a:latin typeface="Calibri" panose="020F0502020204030204" pitchFamily="34" charset="0"/>
                <a:ea typeface="Calibri" panose="020F0502020204030204" pitchFamily="34" charset="0"/>
                <a:cs typeface="Calibri" panose="020F0502020204030204" pitchFamily="34" charset="0"/>
              </a:rPr>
            </a:br>
            <a:r>
              <a:rPr lang="en-US" sz="1800" b="0" i="0" u="none" strike="noStrike" dirty="0">
                <a:solidFill>
                  <a:schemeClr val="tx1">
                    <a:lumMod val="95000"/>
                    <a:lumOff val="5000"/>
                  </a:schemeClr>
                </a:solidFill>
                <a:effectLst/>
                <a:latin typeface="Calibri" panose="020F0502020204030204" pitchFamily="34" charset="0"/>
                <a:ea typeface="Calibri" panose="020F0502020204030204" pitchFamily="34" charset="0"/>
                <a:cs typeface="Calibri" panose="020F0502020204030204" pitchFamily="34" charset="0"/>
              </a:rPr>
              <a:t>User fills out the inquiry form describing the issue.</a:t>
            </a:r>
            <a:br>
              <a:rPr lang="en-US" sz="1800" b="0" i="0" u="none" strike="noStrike" dirty="0">
                <a:solidFill>
                  <a:schemeClr val="tx1">
                    <a:lumMod val="95000"/>
                    <a:lumOff val="5000"/>
                  </a:schemeClr>
                </a:solidFill>
                <a:effectLst/>
                <a:latin typeface="Calibri" panose="020F0502020204030204" pitchFamily="34" charset="0"/>
                <a:ea typeface="Calibri" panose="020F0502020204030204" pitchFamily="34" charset="0"/>
                <a:cs typeface="Calibri" panose="020F0502020204030204" pitchFamily="34" charset="0"/>
              </a:rPr>
            </a:br>
            <a:r>
              <a:rPr lang="en-US" sz="1800" b="0" i="0" u="none" strike="noStrike" dirty="0">
                <a:solidFill>
                  <a:schemeClr val="tx1">
                    <a:lumMod val="95000"/>
                    <a:lumOff val="5000"/>
                  </a:schemeClr>
                </a:solidFill>
                <a:effectLst/>
                <a:latin typeface="Calibri" panose="020F0502020204030204" pitchFamily="34" charset="0"/>
                <a:ea typeface="Calibri" panose="020F0502020204030204" pitchFamily="34" charset="0"/>
                <a:cs typeface="Calibri" panose="020F0502020204030204" pitchFamily="34" charset="0"/>
              </a:rPr>
              <a:t>System sends the inquiry to a customer service representative.</a:t>
            </a:r>
            <a:br>
              <a:rPr lang="en-US" sz="1800" b="0" i="0" u="none" strike="noStrike" dirty="0">
                <a:solidFill>
                  <a:schemeClr val="tx1">
                    <a:lumMod val="95000"/>
                    <a:lumOff val="5000"/>
                  </a:schemeClr>
                </a:solidFill>
                <a:effectLst/>
                <a:latin typeface="Calibri" panose="020F0502020204030204" pitchFamily="34" charset="0"/>
                <a:ea typeface="Calibri" panose="020F0502020204030204" pitchFamily="34" charset="0"/>
                <a:cs typeface="Calibri" panose="020F0502020204030204" pitchFamily="34" charset="0"/>
              </a:rPr>
            </a:br>
            <a:r>
              <a:rPr lang="en-US" sz="1800" b="0" i="0" u="none" strike="noStrike" dirty="0">
                <a:solidFill>
                  <a:schemeClr val="tx1">
                    <a:lumMod val="95000"/>
                    <a:lumOff val="5000"/>
                  </a:schemeClr>
                </a:solidFill>
                <a:effectLst/>
                <a:latin typeface="Calibri" panose="020F0502020204030204" pitchFamily="34" charset="0"/>
                <a:ea typeface="Calibri" panose="020F0502020204030204" pitchFamily="34" charset="0"/>
                <a:cs typeface="Calibri" panose="020F0502020204030204" pitchFamily="34" charset="0"/>
              </a:rPr>
              <a:t>Customer service responds to the user through the system.</a:t>
            </a:r>
            <a:br>
              <a:rPr lang="en-US" sz="1800" b="0" i="0" u="none" strike="noStrike" dirty="0">
                <a:solidFill>
                  <a:schemeClr val="tx1">
                    <a:lumMod val="95000"/>
                    <a:lumOff val="5000"/>
                  </a:schemeClr>
                </a:solidFill>
                <a:effectLst/>
                <a:latin typeface="Calibri" panose="020F0502020204030204" pitchFamily="34" charset="0"/>
                <a:ea typeface="Calibri" panose="020F0502020204030204" pitchFamily="34" charset="0"/>
                <a:cs typeface="Calibri" panose="020F0502020204030204" pitchFamily="34" charset="0"/>
              </a:rPr>
            </a:br>
            <a:r>
              <a:rPr lang="en-US" sz="1800" b="0" i="0" u="none" strike="noStrike" dirty="0">
                <a:solidFill>
                  <a:schemeClr val="tx1">
                    <a:lumMod val="95000"/>
                    <a:lumOff val="5000"/>
                  </a:schemeClr>
                </a:solidFill>
                <a:effectLst/>
                <a:latin typeface="Calibri" panose="020F0502020204030204" pitchFamily="34" charset="0"/>
                <a:ea typeface="Calibri" panose="020F0502020204030204" pitchFamily="34" charset="0"/>
                <a:cs typeface="Calibri" panose="020F0502020204030204" pitchFamily="34" charset="0"/>
              </a:rPr>
              <a:t>Postconditions: User receives a response and issue resolution.</a:t>
            </a:r>
            <a:r>
              <a:rPr lang="en-US" sz="180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 </a:t>
            </a:r>
            <a:endParaRPr lang="en-IN" sz="180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632495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13203-72AF-49E9-F36F-84B39A98CD25}"/>
              </a:ext>
            </a:extLst>
          </p:cNvPr>
          <p:cNvSpPr>
            <a:spLocks noGrp="1"/>
          </p:cNvSpPr>
          <p:nvPr>
            <p:ph type="title"/>
          </p:nvPr>
        </p:nvSpPr>
        <p:spPr/>
        <p:txBody>
          <a:bodyPr/>
          <a:lstStyle/>
          <a:p>
            <a:r>
              <a:rPr lang="en-IN" dirty="0"/>
              <a:t>User Stories:</a:t>
            </a:r>
          </a:p>
        </p:txBody>
      </p:sp>
      <p:sp>
        <p:nvSpPr>
          <p:cNvPr id="3" name="Content Placeholder 2">
            <a:extLst>
              <a:ext uri="{FF2B5EF4-FFF2-40B4-BE49-F238E27FC236}">
                <a16:creationId xmlns:a16="http://schemas.microsoft.com/office/drawing/2014/main" id="{3F3B487D-DD75-F3D0-FDC6-37E7A94377DD}"/>
              </a:ext>
            </a:extLst>
          </p:cNvPr>
          <p:cNvSpPr>
            <a:spLocks noGrp="1"/>
          </p:cNvSpPr>
          <p:nvPr>
            <p:ph idx="1"/>
          </p:nvPr>
        </p:nvSpPr>
        <p:spPr/>
        <p:txBody>
          <a:bodyPr/>
          <a:lstStyle/>
          <a:p>
            <a:pPr marL="0" indent="0">
              <a:buNone/>
            </a:pPr>
            <a:r>
              <a:rPr lang="en-US" sz="2000" b="0" i="0" u="none" strike="noStrike" dirty="0">
                <a:solidFill>
                  <a:schemeClr val="tx1">
                    <a:lumMod val="95000"/>
                    <a:lumOff val="5000"/>
                  </a:schemeClr>
                </a:solidFill>
                <a:effectLst/>
                <a:latin typeface="Calibri" panose="020F0502020204030204" pitchFamily="34" charset="0"/>
                <a:ea typeface="Calibri" panose="020F0502020204030204" pitchFamily="34" charset="0"/>
                <a:cs typeface="Calibri" panose="020F0502020204030204" pitchFamily="34" charset="0"/>
              </a:rPr>
              <a:t>3. Password Reset</a:t>
            </a:r>
            <a:br>
              <a:rPr lang="en-US" sz="1800" b="0" i="0" u="none" strike="noStrike" dirty="0">
                <a:solidFill>
                  <a:schemeClr val="tx1">
                    <a:lumMod val="95000"/>
                    <a:lumOff val="5000"/>
                  </a:schemeClr>
                </a:solidFill>
                <a:effectLst/>
                <a:latin typeface="Calibri" panose="020F0502020204030204" pitchFamily="34" charset="0"/>
                <a:ea typeface="Calibri" panose="020F0502020204030204" pitchFamily="34" charset="0"/>
                <a:cs typeface="Calibri" panose="020F0502020204030204" pitchFamily="34" charset="0"/>
              </a:rPr>
            </a:br>
            <a:br>
              <a:rPr lang="en-US" sz="1800" b="0" i="0" u="none" strike="noStrike" dirty="0">
                <a:solidFill>
                  <a:schemeClr val="tx1">
                    <a:lumMod val="95000"/>
                    <a:lumOff val="5000"/>
                  </a:schemeClr>
                </a:solidFill>
                <a:effectLst/>
                <a:latin typeface="Calibri" panose="020F0502020204030204" pitchFamily="34" charset="0"/>
                <a:ea typeface="Calibri" panose="020F0502020204030204" pitchFamily="34" charset="0"/>
                <a:cs typeface="Calibri" panose="020F0502020204030204" pitchFamily="34" charset="0"/>
              </a:rPr>
            </a:br>
            <a:r>
              <a:rPr lang="en-US" sz="1800" b="0" i="0" u="none" strike="noStrike" dirty="0">
                <a:solidFill>
                  <a:schemeClr val="tx1">
                    <a:lumMod val="95000"/>
                    <a:lumOff val="5000"/>
                  </a:schemeClr>
                </a:solidFill>
                <a:effectLst/>
                <a:latin typeface="Calibri" panose="020F0502020204030204" pitchFamily="34" charset="0"/>
                <a:ea typeface="Calibri" panose="020F0502020204030204" pitchFamily="34" charset="0"/>
                <a:cs typeface="Calibri" panose="020F0502020204030204" pitchFamily="34" charset="0"/>
              </a:rPr>
              <a:t>User Story:</a:t>
            </a:r>
            <a:br>
              <a:rPr lang="en-US" sz="1800" b="0" i="0" u="none" strike="noStrike" dirty="0">
                <a:solidFill>
                  <a:schemeClr val="tx1">
                    <a:lumMod val="95000"/>
                    <a:lumOff val="5000"/>
                  </a:schemeClr>
                </a:solidFill>
                <a:effectLst/>
                <a:latin typeface="Calibri" panose="020F0502020204030204" pitchFamily="34" charset="0"/>
                <a:ea typeface="Calibri" panose="020F0502020204030204" pitchFamily="34" charset="0"/>
                <a:cs typeface="Calibri" panose="020F0502020204030204" pitchFamily="34" charset="0"/>
              </a:rPr>
            </a:br>
            <a:r>
              <a:rPr lang="en-US" sz="1800" b="0" i="0" u="none" strike="noStrike" dirty="0">
                <a:solidFill>
                  <a:schemeClr val="tx1">
                    <a:lumMod val="95000"/>
                    <a:lumOff val="5000"/>
                  </a:schemeClr>
                </a:solidFill>
                <a:effectLst/>
                <a:latin typeface="Calibri" panose="020F0502020204030204" pitchFamily="34" charset="0"/>
                <a:ea typeface="Calibri" panose="020F0502020204030204" pitchFamily="34" charset="0"/>
                <a:cs typeface="Calibri" panose="020F0502020204030204" pitchFamily="34" charset="0"/>
              </a:rPr>
              <a:t>As a user, I want to reset my password if I forget it so that I can regain access to my account.</a:t>
            </a:r>
            <a:br>
              <a:rPr lang="en-US" sz="1800" b="0" i="0" u="none" strike="noStrike" dirty="0">
                <a:solidFill>
                  <a:schemeClr val="tx1">
                    <a:lumMod val="95000"/>
                    <a:lumOff val="5000"/>
                  </a:schemeClr>
                </a:solidFill>
                <a:effectLst/>
                <a:latin typeface="Calibri" panose="020F0502020204030204" pitchFamily="34" charset="0"/>
                <a:ea typeface="Calibri" panose="020F0502020204030204" pitchFamily="34" charset="0"/>
                <a:cs typeface="Calibri" panose="020F0502020204030204" pitchFamily="34" charset="0"/>
              </a:rPr>
            </a:br>
            <a:r>
              <a:rPr lang="en-US" sz="1800" b="0" i="0" u="none" strike="noStrike" dirty="0">
                <a:solidFill>
                  <a:schemeClr val="tx1">
                    <a:lumMod val="95000"/>
                    <a:lumOff val="5000"/>
                  </a:schemeClr>
                </a:solidFill>
                <a:effectLst/>
                <a:latin typeface="Calibri" panose="020F0502020204030204" pitchFamily="34" charset="0"/>
                <a:ea typeface="Calibri" panose="020F0502020204030204" pitchFamily="34" charset="0"/>
                <a:cs typeface="Calibri" panose="020F0502020204030204" pitchFamily="34" charset="0"/>
              </a:rPr>
              <a:t>Use Case: Reset Forgotten Password</a:t>
            </a:r>
            <a:br>
              <a:rPr lang="en-US" sz="1800" b="0" i="0" u="none" strike="noStrike" dirty="0">
                <a:solidFill>
                  <a:schemeClr val="tx1">
                    <a:lumMod val="95000"/>
                    <a:lumOff val="5000"/>
                  </a:schemeClr>
                </a:solidFill>
                <a:effectLst/>
                <a:latin typeface="Calibri" panose="020F0502020204030204" pitchFamily="34" charset="0"/>
                <a:ea typeface="Calibri" panose="020F0502020204030204" pitchFamily="34" charset="0"/>
                <a:cs typeface="Calibri" panose="020F0502020204030204" pitchFamily="34" charset="0"/>
              </a:rPr>
            </a:br>
            <a:r>
              <a:rPr lang="en-US" sz="1800" b="0" i="0" u="none" strike="noStrike" dirty="0">
                <a:solidFill>
                  <a:schemeClr val="tx1">
                    <a:lumMod val="95000"/>
                    <a:lumOff val="5000"/>
                  </a:schemeClr>
                </a:solidFill>
                <a:effectLst/>
                <a:latin typeface="Calibri" panose="020F0502020204030204" pitchFamily="34" charset="0"/>
                <a:ea typeface="Calibri" panose="020F0502020204030204" pitchFamily="34" charset="0"/>
                <a:cs typeface="Calibri" panose="020F0502020204030204" pitchFamily="34" charset="0"/>
              </a:rPr>
              <a:t>Actors: User, System</a:t>
            </a:r>
            <a:br>
              <a:rPr lang="en-US" sz="1800" b="0" i="0" u="none" strike="noStrike" dirty="0">
                <a:solidFill>
                  <a:schemeClr val="tx1">
                    <a:lumMod val="95000"/>
                    <a:lumOff val="5000"/>
                  </a:schemeClr>
                </a:solidFill>
                <a:effectLst/>
                <a:latin typeface="Calibri" panose="020F0502020204030204" pitchFamily="34" charset="0"/>
                <a:ea typeface="Calibri" panose="020F0502020204030204" pitchFamily="34" charset="0"/>
                <a:cs typeface="Calibri" panose="020F0502020204030204" pitchFamily="34" charset="0"/>
              </a:rPr>
            </a:br>
            <a:r>
              <a:rPr lang="en-US" sz="1800" b="0" i="0" u="none" strike="noStrike" dirty="0">
                <a:solidFill>
                  <a:schemeClr val="tx1">
                    <a:lumMod val="95000"/>
                    <a:lumOff val="5000"/>
                  </a:schemeClr>
                </a:solidFill>
                <a:effectLst/>
                <a:latin typeface="Calibri" panose="020F0502020204030204" pitchFamily="34" charset="0"/>
                <a:ea typeface="Calibri" panose="020F0502020204030204" pitchFamily="34" charset="0"/>
                <a:cs typeface="Calibri" panose="020F0502020204030204" pitchFamily="34" charset="0"/>
              </a:rPr>
              <a:t>Preconditions: The user has an account and has forgotten the password.</a:t>
            </a:r>
            <a:br>
              <a:rPr lang="en-US" sz="1800" b="0" i="0" u="none" strike="noStrike" dirty="0">
                <a:solidFill>
                  <a:schemeClr val="tx1">
                    <a:lumMod val="95000"/>
                    <a:lumOff val="5000"/>
                  </a:schemeClr>
                </a:solidFill>
                <a:effectLst/>
                <a:latin typeface="Calibri" panose="020F0502020204030204" pitchFamily="34" charset="0"/>
                <a:ea typeface="Calibri" panose="020F0502020204030204" pitchFamily="34" charset="0"/>
                <a:cs typeface="Calibri" panose="020F0502020204030204" pitchFamily="34" charset="0"/>
              </a:rPr>
            </a:br>
            <a:r>
              <a:rPr lang="en-US" sz="1800" b="0" i="0" u="none" strike="noStrike" dirty="0">
                <a:solidFill>
                  <a:schemeClr val="tx1">
                    <a:lumMod val="95000"/>
                    <a:lumOff val="5000"/>
                  </a:schemeClr>
                </a:solidFill>
                <a:effectLst/>
                <a:latin typeface="Calibri" panose="020F0502020204030204" pitchFamily="34" charset="0"/>
                <a:ea typeface="Calibri" panose="020F0502020204030204" pitchFamily="34" charset="0"/>
                <a:cs typeface="Calibri" panose="020F0502020204030204" pitchFamily="34" charset="0"/>
              </a:rPr>
              <a:t>Flow:</a:t>
            </a:r>
            <a:br>
              <a:rPr lang="en-US" sz="1800" b="0" i="0" u="none" strike="noStrike" dirty="0">
                <a:solidFill>
                  <a:schemeClr val="tx1">
                    <a:lumMod val="95000"/>
                    <a:lumOff val="5000"/>
                  </a:schemeClr>
                </a:solidFill>
                <a:effectLst/>
                <a:latin typeface="Calibri" panose="020F0502020204030204" pitchFamily="34" charset="0"/>
                <a:ea typeface="Calibri" panose="020F0502020204030204" pitchFamily="34" charset="0"/>
                <a:cs typeface="Calibri" panose="020F0502020204030204" pitchFamily="34" charset="0"/>
              </a:rPr>
            </a:br>
            <a:r>
              <a:rPr lang="en-US" sz="1800" b="0" i="0" u="none" strike="noStrike" dirty="0">
                <a:solidFill>
                  <a:schemeClr val="tx1">
                    <a:lumMod val="95000"/>
                    <a:lumOff val="5000"/>
                  </a:schemeClr>
                </a:solidFill>
                <a:effectLst/>
                <a:latin typeface="Calibri" panose="020F0502020204030204" pitchFamily="34" charset="0"/>
                <a:ea typeface="Calibri" panose="020F0502020204030204" pitchFamily="34" charset="0"/>
                <a:cs typeface="Calibri" panose="020F0502020204030204" pitchFamily="34" charset="0"/>
              </a:rPr>
              <a:t>User clicks on "Forgot Password".</a:t>
            </a:r>
            <a:br>
              <a:rPr lang="en-US" sz="1800" b="0" i="0" u="none" strike="noStrike" dirty="0">
                <a:solidFill>
                  <a:schemeClr val="tx1">
                    <a:lumMod val="95000"/>
                    <a:lumOff val="5000"/>
                  </a:schemeClr>
                </a:solidFill>
                <a:effectLst/>
                <a:latin typeface="Calibri" panose="020F0502020204030204" pitchFamily="34" charset="0"/>
                <a:ea typeface="Calibri" panose="020F0502020204030204" pitchFamily="34" charset="0"/>
                <a:cs typeface="Calibri" panose="020F0502020204030204" pitchFamily="34" charset="0"/>
              </a:rPr>
            </a:br>
            <a:r>
              <a:rPr lang="en-US" sz="1800" b="0" i="0" u="none" strike="noStrike" dirty="0">
                <a:solidFill>
                  <a:schemeClr val="tx1">
                    <a:lumMod val="95000"/>
                    <a:lumOff val="5000"/>
                  </a:schemeClr>
                </a:solidFill>
                <a:effectLst/>
                <a:latin typeface="Calibri" panose="020F0502020204030204" pitchFamily="34" charset="0"/>
                <a:ea typeface="Calibri" panose="020F0502020204030204" pitchFamily="34" charset="0"/>
                <a:cs typeface="Calibri" panose="020F0502020204030204" pitchFamily="34" charset="0"/>
              </a:rPr>
              <a:t>System prompts for email/phone number.</a:t>
            </a:r>
            <a:r>
              <a:rPr lang="en-US" sz="180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 </a:t>
            </a:r>
            <a:endParaRPr lang="en-IN" sz="180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28833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969CF-1CA2-8BD0-F2C1-980043D2DC33}"/>
              </a:ext>
            </a:extLst>
          </p:cNvPr>
          <p:cNvSpPr>
            <a:spLocks noGrp="1"/>
          </p:cNvSpPr>
          <p:nvPr>
            <p:ph type="title"/>
          </p:nvPr>
        </p:nvSpPr>
        <p:spPr/>
        <p:txBody>
          <a:bodyPr/>
          <a:lstStyle/>
          <a:p>
            <a:r>
              <a:rPr lang="en-IN" dirty="0"/>
              <a:t>Context Diagram:</a:t>
            </a:r>
          </a:p>
        </p:txBody>
      </p:sp>
      <p:pic>
        <p:nvPicPr>
          <p:cNvPr id="4" name="Content Placeholder 3">
            <a:extLst>
              <a:ext uri="{FF2B5EF4-FFF2-40B4-BE49-F238E27FC236}">
                <a16:creationId xmlns:a16="http://schemas.microsoft.com/office/drawing/2014/main" id="{2C4DC7D9-4219-C48F-0CCA-835C3E111C89}"/>
              </a:ext>
            </a:extLst>
          </p:cNvPr>
          <p:cNvPicPr>
            <a:picLocks noGrp="1" noChangeAspect="1"/>
          </p:cNvPicPr>
          <p:nvPr>
            <p:ph idx="1"/>
          </p:nvPr>
        </p:nvPicPr>
        <p:blipFill>
          <a:blip r:embed="rId2"/>
          <a:stretch>
            <a:fillRect/>
          </a:stretch>
        </p:blipFill>
        <p:spPr>
          <a:xfrm>
            <a:off x="634538" y="1769064"/>
            <a:ext cx="6624301" cy="4351338"/>
          </a:xfrm>
          <a:prstGeom prst="rect">
            <a:avLst/>
          </a:prstGeom>
        </p:spPr>
      </p:pic>
    </p:spTree>
    <p:extLst>
      <p:ext uri="{BB962C8B-B14F-4D97-AF65-F5344CB8AC3E}">
        <p14:creationId xmlns:p14="http://schemas.microsoft.com/office/powerpoint/2010/main" val="33494846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D2D6392F-67CB-EA7D-F0D9-49A9CE2FB1DC}"/>
              </a:ext>
            </a:extLst>
          </p:cNvPr>
          <p:cNvPicPr>
            <a:picLocks noGrp="1" noChangeAspect="1"/>
          </p:cNvPicPr>
          <p:nvPr>
            <p:ph idx="4294967295"/>
          </p:nvPr>
        </p:nvPicPr>
        <p:blipFill>
          <a:blip r:embed="rId2"/>
          <a:stretch>
            <a:fillRect/>
          </a:stretch>
        </p:blipFill>
        <p:spPr>
          <a:xfrm>
            <a:off x="197963" y="367645"/>
            <a:ext cx="11392293" cy="6490355"/>
          </a:xfrm>
          <a:prstGeom prst="rect">
            <a:avLst/>
          </a:prstGeom>
        </p:spPr>
      </p:pic>
    </p:spTree>
    <p:extLst>
      <p:ext uri="{BB962C8B-B14F-4D97-AF65-F5344CB8AC3E}">
        <p14:creationId xmlns:p14="http://schemas.microsoft.com/office/powerpoint/2010/main" val="29333219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832</Words>
  <Application>Microsoft Office PowerPoint</Application>
  <PresentationFormat>Widescreen</PresentationFormat>
  <Paragraphs>70</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Apple Symbols</vt:lpstr>
      <vt:lpstr>Arial</vt:lpstr>
      <vt:lpstr>Calibri</vt:lpstr>
      <vt:lpstr>Calibri Light</vt:lpstr>
      <vt:lpstr>Office Theme</vt:lpstr>
      <vt:lpstr>Seamless Banking System</vt:lpstr>
      <vt:lpstr>Team member roles:</vt:lpstr>
      <vt:lpstr>Description:</vt:lpstr>
      <vt:lpstr>Scope and Goal:</vt:lpstr>
      <vt:lpstr>User Stories:</vt:lpstr>
      <vt:lpstr>User Stories:</vt:lpstr>
      <vt:lpstr>User Stories:</vt:lpstr>
      <vt:lpstr>Context Diagram:</vt:lpstr>
      <vt:lpstr>PowerPoint Presentation</vt:lpstr>
      <vt:lpstr>PowerPoint Presentation</vt:lpstr>
      <vt:lpstr>PowerPoint Presentation</vt:lpstr>
      <vt:lpstr>Product Backlog:</vt:lpstr>
      <vt:lpstr>Lessons Learned:</vt:lpstr>
      <vt:lpstr>Next Steps:</vt:lpstr>
      <vt:lpstr>Git hub Link: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20b01a0543 Sanjana</dc:creator>
  <cp:lastModifiedBy>20b01a0543 Sanjana</cp:lastModifiedBy>
  <cp:revision>1</cp:revision>
  <dcterms:created xsi:type="dcterms:W3CDTF">2024-11-14T05:20:12Z</dcterms:created>
  <dcterms:modified xsi:type="dcterms:W3CDTF">2024-11-14T05:20:12Z</dcterms:modified>
</cp:coreProperties>
</file>