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0115D7-E666-4156-95B1-F9E9510D6842}" type="datetimeFigureOut">
              <a:rPr lang="en-US" smtClean="0"/>
              <a:t>10/9/2023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C5FDB5-4503-44B2-904E-066C7085E4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C5FDB5-4503-44B2-904E-066C7085E45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F56F-A124-4ED7-A12B-F160018A5BA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F56F-A124-4ED7-A12B-F160018A5BA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F56F-A124-4ED7-A12B-F160018A5BA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F56F-A124-4ED7-A12B-F160018A5BA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F56F-A124-4ED7-A12B-F160018A5BA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EEF56F-A124-4ED7-A12B-F160018A5BAE}"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EEF56F-A124-4ED7-A12B-F160018A5BAE}"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EEF56F-A124-4ED7-A12B-F160018A5BAE}"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F56F-A124-4ED7-A12B-F160018A5BAE}"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F56F-A124-4ED7-A12B-F160018A5BAE}"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F56F-A124-4ED7-A12B-F160018A5BAE}"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F56F-A124-4ED7-A12B-F160018A5BAE}" type="datetimeFigureOut">
              <a:rPr lang="en-US" smtClean="0"/>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09656-CA2A-443D-99F4-132E0C36A6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285720" y="357166"/>
            <a:ext cx="3814762" cy="1416069"/>
          </a:xfrm>
        </p:spPr>
        <p:txBody>
          <a:bodyPr>
            <a:normAutofit/>
          </a:bodyPr>
          <a:lstStyle/>
          <a:p>
            <a:pPr algn="l"/>
            <a:r>
              <a:rPr lang="en-US" sz="4000" dirty="0" smtClean="0"/>
              <a:t>PROBLEM</a:t>
            </a:r>
            <a:r>
              <a:rPr lang="en-US" sz="3200" dirty="0" smtClean="0"/>
              <a:t/>
            </a:r>
            <a:br>
              <a:rPr lang="en-US" sz="3200" dirty="0" smtClean="0"/>
            </a:br>
            <a:r>
              <a:rPr lang="en-US" sz="4000" dirty="0" smtClean="0"/>
              <a:t>DEFINITION</a:t>
            </a:r>
            <a:endParaRPr lang="en-US" sz="4000" dirty="0"/>
          </a:p>
        </p:txBody>
      </p:sp>
      <p:sp>
        <p:nvSpPr>
          <p:cNvPr id="3" name="Subtitle 2"/>
          <p:cNvSpPr>
            <a:spLocks noGrp="1"/>
          </p:cNvSpPr>
          <p:nvPr>
            <p:ph type="subTitle" idx="1"/>
          </p:nvPr>
        </p:nvSpPr>
        <p:spPr>
          <a:xfrm>
            <a:off x="285720" y="2143116"/>
            <a:ext cx="7486680" cy="3495684"/>
          </a:xfrm>
        </p:spPr>
        <p:txBody>
          <a:bodyPr>
            <a:normAutofit/>
          </a:bodyPr>
          <a:lstStyle/>
          <a:p>
            <a:pPr algn="just"/>
            <a:r>
              <a:rPr lang="en-US" sz="2000" dirty="0" smtClean="0">
                <a:solidFill>
                  <a:schemeClr val="tx1"/>
                </a:solidFill>
              </a:rPr>
              <a:t>       house price forecasting is an important topic of real estate . The literature attempts to derive useful knowledge from historical data of property markets . Machine learning techniques are applied to analyze historical property transactions in India to discover useful models for house buyers and sellers. Revealed is the high discrepancy between house prices in the most expensive and most affordable suburbs in the city of Mumbai . Moreover , experiments demonstrate that the multiple linear regression that is based on mean squared error measurement is a competitive approach. </a:t>
            </a:r>
            <a:endParaRPr lang="en-US"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28604"/>
            <a:ext cx="8429684" cy="6555641"/>
          </a:xfrm>
          <a:prstGeom prst="rect">
            <a:avLst/>
          </a:prstGeom>
        </p:spPr>
        <p:txBody>
          <a:bodyPr wrap="square">
            <a:spAutoFit/>
          </a:bodyPr>
          <a:lstStyle/>
          <a:p>
            <a:pPr algn="ctr"/>
            <a:r>
              <a:rPr lang="en-US" sz="2800" i="1" dirty="0" smtClean="0"/>
              <a:t>DESIGN THINKING</a:t>
            </a:r>
          </a:p>
          <a:p>
            <a:r>
              <a:rPr lang="en-US" sz="2400" i="1" dirty="0" smtClean="0"/>
              <a:t>Phase 1</a:t>
            </a:r>
            <a:r>
              <a:rPr lang="en-US" dirty="0" smtClean="0"/>
              <a:t>:  </a:t>
            </a:r>
            <a:r>
              <a:rPr lang="en-US" dirty="0" smtClean="0"/>
              <a:t> </a:t>
            </a:r>
            <a:r>
              <a:rPr lang="en-US" sz="2400" i="1" dirty="0" smtClean="0"/>
              <a:t>Collection of data </a:t>
            </a:r>
            <a:endParaRPr lang="en-US" sz="2400" i="1" dirty="0" smtClean="0"/>
          </a:p>
          <a:p>
            <a:pPr algn="just"/>
            <a:r>
              <a:rPr lang="en-US" dirty="0"/>
              <a:t> 	</a:t>
            </a:r>
            <a:r>
              <a:rPr lang="en-US" dirty="0" smtClean="0"/>
              <a:t> Data processing techniques and processes are numerous. We collected data for USA/Mumbai real estate properties from various real estate websites. Learn about the diverse sources of data used for training machine learning models, including historical sales data, market trends, and property characteristics. We must collect the quantitative data which is structured and categorized. Data collection is needed before any kind of machine learning research is carried out. Dataset validity is a must otherwise there is no point in analyzing the data.</a:t>
            </a:r>
          </a:p>
          <a:p>
            <a:endParaRPr lang="en-US" dirty="0" smtClean="0"/>
          </a:p>
          <a:p>
            <a:r>
              <a:rPr lang="en-US" dirty="0" smtClean="0"/>
              <a:t> </a:t>
            </a:r>
            <a:r>
              <a:rPr lang="en-US" sz="2400" i="1" dirty="0" smtClean="0"/>
              <a:t>Phase 2:  </a:t>
            </a:r>
            <a:r>
              <a:rPr lang="en-US" sz="2400" dirty="0" smtClean="0"/>
              <a:t>Data preprocessing </a:t>
            </a:r>
            <a:endParaRPr lang="en-US" sz="2400" i="1" dirty="0" smtClean="0"/>
          </a:p>
          <a:p>
            <a:r>
              <a:rPr lang="en-US" dirty="0"/>
              <a:t>	</a:t>
            </a:r>
            <a:r>
              <a:rPr lang="en-US" dirty="0" smtClean="0"/>
              <a:t> Data preprocessing is the process of cleaning our data set. There might be missing values or outliers in the dataset. These can be handled by data cleaning. If there are many missing values in a variable we will drop those values or substitute it with the average value.</a:t>
            </a:r>
          </a:p>
          <a:p>
            <a:r>
              <a:rPr lang="en-US" dirty="0"/>
              <a:t> </a:t>
            </a:r>
            <a:endParaRPr lang="en-US" dirty="0" smtClean="0"/>
          </a:p>
          <a:p>
            <a:r>
              <a:rPr lang="en-US" sz="2400" i="1" dirty="0" smtClean="0"/>
              <a:t>Phase3: </a:t>
            </a:r>
            <a:r>
              <a:rPr lang="en-US" sz="2400" i="1" dirty="0" smtClean="0"/>
              <a:t>Cleaning and Formatting</a:t>
            </a:r>
          </a:p>
          <a:p>
            <a:pPr algn="just"/>
            <a:r>
              <a:rPr lang="en-US" dirty="0" smtClean="0"/>
              <a:t>	Explore the crucial step of cleaning and formatting data, ensuring accuracy and consistency. Discover techniques to handle missing values and outliers.</a:t>
            </a:r>
          </a:p>
          <a:p>
            <a:pPr algn="just"/>
            <a:r>
              <a:rPr lang="en-US" dirty="0" smtClean="0"/>
              <a:t>	</a:t>
            </a:r>
          </a:p>
          <a:p>
            <a:pPr algn="just"/>
            <a:r>
              <a:rPr lang="en-US" dirty="0"/>
              <a:t>	</a:t>
            </a:r>
            <a:endParaRPr lang="en-US" dirty="0" smtClean="0"/>
          </a:p>
          <a:p>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40" y="214290"/>
            <a:ext cx="8572560" cy="5601533"/>
          </a:xfrm>
          <a:prstGeom prst="rect">
            <a:avLst/>
          </a:prstGeom>
        </p:spPr>
        <p:txBody>
          <a:bodyPr wrap="square">
            <a:spAutoFit/>
          </a:bodyPr>
          <a:lstStyle/>
          <a:p>
            <a:r>
              <a:rPr lang="en-US" sz="2400" i="1" dirty="0" smtClean="0"/>
              <a:t>Phase 4:  Model Selection and Training</a:t>
            </a:r>
          </a:p>
          <a:p>
            <a:endParaRPr lang="en-US" sz="2400" i="1" dirty="0" smtClean="0"/>
          </a:p>
          <a:p>
            <a:r>
              <a:rPr lang="en-US" sz="2400" i="1" dirty="0" smtClean="0"/>
              <a:t>1.Comparing Algorithms</a:t>
            </a:r>
          </a:p>
          <a:p>
            <a:pPr algn="just"/>
            <a:r>
              <a:rPr lang="en-US" sz="2400" i="1" dirty="0"/>
              <a:t>	</a:t>
            </a:r>
            <a:r>
              <a:rPr lang="en-US" sz="2000" dirty="0" smtClean="0"/>
              <a:t>Explore various machine learning algorithms, including linear regression, decision trees, random forests, and neural networks. Compare  their strengths  and weaknesses.</a:t>
            </a:r>
          </a:p>
          <a:p>
            <a:endParaRPr lang="en-US" sz="2400" i="1" dirty="0" smtClean="0"/>
          </a:p>
          <a:p>
            <a:r>
              <a:rPr lang="en-US" sz="2400" i="1" dirty="0" smtClean="0"/>
              <a:t>2.Training the Model</a:t>
            </a:r>
          </a:p>
          <a:p>
            <a:pPr algn="just"/>
            <a:r>
              <a:rPr lang="en-US" sz="2400" i="1" dirty="0"/>
              <a:t>	</a:t>
            </a:r>
            <a:r>
              <a:rPr lang="en-US" sz="2000" dirty="0" smtClean="0"/>
              <a:t>Find out how to train the selected machine learning model using the prepared dataset. Learn about techniques like</a:t>
            </a:r>
          </a:p>
          <a:p>
            <a:pPr algn="just"/>
            <a:r>
              <a:rPr lang="en-US" sz="2000" dirty="0" smtClean="0"/>
              <a:t>cross-validation and regularization.</a:t>
            </a:r>
          </a:p>
          <a:p>
            <a:endParaRPr lang="en-US" sz="2400" i="1" dirty="0" smtClean="0"/>
          </a:p>
          <a:p>
            <a:r>
              <a:rPr lang="en-US" sz="2400" i="1" dirty="0" smtClean="0"/>
              <a:t>3.Evaluating Performance</a:t>
            </a:r>
          </a:p>
          <a:p>
            <a:pPr algn="just"/>
            <a:r>
              <a:rPr lang="en-US" sz="2400" i="1" dirty="0"/>
              <a:t>	</a:t>
            </a:r>
            <a:r>
              <a:rPr lang="en-US" sz="2000" i="1" dirty="0" smtClean="0"/>
              <a:t>Assess the performance of the trained model using evaluation metrics like mean squared error, root mean squared error, and R-squared.</a:t>
            </a:r>
            <a:r>
              <a:rPr lang="en-US" sz="2000" dirty="0" smtClean="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112</Words>
  <Application>Microsoft Office PowerPoint</Application>
  <PresentationFormat>On-screen Show (4:3)</PresentationFormat>
  <Paragraphs>26</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PROBLEM DEFINITION</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dc:title>
  <dc:creator>LAB 5</dc:creator>
  <cp:lastModifiedBy>LAB 5</cp:lastModifiedBy>
  <cp:revision>10</cp:revision>
  <dcterms:created xsi:type="dcterms:W3CDTF">2023-10-09T07:03:46Z</dcterms:created>
  <dcterms:modified xsi:type="dcterms:W3CDTF">2023-10-09T08:26:24Z</dcterms:modified>
</cp:coreProperties>
</file>