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61" r:id="rId3"/>
    <p:sldId id="257" r:id="rId4"/>
    <p:sldId id="258" r:id="rId5"/>
    <p:sldId id="259" r:id="rId6"/>
    <p:sldId id="269"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s://www.mockaroo.com/" TargetMode="External"/><Relationship Id="rId1" Type="http://schemas.openxmlformats.org/officeDocument/2006/relationships/hyperlink" Target="https://www.kaggle.com/datasets/thedevastator/unlock-profits-with-e-commerce-sales-data" TargetMode="Externa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hyperlink" Target="https://www.kaggle.com/datasets/thedevastator/unlock-profits-with-e-commerce-sales-data" TargetMode="External"/><Relationship Id="rId7" Type="http://schemas.openxmlformats.org/officeDocument/2006/relationships/image" Target="../media/image8.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hyperlink" Target="https://www.mockaroo.com/" TargetMode="External"/><Relationship Id="rId5" Type="http://schemas.openxmlformats.org/officeDocument/2006/relationships/image" Target="../media/image7.svg"/><Relationship Id="rId4" Type="http://schemas.openxmlformats.org/officeDocument/2006/relationships/image" Target="../media/image6.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BF6E94-101D-4876-842E-E2C63273DBD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0E299B8-F45C-43E4-AD80-5A424763198D}">
      <dgm:prSet custT="1"/>
      <dgm:spPr/>
      <dgm:t>
        <a:bodyPr/>
        <a:lstStyle/>
        <a:p>
          <a:pPr>
            <a:lnSpc>
              <a:spcPct val="100000"/>
            </a:lnSpc>
          </a:pPr>
          <a:r>
            <a:rPr lang="en-US" sz="1800" dirty="0">
              <a:latin typeface="Arial" panose="020B0604020202020204" pitchFamily="34" charset="0"/>
              <a:cs typeface="Arial" panose="020B0604020202020204" pitchFamily="34" charset="0"/>
            </a:rPr>
            <a:t>Data Source:- </a:t>
          </a:r>
          <a:r>
            <a:rPr lang="en-US" sz="1800" b="1" i="0" dirty="0">
              <a:latin typeface="Arial" panose="020B0604020202020204" pitchFamily="34" charset="0"/>
              <a:cs typeface="Arial" panose="020B0604020202020204" pitchFamily="34" charset="0"/>
            </a:rPr>
            <a:t>E-Commerce Sales Dataset</a:t>
          </a:r>
          <a:br>
            <a:rPr lang="en-US" sz="1800" b="1" i="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hlinkClick xmlns:r="http://schemas.openxmlformats.org/officeDocument/2006/relationships" r:id="rId1"/>
            </a:rPr>
            <a:t>Link</a:t>
          </a:r>
          <a:endParaRPr lang="en-US" sz="1800" dirty="0">
            <a:latin typeface="Arial" panose="020B0604020202020204" pitchFamily="34" charset="0"/>
            <a:cs typeface="Arial" panose="020B0604020202020204" pitchFamily="34" charset="0"/>
          </a:endParaRPr>
        </a:p>
      </dgm:t>
    </dgm:pt>
    <dgm:pt modelId="{476F93B8-D5A1-455D-9C0F-EC49388A73D0}" type="parTrans" cxnId="{ECC2B6D4-625F-48B5-95AC-49DE6CC715ED}">
      <dgm:prSet/>
      <dgm:spPr/>
      <dgm:t>
        <a:bodyPr/>
        <a:lstStyle/>
        <a:p>
          <a:endParaRPr lang="en-US"/>
        </a:p>
      </dgm:t>
    </dgm:pt>
    <dgm:pt modelId="{FE221976-AFA0-4289-86F2-61FCECCEFD3A}" type="sibTrans" cxnId="{ECC2B6D4-625F-48B5-95AC-49DE6CC715ED}">
      <dgm:prSet/>
      <dgm:spPr/>
      <dgm:t>
        <a:bodyPr/>
        <a:lstStyle/>
        <a:p>
          <a:pPr>
            <a:lnSpc>
              <a:spcPct val="100000"/>
            </a:lnSpc>
          </a:pPr>
          <a:endParaRPr lang="en-US"/>
        </a:p>
      </dgm:t>
    </dgm:pt>
    <dgm:pt modelId="{805A8E5E-E383-49B2-926E-B83918A95D99}">
      <dgm:prSet custT="1"/>
      <dgm:spPr/>
      <dgm:t>
        <a:bodyPr/>
        <a:lstStyle/>
        <a:p>
          <a:pPr>
            <a:lnSpc>
              <a:spcPct val="100000"/>
            </a:lnSpc>
          </a:pPr>
          <a:r>
            <a:rPr lang="en-US" sz="1800" dirty="0" err="1">
              <a:latin typeface="Arial" panose="020B0604020202020204" pitchFamily="34" charset="0"/>
              <a:cs typeface="Arial" panose="020B0604020202020204" pitchFamily="34" charset="0"/>
            </a:rPr>
            <a:t>Mockaroo</a:t>
          </a:r>
          <a:r>
            <a:rPr lang="en-US" sz="1800" dirty="0">
              <a:latin typeface="Arial" panose="020B0604020202020204" pitchFamily="34" charset="0"/>
              <a:cs typeface="Arial" panose="020B0604020202020204" pitchFamily="34" charset="0"/>
            </a:rPr>
            <a:t>:</a:t>
          </a:r>
          <a:br>
            <a:rPr lang="en-US" sz="1800" dirty="0">
              <a:latin typeface="Arial" panose="020B0604020202020204" pitchFamily="34" charset="0"/>
              <a:cs typeface="Arial" panose="020B0604020202020204" pitchFamily="34" charset="0"/>
            </a:rPr>
          </a:br>
          <a:r>
            <a:rPr lang="en-US" sz="1800" u="sng" dirty="0">
              <a:latin typeface="Arial" panose="020B0604020202020204" pitchFamily="34" charset="0"/>
              <a:cs typeface="Arial" panose="020B0604020202020204" pitchFamily="34" charset="0"/>
              <a:hlinkClick xmlns:r="http://schemas.openxmlformats.org/officeDocument/2006/relationships" r:id="rId2"/>
            </a:rPr>
            <a:t>https://www.mockaroo.com/</a:t>
          </a:r>
          <a:r>
            <a:rPr lang="en-US" sz="1800" dirty="0">
              <a:latin typeface="Arial" panose="020B0604020202020204" pitchFamily="34" charset="0"/>
              <a:cs typeface="Arial" panose="020B0604020202020204" pitchFamily="34" charset="0"/>
            </a:rPr>
            <a:t>  (For names, addresses, Phone Numbers and Emails)</a:t>
          </a:r>
        </a:p>
      </dgm:t>
    </dgm:pt>
    <dgm:pt modelId="{2B880511-B0AF-4866-A1F0-FFFFDDB3EBD3}" type="parTrans" cxnId="{1062E083-A9CC-47A2-8C43-93282487C2DC}">
      <dgm:prSet/>
      <dgm:spPr/>
      <dgm:t>
        <a:bodyPr/>
        <a:lstStyle/>
        <a:p>
          <a:endParaRPr lang="en-US"/>
        </a:p>
      </dgm:t>
    </dgm:pt>
    <dgm:pt modelId="{9F600686-435F-441B-86BC-7ECC0F97C3A7}" type="sibTrans" cxnId="{1062E083-A9CC-47A2-8C43-93282487C2DC}">
      <dgm:prSet/>
      <dgm:spPr/>
      <dgm:t>
        <a:bodyPr/>
        <a:lstStyle/>
        <a:p>
          <a:pPr>
            <a:lnSpc>
              <a:spcPct val="100000"/>
            </a:lnSpc>
          </a:pPr>
          <a:endParaRPr lang="en-US"/>
        </a:p>
      </dgm:t>
    </dgm:pt>
    <dgm:pt modelId="{FE7617CE-908E-4FF3-B002-F754CD0D96A3}">
      <dgm:prSet custT="1"/>
      <dgm:spPr/>
      <dgm:t>
        <a:bodyPr/>
        <a:lstStyle/>
        <a:p>
          <a:pPr algn="ctr">
            <a:lnSpc>
              <a:spcPct val="100000"/>
            </a:lnSpc>
          </a:pPr>
          <a:r>
            <a:rPr lang="en-US" sz="1800" dirty="0">
              <a:latin typeface="Arial" panose="020B0604020202020204" pitchFamily="34" charset="0"/>
              <a:cs typeface="Arial" panose="020B0604020202020204" pitchFamily="34" charset="0"/>
            </a:rPr>
            <a:t>CHAT GPT When required for cross checking</a:t>
          </a:r>
        </a:p>
      </dgm:t>
    </dgm:pt>
    <dgm:pt modelId="{9FDB40F3-439F-46C8-894E-2144DF421F56}" type="parTrans" cxnId="{DB5575D2-0DB1-435A-ACA1-058B6D931DF6}">
      <dgm:prSet/>
      <dgm:spPr/>
      <dgm:t>
        <a:bodyPr/>
        <a:lstStyle/>
        <a:p>
          <a:endParaRPr lang="en-US"/>
        </a:p>
      </dgm:t>
    </dgm:pt>
    <dgm:pt modelId="{B8A3E45A-1513-4AFE-96C6-E6AD9EA43163}" type="sibTrans" cxnId="{DB5575D2-0DB1-435A-ACA1-058B6D931DF6}">
      <dgm:prSet/>
      <dgm:spPr/>
      <dgm:t>
        <a:bodyPr/>
        <a:lstStyle/>
        <a:p>
          <a:endParaRPr lang="en-US"/>
        </a:p>
      </dgm:t>
    </dgm:pt>
    <dgm:pt modelId="{CEBD4FE9-50D9-49A7-AE85-57EAA7435F03}" type="pres">
      <dgm:prSet presAssocID="{C3BF6E94-101D-4876-842E-E2C63273DBD0}" presName="root" presStyleCnt="0">
        <dgm:presLayoutVars>
          <dgm:dir/>
          <dgm:resizeHandles val="exact"/>
        </dgm:presLayoutVars>
      </dgm:prSet>
      <dgm:spPr/>
    </dgm:pt>
    <dgm:pt modelId="{AAFAD05F-F557-4FA9-8515-58D940FC5966}" type="pres">
      <dgm:prSet presAssocID="{90E299B8-F45C-43E4-AD80-5A424763198D}" presName="compNode" presStyleCnt="0"/>
      <dgm:spPr/>
    </dgm:pt>
    <dgm:pt modelId="{AB8F7D7C-17C9-48BE-B428-0D8D3B73CEE5}" type="pres">
      <dgm:prSet presAssocID="{90E299B8-F45C-43E4-AD80-5A424763198D}" presName="iconRect" presStyleLbl="node1" presStyleIdx="0"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95CCE21B-C84D-46BF-A8CE-F03DCD50B09D}" type="pres">
      <dgm:prSet presAssocID="{90E299B8-F45C-43E4-AD80-5A424763198D}" presName="spaceRect" presStyleCnt="0"/>
      <dgm:spPr/>
    </dgm:pt>
    <dgm:pt modelId="{3357C782-90B5-41C4-83FC-AD7522FA45C9}" type="pres">
      <dgm:prSet presAssocID="{90E299B8-F45C-43E4-AD80-5A424763198D}" presName="textRect" presStyleLbl="revTx" presStyleIdx="0" presStyleCnt="3">
        <dgm:presLayoutVars>
          <dgm:chMax val="1"/>
          <dgm:chPref val="1"/>
        </dgm:presLayoutVars>
      </dgm:prSet>
      <dgm:spPr/>
    </dgm:pt>
    <dgm:pt modelId="{DB868C33-F083-41F3-BF7C-3DC76E8E927B}" type="pres">
      <dgm:prSet presAssocID="{FE221976-AFA0-4289-86F2-61FCECCEFD3A}" presName="sibTrans" presStyleCnt="0"/>
      <dgm:spPr/>
    </dgm:pt>
    <dgm:pt modelId="{F26EC472-930C-4619-B799-4ADC650F03AF}" type="pres">
      <dgm:prSet presAssocID="{805A8E5E-E383-49B2-926E-B83918A95D99}" presName="compNode" presStyleCnt="0"/>
      <dgm:spPr/>
    </dgm:pt>
    <dgm:pt modelId="{277211F0-3D0D-4B07-A054-CBC5B4E0C855}" type="pres">
      <dgm:prSet presAssocID="{805A8E5E-E383-49B2-926E-B83918A95D99}"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nvelope"/>
        </a:ext>
      </dgm:extLst>
    </dgm:pt>
    <dgm:pt modelId="{1CE21495-19BE-47EF-B18A-B99912ED233E}" type="pres">
      <dgm:prSet presAssocID="{805A8E5E-E383-49B2-926E-B83918A95D99}" presName="spaceRect" presStyleCnt="0"/>
      <dgm:spPr/>
    </dgm:pt>
    <dgm:pt modelId="{7C5FCE2E-77EB-4E7B-BA53-F4AFBD5706C8}" type="pres">
      <dgm:prSet presAssocID="{805A8E5E-E383-49B2-926E-B83918A95D99}" presName="textRect" presStyleLbl="revTx" presStyleIdx="1" presStyleCnt="3">
        <dgm:presLayoutVars>
          <dgm:chMax val="1"/>
          <dgm:chPref val="1"/>
        </dgm:presLayoutVars>
      </dgm:prSet>
      <dgm:spPr/>
    </dgm:pt>
    <dgm:pt modelId="{F614591A-5F85-4D4F-A4FA-7BE15ACE466E}" type="pres">
      <dgm:prSet presAssocID="{9F600686-435F-441B-86BC-7ECC0F97C3A7}" presName="sibTrans" presStyleCnt="0"/>
      <dgm:spPr/>
    </dgm:pt>
    <dgm:pt modelId="{A3EBB2FF-961E-4ED8-9982-11D13DDB81D0}" type="pres">
      <dgm:prSet presAssocID="{FE7617CE-908E-4FF3-B002-F754CD0D96A3}" presName="compNode" presStyleCnt="0"/>
      <dgm:spPr/>
    </dgm:pt>
    <dgm:pt modelId="{4BD599C6-0A95-41F1-BD06-068999F41D44}" type="pres">
      <dgm:prSet presAssocID="{FE7617CE-908E-4FF3-B002-F754CD0D96A3}" presName="iconRect" presStyleLbl="node1" presStyleIdx="2" presStyleCnt="3"/>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at"/>
        </a:ext>
      </dgm:extLst>
    </dgm:pt>
    <dgm:pt modelId="{B8E92BDC-4471-4CEA-B780-F78403312BA9}" type="pres">
      <dgm:prSet presAssocID="{FE7617CE-908E-4FF3-B002-F754CD0D96A3}" presName="spaceRect" presStyleCnt="0"/>
      <dgm:spPr/>
    </dgm:pt>
    <dgm:pt modelId="{995E68AA-7877-458E-8EBA-B5D30962F452}" type="pres">
      <dgm:prSet presAssocID="{FE7617CE-908E-4FF3-B002-F754CD0D96A3}" presName="textRect" presStyleLbl="revTx" presStyleIdx="2" presStyleCnt="3">
        <dgm:presLayoutVars>
          <dgm:chMax val="1"/>
          <dgm:chPref val="1"/>
        </dgm:presLayoutVars>
      </dgm:prSet>
      <dgm:spPr/>
    </dgm:pt>
  </dgm:ptLst>
  <dgm:cxnLst>
    <dgm:cxn modelId="{917C5E41-9E60-4A06-A4EA-95555ECA9408}" type="presOf" srcId="{FE7617CE-908E-4FF3-B002-F754CD0D96A3}" destId="{995E68AA-7877-458E-8EBA-B5D30962F452}" srcOrd="0" destOrd="0" presId="urn:microsoft.com/office/officeart/2018/2/layout/IconLabelList"/>
    <dgm:cxn modelId="{A7157F69-C628-4802-9D29-C432FB04F2C9}" type="presOf" srcId="{C3BF6E94-101D-4876-842E-E2C63273DBD0}" destId="{CEBD4FE9-50D9-49A7-AE85-57EAA7435F03}" srcOrd="0" destOrd="0" presId="urn:microsoft.com/office/officeart/2018/2/layout/IconLabelList"/>
    <dgm:cxn modelId="{1062E083-A9CC-47A2-8C43-93282487C2DC}" srcId="{C3BF6E94-101D-4876-842E-E2C63273DBD0}" destId="{805A8E5E-E383-49B2-926E-B83918A95D99}" srcOrd="1" destOrd="0" parTransId="{2B880511-B0AF-4866-A1F0-FFFFDDB3EBD3}" sibTransId="{9F600686-435F-441B-86BC-7ECC0F97C3A7}"/>
    <dgm:cxn modelId="{D0E7998F-A43E-4E66-A2A3-F5BB9CA626A8}" type="presOf" srcId="{90E299B8-F45C-43E4-AD80-5A424763198D}" destId="{3357C782-90B5-41C4-83FC-AD7522FA45C9}" srcOrd="0" destOrd="0" presId="urn:microsoft.com/office/officeart/2018/2/layout/IconLabelList"/>
    <dgm:cxn modelId="{DB5575D2-0DB1-435A-ACA1-058B6D931DF6}" srcId="{C3BF6E94-101D-4876-842E-E2C63273DBD0}" destId="{FE7617CE-908E-4FF3-B002-F754CD0D96A3}" srcOrd="2" destOrd="0" parTransId="{9FDB40F3-439F-46C8-894E-2144DF421F56}" sibTransId="{B8A3E45A-1513-4AFE-96C6-E6AD9EA43163}"/>
    <dgm:cxn modelId="{FD7ADDD2-E641-43E9-BD8E-219495C70CF4}" type="presOf" srcId="{805A8E5E-E383-49B2-926E-B83918A95D99}" destId="{7C5FCE2E-77EB-4E7B-BA53-F4AFBD5706C8}" srcOrd="0" destOrd="0" presId="urn:microsoft.com/office/officeart/2018/2/layout/IconLabelList"/>
    <dgm:cxn modelId="{ECC2B6D4-625F-48B5-95AC-49DE6CC715ED}" srcId="{C3BF6E94-101D-4876-842E-E2C63273DBD0}" destId="{90E299B8-F45C-43E4-AD80-5A424763198D}" srcOrd="0" destOrd="0" parTransId="{476F93B8-D5A1-455D-9C0F-EC49388A73D0}" sibTransId="{FE221976-AFA0-4289-86F2-61FCECCEFD3A}"/>
    <dgm:cxn modelId="{2414B7CE-A2C9-410F-BD31-8D731505A5BA}" type="presParOf" srcId="{CEBD4FE9-50D9-49A7-AE85-57EAA7435F03}" destId="{AAFAD05F-F557-4FA9-8515-58D940FC5966}" srcOrd="0" destOrd="0" presId="urn:microsoft.com/office/officeart/2018/2/layout/IconLabelList"/>
    <dgm:cxn modelId="{1F6E9081-500A-4DC7-8882-ACDA53E009A7}" type="presParOf" srcId="{AAFAD05F-F557-4FA9-8515-58D940FC5966}" destId="{AB8F7D7C-17C9-48BE-B428-0D8D3B73CEE5}" srcOrd="0" destOrd="0" presId="urn:microsoft.com/office/officeart/2018/2/layout/IconLabelList"/>
    <dgm:cxn modelId="{1770AD33-E69E-4147-A667-F282C8DA5319}" type="presParOf" srcId="{AAFAD05F-F557-4FA9-8515-58D940FC5966}" destId="{95CCE21B-C84D-46BF-A8CE-F03DCD50B09D}" srcOrd="1" destOrd="0" presId="urn:microsoft.com/office/officeart/2018/2/layout/IconLabelList"/>
    <dgm:cxn modelId="{C685BAA8-305A-4453-A048-9BFE94FB226C}" type="presParOf" srcId="{AAFAD05F-F557-4FA9-8515-58D940FC5966}" destId="{3357C782-90B5-41C4-83FC-AD7522FA45C9}" srcOrd="2" destOrd="0" presId="urn:microsoft.com/office/officeart/2018/2/layout/IconLabelList"/>
    <dgm:cxn modelId="{458336D4-EC83-4BBA-8162-D3E940861657}" type="presParOf" srcId="{CEBD4FE9-50D9-49A7-AE85-57EAA7435F03}" destId="{DB868C33-F083-41F3-BF7C-3DC76E8E927B}" srcOrd="1" destOrd="0" presId="urn:microsoft.com/office/officeart/2018/2/layout/IconLabelList"/>
    <dgm:cxn modelId="{3FE85873-6A71-4B56-BC25-8B4526FB2CE5}" type="presParOf" srcId="{CEBD4FE9-50D9-49A7-AE85-57EAA7435F03}" destId="{F26EC472-930C-4619-B799-4ADC650F03AF}" srcOrd="2" destOrd="0" presId="urn:microsoft.com/office/officeart/2018/2/layout/IconLabelList"/>
    <dgm:cxn modelId="{0F22CD76-5355-440D-80BD-C2137B9DE28E}" type="presParOf" srcId="{F26EC472-930C-4619-B799-4ADC650F03AF}" destId="{277211F0-3D0D-4B07-A054-CBC5B4E0C855}" srcOrd="0" destOrd="0" presId="urn:microsoft.com/office/officeart/2018/2/layout/IconLabelList"/>
    <dgm:cxn modelId="{FC172497-6414-40BF-83E6-BF52C06150DE}" type="presParOf" srcId="{F26EC472-930C-4619-B799-4ADC650F03AF}" destId="{1CE21495-19BE-47EF-B18A-B99912ED233E}" srcOrd="1" destOrd="0" presId="urn:microsoft.com/office/officeart/2018/2/layout/IconLabelList"/>
    <dgm:cxn modelId="{81F796C3-6473-463B-8CB9-138E6BA03577}" type="presParOf" srcId="{F26EC472-930C-4619-B799-4ADC650F03AF}" destId="{7C5FCE2E-77EB-4E7B-BA53-F4AFBD5706C8}" srcOrd="2" destOrd="0" presId="urn:microsoft.com/office/officeart/2018/2/layout/IconLabelList"/>
    <dgm:cxn modelId="{90A7BE81-3BC8-4886-9DE7-530B78C14512}" type="presParOf" srcId="{CEBD4FE9-50D9-49A7-AE85-57EAA7435F03}" destId="{F614591A-5F85-4D4F-A4FA-7BE15ACE466E}" srcOrd="3" destOrd="0" presId="urn:microsoft.com/office/officeart/2018/2/layout/IconLabelList"/>
    <dgm:cxn modelId="{17FBF99D-A1DD-41C5-A26A-B30AA242A087}" type="presParOf" srcId="{CEBD4FE9-50D9-49A7-AE85-57EAA7435F03}" destId="{A3EBB2FF-961E-4ED8-9982-11D13DDB81D0}" srcOrd="4" destOrd="0" presId="urn:microsoft.com/office/officeart/2018/2/layout/IconLabelList"/>
    <dgm:cxn modelId="{F27B9F05-B290-4350-8663-8485292EEABF}" type="presParOf" srcId="{A3EBB2FF-961E-4ED8-9982-11D13DDB81D0}" destId="{4BD599C6-0A95-41F1-BD06-068999F41D44}" srcOrd="0" destOrd="0" presId="urn:microsoft.com/office/officeart/2018/2/layout/IconLabelList"/>
    <dgm:cxn modelId="{E57354E1-0539-45AC-92E8-E5D463EE87C5}" type="presParOf" srcId="{A3EBB2FF-961E-4ED8-9982-11D13DDB81D0}" destId="{B8E92BDC-4471-4CEA-B780-F78403312BA9}" srcOrd="1" destOrd="0" presId="urn:microsoft.com/office/officeart/2018/2/layout/IconLabelList"/>
    <dgm:cxn modelId="{95674D4B-703D-4751-8084-B78FBF492EF3}" type="presParOf" srcId="{A3EBB2FF-961E-4ED8-9982-11D13DDB81D0}" destId="{995E68AA-7877-458E-8EBA-B5D30962F45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2A508-6FAB-439F-B585-8DFFC8BC5E8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9890CBA-4FC3-4FD9-97A2-B8A750610337}">
      <dgm:prSet/>
      <dgm:spPr/>
      <dgm:t>
        <a:bodyPr/>
        <a:lstStyle/>
        <a:p>
          <a:r>
            <a:rPr lang="en-US" dirty="0"/>
            <a:t>We used Python and </a:t>
          </a:r>
        </a:p>
        <a:p>
          <a:r>
            <a:rPr lang="en-US" dirty="0"/>
            <a:t>MS Excel  to clean the data</a:t>
          </a:r>
        </a:p>
      </dgm:t>
    </dgm:pt>
    <dgm:pt modelId="{785116B3-4E09-451E-BAB8-74D4FFF938F5}" type="parTrans" cxnId="{B17179C4-7D29-4196-9E1D-5B5DC5696D42}">
      <dgm:prSet/>
      <dgm:spPr/>
      <dgm:t>
        <a:bodyPr/>
        <a:lstStyle/>
        <a:p>
          <a:endParaRPr lang="en-US"/>
        </a:p>
      </dgm:t>
    </dgm:pt>
    <dgm:pt modelId="{F387C40C-D9AF-42AE-B78D-562D0AD45CB7}" type="sibTrans" cxnId="{B17179C4-7D29-4196-9E1D-5B5DC5696D42}">
      <dgm:prSet/>
      <dgm:spPr/>
      <dgm:t>
        <a:bodyPr/>
        <a:lstStyle/>
        <a:p>
          <a:endParaRPr lang="en-US"/>
        </a:p>
      </dgm:t>
    </dgm:pt>
    <dgm:pt modelId="{A7D946BA-E1F6-441A-824E-9A1FB51B6FE9}">
      <dgm:prSet/>
      <dgm:spPr/>
      <dgm:t>
        <a:bodyPr/>
        <a:lstStyle/>
        <a:p>
          <a:r>
            <a:rPr lang="en-US" b="0" i="0"/>
            <a:t>The primary coding for the project is accomplished using Python</a:t>
          </a:r>
          <a:endParaRPr lang="en-US"/>
        </a:p>
      </dgm:t>
    </dgm:pt>
    <dgm:pt modelId="{45C84343-445A-4092-B633-6194854223AD}" type="parTrans" cxnId="{BAF94255-9561-46C2-B730-26318660A73D}">
      <dgm:prSet/>
      <dgm:spPr/>
      <dgm:t>
        <a:bodyPr/>
        <a:lstStyle/>
        <a:p>
          <a:endParaRPr lang="en-US"/>
        </a:p>
      </dgm:t>
    </dgm:pt>
    <dgm:pt modelId="{0DD892C3-8875-492C-8544-73F872D73217}" type="sibTrans" cxnId="{BAF94255-9561-46C2-B730-26318660A73D}">
      <dgm:prSet/>
      <dgm:spPr/>
      <dgm:t>
        <a:bodyPr/>
        <a:lstStyle/>
        <a:p>
          <a:endParaRPr lang="en-US"/>
        </a:p>
      </dgm:t>
    </dgm:pt>
    <dgm:pt modelId="{22ED12F4-5131-434B-B772-8B0658C22281}">
      <dgm:prSet/>
      <dgm:spPr/>
      <dgm:t>
        <a:bodyPr/>
        <a:lstStyle/>
        <a:p>
          <a:r>
            <a:rPr lang="en-US" b="0" i="0"/>
            <a:t>SQL queries executed through Python interfaces </a:t>
          </a:r>
          <a:endParaRPr lang="en-US"/>
        </a:p>
      </dgm:t>
    </dgm:pt>
    <dgm:pt modelId="{545B773F-9216-49CE-A493-9250F4008A66}" type="parTrans" cxnId="{1BAF5AFE-7F1F-42D6-BF31-4584280F9578}">
      <dgm:prSet/>
      <dgm:spPr/>
      <dgm:t>
        <a:bodyPr/>
        <a:lstStyle/>
        <a:p>
          <a:endParaRPr lang="en-US"/>
        </a:p>
      </dgm:t>
    </dgm:pt>
    <dgm:pt modelId="{42FDD02C-B582-4657-82AE-B409DD9ADA5A}" type="sibTrans" cxnId="{1BAF5AFE-7F1F-42D6-BF31-4584280F9578}">
      <dgm:prSet/>
      <dgm:spPr/>
      <dgm:t>
        <a:bodyPr/>
        <a:lstStyle/>
        <a:p>
          <a:endParaRPr lang="en-US"/>
        </a:p>
      </dgm:t>
    </dgm:pt>
    <dgm:pt modelId="{0625E2F1-133C-4F5C-9BF4-9B943945FD1F}">
      <dgm:prSet/>
      <dgm:spPr/>
      <dgm:t>
        <a:bodyPr/>
        <a:lstStyle/>
        <a:p>
          <a:r>
            <a:rPr lang="en-US"/>
            <a:t>Others e</a:t>
          </a:r>
          <a:r>
            <a:rPr lang="en-US" b="0" i="0"/>
            <a:t>xecuted natively in the SQL platform for data modification checks.</a:t>
          </a:r>
          <a:endParaRPr lang="en-US"/>
        </a:p>
      </dgm:t>
    </dgm:pt>
    <dgm:pt modelId="{B373C686-CCA0-4699-AA07-15497C0BDE0D}" type="parTrans" cxnId="{8D1866E7-9794-407C-9604-050AF1A91801}">
      <dgm:prSet/>
      <dgm:spPr/>
      <dgm:t>
        <a:bodyPr/>
        <a:lstStyle/>
        <a:p>
          <a:endParaRPr lang="en-US"/>
        </a:p>
      </dgm:t>
    </dgm:pt>
    <dgm:pt modelId="{E87D4523-4F02-49AB-BC39-E586761B7648}" type="sibTrans" cxnId="{8D1866E7-9794-407C-9604-050AF1A91801}">
      <dgm:prSet/>
      <dgm:spPr/>
      <dgm:t>
        <a:bodyPr/>
        <a:lstStyle/>
        <a:p>
          <a:endParaRPr lang="en-US"/>
        </a:p>
      </dgm:t>
    </dgm:pt>
    <dgm:pt modelId="{E1367313-CD2C-4073-804C-89B82EC5F378}" type="pres">
      <dgm:prSet presAssocID="{0392A508-6FAB-439F-B585-8DFFC8BC5E83}" presName="root" presStyleCnt="0">
        <dgm:presLayoutVars>
          <dgm:dir/>
          <dgm:resizeHandles val="exact"/>
        </dgm:presLayoutVars>
      </dgm:prSet>
      <dgm:spPr/>
    </dgm:pt>
    <dgm:pt modelId="{C2E6F73F-06F1-4D14-8325-18B12ABD0392}" type="pres">
      <dgm:prSet presAssocID="{99890CBA-4FC3-4FD9-97A2-B8A750610337}" presName="compNode" presStyleCnt="0"/>
      <dgm:spPr/>
    </dgm:pt>
    <dgm:pt modelId="{3E68995B-9CBB-48FA-BB5B-44836EB84560}" type="pres">
      <dgm:prSet presAssocID="{99890CBA-4FC3-4FD9-97A2-B8A7506103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1A3071D-6E99-420B-9FCA-F3397DD05E81}" type="pres">
      <dgm:prSet presAssocID="{99890CBA-4FC3-4FD9-97A2-B8A750610337}" presName="spaceRect" presStyleCnt="0"/>
      <dgm:spPr/>
    </dgm:pt>
    <dgm:pt modelId="{82906410-729D-47B5-AB0F-4F42F8756731}" type="pres">
      <dgm:prSet presAssocID="{99890CBA-4FC3-4FD9-97A2-B8A750610337}" presName="textRect" presStyleLbl="revTx" presStyleIdx="0" presStyleCnt="4">
        <dgm:presLayoutVars>
          <dgm:chMax val="1"/>
          <dgm:chPref val="1"/>
        </dgm:presLayoutVars>
      </dgm:prSet>
      <dgm:spPr/>
    </dgm:pt>
    <dgm:pt modelId="{BB92F82F-4924-436A-89EB-320ADBE25022}" type="pres">
      <dgm:prSet presAssocID="{F387C40C-D9AF-42AE-B78D-562D0AD45CB7}" presName="sibTrans" presStyleCnt="0"/>
      <dgm:spPr/>
    </dgm:pt>
    <dgm:pt modelId="{7BD323CA-4415-4762-B32B-C2C9A890F7D6}" type="pres">
      <dgm:prSet presAssocID="{A7D946BA-E1F6-441A-824E-9A1FB51B6FE9}" presName="compNode" presStyleCnt="0"/>
      <dgm:spPr/>
    </dgm:pt>
    <dgm:pt modelId="{2E95075A-61C3-4A22-84AF-202BBBFA4E5D}" type="pres">
      <dgm:prSet presAssocID="{A7D946BA-E1F6-441A-824E-9A1FB51B6FE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EFF52F4B-059E-410D-B35C-E1B3B5A2ABBD}" type="pres">
      <dgm:prSet presAssocID="{A7D946BA-E1F6-441A-824E-9A1FB51B6FE9}" presName="spaceRect" presStyleCnt="0"/>
      <dgm:spPr/>
    </dgm:pt>
    <dgm:pt modelId="{EA6FD85F-2055-450A-991A-D90A04AEC85D}" type="pres">
      <dgm:prSet presAssocID="{A7D946BA-E1F6-441A-824E-9A1FB51B6FE9}" presName="textRect" presStyleLbl="revTx" presStyleIdx="1" presStyleCnt="4">
        <dgm:presLayoutVars>
          <dgm:chMax val="1"/>
          <dgm:chPref val="1"/>
        </dgm:presLayoutVars>
      </dgm:prSet>
      <dgm:spPr/>
    </dgm:pt>
    <dgm:pt modelId="{9407A393-A373-4721-8FAF-04C62CB460DB}" type="pres">
      <dgm:prSet presAssocID="{0DD892C3-8875-492C-8544-73F872D73217}" presName="sibTrans" presStyleCnt="0"/>
      <dgm:spPr/>
    </dgm:pt>
    <dgm:pt modelId="{51BB189B-3C66-47E8-BF07-537029D39CA4}" type="pres">
      <dgm:prSet presAssocID="{22ED12F4-5131-434B-B772-8B0658C22281}" presName="compNode" presStyleCnt="0"/>
      <dgm:spPr/>
    </dgm:pt>
    <dgm:pt modelId="{C29DCA6D-A5D6-4528-AE2C-386E9B27CEA9}" type="pres">
      <dgm:prSet presAssocID="{22ED12F4-5131-434B-B772-8B0658C2228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7DAB0B3B-36E3-43B1-A31C-2AE554B7F4CB}" type="pres">
      <dgm:prSet presAssocID="{22ED12F4-5131-434B-B772-8B0658C22281}" presName="spaceRect" presStyleCnt="0"/>
      <dgm:spPr/>
    </dgm:pt>
    <dgm:pt modelId="{E1B16B41-977F-4EC7-83A6-66CA1B581B35}" type="pres">
      <dgm:prSet presAssocID="{22ED12F4-5131-434B-B772-8B0658C22281}" presName="textRect" presStyleLbl="revTx" presStyleIdx="2" presStyleCnt="4">
        <dgm:presLayoutVars>
          <dgm:chMax val="1"/>
          <dgm:chPref val="1"/>
        </dgm:presLayoutVars>
      </dgm:prSet>
      <dgm:spPr/>
    </dgm:pt>
    <dgm:pt modelId="{26A40A0D-A072-4EBB-9961-AAC04F1AA2B3}" type="pres">
      <dgm:prSet presAssocID="{42FDD02C-B582-4657-82AE-B409DD9ADA5A}" presName="sibTrans" presStyleCnt="0"/>
      <dgm:spPr/>
    </dgm:pt>
    <dgm:pt modelId="{7A3FD95C-C611-41F2-B6AD-7BDAF46AB814}" type="pres">
      <dgm:prSet presAssocID="{0625E2F1-133C-4F5C-9BF4-9B943945FD1F}" presName="compNode" presStyleCnt="0"/>
      <dgm:spPr/>
    </dgm:pt>
    <dgm:pt modelId="{3D479653-F9BD-4CDD-A327-C09E90FABFFB}" type="pres">
      <dgm:prSet presAssocID="{0625E2F1-133C-4F5C-9BF4-9B943945FD1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76326879-A3EE-4303-B92E-E15A419CD710}" type="pres">
      <dgm:prSet presAssocID="{0625E2F1-133C-4F5C-9BF4-9B943945FD1F}" presName="spaceRect" presStyleCnt="0"/>
      <dgm:spPr/>
    </dgm:pt>
    <dgm:pt modelId="{25508DA9-309D-4448-AF11-F5FE7F94BFFA}" type="pres">
      <dgm:prSet presAssocID="{0625E2F1-133C-4F5C-9BF4-9B943945FD1F}" presName="textRect" presStyleLbl="revTx" presStyleIdx="3" presStyleCnt="4">
        <dgm:presLayoutVars>
          <dgm:chMax val="1"/>
          <dgm:chPref val="1"/>
        </dgm:presLayoutVars>
      </dgm:prSet>
      <dgm:spPr/>
    </dgm:pt>
  </dgm:ptLst>
  <dgm:cxnLst>
    <dgm:cxn modelId="{20F73017-337C-43D6-B893-F74DCA2C880E}" type="presOf" srcId="{0392A508-6FAB-439F-B585-8DFFC8BC5E83}" destId="{E1367313-CD2C-4073-804C-89B82EC5F378}" srcOrd="0" destOrd="0" presId="urn:microsoft.com/office/officeart/2018/2/layout/IconLabelList"/>
    <dgm:cxn modelId="{BAF94255-9561-46C2-B730-26318660A73D}" srcId="{0392A508-6FAB-439F-B585-8DFFC8BC5E83}" destId="{A7D946BA-E1F6-441A-824E-9A1FB51B6FE9}" srcOrd="1" destOrd="0" parTransId="{45C84343-445A-4092-B633-6194854223AD}" sibTransId="{0DD892C3-8875-492C-8544-73F872D73217}"/>
    <dgm:cxn modelId="{2099F89A-D9DC-4365-91F1-239CBE8678AC}" type="presOf" srcId="{99890CBA-4FC3-4FD9-97A2-B8A750610337}" destId="{82906410-729D-47B5-AB0F-4F42F8756731}" srcOrd="0" destOrd="0" presId="urn:microsoft.com/office/officeart/2018/2/layout/IconLabelList"/>
    <dgm:cxn modelId="{947E9EB7-2ADD-4307-A90C-89239C1E94B2}" type="presOf" srcId="{A7D946BA-E1F6-441A-824E-9A1FB51B6FE9}" destId="{EA6FD85F-2055-450A-991A-D90A04AEC85D}" srcOrd="0" destOrd="0" presId="urn:microsoft.com/office/officeart/2018/2/layout/IconLabelList"/>
    <dgm:cxn modelId="{B17179C4-7D29-4196-9E1D-5B5DC5696D42}" srcId="{0392A508-6FAB-439F-B585-8DFFC8BC5E83}" destId="{99890CBA-4FC3-4FD9-97A2-B8A750610337}" srcOrd="0" destOrd="0" parTransId="{785116B3-4E09-451E-BAB8-74D4FFF938F5}" sibTransId="{F387C40C-D9AF-42AE-B78D-562D0AD45CB7}"/>
    <dgm:cxn modelId="{DF13C2D1-9453-4CEE-8721-85B73DFB269B}" type="presOf" srcId="{0625E2F1-133C-4F5C-9BF4-9B943945FD1F}" destId="{25508DA9-309D-4448-AF11-F5FE7F94BFFA}" srcOrd="0" destOrd="0" presId="urn:microsoft.com/office/officeart/2018/2/layout/IconLabelList"/>
    <dgm:cxn modelId="{8D1866E7-9794-407C-9604-050AF1A91801}" srcId="{0392A508-6FAB-439F-B585-8DFFC8BC5E83}" destId="{0625E2F1-133C-4F5C-9BF4-9B943945FD1F}" srcOrd="3" destOrd="0" parTransId="{B373C686-CCA0-4699-AA07-15497C0BDE0D}" sibTransId="{E87D4523-4F02-49AB-BC39-E586761B7648}"/>
    <dgm:cxn modelId="{2EB2F5FC-E971-4FA7-A07B-EED924EE3B7F}" type="presOf" srcId="{22ED12F4-5131-434B-B772-8B0658C22281}" destId="{E1B16B41-977F-4EC7-83A6-66CA1B581B35}" srcOrd="0" destOrd="0" presId="urn:microsoft.com/office/officeart/2018/2/layout/IconLabelList"/>
    <dgm:cxn modelId="{1BAF5AFE-7F1F-42D6-BF31-4584280F9578}" srcId="{0392A508-6FAB-439F-B585-8DFFC8BC5E83}" destId="{22ED12F4-5131-434B-B772-8B0658C22281}" srcOrd="2" destOrd="0" parTransId="{545B773F-9216-49CE-A493-9250F4008A66}" sibTransId="{42FDD02C-B582-4657-82AE-B409DD9ADA5A}"/>
    <dgm:cxn modelId="{42292315-189F-4D3C-87C5-E63B147B1203}" type="presParOf" srcId="{E1367313-CD2C-4073-804C-89B82EC5F378}" destId="{C2E6F73F-06F1-4D14-8325-18B12ABD0392}" srcOrd="0" destOrd="0" presId="urn:microsoft.com/office/officeart/2018/2/layout/IconLabelList"/>
    <dgm:cxn modelId="{0603D095-4D1E-4931-B875-1B8E6641E5F7}" type="presParOf" srcId="{C2E6F73F-06F1-4D14-8325-18B12ABD0392}" destId="{3E68995B-9CBB-48FA-BB5B-44836EB84560}" srcOrd="0" destOrd="0" presId="urn:microsoft.com/office/officeart/2018/2/layout/IconLabelList"/>
    <dgm:cxn modelId="{10FF769E-1AB3-426C-9079-3F0DB0E959E1}" type="presParOf" srcId="{C2E6F73F-06F1-4D14-8325-18B12ABD0392}" destId="{F1A3071D-6E99-420B-9FCA-F3397DD05E81}" srcOrd="1" destOrd="0" presId="urn:microsoft.com/office/officeart/2018/2/layout/IconLabelList"/>
    <dgm:cxn modelId="{285B7DDF-2DF0-4989-B41A-DDF227DF0E10}" type="presParOf" srcId="{C2E6F73F-06F1-4D14-8325-18B12ABD0392}" destId="{82906410-729D-47B5-AB0F-4F42F8756731}" srcOrd="2" destOrd="0" presId="urn:microsoft.com/office/officeart/2018/2/layout/IconLabelList"/>
    <dgm:cxn modelId="{C209FCEB-05DE-4DE9-902D-973B7B3571E4}" type="presParOf" srcId="{E1367313-CD2C-4073-804C-89B82EC5F378}" destId="{BB92F82F-4924-436A-89EB-320ADBE25022}" srcOrd="1" destOrd="0" presId="urn:microsoft.com/office/officeart/2018/2/layout/IconLabelList"/>
    <dgm:cxn modelId="{45812AEA-9EBD-47AF-9DD4-49BCF3E42003}" type="presParOf" srcId="{E1367313-CD2C-4073-804C-89B82EC5F378}" destId="{7BD323CA-4415-4762-B32B-C2C9A890F7D6}" srcOrd="2" destOrd="0" presId="urn:microsoft.com/office/officeart/2018/2/layout/IconLabelList"/>
    <dgm:cxn modelId="{9360E5CD-CC0E-4726-96E4-AD1720010DEB}" type="presParOf" srcId="{7BD323CA-4415-4762-B32B-C2C9A890F7D6}" destId="{2E95075A-61C3-4A22-84AF-202BBBFA4E5D}" srcOrd="0" destOrd="0" presId="urn:microsoft.com/office/officeart/2018/2/layout/IconLabelList"/>
    <dgm:cxn modelId="{78C7C601-2CD9-4EF2-B054-5D55FA7D863C}" type="presParOf" srcId="{7BD323CA-4415-4762-B32B-C2C9A890F7D6}" destId="{EFF52F4B-059E-410D-B35C-E1B3B5A2ABBD}" srcOrd="1" destOrd="0" presId="urn:microsoft.com/office/officeart/2018/2/layout/IconLabelList"/>
    <dgm:cxn modelId="{29092D6F-CB5B-4BAB-B567-37DB086FB5C2}" type="presParOf" srcId="{7BD323CA-4415-4762-B32B-C2C9A890F7D6}" destId="{EA6FD85F-2055-450A-991A-D90A04AEC85D}" srcOrd="2" destOrd="0" presId="urn:microsoft.com/office/officeart/2018/2/layout/IconLabelList"/>
    <dgm:cxn modelId="{C4C2B881-FAB6-4E51-9B26-1ADBBF6554F7}" type="presParOf" srcId="{E1367313-CD2C-4073-804C-89B82EC5F378}" destId="{9407A393-A373-4721-8FAF-04C62CB460DB}" srcOrd="3" destOrd="0" presId="urn:microsoft.com/office/officeart/2018/2/layout/IconLabelList"/>
    <dgm:cxn modelId="{5A131DEF-3FB4-4888-9A89-84BDEF5DFA87}" type="presParOf" srcId="{E1367313-CD2C-4073-804C-89B82EC5F378}" destId="{51BB189B-3C66-47E8-BF07-537029D39CA4}" srcOrd="4" destOrd="0" presId="urn:microsoft.com/office/officeart/2018/2/layout/IconLabelList"/>
    <dgm:cxn modelId="{A646B38B-C11D-4C42-9CC4-CEBD3321E72F}" type="presParOf" srcId="{51BB189B-3C66-47E8-BF07-537029D39CA4}" destId="{C29DCA6D-A5D6-4528-AE2C-386E9B27CEA9}" srcOrd="0" destOrd="0" presId="urn:microsoft.com/office/officeart/2018/2/layout/IconLabelList"/>
    <dgm:cxn modelId="{0D5AF3A2-CF96-4F65-93A4-DA3FBBFF5B68}" type="presParOf" srcId="{51BB189B-3C66-47E8-BF07-537029D39CA4}" destId="{7DAB0B3B-36E3-43B1-A31C-2AE554B7F4CB}" srcOrd="1" destOrd="0" presId="urn:microsoft.com/office/officeart/2018/2/layout/IconLabelList"/>
    <dgm:cxn modelId="{5810AF5F-A4AE-405D-B850-5538EED0CF83}" type="presParOf" srcId="{51BB189B-3C66-47E8-BF07-537029D39CA4}" destId="{E1B16B41-977F-4EC7-83A6-66CA1B581B35}" srcOrd="2" destOrd="0" presId="urn:microsoft.com/office/officeart/2018/2/layout/IconLabelList"/>
    <dgm:cxn modelId="{AD425FAB-D431-4EBE-BDFC-2E17EB2C523A}" type="presParOf" srcId="{E1367313-CD2C-4073-804C-89B82EC5F378}" destId="{26A40A0D-A072-4EBB-9961-AAC04F1AA2B3}" srcOrd="5" destOrd="0" presId="urn:microsoft.com/office/officeart/2018/2/layout/IconLabelList"/>
    <dgm:cxn modelId="{487C9432-39C4-47CF-9391-2411ADBD3611}" type="presParOf" srcId="{E1367313-CD2C-4073-804C-89B82EC5F378}" destId="{7A3FD95C-C611-41F2-B6AD-7BDAF46AB814}" srcOrd="6" destOrd="0" presId="urn:microsoft.com/office/officeart/2018/2/layout/IconLabelList"/>
    <dgm:cxn modelId="{7C144AD8-1AE1-4679-B7BC-199034B0B4DE}" type="presParOf" srcId="{7A3FD95C-C611-41F2-B6AD-7BDAF46AB814}" destId="{3D479653-F9BD-4CDD-A327-C09E90FABFFB}" srcOrd="0" destOrd="0" presId="urn:microsoft.com/office/officeart/2018/2/layout/IconLabelList"/>
    <dgm:cxn modelId="{9712D29F-C4CD-4E32-9E52-A98608B272DE}" type="presParOf" srcId="{7A3FD95C-C611-41F2-B6AD-7BDAF46AB814}" destId="{76326879-A3EE-4303-B92E-E15A419CD710}" srcOrd="1" destOrd="0" presId="urn:microsoft.com/office/officeart/2018/2/layout/IconLabelList"/>
    <dgm:cxn modelId="{D3B74862-96BE-4C40-8D4A-A54FD30DB95D}" type="presParOf" srcId="{7A3FD95C-C611-41F2-B6AD-7BDAF46AB814}" destId="{25508DA9-309D-4448-AF11-F5FE7F94BF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F7D7C-17C9-48BE-B428-0D8D3B73CEE5}">
      <dsp:nvSpPr>
        <dsp:cNvPr id="0" name=""/>
        <dsp:cNvSpPr/>
      </dsp:nvSpPr>
      <dsp:spPr>
        <a:xfrm>
          <a:off x="1054322" y="589179"/>
          <a:ext cx="1478580" cy="14785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57C782-90B5-41C4-83FC-AD7522FA45C9}">
      <dsp:nvSpPr>
        <dsp:cNvPr id="0" name=""/>
        <dsp:cNvSpPr/>
      </dsp:nvSpPr>
      <dsp:spPr>
        <a:xfrm>
          <a:off x="150745" y="2514920"/>
          <a:ext cx="3285734" cy="105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Data Source:- </a:t>
          </a:r>
          <a:r>
            <a:rPr lang="en-US" sz="1800" b="1" i="0" kern="1200" dirty="0">
              <a:latin typeface="Arial" panose="020B0604020202020204" pitchFamily="34" charset="0"/>
              <a:cs typeface="Arial" panose="020B0604020202020204" pitchFamily="34" charset="0"/>
            </a:rPr>
            <a:t>E-Commerce Sales Dataset</a:t>
          </a:r>
          <a:br>
            <a:rPr lang="en-US" sz="1800" b="1" i="0" kern="1200" dirty="0">
              <a:latin typeface="Arial" panose="020B0604020202020204" pitchFamily="34" charset="0"/>
              <a:cs typeface="Arial" panose="020B0604020202020204" pitchFamily="34" charset="0"/>
            </a:rPr>
          </a:br>
          <a:r>
            <a:rPr lang="en-US" sz="1800" kern="1200" dirty="0">
              <a:latin typeface="Arial" panose="020B0604020202020204" pitchFamily="34" charset="0"/>
              <a:cs typeface="Arial" panose="020B0604020202020204" pitchFamily="34" charset="0"/>
            </a:rPr>
            <a:t> </a:t>
          </a:r>
          <a:r>
            <a:rPr lang="en-US" sz="1800" kern="1200" dirty="0">
              <a:latin typeface="Arial" panose="020B0604020202020204" pitchFamily="34" charset="0"/>
              <a:cs typeface="Arial" panose="020B0604020202020204" pitchFamily="34" charset="0"/>
              <a:hlinkClick xmlns:r="http://schemas.openxmlformats.org/officeDocument/2006/relationships" r:id="rId3"/>
            </a:rPr>
            <a:t>Link</a:t>
          </a:r>
          <a:endParaRPr lang="en-US" sz="1800" kern="1200" dirty="0">
            <a:latin typeface="Arial" panose="020B0604020202020204" pitchFamily="34" charset="0"/>
            <a:cs typeface="Arial" panose="020B0604020202020204" pitchFamily="34" charset="0"/>
          </a:endParaRPr>
        </a:p>
      </dsp:txBody>
      <dsp:txXfrm>
        <a:off x="150745" y="2514920"/>
        <a:ext cx="3285734" cy="1055214"/>
      </dsp:txXfrm>
    </dsp:sp>
    <dsp:sp modelId="{277211F0-3D0D-4B07-A054-CBC5B4E0C855}">
      <dsp:nvSpPr>
        <dsp:cNvPr id="0" name=""/>
        <dsp:cNvSpPr/>
      </dsp:nvSpPr>
      <dsp:spPr>
        <a:xfrm>
          <a:off x="4915060" y="589179"/>
          <a:ext cx="1478580" cy="147858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5FCE2E-77EB-4E7B-BA53-F4AFBD5706C8}">
      <dsp:nvSpPr>
        <dsp:cNvPr id="0" name=""/>
        <dsp:cNvSpPr/>
      </dsp:nvSpPr>
      <dsp:spPr>
        <a:xfrm>
          <a:off x="4011483" y="2514920"/>
          <a:ext cx="3285734" cy="105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err="1">
              <a:latin typeface="Arial" panose="020B0604020202020204" pitchFamily="34" charset="0"/>
              <a:cs typeface="Arial" panose="020B0604020202020204" pitchFamily="34" charset="0"/>
            </a:rPr>
            <a:t>Mockaroo</a:t>
          </a:r>
          <a:r>
            <a:rPr lang="en-US" sz="1800" kern="1200" dirty="0">
              <a:latin typeface="Arial" panose="020B0604020202020204" pitchFamily="34" charset="0"/>
              <a:cs typeface="Arial" panose="020B0604020202020204" pitchFamily="34" charset="0"/>
            </a:rPr>
            <a:t>:</a:t>
          </a:r>
          <a:br>
            <a:rPr lang="en-US" sz="1800" kern="1200" dirty="0">
              <a:latin typeface="Arial" panose="020B0604020202020204" pitchFamily="34" charset="0"/>
              <a:cs typeface="Arial" panose="020B0604020202020204" pitchFamily="34" charset="0"/>
            </a:rPr>
          </a:br>
          <a:r>
            <a:rPr lang="en-US" sz="1800" u="sng" kern="1200" dirty="0">
              <a:latin typeface="Arial" panose="020B0604020202020204" pitchFamily="34" charset="0"/>
              <a:cs typeface="Arial" panose="020B0604020202020204" pitchFamily="34" charset="0"/>
              <a:hlinkClick xmlns:r="http://schemas.openxmlformats.org/officeDocument/2006/relationships" r:id="rId6"/>
            </a:rPr>
            <a:t>https://www.mockaroo.com/</a:t>
          </a:r>
          <a:r>
            <a:rPr lang="en-US" sz="1800" kern="1200" dirty="0">
              <a:latin typeface="Arial" panose="020B0604020202020204" pitchFamily="34" charset="0"/>
              <a:cs typeface="Arial" panose="020B0604020202020204" pitchFamily="34" charset="0"/>
            </a:rPr>
            <a:t>  (For names, addresses, Phone Numbers and Emails)</a:t>
          </a:r>
        </a:p>
      </dsp:txBody>
      <dsp:txXfrm>
        <a:off x="4011483" y="2514920"/>
        <a:ext cx="3285734" cy="1055214"/>
      </dsp:txXfrm>
    </dsp:sp>
    <dsp:sp modelId="{4BD599C6-0A95-41F1-BD06-068999F41D44}">
      <dsp:nvSpPr>
        <dsp:cNvPr id="0" name=""/>
        <dsp:cNvSpPr/>
      </dsp:nvSpPr>
      <dsp:spPr>
        <a:xfrm>
          <a:off x="8775798" y="589179"/>
          <a:ext cx="1478580" cy="14785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5E68AA-7877-458E-8EBA-B5D30962F452}">
      <dsp:nvSpPr>
        <dsp:cNvPr id="0" name=""/>
        <dsp:cNvSpPr/>
      </dsp:nvSpPr>
      <dsp:spPr>
        <a:xfrm>
          <a:off x="7872221" y="2514920"/>
          <a:ext cx="3285734" cy="1055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Arial" panose="020B0604020202020204" pitchFamily="34" charset="0"/>
              <a:cs typeface="Arial" panose="020B0604020202020204" pitchFamily="34" charset="0"/>
            </a:rPr>
            <a:t>CHAT GPT When required for cross checking</a:t>
          </a:r>
        </a:p>
      </dsp:txBody>
      <dsp:txXfrm>
        <a:off x="7872221" y="2514920"/>
        <a:ext cx="3285734" cy="10552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8995B-9CBB-48FA-BB5B-44836EB84560}">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906410-729D-47B5-AB0F-4F42F8756731}">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We used Python and </a:t>
          </a:r>
        </a:p>
        <a:p>
          <a:pPr marL="0" lvl="0" indent="0" algn="ctr" defTabSz="755650">
            <a:lnSpc>
              <a:spcPct val="90000"/>
            </a:lnSpc>
            <a:spcBef>
              <a:spcPct val="0"/>
            </a:spcBef>
            <a:spcAft>
              <a:spcPct val="35000"/>
            </a:spcAft>
            <a:buNone/>
          </a:pPr>
          <a:r>
            <a:rPr lang="en-US" sz="1700" kern="1200" dirty="0"/>
            <a:t>MS Excel  to clean the data</a:t>
          </a:r>
        </a:p>
      </dsp:txBody>
      <dsp:txXfrm>
        <a:off x="100682" y="2427484"/>
        <a:ext cx="2370489" cy="720000"/>
      </dsp:txXfrm>
    </dsp:sp>
    <dsp:sp modelId="{2E95075A-61C3-4A22-84AF-202BBBFA4E5D}">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6FD85F-2055-450A-991A-D90A04AEC85D}">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The primary coding for the project is accomplished using Python</a:t>
          </a:r>
          <a:endParaRPr lang="en-US" sz="1700" kern="1200"/>
        </a:p>
      </dsp:txBody>
      <dsp:txXfrm>
        <a:off x="2886007" y="2427484"/>
        <a:ext cx="2370489" cy="720000"/>
      </dsp:txXfrm>
    </dsp:sp>
    <dsp:sp modelId="{C29DCA6D-A5D6-4528-AE2C-386E9B27CEA9}">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16B41-977F-4EC7-83A6-66CA1B581B35}">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0" i="0" kern="1200"/>
            <a:t>SQL queries executed through Python interfaces </a:t>
          </a:r>
          <a:endParaRPr lang="en-US" sz="1700" kern="1200"/>
        </a:p>
      </dsp:txBody>
      <dsp:txXfrm>
        <a:off x="5671332" y="2427484"/>
        <a:ext cx="2370489" cy="720000"/>
      </dsp:txXfrm>
    </dsp:sp>
    <dsp:sp modelId="{3D479653-F9BD-4CDD-A327-C09E90FABFFB}">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508DA9-309D-4448-AF11-F5FE7F94BFFA}">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Others e</a:t>
          </a:r>
          <a:r>
            <a:rPr lang="en-US" sz="1700" b="0" i="0" kern="1200"/>
            <a:t>xecuted natively in the SQL platform for data modification checks.</a:t>
          </a:r>
          <a:endParaRPr lang="en-US" sz="17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006EF-1716-99A5-9BE3-FD570B98D0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E57055-1D89-AA4B-81C9-81837743A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3D2CAE-4F71-614E-0756-9688CDB0FEB3}"/>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8AF73B50-EDFF-0B25-E0B4-12BD17A91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BAF086-F440-B53C-D87B-22B40AB7B329}"/>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370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33882-A672-4EA4-2D22-A08EF536E9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391F2-3CBC-50B4-9643-B37935E505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7FDED-3558-3A04-7C7D-FDCE0E559FCC}"/>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2E9345B8-C235-13CF-9458-B9D3F100E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2BFEF-0823-8BA0-928B-7D45E4411E7E}"/>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2429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02CDB-32A1-3843-F52A-7B94294BA6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D88DA6-E390-DE4B-4FE7-49A649F26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32192-C92C-69D3-113E-0EFF18B79710}"/>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FF53ACDC-9C4F-9DED-244B-3597A8CCE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1C623-1AD4-A5F6-F81B-34A60A9D4A0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22413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49A4-F31D-E6B5-C683-954AD1990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2D6072-0770-7849-5FB4-3CE761B9E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43AE5-E382-ED50-8363-6B9D3AE272BF}"/>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B8B8470A-DB87-D802-D39A-6829854E2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F0FB-7CC0-3A12-BE21-DEEDA9DD90A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1028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4FB3-E296-D962-B079-357D5D372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591850-1D3D-D192-9667-931D20B6D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AD844-0E06-5EF6-27E0-CBE2D4CDC147}"/>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9C770A55-8745-3DD9-95AD-17C131F61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8C7B66-763F-FFBF-CD4F-DB557B16775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8384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BD38-312B-1748-5C41-7E79B9ECC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FF5CD8-E4D6-D596-6FB1-ED03B84995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86D436-95F9-156A-E728-1E4061AF4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088992-CE67-3B63-2A3A-AD7E373BE781}"/>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6" name="Footer Placeholder 5">
            <a:extLst>
              <a:ext uri="{FF2B5EF4-FFF2-40B4-BE49-F238E27FC236}">
                <a16:creationId xmlns:a16="http://schemas.microsoft.com/office/drawing/2014/main" id="{B261A60D-0C1E-ED85-273E-BD95FE088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4AB32-27DC-3976-807A-95AE2FD7E17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80522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26F82-BA70-0F6B-44BA-B61465BC5F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77AC9D-B4A5-4FF6-4608-C3E397C6C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508B09-6995-DE46-9691-C47AAE3437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167474-3FDE-A9CE-A6EF-DF4B36DE88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D072BC-A8E9-C279-110A-FC3213FA6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05C04D-C386-5BCA-84C9-334913EC5AB0}"/>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8" name="Footer Placeholder 7">
            <a:extLst>
              <a:ext uri="{FF2B5EF4-FFF2-40B4-BE49-F238E27FC236}">
                <a16:creationId xmlns:a16="http://schemas.microsoft.com/office/drawing/2014/main" id="{86D05559-346D-7073-D0C9-A6D06F8229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03E6AD-030C-2581-0421-86CE357C0F07}"/>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0169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5E13-A201-BF53-32A6-3E16258792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B04F86-A94F-7FE4-2684-2BF57192F3A0}"/>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4" name="Footer Placeholder 3">
            <a:extLst>
              <a:ext uri="{FF2B5EF4-FFF2-40B4-BE49-F238E27FC236}">
                <a16:creationId xmlns:a16="http://schemas.microsoft.com/office/drawing/2014/main" id="{571F0322-307B-3A25-F761-8B548EFAC1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365EA-F000-A257-7BE2-959825ECE64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1752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8E7EC-A7A1-DF28-9F86-E02610F6B824}"/>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3" name="Footer Placeholder 2">
            <a:extLst>
              <a:ext uri="{FF2B5EF4-FFF2-40B4-BE49-F238E27FC236}">
                <a16:creationId xmlns:a16="http://schemas.microsoft.com/office/drawing/2014/main" id="{F956D0B6-89F7-24D6-3C43-E5118B4922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845FE7-5B23-9A58-39EC-21ACFBE6940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76664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2184A-9E31-D8A1-F395-F8E22ADAA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A33AD1-9095-04A3-4B5A-8ABBAF8CB1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47AC84-6DE3-D9C6-B4C7-6479173675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DE761B-3076-61CB-6503-11A53CB078C4}"/>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6" name="Footer Placeholder 5">
            <a:extLst>
              <a:ext uri="{FF2B5EF4-FFF2-40B4-BE49-F238E27FC236}">
                <a16:creationId xmlns:a16="http://schemas.microsoft.com/office/drawing/2014/main" id="{98F0B16D-F3A6-B4B1-743E-039F894A15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4AEA6-838C-55DF-BC9B-DF03430F3F29}"/>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13681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86DB-4717-58D1-8726-EE34814E95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D966CC-4045-006D-C37B-C6337A464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DAE22A-133E-F35B-C51A-59937E4DA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9F779-D7A5-05EF-ED70-EC9402ECB059}"/>
              </a:ext>
            </a:extLst>
          </p:cNvPr>
          <p:cNvSpPr>
            <a:spLocks noGrp="1"/>
          </p:cNvSpPr>
          <p:nvPr>
            <p:ph type="dt" sz="half" idx="10"/>
          </p:nvPr>
        </p:nvSpPr>
        <p:spPr/>
        <p:txBody>
          <a:bodyPr/>
          <a:lstStyle/>
          <a:p>
            <a:fld id="{A1E45834-53BD-4C8F-B791-CD5378F4150E}" type="datetimeFigureOut">
              <a:rPr lang="en-US" smtClean="0"/>
              <a:t>12/4/2023</a:t>
            </a:fld>
            <a:endParaRPr lang="en-US"/>
          </a:p>
        </p:txBody>
      </p:sp>
      <p:sp>
        <p:nvSpPr>
          <p:cNvPr id="6" name="Footer Placeholder 5">
            <a:extLst>
              <a:ext uri="{FF2B5EF4-FFF2-40B4-BE49-F238E27FC236}">
                <a16:creationId xmlns:a16="http://schemas.microsoft.com/office/drawing/2014/main" id="{7A309D5B-FF21-5976-E521-1D9AA3694D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F36220-CCD7-7A23-5D09-74AAAF5DC8D0}"/>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57587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C2E71-583E-1F13-38AF-2C2E2D5406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42483F-F84B-5257-0CE6-5B372AD6E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ED8A6-D0F0-6C27-4F69-890C2AC5C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45834-53BD-4C8F-B791-CD5378F4150E}" type="datetimeFigureOut">
              <a:rPr lang="en-US" smtClean="0"/>
              <a:t>12/4/2023</a:t>
            </a:fld>
            <a:endParaRPr lang="en-US"/>
          </a:p>
        </p:txBody>
      </p:sp>
      <p:sp>
        <p:nvSpPr>
          <p:cNvPr id="5" name="Footer Placeholder 4">
            <a:extLst>
              <a:ext uri="{FF2B5EF4-FFF2-40B4-BE49-F238E27FC236}">
                <a16:creationId xmlns:a16="http://schemas.microsoft.com/office/drawing/2014/main" id="{0200DB45-FC3D-70D4-8257-568E2B8D72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CE83A9-B1C3-80A0-3550-C3959F01A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D7796-F675-488F-AC46-C88938C80352}" type="slidenum">
              <a:rPr lang="en-US" smtClean="0"/>
              <a:t>‹#›</a:t>
            </a:fld>
            <a:endParaRPr lang="en-US"/>
          </a:p>
        </p:txBody>
      </p:sp>
    </p:spTree>
    <p:extLst>
      <p:ext uri="{BB962C8B-B14F-4D97-AF65-F5344CB8AC3E}">
        <p14:creationId xmlns:p14="http://schemas.microsoft.com/office/powerpoint/2010/main" val="213454870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2" name="Picture 21" descr="Boxes and roller conveyor">
            <a:extLst>
              <a:ext uri="{FF2B5EF4-FFF2-40B4-BE49-F238E27FC236}">
                <a16:creationId xmlns:a16="http://schemas.microsoft.com/office/drawing/2014/main" id="{E9461574-4DC2-D203-59E2-E09EE8325B0E}"/>
              </a:ext>
            </a:extLst>
          </p:cNvPr>
          <p:cNvPicPr>
            <a:picLocks noChangeAspect="1"/>
          </p:cNvPicPr>
          <p:nvPr/>
        </p:nvPicPr>
        <p:blipFill rotWithShape="1">
          <a:blip r:embed="rId2">
            <a:alphaModFix amt="50000"/>
          </a:blip>
          <a:srcRect t="5380" b="19620"/>
          <a:stretch/>
        </p:blipFill>
        <p:spPr>
          <a:xfrm>
            <a:off x="0" y="1"/>
            <a:ext cx="12191980" cy="6857999"/>
          </a:xfrm>
          <a:prstGeom prst="rect">
            <a:avLst/>
          </a:prstGeom>
        </p:spPr>
      </p:pic>
      <p:sp>
        <p:nvSpPr>
          <p:cNvPr id="2" name="Title 1">
            <a:extLst>
              <a:ext uri="{FF2B5EF4-FFF2-40B4-BE49-F238E27FC236}">
                <a16:creationId xmlns:a16="http://schemas.microsoft.com/office/drawing/2014/main" id="{878A22A6-202F-F60B-4D57-65E30A2C8CC5}"/>
              </a:ext>
            </a:extLst>
          </p:cNvPr>
          <p:cNvSpPr>
            <a:spLocks noGrp="1"/>
          </p:cNvSpPr>
          <p:nvPr>
            <p:ph type="ctrTitle"/>
          </p:nvPr>
        </p:nvSpPr>
        <p:spPr>
          <a:xfrm>
            <a:off x="1524000" y="1122362"/>
            <a:ext cx="9144000" cy="2900518"/>
          </a:xfrm>
        </p:spPr>
        <p:txBody>
          <a:bodyPr>
            <a:normAutofit/>
          </a:bodyPr>
          <a:lstStyle/>
          <a:p>
            <a:r>
              <a:rPr lang="en-US">
                <a:solidFill>
                  <a:srgbClr val="FFFFFF"/>
                </a:solidFill>
              </a:rPr>
              <a:t>Sales-shipment Analysis </a:t>
            </a:r>
          </a:p>
        </p:txBody>
      </p:sp>
      <p:sp>
        <p:nvSpPr>
          <p:cNvPr id="3" name="Subtitle 2">
            <a:extLst>
              <a:ext uri="{FF2B5EF4-FFF2-40B4-BE49-F238E27FC236}">
                <a16:creationId xmlns:a16="http://schemas.microsoft.com/office/drawing/2014/main" id="{C9FBE99C-AB7E-0133-9780-0A3694A5BBD0}"/>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By Team Tech Orcas</a:t>
            </a:r>
          </a:p>
        </p:txBody>
      </p:sp>
    </p:spTree>
    <p:extLst>
      <p:ext uri="{BB962C8B-B14F-4D97-AF65-F5344CB8AC3E}">
        <p14:creationId xmlns:p14="http://schemas.microsoft.com/office/powerpoint/2010/main" val="41697929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84A2-B788-FC32-2C6F-077F137960AD}"/>
              </a:ext>
            </a:extLst>
          </p:cNvPr>
          <p:cNvSpPr>
            <a:spLocks noGrp="1"/>
          </p:cNvSpPr>
          <p:nvPr>
            <p:ph type="title"/>
          </p:nvPr>
        </p:nvSpPr>
        <p:spPr>
          <a:xfrm>
            <a:off x="966838" y="763675"/>
            <a:ext cx="9922764" cy="328008"/>
          </a:xfrm>
        </p:spPr>
        <p:txBody>
          <a:bodyPr>
            <a:noAutofit/>
          </a:bodyPr>
          <a:lstStyle/>
          <a:p>
            <a:r>
              <a:rPr lang="en-US" sz="3300" b="1" dirty="0">
                <a:latin typeface="Arial" panose="020B0604020202020204" pitchFamily="34" charset="0"/>
                <a:cs typeface="Arial" panose="020B0604020202020204" pitchFamily="34" charset="0"/>
              </a:rPr>
              <a:t>Operational Module - Customer</a:t>
            </a:r>
          </a:p>
        </p:txBody>
      </p:sp>
      <p:sp>
        <p:nvSpPr>
          <p:cNvPr id="3" name="Content Placeholder 2">
            <a:extLst>
              <a:ext uri="{FF2B5EF4-FFF2-40B4-BE49-F238E27FC236}">
                <a16:creationId xmlns:a16="http://schemas.microsoft.com/office/drawing/2014/main" id="{A8D370E9-7550-6BB7-3242-201DF94B4015}"/>
              </a:ext>
            </a:extLst>
          </p:cNvPr>
          <p:cNvSpPr>
            <a:spLocks noGrp="1"/>
          </p:cNvSpPr>
          <p:nvPr>
            <p:ph idx="1"/>
          </p:nvPr>
        </p:nvSpPr>
        <p:spPr>
          <a:xfrm>
            <a:off x="1088136" y="1418253"/>
            <a:ext cx="9922764" cy="4868247"/>
          </a:xfrm>
        </p:spPr>
        <p:txBody>
          <a:bodyPr>
            <a:normAutofit/>
          </a:bodyPr>
          <a:lstStyle/>
          <a:p>
            <a:pPr algn="l"/>
            <a:r>
              <a:rPr lang="en-US" sz="2000" b="0" i="0" dirty="0">
                <a:solidFill>
                  <a:srgbClr val="374151"/>
                </a:solidFill>
                <a:effectLst/>
                <a:latin typeface="Arial" panose="020B0604020202020204" pitchFamily="34" charset="0"/>
                <a:cs typeface="Arial" panose="020B0604020202020204" pitchFamily="34" charset="0"/>
              </a:rPr>
              <a:t>The operational module of the application is a customer-centric interface designed to enhance the user experience post-purchase. It includes features that allow customers to:</a:t>
            </a:r>
          </a:p>
          <a:p>
            <a:pPr algn="l">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Track Orders</a:t>
            </a:r>
            <a:r>
              <a:rPr lang="en-US" sz="2000" b="0" i="0" dirty="0">
                <a:solidFill>
                  <a:srgbClr val="374151"/>
                </a:solidFill>
                <a:effectLst/>
                <a:latin typeface="Arial" panose="020B0604020202020204" pitchFamily="34" charset="0"/>
                <a:cs typeface="Arial" panose="020B0604020202020204" pitchFamily="34" charset="0"/>
              </a:rPr>
              <a:t>: Customers can follow the journey of their purchase from warehouse to delivery, with real-time updates on the progress of their orders.</a:t>
            </a:r>
          </a:p>
          <a:p>
            <a:pPr algn="l">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Provide Feedback</a:t>
            </a:r>
            <a:r>
              <a:rPr lang="en-US" sz="2000" b="0" i="0" dirty="0">
                <a:solidFill>
                  <a:srgbClr val="374151"/>
                </a:solidFill>
                <a:effectLst/>
                <a:latin typeface="Arial" panose="020B0604020202020204" pitchFamily="34" charset="0"/>
                <a:cs typeface="Arial" panose="020B0604020202020204" pitchFamily="34" charset="0"/>
              </a:rPr>
              <a:t>: A feedback system is integrated into the order tracking page, enabling customers to rate their satisfaction with the product and delivery service. This feedback is vital for continuous improvement.</a:t>
            </a:r>
          </a:p>
          <a:p>
            <a:pPr algn="l">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Personalized Recommendations</a:t>
            </a:r>
            <a:r>
              <a:rPr lang="en-US" sz="2000" b="0" i="0" dirty="0">
                <a:solidFill>
                  <a:srgbClr val="374151"/>
                </a:solidFill>
                <a:effectLst/>
                <a:latin typeface="Arial" panose="020B0604020202020204" pitchFamily="34" charset="0"/>
                <a:cs typeface="Arial" panose="020B0604020202020204" pitchFamily="34" charset="0"/>
              </a:rPr>
              <a:t>: The system analyzes past purchases and browsing behaviors to offer individualized product suggestions, encouraging repeat business and increased customer engagement.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63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11EB6-3891-A7FB-48F3-42F6D6C7C6B1}"/>
              </a:ext>
            </a:extLst>
          </p:cNvPr>
          <p:cNvSpPr>
            <a:spLocks noGrp="1"/>
          </p:cNvSpPr>
          <p:nvPr>
            <p:ph type="title"/>
          </p:nvPr>
        </p:nvSpPr>
        <p:spPr/>
        <p:txBody>
          <a:bodyPr>
            <a:normAutofit/>
          </a:bodyPr>
          <a:lstStyle/>
          <a:p>
            <a:r>
              <a:rPr lang="en-US" sz="3300" b="1" dirty="0">
                <a:latin typeface="Arial" panose="020B0604020202020204" pitchFamily="34" charset="0"/>
                <a:cs typeface="Arial" panose="020B0604020202020204" pitchFamily="34" charset="0"/>
              </a:rPr>
              <a:t>Operational Module- Staff</a:t>
            </a:r>
          </a:p>
        </p:txBody>
      </p:sp>
      <p:sp>
        <p:nvSpPr>
          <p:cNvPr id="3" name="Content Placeholder 2">
            <a:extLst>
              <a:ext uri="{FF2B5EF4-FFF2-40B4-BE49-F238E27FC236}">
                <a16:creationId xmlns:a16="http://schemas.microsoft.com/office/drawing/2014/main" id="{E208A5A9-A1DE-E083-9017-7930C051C583}"/>
              </a:ext>
            </a:extLst>
          </p:cNvPr>
          <p:cNvSpPr>
            <a:spLocks noGrp="1"/>
          </p:cNvSpPr>
          <p:nvPr>
            <p:ph idx="1"/>
          </p:nvPr>
        </p:nvSpPr>
        <p:spPr>
          <a:xfrm>
            <a:off x="390525" y="1690688"/>
            <a:ext cx="7411058" cy="3986212"/>
          </a:xfrm>
        </p:spPr>
        <p:txBody>
          <a:bodyPr>
            <a:normAutofit/>
          </a:bodyPr>
          <a:lstStyle/>
          <a:p>
            <a:pPr algn="l"/>
            <a:r>
              <a:rPr lang="en-US" sz="2000" b="0" i="0" dirty="0">
                <a:solidFill>
                  <a:srgbClr val="374151"/>
                </a:solidFill>
                <a:effectLst/>
                <a:latin typeface="Arial" panose="020B0604020202020204" pitchFamily="34" charset="0"/>
                <a:cs typeface="Arial" panose="020B0604020202020204" pitchFamily="34" charset="0"/>
              </a:rPr>
              <a:t>For staff, the operational module equips them with tools to:</a:t>
            </a:r>
          </a:p>
          <a:p>
            <a:pPr algn="l">
              <a:buFont typeface="Arial" panose="020B0604020202020204" pitchFamily="34" charset="0"/>
              <a:buChar char="•"/>
            </a:pPr>
            <a:r>
              <a:rPr lang="en-US" sz="2000" b="1" i="0" dirty="0">
                <a:solidFill>
                  <a:srgbClr val="374151"/>
                </a:solidFill>
                <a:effectLst/>
                <a:latin typeface="Arial" panose="020B0604020202020204" pitchFamily="34" charset="0"/>
                <a:cs typeface="Arial" panose="020B0604020202020204" pitchFamily="34" charset="0"/>
              </a:rPr>
              <a:t>Update Order Status</a:t>
            </a:r>
            <a:r>
              <a:rPr lang="en-US" sz="2000" b="0" i="0" dirty="0">
                <a:solidFill>
                  <a:srgbClr val="374151"/>
                </a:solidFill>
                <a:effectLst/>
                <a:latin typeface="Arial" panose="020B0604020202020204" pitchFamily="34" charset="0"/>
                <a:cs typeface="Arial" panose="020B0604020202020204" pitchFamily="34" charset="0"/>
              </a:rPr>
              <a:t>: If there are exceptions such as delays, damages, or lost items, staff can update the order status to keep customers informed.</a:t>
            </a:r>
          </a:p>
          <a:p>
            <a:pPr marL="0" indent="0" algn="l">
              <a:buNone/>
            </a:pPr>
            <a:endParaRPr lang="en-US" sz="2000" dirty="0">
              <a:latin typeface="Arial" panose="020B0604020202020204" pitchFamily="34" charset="0"/>
              <a:cs typeface="Arial" panose="020B0604020202020204" pitchFamily="34" charset="0"/>
            </a:endParaRPr>
          </a:p>
        </p:txBody>
      </p:sp>
      <p:pic>
        <p:nvPicPr>
          <p:cNvPr id="5" name="Picture 4" descr="A cartoon of a person holding a box&#10;&#10;Description automatically generated">
            <a:extLst>
              <a:ext uri="{FF2B5EF4-FFF2-40B4-BE49-F238E27FC236}">
                <a16:creationId xmlns:a16="http://schemas.microsoft.com/office/drawing/2014/main" id="{498A8C7D-BCB4-AFBB-3EC7-267C355BA959}"/>
              </a:ext>
            </a:extLst>
          </p:cNvPr>
          <p:cNvPicPr>
            <a:picLocks noChangeAspect="1"/>
          </p:cNvPicPr>
          <p:nvPr/>
        </p:nvPicPr>
        <p:blipFill rotWithShape="1">
          <a:blip r:embed="rId2">
            <a:extLst>
              <a:ext uri="{28A0092B-C50C-407E-A947-70E740481C1C}">
                <a14:useLocalDpi xmlns:a14="http://schemas.microsoft.com/office/drawing/2010/main" val="0"/>
              </a:ext>
            </a:extLst>
          </a:blip>
          <a:srcRect b="11737"/>
          <a:stretch/>
        </p:blipFill>
        <p:spPr>
          <a:xfrm>
            <a:off x="7602992" y="1410511"/>
            <a:ext cx="4091276" cy="3657601"/>
          </a:xfrm>
          <a:prstGeom prst="rect">
            <a:avLst/>
          </a:prstGeom>
        </p:spPr>
      </p:pic>
    </p:spTree>
    <p:extLst>
      <p:ext uri="{BB962C8B-B14F-4D97-AF65-F5344CB8AC3E}">
        <p14:creationId xmlns:p14="http://schemas.microsoft.com/office/powerpoint/2010/main" val="3332086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6AC3-4F60-39E6-A403-89388B3CE18F}"/>
              </a:ext>
            </a:extLst>
          </p:cNvPr>
          <p:cNvSpPr>
            <a:spLocks noGrp="1"/>
          </p:cNvSpPr>
          <p:nvPr>
            <p:ph type="title"/>
          </p:nvPr>
        </p:nvSpPr>
        <p:spPr>
          <a:xfrm>
            <a:off x="838200" y="365126"/>
            <a:ext cx="10515600" cy="595928"/>
          </a:xfrm>
        </p:spPr>
        <p:txBody>
          <a:bodyPr>
            <a:normAutofit/>
          </a:bodyPr>
          <a:lstStyle/>
          <a:p>
            <a:r>
              <a:rPr lang="en-US" sz="3300" b="1" dirty="0">
                <a:latin typeface="Arial" panose="020B0604020202020204" pitchFamily="34" charset="0"/>
                <a:cs typeface="Arial" panose="020B0604020202020204" pitchFamily="34" charset="0"/>
              </a:rPr>
              <a:t>Analytical Module</a:t>
            </a:r>
          </a:p>
        </p:txBody>
      </p:sp>
      <p:sp>
        <p:nvSpPr>
          <p:cNvPr id="3" name="Content Placeholder 2">
            <a:extLst>
              <a:ext uri="{FF2B5EF4-FFF2-40B4-BE49-F238E27FC236}">
                <a16:creationId xmlns:a16="http://schemas.microsoft.com/office/drawing/2014/main" id="{40A7BD26-94CD-CB7B-58F3-D57AFDDEABC5}"/>
              </a:ext>
            </a:extLst>
          </p:cNvPr>
          <p:cNvSpPr>
            <a:spLocks noGrp="1"/>
          </p:cNvSpPr>
          <p:nvPr>
            <p:ph idx="1"/>
          </p:nvPr>
        </p:nvSpPr>
        <p:spPr>
          <a:xfrm>
            <a:off x="838200" y="1253331"/>
            <a:ext cx="10515600" cy="4914204"/>
          </a:xfrm>
        </p:spPr>
        <p:txBody>
          <a:bodyPr>
            <a:noAutofit/>
          </a:bodyPr>
          <a:lstStyle/>
          <a:p>
            <a:pPr algn="l"/>
            <a:r>
              <a:rPr lang="en-US" sz="1600" b="0" i="0" dirty="0">
                <a:solidFill>
                  <a:srgbClr val="374151"/>
                </a:solidFill>
                <a:effectLst/>
                <a:latin typeface="Arial" panose="020B0604020202020204" pitchFamily="34" charset="0"/>
                <a:cs typeface="Arial" panose="020B0604020202020204" pitchFamily="34" charset="0"/>
              </a:rPr>
              <a:t>The analytical dashboards will provide a comprehensive overview of sales and shipping metrics, crucial for driving business growth and strategic decisions. Through the visualization of data, these dashboards offer insights into customer purchasing behaviors, product performance, and logistical efficiency.</a:t>
            </a:r>
          </a:p>
          <a:p>
            <a:pPr algn="l"/>
            <a:r>
              <a:rPr lang="en-US" sz="1600" b="1" i="0" dirty="0">
                <a:solidFill>
                  <a:srgbClr val="374151"/>
                </a:solidFill>
                <a:effectLst/>
                <a:latin typeface="Arial" panose="020B0604020202020204" pitchFamily="34" charset="0"/>
                <a:cs typeface="Arial" panose="020B0604020202020204" pitchFamily="34" charset="0"/>
              </a:rPr>
              <a:t>Business Questions:</a:t>
            </a:r>
            <a:endParaRPr lang="en-US" sz="1600" b="0" i="0" dirty="0">
              <a:solidFill>
                <a:srgbClr val="374151"/>
              </a:solidFill>
              <a:effectLst/>
              <a:latin typeface="Arial" panose="020B0604020202020204" pitchFamily="34" charset="0"/>
              <a:cs typeface="Arial" panose="020B0604020202020204" pitchFamily="34" charset="0"/>
            </a:endParaRPr>
          </a:p>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Trend Analysis</a:t>
            </a:r>
            <a:r>
              <a:rPr lang="en-US" sz="1600" b="0" i="0" dirty="0">
                <a:solidFill>
                  <a:srgbClr val="374151"/>
                </a:solidFill>
                <a:effectLst/>
                <a:latin typeface="Arial" panose="020B0604020202020204" pitchFamily="34" charset="0"/>
                <a:cs typeface="Arial" panose="020B0604020202020204" pitchFamily="34" charset="0"/>
              </a:rPr>
              <a:t>: What are the trends in order and SKU counts over time, and how do these correlate with sales and marketing activities?</a:t>
            </a:r>
          </a:p>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Order Status Monitoring</a:t>
            </a:r>
            <a:r>
              <a:rPr lang="en-US" sz="1600" b="0" i="0" dirty="0">
                <a:solidFill>
                  <a:srgbClr val="374151"/>
                </a:solidFill>
                <a:effectLst/>
                <a:latin typeface="Arial" panose="020B0604020202020204" pitchFamily="34" charset="0"/>
                <a:cs typeface="Arial" panose="020B0604020202020204" pitchFamily="34" charset="0"/>
              </a:rPr>
              <a:t>: How does the distribution of order statuses (shipped, pending, canceled) vary over time, and what can be inferred about the efficiency of the fulfillment process?</a:t>
            </a:r>
          </a:p>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Product Performance</a:t>
            </a:r>
            <a:r>
              <a:rPr lang="en-US" sz="1600" b="0" i="0" dirty="0">
                <a:solidFill>
                  <a:srgbClr val="374151"/>
                </a:solidFill>
                <a:effectLst/>
                <a:latin typeface="Arial" panose="020B0604020202020204" pitchFamily="34" charset="0"/>
                <a:cs typeface="Arial" panose="020B0604020202020204" pitchFamily="34" charset="0"/>
              </a:rPr>
              <a:t>: Which product categories are performing the best in terms of order count, and how does this align with inventory levels?</a:t>
            </a:r>
          </a:p>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Geographic Sales Insights</a:t>
            </a:r>
            <a:r>
              <a:rPr lang="en-US" sz="1600" b="0" i="0" dirty="0">
                <a:solidFill>
                  <a:srgbClr val="374151"/>
                </a:solidFill>
                <a:effectLst/>
                <a:latin typeface="Arial" panose="020B0604020202020204" pitchFamily="34" charset="0"/>
                <a:cs typeface="Arial" panose="020B0604020202020204" pitchFamily="34" charset="0"/>
              </a:rPr>
              <a:t>: Which states are generating the most sales, and how might this influence regional marketing strategies and inventory distribution?</a:t>
            </a:r>
          </a:p>
          <a:p>
            <a:pPr algn="l">
              <a:buFont typeface="+mj-lt"/>
              <a:buAutoNum type="arabicPeriod"/>
            </a:pPr>
            <a:r>
              <a:rPr lang="en-US" sz="1600" b="1" i="0" dirty="0">
                <a:solidFill>
                  <a:srgbClr val="374151"/>
                </a:solidFill>
                <a:effectLst/>
                <a:latin typeface="Arial" panose="020B0604020202020204" pitchFamily="34" charset="0"/>
                <a:cs typeface="Arial" panose="020B0604020202020204" pitchFamily="34" charset="0"/>
              </a:rPr>
              <a:t>Customer Preferences</a:t>
            </a:r>
            <a:r>
              <a:rPr lang="en-US" sz="1600" b="0" i="0" dirty="0">
                <a:solidFill>
                  <a:srgbClr val="374151"/>
                </a:solidFill>
                <a:effectLst/>
                <a:latin typeface="Arial" panose="020B0604020202020204" pitchFamily="34" charset="0"/>
                <a:cs typeface="Arial" panose="020B0604020202020204" pitchFamily="34" charset="0"/>
              </a:rPr>
              <a:t>: Based on the frequently purchased products and categories, what are the emerging customer preferences, and how can this information be used to tailor future product offerings?</a:t>
            </a:r>
          </a:p>
          <a:p>
            <a:pPr algn="l"/>
            <a:r>
              <a:rPr lang="en-US" sz="1600" b="0" i="0" dirty="0">
                <a:solidFill>
                  <a:srgbClr val="374151"/>
                </a:solidFill>
                <a:effectLst/>
                <a:latin typeface="Arial" panose="020B0604020202020204" pitchFamily="34" charset="0"/>
                <a:cs typeface="Arial" panose="020B0604020202020204" pitchFamily="34" charset="0"/>
              </a:rPr>
              <a:t>These dashboards empower the business with data-driven insights to fine-tune operations, customize marketing efforts, forecast demand, and enhance customer service.</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6961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hopping cart full of apps&#10;&#10;Description automatically generated">
            <a:extLst>
              <a:ext uri="{FF2B5EF4-FFF2-40B4-BE49-F238E27FC236}">
                <a16:creationId xmlns:a16="http://schemas.microsoft.com/office/drawing/2014/main" id="{FE6CE6DB-82CD-9BF7-85A6-87AAE7E374B9}"/>
              </a:ext>
            </a:extLst>
          </p:cNvPr>
          <p:cNvPicPr>
            <a:picLocks noChangeAspect="1"/>
          </p:cNvPicPr>
          <p:nvPr/>
        </p:nvPicPr>
        <p:blipFill rotWithShape="1">
          <a:blip r:embed="rId2">
            <a:extLst>
              <a:ext uri="{28A0092B-C50C-407E-A947-70E740481C1C}">
                <a14:useLocalDpi xmlns:a14="http://schemas.microsoft.com/office/drawing/2010/main" val="0"/>
              </a:ext>
            </a:extLst>
          </a:blip>
          <a:srcRect l="7671" r="3441"/>
          <a:stretch/>
        </p:blipFill>
        <p:spPr>
          <a:xfrm>
            <a:off x="20" y="10"/>
            <a:ext cx="6095980" cy="6857990"/>
          </a:xfrm>
          <a:prstGeom prst="rect">
            <a:avLst/>
          </a:prstGeom>
        </p:spPr>
      </p:pic>
      <p:grpSp>
        <p:nvGrpSpPr>
          <p:cNvPr id="10" name="Group 9">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1" name="Rectangle 10">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360C25F-F5A8-90E0-00E1-10A4BE7B64F7}"/>
              </a:ext>
            </a:extLst>
          </p:cNvPr>
          <p:cNvSpPr>
            <a:spLocks noGrp="1"/>
          </p:cNvSpPr>
          <p:nvPr>
            <p:ph idx="1"/>
          </p:nvPr>
        </p:nvSpPr>
        <p:spPr>
          <a:xfrm>
            <a:off x="6823878" y="2533476"/>
            <a:ext cx="4491820" cy="3447832"/>
          </a:xfrm>
        </p:spPr>
        <p:txBody>
          <a:bodyPr anchor="t">
            <a:normAutofit/>
          </a:bodyPr>
          <a:lstStyle/>
          <a:p>
            <a:pPr marL="0" indent="0">
              <a:buNone/>
            </a:pPr>
            <a:r>
              <a:rPr lang="en-US" sz="2000" b="1">
                <a:latin typeface="Arial" panose="020B0604020202020204" pitchFamily="34" charset="0"/>
                <a:cs typeface="Arial" panose="020B0604020202020204" pitchFamily="34" charset="0"/>
              </a:rPr>
              <a:t>We will look at the Live demo now!!</a:t>
            </a:r>
          </a:p>
          <a:p>
            <a:pPr marL="0" indent="0">
              <a:buNone/>
            </a:pPr>
            <a:endParaRPr lang="en-US" sz="20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62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EAC7-0260-54C1-5616-5A1FF73D6284}"/>
              </a:ext>
            </a:extLst>
          </p:cNvPr>
          <p:cNvSpPr>
            <a:spLocks noGrp="1"/>
          </p:cNvSpPr>
          <p:nvPr>
            <p:ph type="title"/>
          </p:nvPr>
        </p:nvSpPr>
        <p:spPr>
          <a:xfrm>
            <a:off x="876693" y="741392"/>
            <a:ext cx="4355265" cy="799174"/>
          </a:xfrm>
        </p:spPr>
        <p:txBody>
          <a:bodyPr anchor="b">
            <a:normAutofit/>
          </a:bodyPr>
          <a:lstStyle/>
          <a:p>
            <a:r>
              <a:rPr lang="en-US" sz="3200" b="1" dirty="0">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78364265-45E8-10E3-5097-E87318CF301D}"/>
              </a:ext>
            </a:extLst>
          </p:cNvPr>
          <p:cNvSpPr>
            <a:spLocks noGrp="1"/>
          </p:cNvSpPr>
          <p:nvPr>
            <p:ph idx="1"/>
          </p:nvPr>
        </p:nvSpPr>
        <p:spPr>
          <a:xfrm>
            <a:off x="876692" y="1858617"/>
            <a:ext cx="4355265" cy="4122691"/>
          </a:xfrm>
        </p:spPr>
        <p:txBody>
          <a:bodyPr anchor="t">
            <a:normAutofit/>
          </a:bodyPr>
          <a:lstStyle/>
          <a:p>
            <a:pPr marL="0" indent="0">
              <a:buNone/>
            </a:pPr>
            <a:r>
              <a:rPr lang="en-US" sz="2000" b="0" i="0" dirty="0">
                <a:effectLst/>
                <a:latin typeface="Arial" panose="020B0604020202020204" pitchFamily="34" charset="0"/>
                <a:cs typeface="Arial" panose="020B0604020202020204" pitchFamily="34" charset="0"/>
              </a:rPr>
              <a:t>Recognizing the importance of customer feedback and operational transparency, we've created a platform that empowers users with order tracking capabilities and feedback system and provides staff with robust order management tools.</a:t>
            </a:r>
            <a:endParaRPr lang="en-US" sz="2000" dirty="0">
              <a:latin typeface="Arial" panose="020B0604020202020204" pitchFamily="34" charset="0"/>
              <a:cs typeface="Arial" panose="020B0604020202020204" pitchFamily="34" charset="0"/>
            </a:endParaRPr>
          </a:p>
        </p:txBody>
      </p:sp>
      <p:pic>
        <p:nvPicPr>
          <p:cNvPr id="7" name="Picture 6" descr="A small cart with boxes on it&#10;&#10;Description automatically generated">
            <a:extLst>
              <a:ext uri="{FF2B5EF4-FFF2-40B4-BE49-F238E27FC236}">
                <a16:creationId xmlns:a16="http://schemas.microsoft.com/office/drawing/2014/main" id="{5B59784D-9D9B-62FB-61EB-B34B9A8ED4B8}"/>
              </a:ext>
            </a:extLst>
          </p:cNvPr>
          <p:cNvPicPr>
            <a:picLocks noChangeAspect="1"/>
          </p:cNvPicPr>
          <p:nvPr/>
        </p:nvPicPr>
        <p:blipFill rotWithShape="1">
          <a:blip r:embed="rId2">
            <a:extLst>
              <a:ext uri="{28A0092B-C50C-407E-A947-70E740481C1C}">
                <a14:useLocalDpi xmlns:a14="http://schemas.microsoft.com/office/drawing/2010/main" val="0"/>
              </a:ext>
            </a:extLst>
          </a:blip>
          <a:srcRect l="29153" r="11513" b="-1"/>
          <a:stretch/>
        </p:blipFill>
        <p:spPr>
          <a:xfrm>
            <a:off x="6096000" y="10"/>
            <a:ext cx="6095999" cy="6857990"/>
          </a:xfrm>
          <a:prstGeom prst="rect">
            <a:avLst/>
          </a:prstGeom>
        </p:spPr>
      </p:pic>
      <p:sp>
        <p:nvSpPr>
          <p:cNvPr id="49" name="Rectangle 4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5" name="Rectangle 5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AutoShape 2">
            <a:extLst>
              <a:ext uri="{FF2B5EF4-FFF2-40B4-BE49-F238E27FC236}">
                <a16:creationId xmlns:a16="http://schemas.microsoft.com/office/drawing/2014/main" id="{22A5FDB1-B518-830D-F916-5034D1DA545E}"/>
              </a:ext>
            </a:extLst>
          </p:cNvPr>
          <p:cNvSpPr>
            <a:spLocks noChangeAspect="1" noChangeArrowheads="1"/>
          </p:cNvSpPr>
          <p:nvPr/>
        </p:nvSpPr>
        <p:spPr bwMode="auto">
          <a:xfrm>
            <a:off x="4371512" y="3095625"/>
            <a:ext cx="3390900" cy="3390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638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F7F5-CB0C-161D-0309-F47B65BDA91D}"/>
              </a:ext>
            </a:extLst>
          </p:cNvPr>
          <p:cNvSpPr>
            <a:spLocks noGrp="1"/>
          </p:cNvSpPr>
          <p:nvPr>
            <p:ph type="title"/>
          </p:nvPr>
        </p:nvSpPr>
        <p:spPr>
          <a:xfrm>
            <a:off x="876693" y="741391"/>
            <a:ext cx="4355265" cy="838931"/>
          </a:xfrm>
        </p:spPr>
        <p:txBody>
          <a:bodyPr anchor="b">
            <a:normAutofit/>
          </a:bodyPr>
          <a:lstStyle/>
          <a:p>
            <a:r>
              <a:rPr lang="en-US" sz="3200" b="1" dirty="0">
                <a:latin typeface="Arial" panose="020B0604020202020204" pitchFamily="34" charset="0"/>
                <a:cs typeface="Arial" panose="020B0604020202020204" pitchFamily="34" charset="0"/>
              </a:rPr>
              <a:t>Product </a:t>
            </a:r>
            <a:r>
              <a:rPr lang="en-US" sz="3200" b="1" i="0" dirty="0">
                <a:effectLst/>
                <a:latin typeface="Arial" panose="020B0604020202020204" pitchFamily="34" charset="0"/>
                <a:cs typeface="Arial" panose="020B0604020202020204" pitchFamily="34" charset="0"/>
              </a:rPr>
              <a:t>Overview</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2986DF-5BCF-A809-E186-6C0A63D3B802}"/>
              </a:ext>
            </a:extLst>
          </p:cNvPr>
          <p:cNvSpPr>
            <a:spLocks noGrp="1"/>
          </p:cNvSpPr>
          <p:nvPr>
            <p:ph idx="1"/>
          </p:nvPr>
        </p:nvSpPr>
        <p:spPr>
          <a:xfrm>
            <a:off x="876692" y="1659835"/>
            <a:ext cx="4355265" cy="4321473"/>
          </a:xfrm>
        </p:spPr>
        <p:txBody>
          <a:bodyPr anchor="t">
            <a:noAutofit/>
          </a:bodyPr>
          <a:lstStyle/>
          <a:p>
            <a:pPr marL="0" indent="0" algn="just">
              <a:buNone/>
            </a:pPr>
            <a:r>
              <a:rPr lang="en-US" sz="1500" b="0" i="0" dirty="0">
                <a:effectLst/>
                <a:latin typeface="Arial" panose="020B0604020202020204" pitchFamily="34" charset="0"/>
                <a:cs typeface="Arial" panose="020B0604020202020204" pitchFamily="34" charset="0"/>
              </a:rPr>
              <a:t>Embarking on a transformative journey, we created a sophisticated end-to-end application designed to revolutionize the way sales and shipping details are analyzed and managed. This application is being crafted to function as an all-encompassing platform that caters to both customers and staff, with the aim of substantially improving the efficiency of order processing and the overall delivery experience. It encompasses two primary modules - operational and analytical. On the operational front, the application is geared towards capturing valuable customer feedback on their orders and providing personalized product recommendations through customer dashboards. The analytical component is engineered to dissect data dynamically, uncovering pivotal insights such as time-based order volumes, the status of deliveries, product categories, and geographic sales distribution, all of which are crucial for informed strategic planning.</a:t>
            </a:r>
            <a:endParaRPr lang="en-US" sz="1500" dirty="0">
              <a:latin typeface="Arial" panose="020B0604020202020204" pitchFamily="34" charset="0"/>
              <a:cs typeface="Arial" panose="020B0604020202020204" pitchFamily="34" charset="0"/>
            </a:endParaRPr>
          </a:p>
        </p:txBody>
      </p:sp>
      <p:pic>
        <p:nvPicPr>
          <p:cNvPr id="5" name="Picture 4" descr="Cardboard boxes on conveyor belt">
            <a:extLst>
              <a:ext uri="{FF2B5EF4-FFF2-40B4-BE49-F238E27FC236}">
                <a16:creationId xmlns:a16="http://schemas.microsoft.com/office/drawing/2014/main" id="{6E481E14-8F28-5B64-A025-35A284331333}"/>
              </a:ext>
            </a:extLst>
          </p:cNvPr>
          <p:cNvPicPr>
            <a:picLocks noChangeAspect="1"/>
          </p:cNvPicPr>
          <p:nvPr/>
        </p:nvPicPr>
        <p:blipFill rotWithShape="1">
          <a:blip r:embed="rId2"/>
          <a:srcRect l="25408" r="15258" b="-1"/>
          <a:stretch/>
        </p:blipFill>
        <p:spPr>
          <a:xfrm>
            <a:off x="6096000" y="10"/>
            <a:ext cx="6095999" cy="6857990"/>
          </a:xfrm>
          <a:prstGeom prst="rect">
            <a:avLst/>
          </a:prstGeom>
        </p:spPr>
      </p:pic>
      <p:sp>
        <p:nvSpPr>
          <p:cNvPr id="20" name="Rectangle 19">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6" name="Rectangle 25">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389348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7FC0-937C-7A1E-B090-A6B8874D3CED}"/>
              </a:ext>
            </a:extLst>
          </p:cNvPr>
          <p:cNvSpPr>
            <a:spLocks noGrp="1"/>
          </p:cNvSpPr>
          <p:nvPr>
            <p:ph type="title"/>
          </p:nvPr>
        </p:nvSpPr>
        <p:spPr>
          <a:xfrm>
            <a:off x="1088136" y="1090245"/>
            <a:ext cx="9922764" cy="589265"/>
          </a:xfrm>
        </p:spPr>
        <p:txBody>
          <a:bodyPr>
            <a:normAutofit/>
          </a:bodyPr>
          <a:lstStyle/>
          <a:p>
            <a:r>
              <a:rPr lang="en-US" sz="3300" b="1" dirty="0">
                <a:latin typeface="Arial" panose="020B0604020202020204" pitchFamily="34" charset="0"/>
                <a:cs typeface="Arial" panose="020B0604020202020204" pitchFamily="34" charset="0"/>
              </a:rPr>
              <a:t>DATA SOURCE</a:t>
            </a:r>
          </a:p>
        </p:txBody>
      </p:sp>
      <p:graphicFrame>
        <p:nvGraphicFramePr>
          <p:cNvPr id="7" name="Content Placeholder 2">
            <a:extLst>
              <a:ext uri="{FF2B5EF4-FFF2-40B4-BE49-F238E27FC236}">
                <a16:creationId xmlns:a16="http://schemas.microsoft.com/office/drawing/2014/main" id="{C4609193-F579-2C8B-67E0-57B74A549317}"/>
              </a:ext>
            </a:extLst>
          </p:cNvPr>
          <p:cNvGraphicFramePr>
            <a:graphicFrameLocks noGrp="1"/>
          </p:cNvGraphicFramePr>
          <p:nvPr>
            <p:ph idx="1"/>
            <p:extLst>
              <p:ext uri="{D42A27DB-BD31-4B8C-83A1-F6EECF244321}">
                <p14:modId xmlns:p14="http://schemas.microsoft.com/office/powerpoint/2010/main" val="2807003803"/>
              </p:ext>
            </p:extLst>
          </p:nvPr>
        </p:nvGraphicFramePr>
        <p:xfrm>
          <a:off x="550506" y="1679510"/>
          <a:ext cx="11308702" cy="4159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46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26" name="Rectangle 25">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ECE6BE4-061D-5113-26FC-3A8B0C8795F9}"/>
              </a:ext>
            </a:extLst>
          </p:cNvPr>
          <p:cNvSpPr>
            <a:spLocks noGrp="1"/>
          </p:cNvSpPr>
          <p:nvPr>
            <p:ph type="title"/>
          </p:nvPr>
        </p:nvSpPr>
        <p:spPr>
          <a:xfrm>
            <a:off x="876691" y="301843"/>
            <a:ext cx="10477109" cy="1003532"/>
          </a:xfrm>
        </p:spPr>
        <p:txBody>
          <a:bodyPr anchor="ctr">
            <a:normAutofit/>
          </a:bodyPr>
          <a:lstStyle/>
          <a:p>
            <a:r>
              <a:rPr lang="en-US" sz="3300" b="1" dirty="0">
                <a:latin typeface="Arial" panose="020B0604020202020204" pitchFamily="34" charset="0"/>
                <a:cs typeface="Arial" panose="020B0604020202020204" pitchFamily="34" charset="0"/>
              </a:rPr>
              <a:t>Application Design</a:t>
            </a:r>
            <a:endParaRPr lang="en-US" sz="3300" dirty="0">
              <a:latin typeface="Arial" panose="020B0604020202020204" pitchFamily="34" charset="0"/>
              <a:cs typeface="Arial" panose="020B0604020202020204" pitchFamily="34" charset="0"/>
            </a:endParaRPr>
          </a:p>
        </p:txBody>
      </p:sp>
      <p:sp>
        <p:nvSpPr>
          <p:cNvPr id="20" name="Content Placeholder 2">
            <a:extLst>
              <a:ext uri="{FF2B5EF4-FFF2-40B4-BE49-F238E27FC236}">
                <a16:creationId xmlns:a16="http://schemas.microsoft.com/office/drawing/2014/main" id="{52C23F9F-C81B-78E9-BBA8-E4EEBAF38DA0}"/>
              </a:ext>
            </a:extLst>
          </p:cNvPr>
          <p:cNvSpPr>
            <a:spLocks noGrp="1"/>
          </p:cNvSpPr>
          <p:nvPr>
            <p:ph idx="1"/>
          </p:nvPr>
        </p:nvSpPr>
        <p:spPr>
          <a:xfrm>
            <a:off x="714376" y="1821195"/>
            <a:ext cx="10963274" cy="4381642"/>
          </a:xfrm>
        </p:spPr>
        <p:txBody>
          <a:bodyPr>
            <a:noAutofit/>
          </a:bodyPr>
          <a:lstStyle/>
          <a:p>
            <a:pPr marL="0" indent="0" algn="just">
              <a:buNone/>
            </a:pPr>
            <a:r>
              <a:rPr lang="en-US" sz="1700" b="0" i="0" dirty="0">
                <a:effectLst/>
                <a:latin typeface="Arial" panose="020B0604020202020204" pitchFamily="34" charset="0"/>
                <a:cs typeface="Arial" panose="020B0604020202020204" pitchFamily="34" charset="0"/>
              </a:rPr>
              <a:t>For the development of our application, we've employed a robust suite of technologies:</a:t>
            </a:r>
          </a:p>
          <a:p>
            <a:pPr algn="just">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Python</a:t>
            </a:r>
            <a:r>
              <a:rPr lang="en-US" sz="1700" b="0" i="0" dirty="0">
                <a:effectLst/>
                <a:latin typeface="Arial" panose="020B0604020202020204" pitchFamily="34" charset="0"/>
                <a:cs typeface="Arial" panose="020B0604020202020204" pitchFamily="34" charset="0"/>
              </a:rPr>
              <a:t>: Serves as the core programming language.</a:t>
            </a:r>
          </a:p>
          <a:p>
            <a:pPr algn="just">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MySQL Workbench</a:t>
            </a:r>
            <a:r>
              <a:rPr lang="en-US" sz="1700" b="0" i="0" dirty="0">
                <a:effectLst/>
                <a:latin typeface="Arial" panose="020B0604020202020204" pitchFamily="34" charset="0"/>
                <a:cs typeface="Arial" panose="020B0604020202020204" pitchFamily="34" charset="0"/>
              </a:rPr>
              <a:t>: Our chosen database design tool, allowing for sophisticated ERD (Entity-Relationship Diagram) modeling to structure our database efficiently.</a:t>
            </a:r>
          </a:p>
          <a:p>
            <a:pPr algn="just">
              <a:buFont typeface="Arial" panose="020B0604020202020204" pitchFamily="34" charset="0"/>
              <a:buChar char="•"/>
            </a:pPr>
            <a:r>
              <a:rPr lang="en-US" sz="1700" b="1" i="0" dirty="0" err="1">
                <a:effectLst/>
                <a:latin typeface="Arial" panose="020B0604020202020204" pitchFamily="34" charset="0"/>
                <a:cs typeface="Arial" panose="020B0604020202020204" pitchFamily="34" charset="0"/>
              </a:rPr>
              <a:t>PyQt</a:t>
            </a:r>
            <a:r>
              <a:rPr lang="en-US" sz="1700" b="1" i="0" dirty="0">
                <a:effectLst/>
                <a:latin typeface="Arial" panose="020B0604020202020204" pitchFamily="34" charset="0"/>
                <a:cs typeface="Arial" panose="020B0604020202020204" pitchFamily="34" charset="0"/>
              </a:rPr>
              <a:t> Designer</a:t>
            </a:r>
            <a:r>
              <a:rPr lang="en-US" sz="1700" b="0" i="0" dirty="0">
                <a:effectLst/>
                <a:latin typeface="Arial" panose="020B0604020202020204" pitchFamily="34" charset="0"/>
                <a:cs typeface="Arial" panose="020B0604020202020204" pitchFamily="34" charset="0"/>
              </a:rPr>
              <a:t>: Enhances our ability to craft intuitive user interfaces for a seamless user experience.</a:t>
            </a:r>
          </a:p>
          <a:p>
            <a:pPr marL="0" indent="0" algn="just">
              <a:buNone/>
            </a:pPr>
            <a:endParaRPr lang="en-US" sz="1700" b="0" i="0" dirty="0">
              <a:effectLst/>
              <a:latin typeface="Arial" panose="020B0604020202020204" pitchFamily="34" charset="0"/>
              <a:cs typeface="Arial" panose="020B0604020202020204" pitchFamily="34" charset="0"/>
            </a:endParaRPr>
          </a:p>
          <a:p>
            <a:pPr marL="0" indent="0" algn="just">
              <a:buNone/>
            </a:pPr>
            <a:r>
              <a:rPr lang="en-US" sz="1700" b="0" i="0" dirty="0">
                <a:effectLst/>
                <a:latin typeface="Arial" panose="020B0604020202020204" pitchFamily="34" charset="0"/>
                <a:cs typeface="Arial" panose="020B0604020202020204" pitchFamily="34" charset="0"/>
              </a:rPr>
              <a:t>Our application's functionality is further enriched by integrating several additional Python libraries:</a:t>
            </a:r>
          </a:p>
          <a:p>
            <a:pPr algn="just">
              <a:buFont typeface="Arial" panose="020B0604020202020204" pitchFamily="34" charset="0"/>
              <a:buChar char="•"/>
            </a:pPr>
            <a:r>
              <a:rPr lang="en-US" sz="1700" b="1" i="0" dirty="0">
                <a:effectLst/>
                <a:latin typeface="Arial" panose="020B0604020202020204" pitchFamily="34" charset="0"/>
                <a:cs typeface="Arial" panose="020B0604020202020204" pitchFamily="34" charset="0"/>
              </a:rPr>
              <a:t>Pandas</a:t>
            </a:r>
            <a:r>
              <a:rPr lang="en-US" sz="1700" b="0" i="0" dirty="0">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sz="1700" b="1" i="0" dirty="0" err="1">
                <a:effectLst/>
                <a:latin typeface="Arial" panose="020B0604020202020204" pitchFamily="34" charset="0"/>
                <a:cs typeface="Arial" panose="020B0604020202020204" pitchFamily="34" charset="0"/>
              </a:rPr>
              <a:t>Sklearn</a:t>
            </a:r>
            <a:endParaRPr lang="en-US" sz="1700" b="1" i="0" dirty="0">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1700" b="1" dirty="0">
                <a:latin typeface="Arial" panose="020B0604020202020204" pitchFamily="34" charset="0"/>
                <a:cs typeface="Arial" panose="020B0604020202020204" pitchFamily="34" charset="0"/>
              </a:rPr>
              <a:t>PyQt5</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9538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8722C1-8188-FE62-5524-F1EA1EA3FFF1}"/>
              </a:ext>
            </a:extLst>
          </p:cNvPr>
          <p:cNvSpPr>
            <a:spLocks noGrp="1"/>
          </p:cNvSpPr>
          <p:nvPr>
            <p:ph type="title"/>
          </p:nvPr>
        </p:nvSpPr>
        <p:spPr>
          <a:xfrm>
            <a:off x="1371597" y="348865"/>
            <a:ext cx="10044023" cy="877729"/>
          </a:xfrm>
        </p:spPr>
        <p:txBody>
          <a:bodyPr anchor="ctr">
            <a:normAutofit/>
          </a:bodyPr>
          <a:lstStyle/>
          <a:p>
            <a:r>
              <a:rPr lang="en-US" sz="2800" b="1">
                <a:solidFill>
                  <a:srgbClr val="FFFFFF"/>
                </a:solidFill>
              </a:rPr>
              <a:t>ETL Process</a:t>
            </a:r>
            <a:br>
              <a:rPr lang="en-US" sz="2800" b="1">
                <a:solidFill>
                  <a:srgbClr val="FFFFFF"/>
                </a:solidFill>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2E4DEDDF-0360-104E-5F5E-371F45B5A790}"/>
              </a:ext>
            </a:extLst>
          </p:cNvPr>
          <p:cNvGraphicFramePr>
            <a:graphicFrameLocks noGrp="1"/>
          </p:cNvGraphicFramePr>
          <p:nvPr>
            <p:ph idx="1"/>
            <p:extLst>
              <p:ext uri="{D42A27DB-BD31-4B8C-83A1-F6EECF244321}">
                <p14:modId xmlns:p14="http://schemas.microsoft.com/office/powerpoint/2010/main" val="22209810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917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3221B3-104C-8257-5603-60D06479BE5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ER Diagram</a:t>
            </a:r>
          </a:p>
        </p:txBody>
      </p:sp>
      <p:pic>
        <p:nvPicPr>
          <p:cNvPr id="11" name="Content Placeholder 10" descr="A diagram of a diagram&#10;&#10;Description automatically generated">
            <a:extLst>
              <a:ext uri="{FF2B5EF4-FFF2-40B4-BE49-F238E27FC236}">
                <a16:creationId xmlns:a16="http://schemas.microsoft.com/office/drawing/2014/main" id="{518504B3-CDA3-EF6C-1C6C-D92C95978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322" y="1675227"/>
            <a:ext cx="9399356" cy="4394199"/>
          </a:xfrm>
          <a:prstGeom prst="rect">
            <a:avLst/>
          </a:prstGeom>
        </p:spPr>
      </p:pic>
      <p:sp>
        <p:nvSpPr>
          <p:cNvPr id="9" name="AutoShape 6">
            <a:extLst>
              <a:ext uri="{FF2B5EF4-FFF2-40B4-BE49-F238E27FC236}">
                <a16:creationId xmlns:a16="http://schemas.microsoft.com/office/drawing/2014/main" id="{6CF97EE9-16BC-FF59-EB2F-F23B3D6022E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424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342-1A9C-EB7D-C288-CFFF9B03D5B1}"/>
              </a:ext>
            </a:extLst>
          </p:cNvPr>
          <p:cNvSpPr>
            <a:spLocks noGrp="1"/>
          </p:cNvSpPr>
          <p:nvPr>
            <p:ph type="title"/>
          </p:nvPr>
        </p:nvSpPr>
        <p:spPr>
          <a:xfrm>
            <a:off x="876694" y="741391"/>
            <a:ext cx="4695431" cy="630209"/>
          </a:xfrm>
        </p:spPr>
        <p:txBody>
          <a:bodyPr vert="horz" lIns="91440" tIns="45720" rIns="91440" bIns="45720" rtlCol="0" anchor="b">
            <a:normAutofit/>
          </a:bodyPr>
          <a:lstStyle/>
          <a:p>
            <a:r>
              <a:rPr lang="en-US" sz="3300" b="1" dirty="0">
                <a:latin typeface="Arial" panose="020B0604020202020204" pitchFamily="34" charset="0"/>
                <a:cs typeface="Arial" panose="020B0604020202020204" pitchFamily="34" charset="0"/>
              </a:rPr>
              <a:t>Relational Schema</a:t>
            </a:r>
          </a:p>
        </p:txBody>
      </p:sp>
      <p:sp>
        <p:nvSpPr>
          <p:cNvPr id="7" name="TextBox 6">
            <a:extLst>
              <a:ext uri="{FF2B5EF4-FFF2-40B4-BE49-F238E27FC236}">
                <a16:creationId xmlns:a16="http://schemas.microsoft.com/office/drawing/2014/main" id="{372C244B-C3F5-080E-C5D6-58B046C44757}"/>
              </a:ext>
            </a:extLst>
          </p:cNvPr>
          <p:cNvSpPr txBox="1"/>
          <p:nvPr/>
        </p:nvSpPr>
        <p:spPr>
          <a:xfrm>
            <a:off x="876694" y="1590501"/>
            <a:ext cx="3346964" cy="3447832"/>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Normalized form</a:t>
            </a:r>
          </a:p>
          <a:p>
            <a:pPr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Maintained Data Integrity </a:t>
            </a:r>
          </a:p>
          <a:p>
            <a:pPr indent="-228600">
              <a:lnSpc>
                <a:spcPct val="90000"/>
              </a:lnSpc>
              <a:spcAft>
                <a:spcPts val="600"/>
              </a:spcAft>
              <a:buFont typeface="Arial" panose="020B0604020202020204" pitchFamily="34" charset="0"/>
              <a:buChar char="•"/>
            </a:pPr>
            <a:r>
              <a:rPr lang="en-US" i="0" dirty="0">
                <a:effectLst/>
                <a:latin typeface="Arial" panose="020B0604020202020204" pitchFamily="34" charset="0"/>
                <a:cs typeface="Arial" panose="020B0604020202020204" pitchFamily="34" charset="0"/>
              </a:rPr>
              <a:t>Robust Data Architecture</a:t>
            </a:r>
            <a:r>
              <a:rPr lang="en-US" b="0" i="0" dirty="0">
                <a:effectLst/>
                <a:latin typeface="Arial" panose="020B0604020202020204" pitchFamily="34" charset="0"/>
                <a:cs typeface="Arial" panose="020B0604020202020204" pitchFamily="34" charset="0"/>
              </a:rPr>
              <a:t>: Our database is engineered with a focus on robust data architecture, ensuring optimal performance and scalability.</a:t>
            </a:r>
            <a:endParaRPr lang="en-US"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Operational Data- we have latest 30 days of data</a:t>
            </a:r>
          </a:p>
          <a:p>
            <a:pPr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For analytical – we have historical data of last 3 months </a:t>
            </a:r>
          </a:p>
          <a:p>
            <a:pPr>
              <a:lnSpc>
                <a:spcPct val="90000"/>
              </a:lnSpc>
              <a:spcAft>
                <a:spcPts val="600"/>
              </a:spcAft>
            </a:pPr>
            <a:endParaRPr lang="en-US"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21" name="Rectangle 20">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descr="A diagram of a company&#10;&#10;Description automatically generated">
            <a:extLst>
              <a:ext uri="{FF2B5EF4-FFF2-40B4-BE49-F238E27FC236}">
                <a16:creationId xmlns:a16="http://schemas.microsoft.com/office/drawing/2014/main" id="{4C1B319B-CB3B-5BE8-8E9A-3C26DB3E0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3658" y="1371600"/>
            <a:ext cx="7889280" cy="4487228"/>
          </a:xfrm>
          <a:prstGeom prst="rect">
            <a:avLst/>
          </a:prstGeom>
        </p:spPr>
      </p:pic>
    </p:spTree>
    <p:extLst>
      <p:ext uri="{BB962C8B-B14F-4D97-AF65-F5344CB8AC3E}">
        <p14:creationId xmlns:p14="http://schemas.microsoft.com/office/powerpoint/2010/main" val="20978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F0B33-C829-73A1-BE01-158C8E25742F}"/>
              </a:ext>
            </a:extLst>
          </p:cNvPr>
          <p:cNvSpPr>
            <a:spLocks noGrp="1"/>
          </p:cNvSpPr>
          <p:nvPr>
            <p:ph type="title"/>
          </p:nvPr>
        </p:nvSpPr>
        <p:spPr>
          <a:xfrm>
            <a:off x="761995" y="307447"/>
            <a:ext cx="10693884" cy="1109932"/>
          </a:xfrm>
        </p:spPr>
        <p:txBody>
          <a:bodyPr vert="horz" lIns="91440" tIns="45720" rIns="91440" bIns="45720" rtlCol="0" anchor="ctr">
            <a:normAutofit/>
          </a:bodyPr>
          <a:lstStyle/>
          <a:p>
            <a:r>
              <a:rPr lang="en-US" sz="3300" b="1" kern="1200" dirty="0">
                <a:solidFill>
                  <a:schemeClr val="tx1"/>
                </a:solidFill>
                <a:latin typeface="Arial" panose="020B0604020202020204" pitchFamily="34" charset="0"/>
                <a:cs typeface="Arial" panose="020B0604020202020204" pitchFamily="34" charset="0"/>
              </a:rPr>
              <a:t>Star Schema</a:t>
            </a:r>
          </a:p>
        </p:txBody>
      </p:sp>
      <p:pic>
        <p:nvPicPr>
          <p:cNvPr id="5" name="Content Placeholder 4">
            <a:extLst>
              <a:ext uri="{FF2B5EF4-FFF2-40B4-BE49-F238E27FC236}">
                <a16:creationId xmlns:a16="http://schemas.microsoft.com/office/drawing/2014/main" id="{7E442FD3-E0D6-9628-6934-A048C2BCE5F8}"/>
              </a:ext>
            </a:extLst>
          </p:cNvPr>
          <p:cNvPicPr>
            <a:picLocks noGrp="1" noChangeAspect="1"/>
          </p:cNvPicPr>
          <p:nvPr>
            <p:ph idx="1"/>
          </p:nvPr>
        </p:nvPicPr>
        <p:blipFill>
          <a:blip r:embed="rId2"/>
          <a:stretch>
            <a:fillRect/>
          </a:stretch>
        </p:blipFill>
        <p:spPr>
          <a:xfrm>
            <a:off x="736121" y="1344989"/>
            <a:ext cx="7131527" cy="4915534"/>
          </a:xfrm>
          <a:prstGeom prst="rect">
            <a:avLst/>
          </a:prstGeom>
        </p:spPr>
      </p:pic>
      <p:sp>
        <p:nvSpPr>
          <p:cNvPr id="7" name="TextBox 6">
            <a:extLst>
              <a:ext uri="{FF2B5EF4-FFF2-40B4-BE49-F238E27FC236}">
                <a16:creationId xmlns:a16="http://schemas.microsoft.com/office/drawing/2014/main" id="{E710146F-9C61-97A2-E2D9-31412C79296B}"/>
              </a:ext>
            </a:extLst>
          </p:cNvPr>
          <p:cNvSpPr txBox="1"/>
          <p:nvPr/>
        </p:nvSpPr>
        <p:spPr>
          <a:xfrm>
            <a:off x="7867649" y="1110343"/>
            <a:ext cx="3588229" cy="5150181"/>
          </a:xfrm>
          <a:prstGeom prst="rect">
            <a:avLst/>
          </a:prstGeom>
        </p:spPr>
        <p:txBody>
          <a:bodyPr vert="horz" lIns="91440" tIns="45720" rIns="91440" bIns="45720" rtlCol="0" anchor="ctr">
            <a:noAutofit/>
          </a:bodyPr>
          <a:lstStyle/>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Slicing Operations</a:t>
            </a:r>
          </a:p>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Dicing Operations</a:t>
            </a:r>
          </a:p>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Drill Down Operations</a:t>
            </a:r>
          </a:p>
          <a:p>
            <a:pPr marL="285750"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Granularity Maintained </a:t>
            </a:r>
          </a:p>
          <a:p>
            <a:pPr indent="-228600">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indent="-228600">
              <a:lnSpc>
                <a:spcPct val="90000"/>
              </a:lnSpc>
              <a:spcAft>
                <a:spcPts val="600"/>
              </a:spcAft>
              <a:buFont typeface="Arial" panose="020B0604020202020204" pitchFamily="34" charset="0"/>
              <a:buChar char="•"/>
            </a:pPr>
            <a:r>
              <a:rPr lang="en-US" dirty="0">
                <a:latin typeface="Arial" panose="020B0604020202020204" pitchFamily="34" charset="0"/>
                <a:cs typeface="Arial" panose="020B0604020202020204" pitchFamily="34" charset="0"/>
              </a:rPr>
              <a:t>ETL :-From </a:t>
            </a:r>
            <a:r>
              <a:rPr lang="en-US" u="sng" dirty="0">
                <a:latin typeface="Arial" panose="020B0604020202020204" pitchFamily="34" charset="0"/>
                <a:cs typeface="Arial" panose="020B0604020202020204" pitchFamily="34" charset="0"/>
              </a:rPr>
              <a:t>operational tables </a:t>
            </a:r>
            <a:r>
              <a:rPr lang="en-US" dirty="0">
                <a:latin typeface="Arial" panose="020B0604020202020204" pitchFamily="34" charset="0"/>
                <a:cs typeface="Arial" panose="020B0604020202020204" pitchFamily="34" charset="0"/>
              </a:rPr>
              <a:t>and python and SQL.</a:t>
            </a:r>
          </a:p>
          <a:p>
            <a:pPr indent="-228600">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20521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302</TotalTime>
  <Words>804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Sales-shipment Analysis </vt:lpstr>
      <vt:lpstr>Motivation</vt:lpstr>
      <vt:lpstr>Product Overview</vt:lpstr>
      <vt:lpstr>DATA SOURCE</vt:lpstr>
      <vt:lpstr>Application Design</vt:lpstr>
      <vt:lpstr>ETL Process </vt:lpstr>
      <vt:lpstr>ER Diagram</vt:lpstr>
      <vt:lpstr>Relational Schema</vt:lpstr>
      <vt:lpstr>Star Schema</vt:lpstr>
      <vt:lpstr>Operational Module - Customer</vt:lpstr>
      <vt:lpstr>Operational Module- Staff</vt:lpstr>
      <vt:lpstr>Analytical Module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Sales-shipment Analysis </dc:title>
  <dc:creator>yogavarshni ramachandran</dc:creator>
  <cp:lastModifiedBy>yogavarshni ramachandran</cp:lastModifiedBy>
  <cp:revision>38</cp:revision>
  <dcterms:created xsi:type="dcterms:W3CDTF">2023-12-04T19:38:32Z</dcterms:created>
  <dcterms:modified xsi:type="dcterms:W3CDTF">2023-12-05T00:41:14Z</dcterms:modified>
</cp:coreProperties>
</file>