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Montserrat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  <p:embeddedFont>
      <p:font typeface="Comfortaa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46E2C5-F22C-418C-8DAC-3AFBD96EED43}">
  <a:tblStyle styleId="{B946E2C5-F22C-418C-8DAC-3AFBD96EED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Montserrat-regular.fntdata"/><Relationship Id="rId43" Type="http://schemas.openxmlformats.org/officeDocument/2006/relationships/slide" Target="slides/slide37.xml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Comfortaa-bold.fntdata"/><Relationship Id="rId52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3c9ad48cc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3c9ad48c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a766eca42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a766eca42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766eca4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766eca4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3c9ad48cc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3c9ad48cc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3c9ad48cc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3c9ad48cc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3c9ad48cc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3c9ad48cc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3c9ad48cc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3c9ad48cc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3c9ad48cc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3c9ad48cc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3c9ad48cc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3c9ad48cc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a3c9ad48cc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a3c9ad48cc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766eca42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766eca42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3c9ad48cc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a3c9ad48cc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3c9ad48cc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3c9ad48cc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766eca42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766eca42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a766eca42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a766eca4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a3c9ad48cc_2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a3c9ad48cc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766eca42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766eca42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766eca4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a766eca4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766eca42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766eca42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3c9ad48cc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a3c9ad48cc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a3c9ad48c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a3c9ad48c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3c9ad48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3c9ad48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a755a889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a755a889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a755a889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a755a889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a3c9ad48c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a3c9ad48c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a3c9ad48c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a3c9ad48c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a3c9ad48c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a3c9ad48c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a52bbe650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a52bbe650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a755a889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a755a889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a08a66d83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a08a66d83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73ecc55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73ecc55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73ecc55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73ecc55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73ecc559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73ecc559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3c9ad48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3c9ad48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73ecc559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73ecc55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3c9ad48cc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3c9ad48c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35.png"/><Relationship Id="rId5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0175" y="429100"/>
            <a:ext cx="5580000" cy="12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GRAPH THEORY &amp; SOCIAL NETWORKS</a:t>
            </a:r>
            <a:endParaRPr i="1"/>
          </a:p>
        </p:txBody>
      </p:sp>
      <p:sp>
        <p:nvSpPr>
          <p:cNvPr id="135" name="Google Shape;135;p13"/>
          <p:cNvSpPr txBox="1"/>
          <p:nvPr>
            <p:ph idx="4294967295" type="title"/>
          </p:nvPr>
        </p:nvSpPr>
        <p:spPr>
          <a:xfrm>
            <a:off x="4318800" y="2612575"/>
            <a:ext cx="46521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i="1" lang="en" sz="219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Ankit Kumar (20bds009)</a:t>
            </a:r>
            <a:br>
              <a:rPr i="1" lang="en" sz="219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219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Sankeesa Anshu(20bds047)</a:t>
            </a:r>
            <a:endParaRPr i="1" sz="219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i="1" lang="en" sz="219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Tapan (20bds059)</a:t>
            </a:r>
            <a:endParaRPr i="1" sz="219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i="1" lang="en" sz="219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Hari Teja(20bds061)</a:t>
            </a:r>
            <a:endParaRPr i="1" sz="219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i="1" lang="en" sz="219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Yogesh Shinde (20bds065)</a:t>
            </a:r>
            <a:endParaRPr i="1" sz="219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>
            <p:ph idx="4294967295" type="title"/>
          </p:nvPr>
        </p:nvSpPr>
        <p:spPr>
          <a:xfrm>
            <a:off x="4459375" y="1862238"/>
            <a:ext cx="15390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Group 2</a:t>
            </a:r>
            <a:endParaRPr b="1"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1006350" y="124375"/>
            <a:ext cx="366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27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787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93536"/>
            <a:ext cx="4572000" cy="2787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152400"/>
            <a:ext cx="4004950" cy="205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200" y="2917259"/>
            <a:ext cx="4004960" cy="2051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816250" y="631150"/>
            <a:ext cx="47868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tweets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67400"/>
            <a:ext cx="7637575" cy="20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3200"/>
            <a:ext cx="4413749" cy="37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950" y="923200"/>
            <a:ext cx="4528049" cy="37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-54300" y="1251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Bert</a:t>
            </a:r>
            <a:endParaRPr sz="2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1991475" y="3798300"/>
            <a:ext cx="43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80%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5309125" y="3798300"/>
            <a:ext cx="43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0%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/>
        </p:nvSpPr>
        <p:spPr>
          <a:xfrm>
            <a:off x="-54300" y="1251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Vader Sentiment</a:t>
            </a:r>
            <a:endParaRPr sz="2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50" y="961575"/>
            <a:ext cx="3827575" cy="35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825" y="961575"/>
            <a:ext cx="4085925" cy="34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1371" l="1217" r="569" t="685"/>
          <a:stretch/>
        </p:blipFill>
        <p:spPr>
          <a:xfrm>
            <a:off x="259850" y="799500"/>
            <a:ext cx="8681300" cy="396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-89450" y="372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Vader Sentiment</a:t>
            </a:r>
            <a:endParaRPr sz="2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00" y="433075"/>
            <a:ext cx="7763825" cy="42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/>
        </p:nvSpPr>
        <p:spPr>
          <a:xfrm>
            <a:off x="-89450" y="372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TextBlob</a:t>
            </a:r>
            <a:endParaRPr sz="2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00" y="782675"/>
            <a:ext cx="3597099" cy="420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775" y="683725"/>
            <a:ext cx="3932200" cy="429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 txBox="1"/>
          <p:nvPr/>
        </p:nvSpPr>
        <p:spPr>
          <a:xfrm>
            <a:off x="602200" y="336275"/>
            <a:ext cx="199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Rahul Gandhi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6658425" y="299000"/>
            <a:ext cx="199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Narendra Modi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1597900" y="1656675"/>
            <a:ext cx="574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Tweets Mentioning Modi and Gandhi</a:t>
            </a:r>
            <a:endParaRPr sz="3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44725" y="149075"/>
            <a:ext cx="3354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0" y="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Namo</a:t>
            </a:r>
            <a:endParaRPr sz="2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6941" l="3355" r="5461" t="2911"/>
          <a:stretch/>
        </p:blipFill>
        <p:spPr>
          <a:xfrm>
            <a:off x="1160587" y="901212"/>
            <a:ext cx="6822825" cy="33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6627125" y="3888300"/>
            <a:ext cx="13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*Vader Sentiment</a:t>
            </a:r>
            <a:endParaRPr sz="11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/>
        </p:nvSpPr>
        <p:spPr>
          <a:xfrm>
            <a:off x="44725" y="149075"/>
            <a:ext cx="3354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0" y="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Rahul Gandhi</a:t>
            </a:r>
            <a:endParaRPr sz="2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 b="4493" l="3534" r="9630" t="2673"/>
          <a:stretch/>
        </p:blipFill>
        <p:spPr>
          <a:xfrm>
            <a:off x="1213350" y="889075"/>
            <a:ext cx="7148076" cy="33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6914087" y="3900428"/>
            <a:ext cx="165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85C6"/>
                </a:solidFill>
                <a:latin typeface="Lato"/>
                <a:ea typeface="Lato"/>
                <a:cs typeface="Lato"/>
                <a:sym typeface="Lato"/>
              </a:rPr>
              <a:t>*Vader Sentiment</a:t>
            </a:r>
            <a:endParaRPr sz="1100">
              <a:solidFill>
                <a:srgbClr val="3D85C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idx="4294967295" type="body"/>
          </p:nvPr>
        </p:nvSpPr>
        <p:spPr>
          <a:xfrm>
            <a:off x="81500" y="2443675"/>
            <a:ext cx="71412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6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15"/>
              <a:buFont typeface="Comfortaa"/>
              <a:buChar char="●"/>
            </a:pPr>
            <a:r>
              <a:rPr lang="en" sz="2315">
                <a:latin typeface="Comfortaa"/>
                <a:ea typeface="Comfortaa"/>
                <a:cs typeface="Comfortaa"/>
                <a:sym typeface="Comfortaa"/>
              </a:rPr>
              <a:t>Election Result Prediction using sentiment analysis of the political twitter data</a:t>
            </a:r>
            <a:endParaRPr sz="2315">
              <a:latin typeface="Comfortaa"/>
              <a:ea typeface="Comfortaa"/>
              <a:cs typeface="Comfortaa"/>
              <a:sym typeface="Comfortaa"/>
            </a:endParaRPr>
          </a:p>
          <a:p>
            <a:pPr indent="-3756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15"/>
              <a:buFont typeface="Comfortaa"/>
              <a:buChar char="●"/>
            </a:pPr>
            <a:r>
              <a:rPr lang="en" sz="2315">
                <a:latin typeface="Comfortaa"/>
                <a:ea typeface="Comfortaa"/>
                <a:cs typeface="Comfortaa"/>
                <a:sym typeface="Comfortaa"/>
              </a:rPr>
              <a:t>Visualizing the twitter social network with respect of election perspective</a:t>
            </a:r>
            <a:endParaRPr sz="2215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14"/>
          <p:cNvSpPr txBox="1"/>
          <p:nvPr>
            <p:ph idx="4294967295" type="subTitle"/>
          </p:nvPr>
        </p:nvSpPr>
        <p:spPr>
          <a:xfrm>
            <a:off x="342900" y="782550"/>
            <a:ext cx="47784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00"/>
                </a:solidFill>
              </a:rPr>
              <a:t>Election Result Prediction using Twitter Sentiment Analysis &amp; Network Visualization</a:t>
            </a:r>
            <a:endParaRPr b="1" sz="2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6630350" y="164000"/>
            <a:ext cx="199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Rahul Gandhi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363000" y="55352"/>
            <a:ext cx="199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Narendra Modi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746200" y="4529325"/>
            <a:ext cx="86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25688</a:t>
            </a:r>
            <a:endParaRPr sz="1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7894275" y="4529325"/>
            <a:ext cx="86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14261</a:t>
            </a:r>
            <a:endParaRPr sz="1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4285147" y="4609075"/>
            <a:ext cx="81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*Flair</a:t>
            </a:r>
            <a:endParaRPr sz="20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25" y="590875"/>
            <a:ext cx="4182199" cy="392907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1171625" y="3373200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56%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3123150" y="3373200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44%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725" y="590887"/>
            <a:ext cx="4182200" cy="392907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/>
        </p:nvSpPr>
        <p:spPr>
          <a:xfrm>
            <a:off x="5699675" y="3373200"/>
            <a:ext cx="5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38%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7643625" y="3373200"/>
            <a:ext cx="55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62%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/>
        </p:nvSpPr>
        <p:spPr>
          <a:xfrm>
            <a:off x="44725" y="149075"/>
            <a:ext cx="3354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Get_nrc_sentiment</a:t>
            </a:r>
            <a:endParaRPr sz="20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450" y="611250"/>
            <a:ext cx="4273676" cy="429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6851675" y="195275"/>
            <a:ext cx="199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Rahul Gandhi</a:t>
            </a:r>
            <a:endParaRPr/>
          </a:p>
        </p:txBody>
      </p:sp>
      <p:pic>
        <p:nvPicPr>
          <p:cNvPr id="280" name="Google Shape;2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050" y="611250"/>
            <a:ext cx="4358175" cy="429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258975" y="195275"/>
            <a:ext cx="199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Narendra Modi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50" y="0"/>
            <a:ext cx="81065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325" y="0"/>
            <a:ext cx="730918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35"/>
          <p:cNvCxnSpPr/>
          <p:nvPr/>
        </p:nvCxnSpPr>
        <p:spPr>
          <a:xfrm flipH="1" rot="10800000">
            <a:off x="1609025" y="1793700"/>
            <a:ext cx="6435900" cy="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5"/>
          <p:cNvCxnSpPr/>
          <p:nvPr/>
        </p:nvCxnSpPr>
        <p:spPr>
          <a:xfrm flipH="1" rot="10800000">
            <a:off x="1609025" y="4047375"/>
            <a:ext cx="6418500" cy="2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/>
        </p:nvSpPr>
        <p:spPr>
          <a:xfrm>
            <a:off x="596500" y="114700"/>
            <a:ext cx="3553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Analysis Insights</a:t>
            </a:r>
            <a:endParaRPr sz="2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596500" y="763250"/>
            <a:ext cx="81255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If we see by using Vader Sentiments on raw data, we see that positive tweets percentage for Narendra Modi is more than Rahul Gandhi (though slightly)</a:t>
            </a:r>
            <a:endParaRPr sz="20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No. of tweets mentioning about Rahul Gandhi (14261) is very less than Narendra Modi(25688)</a:t>
            </a:r>
            <a:endParaRPr sz="20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Lato"/>
              <a:buChar char="●"/>
            </a:pPr>
            <a:r>
              <a:rPr lang="en" sz="2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If we see analysis with get_nrc_sentiment we see there is sudden difference between </a:t>
            </a:r>
            <a:r>
              <a:rPr lang="en" sz="2000" u="sng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Disgust</a:t>
            </a:r>
            <a:r>
              <a:rPr lang="en" sz="2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2000" u="sng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joy</a:t>
            </a:r>
            <a:r>
              <a:rPr lang="en" sz="2000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 curve in Narendra Modi but it almost same in case of Rahul Gandhi</a:t>
            </a:r>
            <a:endParaRPr sz="2000"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37"/>
          <p:cNvGraphicFramePr/>
          <p:nvPr/>
        </p:nvGraphicFramePr>
        <p:xfrm>
          <a:off x="921713" y="109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{B946E2C5-F22C-418C-8DAC-3AFBD96EED43}</a:tableStyleId>
              </a:tblPr>
              <a:tblGrid>
                <a:gridCol w="1460125"/>
                <a:gridCol w="1468975"/>
                <a:gridCol w="1451225"/>
                <a:gridCol w="1460125"/>
                <a:gridCol w="1460125"/>
              </a:tblGrid>
              <a:tr h="868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00FF00"/>
                          </a:solidFill>
                        </a:rPr>
                        <a:t>Flair</a:t>
                      </a:r>
                      <a:endParaRPr sz="21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rgbClr val="00FF00"/>
                          </a:solidFill>
                        </a:rPr>
                        <a:t>Vader Sentiment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8689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Positive Sentiment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Negative Sentiment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Positive Sentiment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Negative Sentiment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Narendra Modi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CCCCCC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CCCCCC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CCCCCC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2.07%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CCCCCC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0.611%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8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</a:rPr>
                        <a:t>Rahul Gandhi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CCCCCC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CCCCCC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CCCCCC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CCCCCC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0.743%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37"/>
          <p:cNvSpPr txBox="1"/>
          <p:nvPr/>
        </p:nvSpPr>
        <p:spPr>
          <a:xfrm>
            <a:off x="421600" y="2436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Conclusion :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/>
        </p:nvSpPr>
        <p:spPr>
          <a:xfrm>
            <a:off x="2664050" y="1609000"/>
            <a:ext cx="357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Network Analysis</a:t>
            </a:r>
            <a:endParaRPr sz="3200"/>
          </a:p>
        </p:txBody>
      </p:sp>
      <p:cxnSp>
        <p:nvCxnSpPr>
          <p:cNvPr id="311" name="Google Shape;311;p38"/>
          <p:cNvCxnSpPr/>
          <p:nvPr/>
        </p:nvCxnSpPr>
        <p:spPr>
          <a:xfrm flipH="1" rot="10800000">
            <a:off x="0" y="0"/>
            <a:ext cx="1143000" cy="1213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8"/>
          <p:cNvCxnSpPr/>
          <p:nvPr/>
        </p:nvCxnSpPr>
        <p:spPr>
          <a:xfrm flipH="1" rot="10800000">
            <a:off x="0" y="0"/>
            <a:ext cx="870300" cy="914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8"/>
          <p:cNvCxnSpPr/>
          <p:nvPr/>
        </p:nvCxnSpPr>
        <p:spPr>
          <a:xfrm flipH="1">
            <a:off x="8000991" y="4229017"/>
            <a:ext cx="114300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8"/>
          <p:cNvCxnSpPr/>
          <p:nvPr/>
        </p:nvCxnSpPr>
        <p:spPr>
          <a:xfrm flipH="1">
            <a:off x="8273691" y="4454396"/>
            <a:ext cx="870300" cy="689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5688"/>
            <a:ext cx="8839200" cy="425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675" y="152400"/>
            <a:ext cx="60304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1"/>
          <p:cNvPicPr preferRelativeResize="0"/>
          <p:nvPr/>
        </p:nvPicPr>
        <p:blipFill rotWithShape="1">
          <a:blip r:embed="rId3">
            <a:alphaModFix/>
          </a:blip>
          <a:srcRect b="52446" l="0" r="19218" t="0"/>
          <a:stretch/>
        </p:blipFill>
        <p:spPr>
          <a:xfrm>
            <a:off x="6593550" y="1534900"/>
            <a:ext cx="2550450" cy="14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8025" y="64450"/>
            <a:ext cx="496552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1"/>
          <p:cNvPicPr preferRelativeResize="0"/>
          <p:nvPr/>
        </p:nvPicPr>
        <p:blipFill rotWithShape="1">
          <a:blip r:embed="rId5">
            <a:alphaModFix/>
          </a:blip>
          <a:srcRect b="0" l="0" r="1816" t="3334"/>
          <a:stretch/>
        </p:blipFill>
        <p:spPr>
          <a:xfrm>
            <a:off x="-43950" y="2901475"/>
            <a:ext cx="2373924" cy="22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444350" y="567850"/>
            <a:ext cx="3470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lt2"/>
                </a:solidFill>
              </a:rPr>
              <a:t>Data Collection</a:t>
            </a:r>
            <a:endParaRPr b="1" i="1" sz="2800">
              <a:solidFill>
                <a:schemeClr val="lt2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59700" y="1747950"/>
            <a:ext cx="5860500" cy="25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Lok Sabha</a:t>
            </a:r>
            <a:r>
              <a:rPr lang="en" sz="2000"/>
              <a:t> Election 2019 Period was from 11 April to 19 May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Election Campaign almost started from the 1st jan 2019 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Collected the tweet with particular user and  timestamp using keywords and popular hashtags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974450" y="293300"/>
            <a:ext cx="778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people who tweeted the most on Narendra Modi and Rahul Gandhi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1297500" y="2652350"/>
            <a:ext cx="2459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50" y="1828350"/>
            <a:ext cx="4268800" cy="24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450" y="1828349"/>
            <a:ext cx="3847743" cy="25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1215550" y="494200"/>
            <a:ext cx="7502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tweets on Narendra Modi and Rahul Gandhi</a:t>
            </a:r>
            <a:endParaRPr/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00" y="2023900"/>
            <a:ext cx="4129554" cy="25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650" y="2023900"/>
            <a:ext cx="3704525" cy="25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3"/>
          <p:cNvSpPr txBox="1"/>
          <p:nvPr/>
        </p:nvSpPr>
        <p:spPr>
          <a:xfrm>
            <a:off x="2642075" y="1408300"/>
            <a:ext cx="9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Narendra Modi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6580050" y="1465875"/>
            <a:ext cx="113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Rahul Gandhi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4"/>
          <p:cNvPicPr preferRelativeResize="0"/>
          <p:nvPr/>
        </p:nvPicPr>
        <p:blipFill rotWithShape="1">
          <a:blip r:embed="rId3">
            <a:alphaModFix/>
          </a:blip>
          <a:srcRect b="2716" l="54481" r="2758" t="50115"/>
          <a:stretch/>
        </p:blipFill>
        <p:spPr>
          <a:xfrm>
            <a:off x="1526850" y="809925"/>
            <a:ext cx="5880001" cy="379575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 txBox="1"/>
          <p:nvPr/>
        </p:nvSpPr>
        <p:spPr>
          <a:xfrm>
            <a:off x="1129825" y="194975"/>
            <a:ext cx="65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GRAPH AFTER TRIMMING ALL THE  NODES WITH DEGREE LESS THAN 170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850" y="662350"/>
            <a:ext cx="7534124" cy="41942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5"/>
          <p:cNvSpPr txBox="1"/>
          <p:nvPr/>
        </p:nvSpPr>
        <p:spPr>
          <a:xfrm>
            <a:off x="3103000" y="3984400"/>
            <a:ext cx="2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953850" y="35175"/>
            <a:ext cx="642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PLOT OF DEGREE DISTRIBUTION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25" y="761675"/>
            <a:ext cx="7401350" cy="37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6"/>
          <p:cNvSpPr txBox="1"/>
          <p:nvPr/>
        </p:nvSpPr>
        <p:spPr>
          <a:xfrm>
            <a:off x="871325" y="61500"/>
            <a:ext cx="492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 PLOT OF NODE VS DEGREE TRIMMED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/>
        </p:nvSpPr>
        <p:spPr>
          <a:xfrm>
            <a:off x="2330275" y="4841650"/>
            <a:ext cx="6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3" name="Google Shape;3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50" y="425800"/>
            <a:ext cx="8119450" cy="46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7"/>
          <p:cNvSpPr txBox="1"/>
          <p:nvPr/>
        </p:nvSpPr>
        <p:spPr>
          <a:xfrm>
            <a:off x="509950" y="0"/>
            <a:ext cx="498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EIGENVECTOR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CENTRALITY CURVE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924225" y="271225"/>
            <a:ext cx="77931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GRAPHS OF BOTH LEADERS AFTER REMOVING ALL 1 DEGREE NODES</a:t>
            </a:r>
            <a:endParaRPr sz="1800"/>
          </a:p>
        </p:txBody>
      </p:sp>
      <p:pic>
        <p:nvPicPr>
          <p:cNvPr id="380" name="Google Shape;3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125"/>
            <a:ext cx="3916195" cy="40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795" y="986125"/>
            <a:ext cx="3916195" cy="40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857250"/>
            <a:ext cx="4299776" cy="421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34700"/>
            <a:ext cx="4572000" cy="42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9"/>
          <p:cNvSpPr txBox="1"/>
          <p:nvPr/>
        </p:nvSpPr>
        <p:spPr>
          <a:xfrm>
            <a:off x="1690350" y="265625"/>
            <a:ext cx="69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CLOSENESS CENTRALITY PLOT FOR BOTH THE LEADERS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Keywords and Hashtags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704175" y="1307850"/>
            <a:ext cx="72342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7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Key words</a:t>
            </a:r>
            <a:endParaRPr b="1" sz="227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4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Narendra</a:t>
            </a:r>
            <a:endParaRPr sz="1414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4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Modi </a:t>
            </a:r>
            <a:r>
              <a:rPr lang="en" sz="1414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14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4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Rahul </a:t>
            </a:r>
            <a:r>
              <a:rPr lang="en" sz="1414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14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4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Gandhi</a:t>
            </a:r>
            <a:r>
              <a:rPr lang="en" sz="1414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14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4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BJP </a:t>
            </a:r>
            <a:endParaRPr sz="1414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4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endParaRPr sz="1414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44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Hashtags</a:t>
            </a:r>
            <a:endParaRPr b="1" sz="1844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#LokSabhaElections2019 </a:t>
            </a:r>
            <a:endParaRPr sz="145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#IndianElection2019 </a:t>
            </a:r>
            <a:endParaRPr sz="145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#NarendraModi </a:t>
            </a:r>
            <a:endParaRPr sz="145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#RahulGandhi </a:t>
            </a:r>
            <a:endParaRPr sz="145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#BJP </a:t>
            </a:r>
            <a:endParaRPr sz="145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#INC</a:t>
            </a:r>
            <a:endParaRPr sz="1450"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051150" y="1367525"/>
            <a:ext cx="72855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rgbClr val="FFFFFE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GENERAL TWEETS WITH COMMON WORDS AND MOST USED HASHTAG Without Replies</a:t>
            </a:r>
            <a:endParaRPr sz="1250">
              <a:solidFill>
                <a:srgbClr val="FFFFFE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rgbClr val="FFFFFE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GENERAL TWEETS WITH COMMON WORDS AND MOST USED HASHTAG With Replies</a:t>
            </a:r>
            <a:endParaRPr sz="1250">
              <a:solidFill>
                <a:srgbClr val="FFFFFE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rgbClr val="FFFFFE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TWEETS WITH POPULAR HASHTAGS</a:t>
            </a:r>
            <a:endParaRPr sz="1250">
              <a:solidFill>
                <a:srgbClr val="FFFFFE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rgbClr val="FFFFFE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TWEETS WITH POPULAR HASHTAGS with replies</a:t>
            </a:r>
            <a:endParaRPr sz="1250">
              <a:solidFill>
                <a:srgbClr val="FFFFFE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rgbClr val="FFFFFE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#LokSabhaElections2019 with replies</a:t>
            </a:r>
            <a:endParaRPr sz="1250">
              <a:solidFill>
                <a:srgbClr val="FFFFFE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rgbClr val="FFFFFE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Tweets of Modi</a:t>
            </a:r>
            <a:endParaRPr sz="1250">
              <a:solidFill>
                <a:srgbClr val="FFFFFE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E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rgbClr val="FFFFFE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Tweets of Rahul Gandhi</a:t>
            </a:r>
            <a:endParaRPr sz="1250">
              <a:solidFill>
                <a:srgbClr val="FFFFFE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Concatenated</a:t>
            </a:r>
            <a:r>
              <a:rPr b="1" lang="en"/>
              <a:t> data sets to </a:t>
            </a:r>
            <a:r>
              <a:rPr b="1" lang="en"/>
              <a:t>obtain</a:t>
            </a:r>
            <a:r>
              <a:rPr b="1" lang="en"/>
              <a:t> final data set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Common keywords along with hashtags</a:t>
            </a:r>
            <a:endParaRPr sz="1450">
              <a:solidFill>
                <a:srgbClr val="FFFFF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TWEETS WITH POPULAR HASHTAGS</a:t>
            </a:r>
            <a:endParaRPr sz="1450">
              <a:solidFill>
                <a:srgbClr val="FFFFF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FFFF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#LokSabhaElections2019</a:t>
            </a:r>
            <a:endParaRPr sz="1450">
              <a:solidFill>
                <a:srgbClr val="FFFFFE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350" y="761950"/>
            <a:ext cx="7571549" cy="404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1006350" y="124375"/>
            <a:ext cx="366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27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194025" y="1112375"/>
            <a:ext cx="71424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of duplicate rows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got 142565 data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325" y="1908400"/>
            <a:ext cx="7326074" cy="30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1006350" y="124375"/>
            <a:ext cx="366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27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88" y="856925"/>
            <a:ext cx="6888424" cy="35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