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1"/>
  </p:notesMasterIdLst>
  <p:sldIdLst>
    <p:sldId id="256" r:id="rId5"/>
    <p:sldId id="257" r:id="rId6"/>
    <p:sldId id="258" r:id="rId7"/>
    <p:sldId id="259" r:id="rId8"/>
    <p:sldId id="272" r:id="rId9"/>
    <p:sldId id="260" r:id="rId10"/>
    <p:sldId id="261" r:id="rId11"/>
    <p:sldId id="263" r:id="rId12"/>
    <p:sldId id="266" r:id="rId13"/>
    <p:sldId id="267" r:id="rId14"/>
    <p:sldId id="273" r:id="rId15"/>
    <p:sldId id="271" r:id="rId16"/>
    <p:sldId id="285" r:id="rId17"/>
    <p:sldId id="286" r:id="rId18"/>
    <p:sldId id="287" r:id="rId19"/>
    <p:sldId id="274" r:id="rId20"/>
    <p:sldId id="275" r:id="rId21"/>
    <p:sldId id="276" r:id="rId22"/>
    <p:sldId id="277" r:id="rId23"/>
    <p:sldId id="278" r:id="rId24"/>
    <p:sldId id="279" r:id="rId25"/>
    <p:sldId id="280" r:id="rId26"/>
    <p:sldId id="281" r:id="rId27"/>
    <p:sldId id="282" r:id="rId28"/>
    <p:sldId id="283" r:id="rId29"/>
    <p:sldId id="284" r:id="rId30"/>
    <p:sldId id="288" r:id="rId31"/>
    <p:sldId id="289" r:id="rId32"/>
    <p:sldId id="290" r:id="rId33"/>
    <p:sldId id="291" r:id="rId34"/>
    <p:sldId id="264" r:id="rId35"/>
    <p:sldId id="269" r:id="rId36"/>
    <p:sldId id="265" r:id="rId37"/>
    <p:sldId id="268" r:id="rId38"/>
    <p:sldId id="262" r:id="rId39"/>
    <p:sldId id="270"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63" d="100"/>
          <a:sy n="63" d="100"/>
        </p:scale>
        <p:origin x="77" y="5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744DE7-22EF-4C3D-B928-E03C1B489933}" type="datetimeFigureOut">
              <a:rPr lang="en-US" smtClean="0"/>
              <a:t>11/6/2020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588CCD-9B54-48DC-9F77-842004F08209}" type="slidenum">
              <a:rPr lang="en-US" smtClean="0"/>
              <a:t>‹#›</a:t>
            </a:fld>
            <a:endParaRPr lang="en-US"/>
          </a:p>
        </p:txBody>
      </p:sp>
    </p:spTree>
    <p:extLst>
      <p:ext uri="{BB962C8B-B14F-4D97-AF65-F5344CB8AC3E}">
        <p14:creationId xmlns:p14="http://schemas.microsoft.com/office/powerpoint/2010/main" val="1790506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588CCD-9B54-48DC-9F77-842004F08209}" type="slidenum">
              <a:rPr lang="en-US" smtClean="0"/>
              <a:t>35</a:t>
            </a:fld>
            <a:endParaRPr lang="en-US"/>
          </a:p>
        </p:txBody>
      </p:sp>
    </p:spTree>
    <p:extLst>
      <p:ext uri="{BB962C8B-B14F-4D97-AF65-F5344CB8AC3E}">
        <p14:creationId xmlns:p14="http://schemas.microsoft.com/office/powerpoint/2010/main" val="2350268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9588CCD-9B54-48DC-9F77-842004F08209}" type="slidenum">
              <a:rPr lang="en-US" smtClean="0"/>
              <a:t>36</a:t>
            </a:fld>
            <a:endParaRPr lang="en-US"/>
          </a:p>
        </p:txBody>
      </p:sp>
    </p:spTree>
    <p:extLst>
      <p:ext uri="{BB962C8B-B14F-4D97-AF65-F5344CB8AC3E}">
        <p14:creationId xmlns:p14="http://schemas.microsoft.com/office/powerpoint/2010/main" val="1472437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465A72C-D591-4981-97B5-83B773006E40}"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BF366-E80E-4C32-B92F-A9158CCFEDD0}" type="slidenum">
              <a:rPr lang="en-US" smtClean="0"/>
              <a:t>‹#›</a:t>
            </a:fld>
            <a:endParaRPr lang="en-US"/>
          </a:p>
        </p:txBody>
      </p:sp>
    </p:spTree>
    <p:extLst>
      <p:ext uri="{BB962C8B-B14F-4D97-AF65-F5344CB8AC3E}">
        <p14:creationId xmlns:p14="http://schemas.microsoft.com/office/powerpoint/2010/main" val="2187696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65A72C-D591-4981-97B5-83B773006E40}"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BF366-E80E-4C32-B92F-A9158CCFEDD0}" type="slidenum">
              <a:rPr lang="en-US" smtClean="0"/>
              <a:t>‹#›</a:t>
            </a:fld>
            <a:endParaRPr lang="en-US"/>
          </a:p>
        </p:txBody>
      </p:sp>
    </p:spTree>
    <p:extLst>
      <p:ext uri="{BB962C8B-B14F-4D97-AF65-F5344CB8AC3E}">
        <p14:creationId xmlns:p14="http://schemas.microsoft.com/office/powerpoint/2010/main" val="803164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65A72C-D591-4981-97B5-83B773006E40}"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BF366-E80E-4C32-B92F-A9158CCFEDD0}" type="slidenum">
              <a:rPr lang="en-US" smtClean="0"/>
              <a:t>‹#›</a:t>
            </a:fld>
            <a:endParaRPr lang="en-US"/>
          </a:p>
        </p:txBody>
      </p:sp>
    </p:spTree>
    <p:extLst>
      <p:ext uri="{BB962C8B-B14F-4D97-AF65-F5344CB8AC3E}">
        <p14:creationId xmlns:p14="http://schemas.microsoft.com/office/powerpoint/2010/main" val="1844899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65A72C-D591-4981-97B5-83B773006E40}"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BF366-E80E-4C32-B92F-A9158CCFEDD0}" type="slidenum">
              <a:rPr lang="en-US" smtClean="0"/>
              <a:t>‹#›</a:t>
            </a:fld>
            <a:endParaRPr lang="en-US"/>
          </a:p>
        </p:txBody>
      </p:sp>
    </p:spTree>
    <p:extLst>
      <p:ext uri="{BB962C8B-B14F-4D97-AF65-F5344CB8AC3E}">
        <p14:creationId xmlns:p14="http://schemas.microsoft.com/office/powerpoint/2010/main" val="3726343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65A72C-D591-4981-97B5-83B773006E40}"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BF366-E80E-4C32-B92F-A9158CCFEDD0}" type="slidenum">
              <a:rPr lang="en-US" smtClean="0"/>
              <a:t>‹#›</a:t>
            </a:fld>
            <a:endParaRPr lang="en-US"/>
          </a:p>
        </p:txBody>
      </p:sp>
    </p:spTree>
    <p:extLst>
      <p:ext uri="{BB962C8B-B14F-4D97-AF65-F5344CB8AC3E}">
        <p14:creationId xmlns:p14="http://schemas.microsoft.com/office/powerpoint/2010/main" val="2232282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465A72C-D591-4981-97B5-83B773006E40}"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BF366-E80E-4C32-B92F-A9158CCFEDD0}" type="slidenum">
              <a:rPr lang="en-US" smtClean="0"/>
              <a:t>‹#›</a:t>
            </a:fld>
            <a:endParaRPr lang="en-US"/>
          </a:p>
        </p:txBody>
      </p:sp>
    </p:spTree>
    <p:extLst>
      <p:ext uri="{BB962C8B-B14F-4D97-AF65-F5344CB8AC3E}">
        <p14:creationId xmlns:p14="http://schemas.microsoft.com/office/powerpoint/2010/main" val="3208254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465A72C-D591-4981-97B5-83B773006E40}" type="datetimeFigureOut">
              <a:rPr lang="en-US" smtClean="0"/>
              <a:t>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3BF366-E80E-4C32-B92F-A9158CCFEDD0}" type="slidenum">
              <a:rPr lang="en-US" smtClean="0"/>
              <a:t>‹#›</a:t>
            </a:fld>
            <a:endParaRPr lang="en-US"/>
          </a:p>
        </p:txBody>
      </p:sp>
    </p:spTree>
    <p:extLst>
      <p:ext uri="{BB962C8B-B14F-4D97-AF65-F5344CB8AC3E}">
        <p14:creationId xmlns:p14="http://schemas.microsoft.com/office/powerpoint/2010/main" val="1500262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65A72C-D591-4981-97B5-83B773006E40}" type="datetimeFigureOut">
              <a:rPr lang="en-US" smtClean="0"/>
              <a:t>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3BF366-E80E-4C32-B92F-A9158CCFEDD0}" type="slidenum">
              <a:rPr lang="en-US" smtClean="0"/>
              <a:t>‹#›</a:t>
            </a:fld>
            <a:endParaRPr lang="en-US"/>
          </a:p>
        </p:txBody>
      </p:sp>
    </p:spTree>
    <p:extLst>
      <p:ext uri="{BB962C8B-B14F-4D97-AF65-F5344CB8AC3E}">
        <p14:creationId xmlns:p14="http://schemas.microsoft.com/office/powerpoint/2010/main" val="4218221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65A72C-D591-4981-97B5-83B773006E40}" type="datetimeFigureOut">
              <a:rPr lang="en-US" smtClean="0"/>
              <a:t>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3BF366-E80E-4C32-B92F-A9158CCFEDD0}" type="slidenum">
              <a:rPr lang="en-US" smtClean="0"/>
              <a:t>‹#›</a:t>
            </a:fld>
            <a:endParaRPr lang="en-US"/>
          </a:p>
        </p:txBody>
      </p:sp>
    </p:spTree>
    <p:extLst>
      <p:ext uri="{BB962C8B-B14F-4D97-AF65-F5344CB8AC3E}">
        <p14:creationId xmlns:p14="http://schemas.microsoft.com/office/powerpoint/2010/main" val="288660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65A72C-D591-4981-97B5-83B773006E40}"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BF366-E80E-4C32-B92F-A9158CCFEDD0}" type="slidenum">
              <a:rPr lang="en-US" smtClean="0"/>
              <a:t>‹#›</a:t>
            </a:fld>
            <a:endParaRPr lang="en-US"/>
          </a:p>
        </p:txBody>
      </p:sp>
    </p:spTree>
    <p:extLst>
      <p:ext uri="{BB962C8B-B14F-4D97-AF65-F5344CB8AC3E}">
        <p14:creationId xmlns:p14="http://schemas.microsoft.com/office/powerpoint/2010/main" val="2139974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65A72C-D591-4981-97B5-83B773006E40}"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BF366-E80E-4C32-B92F-A9158CCFEDD0}" type="slidenum">
              <a:rPr lang="en-US" smtClean="0"/>
              <a:t>‹#›</a:t>
            </a:fld>
            <a:endParaRPr lang="en-US"/>
          </a:p>
        </p:txBody>
      </p:sp>
    </p:spTree>
    <p:extLst>
      <p:ext uri="{BB962C8B-B14F-4D97-AF65-F5344CB8AC3E}">
        <p14:creationId xmlns:p14="http://schemas.microsoft.com/office/powerpoint/2010/main" val="3974307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65A72C-D591-4981-97B5-83B773006E40}" type="datetimeFigureOut">
              <a:rPr lang="en-US" smtClean="0"/>
              <a:t>11/6/2020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3BF366-E80E-4C32-B92F-A9158CCFEDD0}" type="slidenum">
              <a:rPr lang="en-US" smtClean="0"/>
              <a:t>‹#›</a:t>
            </a:fld>
            <a:endParaRPr lang="en-US"/>
          </a:p>
        </p:txBody>
      </p:sp>
    </p:spTree>
    <p:extLst>
      <p:ext uri="{BB962C8B-B14F-4D97-AF65-F5344CB8AC3E}">
        <p14:creationId xmlns:p14="http://schemas.microsoft.com/office/powerpoint/2010/main" val="3248623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en.wikipedia.org/wiki/Linux_distribution" TargetMode="External"/><Relationship Id="rId2" Type="http://schemas.openxmlformats.org/officeDocument/2006/relationships/hyperlink" Target="https://en.wikipedia.org/wiki/Debian" TargetMode="External"/><Relationship Id="rId1" Type="http://schemas.openxmlformats.org/officeDocument/2006/relationships/slideLayout" Target="../slideLayouts/slideLayout2.xml"/><Relationship Id="rId5" Type="http://schemas.openxmlformats.org/officeDocument/2006/relationships/hyperlink" Target="https://en.wikipedia.org/wiki/Penetration_test" TargetMode="External"/><Relationship Id="rId4" Type="http://schemas.openxmlformats.org/officeDocument/2006/relationships/hyperlink" Target="https://en.wikipedia.org/wiki/Digital_forensic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krebsonsecurity.com/2016/09/krebsonsecurity-hit-with-record-ddos/" TargetMode="External"/><Relationship Id="rId2" Type="http://schemas.openxmlformats.org/officeDocument/2006/relationships/hyperlink" Target="https://www.a10networks.com/blog/inside-the-mirai-malware-that-powers-iot-botne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95400"/>
            <a:ext cx="7772400" cy="1470025"/>
          </a:xfrm>
        </p:spPr>
        <p:txBody>
          <a:bodyPr>
            <a:normAutofit/>
          </a:bodyPr>
          <a:lstStyle/>
          <a:p>
            <a:r>
              <a:rPr lang="en-US" sz="3200" b="1" dirty="0">
                <a:latin typeface="Times New Roman" panose="02020603050405020304" pitchFamily="18" charset="0"/>
                <a:cs typeface="Times New Roman" panose="02020603050405020304" pitchFamily="18" charset="0"/>
              </a:rPr>
              <a:t>DDoS Attack and Detection system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using Artificial Neural Networks</a:t>
            </a:r>
          </a:p>
        </p:txBody>
      </p:sp>
      <p:sp>
        <p:nvSpPr>
          <p:cNvPr id="3" name="Subtitle 2"/>
          <p:cNvSpPr>
            <a:spLocks noGrp="1"/>
          </p:cNvSpPr>
          <p:nvPr>
            <p:ph type="subTitle" idx="1"/>
          </p:nvPr>
        </p:nvSpPr>
        <p:spPr>
          <a:xfrm>
            <a:off x="1295400" y="3394788"/>
            <a:ext cx="6400800" cy="2438400"/>
          </a:xfrm>
        </p:spPr>
        <p:txBody>
          <a:bodyPr>
            <a:noAutofit/>
          </a:bodyPr>
          <a:lstStyle/>
          <a:p>
            <a:r>
              <a:rPr lang="en-US" sz="2400" b="1" i="1" dirty="0">
                <a:solidFill>
                  <a:schemeClr val="tx1"/>
                </a:solidFill>
                <a:latin typeface="Times New Roman" panose="02020603050405020304" pitchFamily="18" charset="0"/>
                <a:cs typeface="Times New Roman" panose="02020603050405020304" pitchFamily="18" charset="0"/>
              </a:rPr>
              <a:t>Submitted by</a:t>
            </a:r>
          </a:p>
          <a:p>
            <a:r>
              <a:rPr lang="en-US" sz="2400" dirty="0">
                <a:solidFill>
                  <a:schemeClr val="tx1"/>
                </a:solidFill>
                <a:latin typeface="Times New Roman" panose="02020603050405020304" pitchFamily="18" charset="0"/>
                <a:cs typeface="Times New Roman" panose="02020603050405020304" pitchFamily="18" charset="0"/>
              </a:rPr>
              <a:t>Vishwath Kumar B S (</a:t>
            </a:r>
            <a:r>
              <a:rPr lang="en-US" sz="2400" dirty="0" err="1">
                <a:solidFill>
                  <a:schemeClr val="tx1"/>
                </a:solidFill>
                <a:latin typeface="Times New Roman" panose="02020603050405020304" pitchFamily="18" charset="0"/>
                <a:cs typeface="Times New Roman" panose="02020603050405020304" pitchFamily="18" charset="0"/>
              </a:rPr>
              <a:t>Reg.No</a:t>
            </a:r>
            <a:r>
              <a:rPr lang="en-US" sz="2400" dirty="0">
                <a:solidFill>
                  <a:schemeClr val="tx1"/>
                </a:solidFill>
                <a:latin typeface="Times New Roman" panose="02020603050405020304" pitchFamily="18" charset="0"/>
                <a:cs typeface="Times New Roman" panose="02020603050405020304" pitchFamily="18" charset="0"/>
              </a:rPr>
              <a:t>. : 18BEC1289)</a:t>
            </a:r>
          </a:p>
          <a:p>
            <a:r>
              <a:rPr lang="en-US" sz="2400" dirty="0" err="1">
                <a:solidFill>
                  <a:schemeClr val="tx1"/>
                </a:solidFill>
                <a:latin typeface="Times New Roman" panose="02020603050405020304" pitchFamily="18" charset="0"/>
                <a:cs typeface="Times New Roman" panose="02020603050405020304" pitchFamily="18" charset="0"/>
              </a:rPr>
              <a:t>Yogeeshwar</a:t>
            </a:r>
            <a:r>
              <a:rPr lang="en-US" sz="2400" dirty="0">
                <a:solidFill>
                  <a:schemeClr val="tx1"/>
                </a:solidFill>
                <a:latin typeface="Times New Roman" panose="02020603050405020304" pitchFamily="18" charset="0"/>
                <a:cs typeface="Times New Roman" panose="02020603050405020304" pitchFamily="18" charset="0"/>
              </a:rPr>
              <a:t> S (</a:t>
            </a:r>
            <a:r>
              <a:rPr lang="en-US" sz="2400" dirty="0" err="1">
                <a:solidFill>
                  <a:schemeClr val="tx1"/>
                </a:solidFill>
                <a:latin typeface="Times New Roman" panose="02020603050405020304" pitchFamily="18" charset="0"/>
                <a:cs typeface="Times New Roman" panose="02020603050405020304" pitchFamily="18" charset="0"/>
              </a:rPr>
              <a:t>Reg.No</a:t>
            </a:r>
            <a:r>
              <a:rPr lang="en-US" sz="2400" dirty="0">
                <a:solidFill>
                  <a:schemeClr val="tx1"/>
                </a:solidFill>
                <a:latin typeface="Times New Roman" panose="02020603050405020304" pitchFamily="18" charset="0"/>
                <a:cs typeface="Times New Roman" panose="02020603050405020304" pitchFamily="18" charset="0"/>
              </a:rPr>
              <a:t>. : 18BEC1343)</a:t>
            </a:r>
          </a:p>
          <a:p>
            <a:r>
              <a:rPr lang="en-US" sz="2400" dirty="0">
                <a:solidFill>
                  <a:schemeClr val="tx1"/>
                </a:solidFill>
                <a:latin typeface="Times New Roman" panose="02020603050405020304" pitchFamily="18" charset="0"/>
                <a:cs typeface="Times New Roman" panose="02020603050405020304" pitchFamily="18" charset="0"/>
              </a:rPr>
              <a:t>Ram S Kaushik (</a:t>
            </a:r>
            <a:r>
              <a:rPr lang="en-US" sz="2400" dirty="0" err="1">
                <a:solidFill>
                  <a:schemeClr val="tx1"/>
                </a:solidFill>
                <a:latin typeface="Times New Roman" panose="02020603050405020304" pitchFamily="18" charset="0"/>
                <a:cs typeface="Times New Roman" panose="02020603050405020304" pitchFamily="18" charset="0"/>
              </a:rPr>
              <a:t>Reg.No</a:t>
            </a:r>
            <a:r>
              <a:rPr lang="en-US" sz="2400" dirty="0">
                <a:solidFill>
                  <a:schemeClr val="tx1"/>
                </a:solidFill>
                <a:latin typeface="Times New Roman" panose="02020603050405020304" pitchFamily="18" charset="0"/>
                <a:cs typeface="Times New Roman" panose="02020603050405020304" pitchFamily="18" charset="0"/>
              </a:rPr>
              <a:t>. : 18BEC1024)</a:t>
            </a:r>
          </a:p>
          <a:p>
            <a:r>
              <a:rPr lang="en-US" sz="2400" b="1" i="1" dirty="0">
                <a:solidFill>
                  <a:schemeClr val="tx1"/>
                </a:solidFill>
                <a:latin typeface="Times New Roman" panose="02020603050405020304" pitchFamily="18" charset="0"/>
                <a:cs typeface="Times New Roman" panose="02020603050405020304" pitchFamily="18" charset="0"/>
              </a:rPr>
              <a:t>Under the Guidance of</a:t>
            </a:r>
          </a:p>
          <a:p>
            <a:r>
              <a:rPr lang="en-US" sz="2400" dirty="0">
                <a:solidFill>
                  <a:schemeClr val="tx1"/>
                </a:solidFill>
                <a:latin typeface="Times New Roman" panose="02020603050405020304" pitchFamily="18" charset="0"/>
                <a:cs typeface="Times New Roman" panose="02020603050405020304" pitchFamily="18" charset="0"/>
              </a:rPr>
              <a:t>Dr. P. Vijayakumar</a:t>
            </a:r>
          </a:p>
          <a:p>
            <a:r>
              <a:rPr lang="en-US" sz="2400" dirty="0">
                <a:solidFill>
                  <a:schemeClr val="tx1"/>
                </a:solidFill>
                <a:latin typeface="Times New Roman" panose="02020603050405020304" pitchFamily="18" charset="0"/>
                <a:cs typeface="Times New Roman" panose="02020603050405020304" pitchFamily="18" charset="0"/>
              </a:rPr>
              <a:t>Associate Professor</a:t>
            </a:r>
          </a:p>
        </p:txBody>
      </p:sp>
    </p:spTree>
    <p:extLst>
      <p:ext uri="{BB962C8B-B14F-4D97-AF65-F5344CB8AC3E}">
        <p14:creationId xmlns:p14="http://schemas.microsoft.com/office/powerpoint/2010/main" val="3578522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8367"/>
            <a:ext cx="8229600" cy="1143000"/>
          </a:xfrm>
        </p:spPr>
        <p:txBody>
          <a:bodyPr>
            <a:normAutofit/>
          </a:bodyPr>
          <a:lstStyle/>
          <a:p>
            <a:r>
              <a:rPr lang="en-US" sz="3200" b="1" dirty="0">
                <a:latin typeface="Times New Roman" panose="02020603050405020304" pitchFamily="18" charset="0"/>
                <a:cs typeface="Times New Roman" panose="02020603050405020304" pitchFamily="18" charset="0"/>
              </a:rPr>
              <a:t>Deep Learning algorithms </a:t>
            </a:r>
          </a:p>
        </p:txBody>
      </p:sp>
      <p:sp>
        <p:nvSpPr>
          <p:cNvPr id="3" name="Content Placeholder 2"/>
          <p:cNvSpPr>
            <a:spLocks noGrp="1"/>
          </p:cNvSpPr>
          <p:nvPr>
            <p:ph idx="1"/>
          </p:nvPr>
        </p:nvSpPr>
        <p:spPr>
          <a:xfrm>
            <a:off x="457200" y="1600200"/>
            <a:ext cx="8229600" cy="4983162"/>
          </a:xfrm>
        </p:spPr>
        <p:txBody>
          <a:bodyPr>
            <a:normAutofit fontScale="77500" lnSpcReduction="20000"/>
          </a:bodyPr>
          <a:lstStyle/>
          <a:p>
            <a:pPr marL="0" indent="0">
              <a:buNone/>
            </a:pPr>
            <a:r>
              <a:rPr lang="en-US" sz="3400" b="1" u="sng" dirty="0"/>
              <a:t>ARTIFICIAL NEURAL NETWORKS</a:t>
            </a:r>
          </a:p>
          <a:p>
            <a:r>
              <a:rPr lang="en-US" sz="2400" dirty="0"/>
              <a:t>The Artificial Neural Network receives information from the external world in the form of pattern and image in vector form. These inputs are mathematically designated by the notation x(n) for n number of inputs.</a:t>
            </a:r>
          </a:p>
          <a:p>
            <a:r>
              <a:rPr lang="en-US" sz="2400" dirty="0"/>
              <a:t>Each input is multiplied by its corresponding weights. Weights are the information used by the neural network to solve a problem. Typically weight represents the strength of the interconnection between neurons inside the Neural Network.</a:t>
            </a:r>
          </a:p>
          <a:p>
            <a:r>
              <a:rPr lang="en-US" sz="2400" dirty="0"/>
              <a:t>The weighted inputs are all summed up inside the computing unit (artificial neuron). In case the weighted sum is zero, bias is added to make the output not- zero or to scale up the system response. Bias has the weight and input always equal to ‘1′.</a:t>
            </a:r>
          </a:p>
          <a:p>
            <a:r>
              <a:rPr lang="en-US" sz="2400" dirty="0"/>
              <a:t>The sum corresponds to any numerical value ranging from 0 to infinity. To limit the response to arrive at the desired value, the threshold value is set up. For this, the sum is passed through an activation function.</a:t>
            </a:r>
          </a:p>
          <a:p>
            <a:r>
              <a:rPr lang="en-US" sz="2400" dirty="0"/>
              <a:t>The activation function is set to the transfer function used to get the desired output. There are linear as well as the nonlinear activation function.</a:t>
            </a:r>
          </a:p>
          <a:p>
            <a:r>
              <a:rPr lang="en-US" sz="2400" dirty="0"/>
              <a:t>Some of the commonly used activation function is – binary, sigmoidal (linear) and tan hyperbolic sigmoidal functions(nonlinear).</a:t>
            </a:r>
          </a:p>
          <a:p>
            <a:endParaRPr lang="en-US" dirty="0"/>
          </a:p>
        </p:txBody>
      </p:sp>
    </p:spTree>
    <p:extLst>
      <p:ext uri="{BB962C8B-B14F-4D97-AF65-F5344CB8AC3E}">
        <p14:creationId xmlns:p14="http://schemas.microsoft.com/office/powerpoint/2010/main" val="3316449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807EA-8480-4543-88AF-9B6BFED14E98}"/>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Deep Learning algorithms</a:t>
            </a:r>
            <a:endParaRPr lang="en-IN" sz="32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260C79B-875A-4897-B25D-1EE55238B0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263" y="1666874"/>
            <a:ext cx="6510338" cy="3743325"/>
          </a:xfrm>
          <a:prstGeom prst="rect">
            <a:avLst/>
          </a:prstGeom>
        </p:spPr>
      </p:pic>
    </p:spTree>
    <p:extLst>
      <p:ext uri="{BB962C8B-B14F-4D97-AF65-F5344CB8AC3E}">
        <p14:creationId xmlns:p14="http://schemas.microsoft.com/office/powerpoint/2010/main" val="4040082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58116-EF27-495E-A8DD-4628C695FCE7}"/>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Deep Learning algorithms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6D5BA0-43DC-4C56-B79B-CC1A770848DC}"/>
              </a:ext>
            </a:extLst>
          </p:cNvPr>
          <p:cNvSpPr>
            <a:spLocks noGrp="1"/>
          </p:cNvSpPr>
          <p:nvPr>
            <p:ph idx="1"/>
          </p:nvPr>
        </p:nvSpPr>
        <p:spPr/>
        <p:txBody>
          <a:bodyPr>
            <a:normAutofit fontScale="70000" lnSpcReduction="20000"/>
          </a:bodyPr>
          <a:lstStyle/>
          <a:p>
            <a:pPr marL="0" indent="0">
              <a:buNone/>
            </a:pPr>
            <a:r>
              <a:rPr lang="en-US" b="1" u="sng" dirty="0">
                <a:latin typeface="Times New Roman" panose="02020603050405020304" pitchFamily="18" charset="0"/>
                <a:cs typeface="Times New Roman" panose="02020603050405020304" pitchFamily="18" charset="0"/>
              </a:rPr>
              <a:t>BIDIRECTIONAL NEURAL NETWORKS</a:t>
            </a:r>
          </a:p>
          <a:p>
            <a:r>
              <a:rPr lang="en-US" dirty="0">
                <a:latin typeface="Times New Roman" panose="02020603050405020304" pitchFamily="18" charset="0"/>
                <a:cs typeface="Times New Roman" panose="02020603050405020304" pitchFamily="18" charset="0"/>
              </a:rPr>
              <a:t>Bidirectional Recurrent Neural Networks (BRNN) connect two hidden layers of opposite directions to the same output. With this form of generative deep learning, the output layer can get information from past (backwards) and future (forward) states simultaneously. </a:t>
            </a:r>
          </a:p>
          <a:p>
            <a:r>
              <a:rPr lang="en-US" b="0" i="0" dirty="0">
                <a:solidFill>
                  <a:srgbClr val="202122"/>
                </a:solidFill>
                <a:effectLst/>
                <a:latin typeface="Times New Roman" panose="02020603050405020304" pitchFamily="18" charset="0"/>
                <a:cs typeface="Times New Roman" panose="02020603050405020304" pitchFamily="18" charset="0"/>
              </a:rPr>
              <a:t>The principle of BRNN is to split the neurons of a regular RNN into two directions, one for positive time direction (forward states), and another for negative time direction (backward states). Those two states’ output are not connected to inputs of the opposite direction states. The general structure of RNN and BRNN can be depicted in the right diagram. By using two time directions, input information from the past and future of the current time frame can be used unlike standard RNN which requires the delays for including future information.</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4546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05793-43B9-418A-93E3-5331140E85E2}"/>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Deep Learning algorithms</a:t>
            </a:r>
            <a:endParaRPr lang="en-IN" sz="3200" dirty="0"/>
          </a:p>
        </p:txBody>
      </p:sp>
      <p:sp>
        <p:nvSpPr>
          <p:cNvPr id="3" name="Content Placeholder 2">
            <a:extLst>
              <a:ext uri="{FF2B5EF4-FFF2-40B4-BE49-F238E27FC236}">
                <a16:creationId xmlns:a16="http://schemas.microsoft.com/office/drawing/2014/main" id="{BB2ADBC5-B4F1-4E4F-B3C3-118EF57106EE}"/>
              </a:ext>
            </a:extLst>
          </p:cNvPr>
          <p:cNvSpPr>
            <a:spLocks noGrp="1"/>
          </p:cNvSpPr>
          <p:nvPr>
            <p:ph idx="1"/>
          </p:nvPr>
        </p:nvSpPr>
        <p:spPr>
          <a:xfrm>
            <a:off x="457200" y="1600200"/>
            <a:ext cx="8229600" cy="4525963"/>
          </a:xfrm>
        </p:spPr>
        <p:txBody>
          <a:bodyPr>
            <a:normAutofit fontScale="77500" lnSpcReduction="20000"/>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28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BIDIRECTIONAL NEURAL NETWORKS</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endParaRPr kumimoji="0" lang="en-US" sz="22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BRNNs can be trained using similar algorithms to RNNs, because the two directional neurons do not have any interactions. However, when back-propagation is applied, additional processes are needed because updating input and output layers cannot be done at once. General procedures for training are as follows: For forward pass, forward states and backward states are passed first, then output neurons are passed. For backward pass, output neurons are passed first, then forward states and backward states are passed next. After forward and backward passes are done, the weights are updated.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1645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CD0A1-1F7F-4143-85C9-42365A90C652}"/>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Deep Learning Algorithms</a:t>
            </a:r>
          </a:p>
        </p:txBody>
      </p:sp>
      <p:pic>
        <p:nvPicPr>
          <p:cNvPr id="4" name="Content Placeholder 3">
            <a:extLst>
              <a:ext uri="{FF2B5EF4-FFF2-40B4-BE49-F238E27FC236}">
                <a16:creationId xmlns:a16="http://schemas.microsoft.com/office/drawing/2014/main" id="{23841E9C-D740-42F1-8A7C-3A3FB9DA4584}"/>
              </a:ext>
            </a:extLst>
          </p:cNvPr>
          <p:cNvPicPr>
            <a:picLocks noGrp="1" noChangeAspect="1"/>
          </p:cNvPicPr>
          <p:nvPr>
            <p:ph idx="1"/>
          </p:nvPr>
        </p:nvPicPr>
        <p:blipFill>
          <a:blip r:embed="rId2"/>
          <a:stretch>
            <a:fillRect/>
          </a:stretch>
        </p:blipFill>
        <p:spPr>
          <a:xfrm>
            <a:off x="1671933" y="1752600"/>
            <a:ext cx="5800133" cy="4020546"/>
          </a:xfrm>
          <a:prstGeom prst="rect">
            <a:avLst/>
          </a:prstGeom>
        </p:spPr>
      </p:pic>
    </p:spTree>
    <p:extLst>
      <p:ext uri="{BB962C8B-B14F-4D97-AF65-F5344CB8AC3E}">
        <p14:creationId xmlns:p14="http://schemas.microsoft.com/office/powerpoint/2010/main" val="615807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D8E2E-661A-404E-BC20-2EAE77853261}"/>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NOVELTY</a:t>
            </a:r>
            <a:r>
              <a:rPr lang="en-IN" dirty="0"/>
              <a:t> </a:t>
            </a:r>
          </a:p>
        </p:txBody>
      </p:sp>
      <p:sp>
        <p:nvSpPr>
          <p:cNvPr id="3" name="Content Placeholder 2">
            <a:extLst>
              <a:ext uri="{FF2B5EF4-FFF2-40B4-BE49-F238E27FC236}">
                <a16:creationId xmlns:a16="http://schemas.microsoft.com/office/drawing/2014/main" id="{6C9DF303-32D6-466D-8982-7BE838640E7B}"/>
              </a:ext>
            </a:extLst>
          </p:cNvPr>
          <p:cNvSpPr>
            <a:spLocks noGrp="1"/>
          </p:cNvSpPr>
          <p:nvPr>
            <p:ph idx="1"/>
          </p:nvPr>
        </p:nvSpPr>
        <p:spPr/>
        <p:txBody>
          <a:bodyPr>
            <a:normAutofit/>
          </a:bodyPr>
          <a:lstStyle/>
          <a:p>
            <a:r>
              <a:rPr lang="en-IN" sz="3600" dirty="0">
                <a:latin typeface="Times New Roman" panose="02020603050405020304" pitchFamily="18" charset="0"/>
                <a:cs typeface="Times New Roman" panose="02020603050405020304" pitchFamily="18" charset="0"/>
              </a:rPr>
              <a:t>Using BRNN to Detect the DDoS attacks will drastically increase the accuracy which is far better than current normal </a:t>
            </a:r>
            <a:r>
              <a:rPr lang="en-IN" sz="3600">
                <a:latin typeface="Times New Roman" panose="02020603050405020304" pitchFamily="18" charset="0"/>
                <a:cs typeface="Times New Roman" panose="02020603050405020304" pitchFamily="18" charset="0"/>
              </a:rPr>
              <a:t>ML techniques.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2284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BF98-F2C1-4A66-B6E4-1F58F4722D49}"/>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OUTPUT – DoS Attack</a:t>
            </a:r>
            <a:endParaRPr lang="en-IN" b="1"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BCD3CA2B-6D60-4FA6-98B4-609AEBA41B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1606" y="1210781"/>
            <a:ext cx="6300787" cy="5382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364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474D-C1F8-4F9F-BD91-C65B9B12E2A2}"/>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OUTPUT - DoS Attack</a:t>
            </a:r>
            <a:endParaRPr lang="en-IN" sz="3200" b="1"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FB259AB5-69A0-4CC5-BF70-0409F1AE8E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4012" y="1752600"/>
            <a:ext cx="5895975" cy="23812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0B7F701-2CD6-4252-9345-CECD80CD41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1212" y="4724400"/>
            <a:ext cx="4981575"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900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26E26-8E60-416A-A1D2-BFFCA2C78120}"/>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OUTPUT(BEFORE ATTACK)</a:t>
            </a:r>
            <a:endParaRPr lang="en-IN" b="1"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E4656F06-5245-4762-96B7-57B66E604D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835" y="1417638"/>
            <a:ext cx="6076330" cy="5440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238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E032E-C63D-453F-85B7-89CA55E93CAD}"/>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OUTPUT(AFTER ATTACK)</a:t>
            </a:r>
            <a:endParaRPr lang="en-IN" b="1"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14912659-7E9A-4BA8-89F0-D6155AA4F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031" y="1444142"/>
            <a:ext cx="5595937" cy="5199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106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011"/>
            <a:ext cx="8229600" cy="715962"/>
          </a:xfrm>
        </p:spPr>
        <p:txBody>
          <a:bodyPr/>
          <a:lstStyle/>
          <a:p>
            <a:r>
              <a:rPr lang="en-US" sz="3200" b="1" dirty="0">
                <a:latin typeface="Times New Roman" panose="02020603050405020304" pitchFamily="18" charset="0"/>
                <a:cs typeface="Times New Roman" panose="02020603050405020304" pitchFamily="18" charset="0"/>
              </a:rPr>
              <a:t>Content </a:t>
            </a:r>
          </a:p>
        </p:txBody>
      </p:sp>
      <p:sp>
        <p:nvSpPr>
          <p:cNvPr id="3" name="Content Placeholder 2"/>
          <p:cNvSpPr>
            <a:spLocks noGrp="1"/>
          </p:cNvSpPr>
          <p:nvPr>
            <p:ph idx="1"/>
          </p:nvPr>
        </p:nvSpPr>
        <p:spPr>
          <a:xfrm>
            <a:off x="381000" y="762000"/>
            <a:ext cx="8229600" cy="5105400"/>
          </a:xfrm>
        </p:spPr>
        <p:txBody>
          <a:bodyPr>
            <a:noAutofit/>
          </a:bodyPr>
          <a:lstStyle/>
          <a:p>
            <a:r>
              <a:rPr lang="en-US" sz="2400" dirty="0">
                <a:latin typeface="Times New Roman" panose="02020603050405020304" pitchFamily="18" charset="0"/>
                <a:cs typeface="Times New Roman" panose="02020603050405020304" pitchFamily="18" charset="0"/>
              </a:rPr>
              <a:t>Objective of the Project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Introduction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Related Works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Proposed Botnet DDoS Attack and Detection system using DL</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Software Details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Summary</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846675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50142-00B7-479A-8CCE-FB3184A801BA}"/>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OUTPUT – DDoS Attack</a:t>
            </a:r>
            <a:endParaRPr lang="en-IN" b="1" dirty="0">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CB3009EA-A277-4DF3-976D-A0C0EC53BD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315" y="1296852"/>
            <a:ext cx="6125369" cy="532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335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2CA63-F378-4352-BD5E-C09405F64249}"/>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OUTPUT– DDoS Attack</a:t>
            </a:r>
            <a:endParaRPr lang="en-IN" b="1" dirty="0">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5F59F844-1E76-4348-9139-E2CAE3D9E3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437" y="1447455"/>
            <a:ext cx="5953125" cy="5228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474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7FE62-9D1A-4B1B-9D29-4C6E2931A9A5}"/>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OUTPUT– DDoS Attack</a:t>
            </a:r>
            <a:endParaRPr lang="en-IN" sz="3200" b="1" dirty="0">
              <a:latin typeface="Times New Roman" panose="02020603050405020304" pitchFamily="18" charset="0"/>
              <a:cs typeface="Times New Roman" panose="02020603050405020304" pitchFamily="18" charset="0"/>
            </a:endParaRPr>
          </a:p>
        </p:txBody>
      </p:sp>
      <p:pic>
        <p:nvPicPr>
          <p:cNvPr id="7170" name="Picture 2">
            <a:extLst>
              <a:ext uri="{FF2B5EF4-FFF2-40B4-BE49-F238E27FC236}">
                <a16:creationId xmlns:a16="http://schemas.microsoft.com/office/drawing/2014/main" id="{D9C4BEE1-D049-4923-889B-D6EA06C294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295400"/>
            <a:ext cx="5930900" cy="546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898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0CD7D-4C7E-49C0-9231-71127E50604D}"/>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OUTPUT– DDoS Attack</a:t>
            </a:r>
            <a:endParaRPr lang="en-IN" b="1" dirty="0">
              <a:latin typeface="Times New Roman" panose="02020603050405020304" pitchFamily="18" charset="0"/>
              <a:cs typeface="Times New Roman" panose="02020603050405020304" pitchFamily="18" charset="0"/>
            </a:endParaRPr>
          </a:p>
        </p:txBody>
      </p:sp>
      <p:pic>
        <p:nvPicPr>
          <p:cNvPr id="8194" name="Picture 2">
            <a:extLst>
              <a:ext uri="{FF2B5EF4-FFF2-40B4-BE49-F238E27FC236}">
                <a16:creationId xmlns:a16="http://schemas.microsoft.com/office/drawing/2014/main" id="{09FCDC5A-DB84-4B77-A8C3-B5EC68221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8077200" cy="4244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435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3F45D-2180-4B47-A04A-A6A17B291321}"/>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OUTPUT– DDoS Attack</a:t>
            </a:r>
            <a:endParaRPr lang="en-IN" b="1" dirty="0">
              <a:latin typeface="Times New Roman" panose="02020603050405020304" pitchFamily="18" charset="0"/>
              <a:cs typeface="Times New Roman" panose="02020603050405020304" pitchFamily="18" charset="0"/>
            </a:endParaRPr>
          </a:p>
        </p:txBody>
      </p:sp>
      <p:pic>
        <p:nvPicPr>
          <p:cNvPr id="9218" name="Picture 2">
            <a:extLst>
              <a:ext uri="{FF2B5EF4-FFF2-40B4-BE49-F238E27FC236}">
                <a16:creationId xmlns:a16="http://schemas.microsoft.com/office/drawing/2014/main" id="{48E7EAAB-AEB9-49C4-B256-B64B6D896F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28800"/>
            <a:ext cx="8534400" cy="3942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448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1A9F9-3EB0-406A-A6BE-FC1BF7A3BCA9}"/>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OUTPUT– DDoS Attack</a:t>
            </a:r>
            <a:endParaRPr lang="en-IN" b="1" dirty="0">
              <a:latin typeface="Times New Roman" panose="02020603050405020304" pitchFamily="18" charset="0"/>
              <a:cs typeface="Times New Roman" panose="02020603050405020304" pitchFamily="18" charset="0"/>
            </a:endParaRPr>
          </a:p>
        </p:txBody>
      </p:sp>
      <p:pic>
        <p:nvPicPr>
          <p:cNvPr id="10242" name="Picture 2">
            <a:extLst>
              <a:ext uri="{FF2B5EF4-FFF2-40B4-BE49-F238E27FC236}">
                <a16:creationId xmlns:a16="http://schemas.microsoft.com/office/drawing/2014/main" id="{744D3AE6-475B-4121-9B21-FE7854FD72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81200"/>
            <a:ext cx="8229600" cy="3776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899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7C1EE-A92A-4B61-B88F-5C788D171CD8}"/>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OUTPUT– DDoS Attack</a:t>
            </a:r>
            <a:endParaRPr lang="en-IN" b="1" dirty="0">
              <a:latin typeface="Times New Roman" panose="02020603050405020304" pitchFamily="18" charset="0"/>
              <a:cs typeface="Times New Roman" panose="02020603050405020304" pitchFamily="18" charset="0"/>
            </a:endParaRPr>
          </a:p>
        </p:txBody>
      </p:sp>
      <p:pic>
        <p:nvPicPr>
          <p:cNvPr id="11266" name="Picture 2">
            <a:extLst>
              <a:ext uri="{FF2B5EF4-FFF2-40B4-BE49-F238E27FC236}">
                <a16:creationId xmlns:a16="http://schemas.microsoft.com/office/drawing/2014/main" id="{ABA8D55D-C774-4436-93D9-AFCC9158A6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1905000"/>
            <a:ext cx="8458200" cy="3914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1743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1D16A-E12F-43A9-86C0-834A61BE41E0}"/>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OUTPUT – Detection using ANN</a:t>
            </a:r>
            <a:endParaRPr lang="en-IN" sz="3200" dirty="0"/>
          </a:p>
        </p:txBody>
      </p:sp>
      <p:pic>
        <p:nvPicPr>
          <p:cNvPr id="3" name="Picture 2">
            <a:extLst>
              <a:ext uri="{FF2B5EF4-FFF2-40B4-BE49-F238E27FC236}">
                <a16:creationId xmlns:a16="http://schemas.microsoft.com/office/drawing/2014/main" id="{3E8457FA-2549-4BFD-9187-836C153092F2}"/>
              </a:ext>
            </a:extLst>
          </p:cNvPr>
          <p:cNvPicPr/>
          <p:nvPr/>
        </p:nvPicPr>
        <p:blipFill>
          <a:blip r:embed="rId2">
            <a:extLst>
              <a:ext uri="{28A0092B-C50C-407E-A947-70E740481C1C}">
                <a14:useLocalDpi xmlns:a14="http://schemas.microsoft.com/office/drawing/2010/main" val="0"/>
              </a:ext>
            </a:extLst>
          </a:blip>
          <a:stretch>
            <a:fillRect/>
          </a:stretch>
        </p:blipFill>
        <p:spPr>
          <a:xfrm>
            <a:off x="188976" y="2209800"/>
            <a:ext cx="4462272" cy="3581400"/>
          </a:xfrm>
          <a:prstGeom prst="rect">
            <a:avLst/>
          </a:prstGeom>
        </p:spPr>
      </p:pic>
      <p:pic>
        <p:nvPicPr>
          <p:cNvPr id="4" name="Picture 3">
            <a:extLst>
              <a:ext uri="{FF2B5EF4-FFF2-40B4-BE49-F238E27FC236}">
                <a16:creationId xmlns:a16="http://schemas.microsoft.com/office/drawing/2014/main" id="{7B4AFC90-9BE8-4750-AC99-A3589CA0A963}"/>
              </a:ext>
            </a:extLst>
          </p:cNvPr>
          <p:cNvPicPr/>
          <p:nvPr/>
        </p:nvPicPr>
        <p:blipFill rotWithShape="1">
          <a:blip r:embed="rId3">
            <a:extLst>
              <a:ext uri="{28A0092B-C50C-407E-A947-70E740481C1C}">
                <a14:useLocalDpi xmlns:a14="http://schemas.microsoft.com/office/drawing/2010/main" val="0"/>
              </a:ext>
            </a:extLst>
          </a:blip>
          <a:srcRect l="3687" b="2206"/>
          <a:stretch/>
        </p:blipFill>
        <p:spPr bwMode="auto">
          <a:xfrm>
            <a:off x="4651248" y="2362200"/>
            <a:ext cx="4303776" cy="326326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49042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DDBDE-43CE-42F8-B842-D9DC379F600E}"/>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OUTPUT – Detection using ANN</a:t>
            </a:r>
            <a:endParaRPr lang="en-IN" sz="3200" dirty="0"/>
          </a:p>
        </p:txBody>
      </p:sp>
      <p:pic>
        <p:nvPicPr>
          <p:cNvPr id="3" name="Picture 2">
            <a:extLst>
              <a:ext uri="{FF2B5EF4-FFF2-40B4-BE49-F238E27FC236}">
                <a16:creationId xmlns:a16="http://schemas.microsoft.com/office/drawing/2014/main" id="{5818C3B8-C998-4120-8556-B0F290BA984B}"/>
              </a:ext>
            </a:extLst>
          </p:cNvPr>
          <p:cNvPicPr/>
          <p:nvPr/>
        </p:nvPicPr>
        <p:blipFill>
          <a:blip r:embed="rId2"/>
          <a:stretch>
            <a:fillRect/>
          </a:stretch>
        </p:blipFill>
        <p:spPr>
          <a:xfrm>
            <a:off x="1143000" y="1143000"/>
            <a:ext cx="6858000" cy="4191000"/>
          </a:xfrm>
          <a:prstGeom prst="rect">
            <a:avLst/>
          </a:prstGeom>
        </p:spPr>
      </p:pic>
      <p:pic>
        <p:nvPicPr>
          <p:cNvPr id="4" name="Picture 3">
            <a:extLst>
              <a:ext uri="{FF2B5EF4-FFF2-40B4-BE49-F238E27FC236}">
                <a16:creationId xmlns:a16="http://schemas.microsoft.com/office/drawing/2014/main" id="{29307D57-F33A-4B97-82DB-73F623CE6083}"/>
              </a:ext>
            </a:extLst>
          </p:cNvPr>
          <p:cNvPicPr/>
          <p:nvPr/>
        </p:nvPicPr>
        <p:blipFill>
          <a:blip r:embed="rId3"/>
          <a:stretch>
            <a:fillRect/>
          </a:stretch>
        </p:blipFill>
        <p:spPr>
          <a:xfrm>
            <a:off x="1577022" y="5420709"/>
            <a:ext cx="5989955" cy="1162653"/>
          </a:xfrm>
          <a:prstGeom prst="rect">
            <a:avLst/>
          </a:prstGeom>
        </p:spPr>
      </p:pic>
    </p:spTree>
    <p:extLst>
      <p:ext uri="{BB962C8B-B14F-4D97-AF65-F5344CB8AC3E}">
        <p14:creationId xmlns:p14="http://schemas.microsoft.com/office/powerpoint/2010/main" val="11711624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08BF9-1D80-4E49-A0E7-4A8D80BC0CC7}"/>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OUTPUT – Detection using BRNN</a:t>
            </a:r>
            <a:endParaRPr lang="en-IN" sz="3200" dirty="0"/>
          </a:p>
        </p:txBody>
      </p:sp>
      <p:pic>
        <p:nvPicPr>
          <p:cNvPr id="3" name="Picture 2">
            <a:extLst>
              <a:ext uri="{FF2B5EF4-FFF2-40B4-BE49-F238E27FC236}">
                <a16:creationId xmlns:a16="http://schemas.microsoft.com/office/drawing/2014/main" id="{A9A5718D-BD38-4737-B042-FF78040F6DB2}"/>
              </a:ext>
            </a:extLst>
          </p:cNvPr>
          <p:cNvPicPr/>
          <p:nvPr/>
        </p:nvPicPr>
        <p:blipFill rotWithShape="1">
          <a:blip r:embed="rId2">
            <a:extLst>
              <a:ext uri="{28A0092B-C50C-407E-A947-70E740481C1C}">
                <a14:useLocalDpi xmlns:a14="http://schemas.microsoft.com/office/drawing/2010/main" val="0"/>
              </a:ext>
            </a:extLst>
          </a:blip>
          <a:srcRect l="1995"/>
          <a:stretch/>
        </p:blipFill>
        <p:spPr bwMode="auto">
          <a:xfrm>
            <a:off x="381000" y="2087562"/>
            <a:ext cx="4343400" cy="3276600"/>
          </a:xfrm>
          <a:prstGeom prst="rect">
            <a:avLst/>
          </a:prstGeom>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FA33CDFB-569F-41E7-A9F0-D4B8814FDE8B}"/>
              </a:ext>
            </a:extLst>
          </p:cNvPr>
          <p:cNvPicPr/>
          <p:nvPr/>
        </p:nvPicPr>
        <p:blipFill rotWithShape="1">
          <a:blip r:embed="rId3">
            <a:extLst>
              <a:ext uri="{28A0092B-C50C-407E-A947-70E740481C1C}">
                <a14:useLocalDpi xmlns:a14="http://schemas.microsoft.com/office/drawing/2010/main" val="0"/>
              </a:ext>
            </a:extLst>
          </a:blip>
          <a:srcRect l="4557" b="3781"/>
          <a:stretch/>
        </p:blipFill>
        <p:spPr bwMode="auto">
          <a:xfrm>
            <a:off x="4572000" y="2087562"/>
            <a:ext cx="4114800" cy="30940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4004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Objective of the Project</a:t>
            </a:r>
            <a:endParaRPr lang="en-US" sz="3200" b="1" dirty="0"/>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To perform DDoS attack with the help of Botnet (zombies).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To implement the different DL algorithms to detect DDoS attacks.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Finally, compare the performance of different DL algorithms by using  accuracy, confusion matrix etc.,</a:t>
            </a:r>
          </a:p>
        </p:txBody>
      </p:sp>
    </p:spTree>
    <p:extLst>
      <p:ext uri="{BB962C8B-B14F-4D97-AF65-F5344CB8AC3E}">
        <p14:creationId xmlns:p14="http://schemas.microsoft.com/office/powerpoint/2010/main" val="23733408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782BE-781A-4D36-BD74-6A092B29A4E3}"/>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OUTPUT – Detection using BRNN</a:t>
            </a:r>
            <a:endParaRPr lang="en-IN" sz="3200" dirty="0"/>
          </a:p>
        </p:txBody>
      </p:sp>
      <p:pic>
        <p:nvPicPr>
          <p:cNvPr id="3" name="Picture 2">
            <a:extLst>
              <a:ext uri="{FF2B5EF4-FFF2-40B4-BE49-F238E27FC236}">
                <a16:creationId xmlns:a16="http://schemas.microsoft.com/office/drawing/2014/main" id="{683F7B19-638C-4D94-96DA-256F88E9F393}"/>
              </a:ext>
            </a:extLst>
          </p:cNvPr>
          <p:cNvPicPr/>
          <p:nvPr/>
        </p:nvPicPr>
        <p:blipFill>
          <a:blip r:embed="rId2"/>
          <a:stretch>
            <a:fillRect/>
          </a:stretch>
        </p:blipFill>
        <p:spPr>
          <a:xfrm>
            <a:off x="1295400" y="1417638"/>
            <a:ext cx="6553200" cy="3916362"/>
          </a:xfrm>
          <a:prstGeom prst="rect">
            <a:avLst/>
          </a:prstGeom>
        </p:spPr>
      </p:pic>
      <p:pic>
        <p:nvPicPr>
          <p:cNvPr id="4" name="Picture 3">
            <a:extLst>
              <a:ext uri="{FF2B5EF4-FFF2-40B4-BE49-F238E27FC236}">
                <a16:creationId xmlns:a16="http://schemas.microsoft.com/office/drawing/2014/main" id="{90DE4CC0-E57C-4434-8201-ACDD97142AE8}"/>
              </a:ext>
            </a:extLst>
          </p:cNvPr>
          <p:cNvPicPr/>
          <p:nvPr/>
        </p:nvPicPr>
        <p:blipFill>
          <a:blip r:embed="rId3"/>
          <a:stretch>
            <a:fillRect/>
          </a:stretch>
        </p:blipFill>
        <p:spPr>
          <a:xfrm>
            <a:off x="1462722" y="5334000"/>
            <a:ext cx="6218555" cy="1142999"/>
          </a:xfrm>
          <a:prstGeom prst="rect">
            <a:avLst/>
          </a:prstGeom>
        </p:spPr>
      </p:pic>
    </p:spTree>
    <p:extLst>
      <p:ext uri="{BB962C8B-B14F-4D97-AF65-F5344CB8AC3E}">
        <p14:creationId xmlns:p14="http://schemas.microsoft.com/office/powerpoint/2010/main" val="35189852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Block Diagram of DDoS Attack and Detection System using ML</a:t>
            </a:r>
          </a:p>
        </p:txBody>
      </p:sp>
      <p:sp>
        <p:nvSpPr>
          <p:cNvPr id="3" name="Content Placeholder 2"/>
          <p:cNvSpPr>
            <a:spLocks noGrp="1"/>
          </p:cNvSpPr>
          <p:nvPr>
            <p:ph idx="1"/>
          </p:nvPr>
        </p:nvSpPr>
        <p:spPr>
          <a:xfrm>
            <a:off x="533400" y="1484575"/>
            <a:ext cx="8229600" cy="4641588"/>
          </a:xfrm>
        </p:spPr>
        <p:txBody>
          <a:bodyPr/>
          <a:lstStyle/>
          <a:p>
            <a:r>
              <a:rPr lang="en-US" dirty="0"/>
              <a:t>Botnet DDoS Attack:</a:t>
            </a:r>
          </a:p>
          <a:p>
            <a:endParaRPr lang="en-US" dirty="0"/>
          </a:p>
          <a:p>
            <a:endParaRPr lang="en-US" dirty="0"/>
          </a:p>
          <a:p>
            <a:endParaRPr lang="en-US" dirty="0"/>
          </a:p>
          <a:p>
            <a:endParaRPr lang="en-US" dirty="0"/>
          </a:p>
        </p:txBody>
      </p:sp>
      <p:pic>
        <p:nvPicPr>
          <p:cNvPr id="1026" name="Picture 2" descr="Mirai DDoS Attack Explained">
            <a:extLst>
              <a:ext uri="{FF2B5EF4-FFF2-40B4-BE49-F238E27FC236}">
                <a16:creationId xmlns:a16="http://schemas.microsoft.com/office/drawing/2014/main" id="{DB145C36-4E83-4D34-8B2C-59384DDF00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62200"/>
            <a:ext cx="6869679" cy="2557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980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D6E3F-3B9B-41D7-9545-9A97800F49FA}"/>
              </a:ext>
            </a:extLst>
          </p:cNvPr>
          <p:cNvSpPr>
            <a:spLocks noGrp="1"/>
          </p:cNvSpPr>
          <p:nvPr>
            <p:ph type="title"/>
          </p:nvPr>
        </p:nvSpPr>
        <p:spPr/>
        <p:txBody>
          <a:bodyPr>
            <a:noAutofit/>
          </a:bodyPr>
          <a:lstStyle/>
          <a:p>
            <a:r>
              <a:rPr lang="en-US" sz="3200" b="1" dirty="0">
                <a:latin typeface="Times New Roman" panose="02020603050405020304" pitchFamily="18" charset="0"/>
                <a:cs typeface="Times New Roman" panose="02020603050405020304" pitchFamily="18" charset="0"/>
              </a:rPr>
              <a:t>B</a:t>
            </a:r>
            <a:endParaRPr lang="en-IN" sz="3200" dirty="0"/>
          </a:p>
        </p:txBody>
      </p:sp>
      <p:sp>
        <p:nvSpPr>
          <p:cNvPr id="3" name="Content Placeholder 2">
            <a:extLst>
              <a:ext uri="{FF2B5EF4-FFF2-40B4-BE49-F238E27FC236}">
                <a16:creationId xmlns:a16="http://schemas.microsoft.com/office/drawing/2014/main" id="{E0A26BDC-8174-46CA-95B7-03A12B092C02}"/>
              </a:ext>
            </a:extLst>
          </p:cNvPr>
          <p:cNvSpPr>
            <a:spLocks noGrp="1"/>
          </p:cNvSpPr>
          <p:nvPr>
            <p:ph idx="1"/>
          </p:nvPr>
        </p:nvSpPr>
        <p:spPr>
          <a:xfrm>
            <a:off x="228600" y="0"/>
            <a:ext cx="8458200" cy="6126163"/>
          </a:xfrm>
        </p:spPr>
        <p:txBody>
          <a:bodyPr/>
          <a:lstStyle/>
          <a:p>
            <a:r>
              <a:rPr lang="en-IN" dirty="0"/>
              <a:t>Detection of DDoS Attack using ML model:</a:t>
            </a:r>
          </a:p>
          <a:p>
            <a:endParaRPr lang="en-IN" dirty="0"/>
          </a:p>
        </p:txBody>
      </p:sp>
      <p:pic>
        <p:nvPicPr>
          <p:cNvPr id="2050" name="Picture 2" descr="DDoS Attacks Detection Using Machine Learning Algorithms ...">
            <a:extLst>
              <a:ext uri="{FF2B5EF4-FFF2-40B4-BE49-F238E27FC236}">
                <a16:creationId xmlns:a16="http://schemas.microsoft.com/office/drawing/2014/main" id="{C58D0A52-2B58-4669-BB5B-9C08D3C72C3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8444" y="546775"/>
            <a:ext cx="3567112" cy="6218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34821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Software Details</a:t>
            </a:r>
          </a:p>
        </p:txBody>
      </p:sp>
      <p:sp>
        <p:nvSpPr>
          <p:cNvPr id="3" name="Content Placeholder 2"/>
          <p:cNvSpPr>
            <a:spLocks noGrp="1"/>
          </p:cNvSpPr>
          <p:nvPr>
            <p:ph idx="1"/>
          </p:nvPr>
        </p:nvSpPr>
        <p:spPr/>
        <p:txBody>
          <a:bodyPr>
            <a:normAutofit/>
          </a:bodyPr>
          <a:lstStyle/>
          <a:p>
            <a:pPr algn="just"/>
            <a:r>
              <a:rPr lang="en-US" sz="2400" b="1" i="1" dirty="0" err="1">
                <a:latin typeface="Times New Roman" panose="02020603050405020304" pitchFamily="18" charset="0"/>
                <a:cs typeface="Times New Roman" panose="02020603050405020304" pitchFamily="18" charset="0"/>
              </a:rPr>
              <a:t>Jupyter</a:t>
            </a:r>
            <a:r>
              <a:rPr lang="en-US" sz="2400" b="1" i="1" dirty="0">
                <a:latin typeface="Times New Roman" panose="02020603050405020304" pitchFamily="18" charset="0"/>
                <a:cs typeface="Times New Roman" panose="02020603050405020304" pitchFamily="18" charset="0"/>
              </a:rPr>
              <a:t> Notebook:</a:t>
            </a:r>
          </a:p>
          <a:p>
            <a:pPr lvl="1" algn="just"/>
            <a:r>
              <a:rPr lang="en-US" sz="2000" dirty="0"/>
              <a:t>The </a:t>
            </a:r>
            <a:r>
              <a:rPr lang="en-US" sz="2000" dirty="0" err="1"/>
              <a:t>Jupyter</a:t>
            </a:r>
            <a:r>
              <a:rPr lang="en-US" sz="2000" dirty="0"/>
              <a:t> Notebook is an open-source web application that allows you to create and share documents that contain live code, equations, visualizations and narrative text.</a:t>
            </a:r>
            <a:endParaRPr lang="en-US" sz="3200" dirty="0">
              <a:latin typeface="Times New Roman" panose="02020603050405020304" pitchFamily="18" charset="0"/>
              <a:cs typeface="Times New Roman" panose="02020603050405020304" pitchFamily="18" charset="0"/>
            </a:endParaRPr>
          </a:p>
          <a:p>
            <a:pPr algn="just"/>
            <a:r>
              <a:rPr lang="en-US" sz="2400" b="1" i="1" dirty="0">
                <a:latin typeface="Times New Roman" panose="02020603050405020304" pitchFamily="18" charset="0"/>
                <a:cs typeface="Times New Roman" panose="02020603050405020304" pitchFamily="18" charset="0"/>
              </a:rPr>
              <a:t>Kali Linux :</a:t>
            </a:r>
          </a:p>
          <a:p>
            <a:pPr lvl="1" algn="just"/>
            <a:r>
              <a:rPr lang="en-US" sz="3200" dirty="0">
                <a:latin typeface="Times New Roman" panose="02020603050405020304" pitchFamily="18" charset="0"/>
                <a:cs typeface="Times New Roman" panose="02020603050405020304" pitchFamily="18" charset="0"/>
              </a:rPr>
              <a:t> </a:t>
            </a:r>
            <a:r>
              <a:rPr lang="en-US" sz="2000" b="1" dirty="0"/>
              <a:t>Kali Linux</a:t>
            </a:r>
            <a:r>
              <a:rPr lang="en-US" sz="2000" dirty="0"/>
              <a:t> is a </a:t>
            </a:r>
            <a:r>
              <a:rPr lang="en-US" sz="2000" dirty="0">
                <a:hlinkClick r:id="rId2" tooltip="Debian">
                  <a:extLst>
                    <a:ext uri="{A12FA001-AC4F-418D-AE19-62706E023703}">
                      <ahyp:hlinkClr xmlns:ahyp="http://schemas.microsoft.com/office/drawing/2018/hyperlinkcolor" val="tx"/>
                    </a:ext>
                  </a:extLst>
                </a:hlinkClick>
              </a:rPr>
              <a:t>Debian</a:t>
            </a:r>
            <a:r>
              <a:rPr lang="en-US" sz="2000" dirty="0"/>
              <a:t>-derived </a:t>
            </a:r>
            <a:r>
              <a:rPr lang="en-US" sz="2000" dirty="0">
                <a:hlinkClick r:id="rId3" tooltip="Linux distribution">
                  <a:extLst>
                    <a:ext uri="{A12FA001-AC4F-418D-AE19-62706E023703}">
                      <ahyp:hlinkClr xmlns:ahyp="http://schemas.microsoft.com/office/drawing/2018/hyperlinkcolor" val="tx"/>
                    </a:ext>
                  </a:extLst>
                </a:hlinkClick>
              </a:rPr>
              <a:t>Linux distribution</a:t>
            </a:r>
            <a:r>
              <a:rPr lang="en-US" sz="2000" dirty="0"/>
              <a:t> designed for </a:t>
            </a:r>
            <a:r>
              <a:rPr lang="en-US" sz="2000" dirty="0">
                <a:hlinkClick r:id="rId4" tooltip="Digital forensics">
                  <a:extLst>
                    <a:ext uri="{A12FA001-AC4F-418D-AE19-62706E023703}">
                      <ahyp:hlinkClr xmlns:ahyp="http://schemas.microsoft.com/office/drawing/2018/hyperlinkcolor" val="tx"/>
                    </a:ext>
                  </a:extLst>
                </a:hlinkClick>
              </a:rPr>
              <a:t>digital forensics</a:t>
            </a:r>
            <a:r>
              <a:rPr lang="en-US" sz="2000" dirty="0"/>
              <a:t> and </a:t>
            </a:r>
            <a:r>
              <a:rPr lang="en-US" sz="2000" dirty="0">
                <a:hlinkClick r:id="rId5" tooltip="Penetration test">
                  <a:extLst>
                    <a:ext uri="{A12FA001-AC4F-418D-AE19-62706E023703}">
                      <ahyp:hlinkClr xmlns:ahyp="http://schemas.microsoft.com/office/drawing/2018/hyperlinkcolor" val="tx"/>
                    </a:ext>
                  </a:extLst>
                </a:hlinkClick>
              </a:rPr>
              <a:t>penetration testing</a:t>
            </a:r>
            <a:r>
              <a:rPr lang="en-US" sz="2000" dirty="0"/>
              <a: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598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Summary</a:t>
            </a:r>
          </a:p>
        </p:txBody>
      </p:sp>
      <p:sp>
        <p:nvSpPr>
          <p:cNvPr id="3" name="Content Placeholder 2"/>
          <p:cNvSpPr>
            <a:spLocks noGrp="1"/>
          </p:cNvSpPr>
          <p:nvPr>
            <p:ph idx="1"/>
          </p:nvPr>
        </p:nvSpPr>
        <p:spPr/>
        <p:txBody>
          <a:bodyPr>
            <a:normAutofit fontScale="92500" lnSpcReduction="10000"/>
          </a:bodyPr>
          <a:lstStyle/>
          <a:p>
            <a:r>
              <a:rPr lang="en-US" sz="2800" dirty="0">
                <a:latin typeface="Times New Roman" panose="02020603050405020304" pitchFamily="18" charset="0"/>
                <a:cs typeface="Times New Roman" panose="02020603050405020304" pitchFamily="18" charset="0"/>
              </a:rPr>
              <a:t>The proposed model uses multiple layered perceptron architecture and resilient backpropagation for its training and testing. </a:t>
            </a:r>
          </a:p>
          <a:p>
            <a:r>
              <a:rPr lang="en-US" sz="2800" dirty="0">
                <a:latin typeface="Times New Roman" panose="02020603050405020304" pitchFamily="18" charset="0"/>
                <a:cs typeface="Times New Roman" panose="02020603050405020304" pitchFamily="18" charset="0"/>
              </a:rPr>
              <a:t>The developed system is then applied to denial of service attacks.</a:t>
            </a:r>
          </a:p>
          <a:p>
            <a:r>
              <a:rPr lang="en-US" sz="2800" dirty="0">
                <a:latin typeface="Times New Roman" panose="02020603050405020304" pitchFamily="18" charset="0"/>
                <a:cs typeface="Times New Roman" panose="02020603050405020304" pitchFamily="18" charset="0"/>
              </a:rPr>
              <a:t> Moreover, the performance of these two neural networks is compared with similar testing conditions and have been found that bi-directional recurrent neural network (BRNN) has more accuracy (96%) than the traditional artificial neural network (ANN) (84%)..</a:t>
            </a:r>
          </a:p>
          <a:p>
            <a:pPr marL="0" indent="0">
              <a:buNone/>
            </a:pPr>
            <a:r>
              <a:rPr lang="en-US" sz="2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8470405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Reference</a:t>
            </a:r>
          </a:p>
        </p:txBody>
      </p:sp>
      <p:sp>
        <p:nvSpPr>
          <p:cNvPr id="3" name="Content Placeholder 2"/>
          <p:cNvSpPr>
            <a:spLocks noGrp="1"/>
          </p:cNvSpPr>
          <p:nvPr>
            <p:ph idx="1"/>
          </p:nvPr>
        </p:nvSpPr>
        <p:spPr/>
        <p:txBody>
          <a:bodyPr>
            <a:normAutofit fontScale="92500" lnSpcReduction="20000"/>
          </a:bodyPr>
          <a:lstStyle/>
          <a:p>
            <a:pPr marL="0" indent="0" algn="just">
              <a:buNone/>
            </a:pPr>
            <a:r>
              <a:rPr lang="en-US" sz="2600" dirty="0">
                <a:latin typeface="Times New Roman" panose="02020603050405020304" pitchFamily="18" charset="0"/>
                <a:cs typeface="Times New Roman" panose="02020603050405020304" pitchFamily="18" charset="0"/>
              </a:rPr>
              <a:t>[1] Naveen </a:t>
            </a:r>
            <a:r>
              <a:rPr lang="en-US" sz="2600" dirty="0" err="1">
                <a:latin typeface="Times New Roman" panose="02020603050405020304" pitchFamily="18" charset="0"/>
                <a:cs typeface="Times New Roman" panose="02020603050405020304" pitchFamily="18" charset="0"/>
              </a:rPr>
              <a:t>Bindra</a:t>
            </a:r>
            <a:r>
              <a:rPr lang="en-US" sz="2600" dirty="0">
                <a:latin typeface="Times New Roman" panose="02020603050405020304" pitchFamily="18" charset="0"/>
                <a:cs typeface="Times New Roman" panose="02020603050405020304" pitchFamily="18" charset="0"/>
              </a:rPr>
              <a:t>, Manu </a:t>
            </a:r>
            <a:r>
              <a:rPr lang="en-US" sz="2600" dirty="0" err="1">
                <a:latin typeface="Times New Roman" panose="02020603050405020304" pitchFamily="18" charset="0"/>
                <a:cs typeface="Times New Roman" panose="02020603050405020304" pitchFamily="18" charset="0"/>
              </a:rPr>
              <a:t>Sood</a:t>
            </a:r>
            <a:r>
              <a:rPr lang="en-US" sz="2600" dirty="0">
                <a:latin typeface="Times New Roman" panose="02020603050405020304" pitchFamily="18" charset="0"/>
                <a:cs typeface="Times New Roman" panose="02020603050405020304" pitchFamily="18" charset="0"/>
              </a:rPr>
              <a:t> Detecting DDoS Attacks Using Machine Learning Techniques and Contemporary Intrusion Detection Dataset. </a:t>
            </a:r>
            <a:r>
              <a:rPr lang="en-US" sz="2600" dirty="0" err="1">
                <a:latin typeface="Times New Roman" panose="02020603050405020304" pitchFamily="18" charset="0"/>
                <a:cs typeface="Times New Roman" panose="02020603050405020304" pitchFamily="18" charset="0"/>
              </a:rPr>
              <a:t>Aut</a:t>
            </a:r>
            <a:r>
              <a:rPr lang="en-US" sz="2600" dirty="0">
                <a:latin typeface="Times New Roman" panose="02020603050405020304" pitchFamily="18" charset="0"/>
                <a:cs typeface="Times New Roman" panose="02020603050405020304" pitchFamily="18" charset="0"/>
              </a:rPr>
              <a:t>. Control Comp. Sci. 53, 419–428 (2019). </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600" dirty="0">
                <a:latin typeface="Times New Roman" panose="02020603050405020304" pitchFamily="18" charset="0"/>
                <a:cs typeface="Times New Roman" panose="02020603050405020304" pitchFamily="18" charset="0"/>
              </a:rPr>
              <a:t>[2] DDoS Attacks Detection Using Machine Learning Algorithms</a:t>
            </a:r>
          </a:p>
          <a:p>
            <a:pPr marL="0" indent="0" algn="just">
              <a:buNone/>
            </a:pPr>
            <a:r>
              <a:rPr lang="en-US" sz="2600" dirty="0">
                <a:latin typeface="Times New Roman" panose="02020603050405020304" pitchFamily="18" charset="0"/>
                <a:cs typeface="Times New Roman" panose="02020603050405020304" pitchFamily="18" charset="0"/>
              </a:rPr>
              <a:t>Digital TV and Multimedia Communication, 2019, Volume 1009</a:t>
            </a:r>
          </a:p>
          <a:p>
            <a:pPr marL="0" indent="0" algn="just">
              <a:buNone/>
            </a:pPr>
            <a:r>
              <a:rPr lang="en-US" sz="2600" dirty="0">
                <a:latin typeface="Times New Roman" panose="02020603050405020304" pitchFamily="18" charset="0"/>
                <a:cs typeface="Times New Roman" panose="02020603050405020304" pitchFamily="18" charset="0"/>
              </a:rPr>
              <a:t>ISBN : 978-981-13-8137-9;Qian Li, </a:t>
            </a:r>
            <a:r>
              <a:rPr lang="en-US" sz="2600" dirty="0" err="1">
                <a:latin typeface="Times New Roman" panose="02020603050405020304" pitchFamily="18" charset="0"/>
                <a:cs typeface="Times New Roman" panose="02020603050405020304" pitchFamily="18" charset="0"/>
              </a:rPr>
              <a:t>Linhai</a:t>
            </a:r>
            <a:r>
              <a:rPr lang="en-US" sz="2600" dirty="0">
                <a:latin typeface="Times New Roman" panose="02020603050405020304" pitchFamily="18" charset="0"/>
                <a:cs typeface="Times New Roman" panose="02020603050405020304" pitchFamily="18" charset="0"/>
              </a:rPr>
              <a:t> Meng, Yuan Zhang</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600" dirty="0">
                <a:latin typeface="Times New Roman" panose="02020603050405020304" pitchFamily="18" charset="0"/>
                <a:cs typeface="Times New Roman" panose="02020603050405020304" pitchFamily="18" charset="0"/>
              </a:rPr>
              <a:t>[3] Kumar, S., Azad, M., Gomez, O., et al.: Can </a:t>
            </a:r>
            <a:r>
              <a:rPr lang="en-US" sz="2600" dirty="0" err="1">
                <a:latin typeface="Times New Roman" panose="02020603050405020304" pitchFamily="18" charset="0"/>
                <a:cs typeface="Times New Roman" panose="02020603050405020304" pitchFamily="18" charset="0"/>
              </a:rPr>
              <a:t>Microsoft?s</a:t>
            </a:r>
            <a:r>
              <a:rPr lang="en-US" sz="2600" dirty="0">
                <a:latin typeface="Times New Roman" panose="02020603050405020304" pitchFamily="18" charset="0"/>
                <a:cs typeface="Times New Roman" panose="02020603050405020304" pitchFamily="18" charset="0"/>
              </a:rPr>
              <a:t> Service Pack2 (SP2) security software prevent SMURF attacks?. In: Advanced International Conference on Telecommunications and International Conference on Internet and Web Applications and Services, p. 89. IEEE (2006)</a:t>
            </a:r>
          </a:p>
        </p:txBody>
      </p:sp>
    </p:spTree>
    <p:extLst>
      <p:ext uri="{BB962C8B-B14F-4D97-AF65-F5344CB8AC3E}">
        <p14:creationId xmlns:p14="http://schemas.microsoft.com/office/powerpoint/2010/main" val="9382824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50A83-DCE1-4184-9821-265F9D4CB86C}"/>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Reference</a:t>
            </a:r>
            <a:endParaRPr lang="en-IN" dirty="0"/>
          </a:p>
        </p:txBody>
      </p:sp>
      <p:sp>
        <p:nvSpPr>
          <p:cNvPr id="3" name="Content Placeholder 2">
            <a:extLst>
              <a:ext uri="{FF2B5EF4-FFF2-40B4-BE49-F238E27FC236}">
                <a16:creationId xmlns:a16="http://schemas.microsoft.com/office/drawing/2014/main" id="{4830C62E-52B1-45E1-8269-F26560B75136}"/>
              </a:ext>
            </a:extLst>
          </p:cNvPr>
          <p:cNvSpPr>
            <a:spLocks noGrp="1"/>
          </p:cNvSpPr>
          <p:nvPr>
            <p:ph idx="1"/>
          </p:nvPr>
        </p:nvSpPr>
        <p:spPr>
          <a:xfrm>
            <a:off x="457200" y="1600200"/>
            <a:ext cx="8229600" cy="4983162"/>
          </a:xfrm>
        </p:spPr>
        <p:txBody>
          <a:bodyPr>
            <a:normAutofit fontScale="92500" lnSpcReduction="20000"/>
          </a:bodyPr>
          <a:lstStyle/>
          <a:p>
            <a:pPr marL="0" indent="0">
              <a:buNone/>
            </a:pPr>
            <a:r>
              <a:rPr lang="en-IN" sz="2600" dirty="0"/>
              <a:t>[4] Kumar, S., Azad, M., Gomez, O., et al.: Can </a:t>
            </a:r>
            <a:r>
              <a:rPr lang="en-IN" sz="2600" dirty="0" err="1"/>
              <a:t>Microsoft?s</a:t>
            </a:r>
            <a:r>
              <a:rPr lang="en-IN" sz="2600" dirty="0"/>
              <a:t> Service Pack2 (SP2) security software prevent SMURF attacks?. In: Advanced International Conference on Telecommunications and International Conference on Internet and Web Applications and Services, p. 89. IEEE (2006)</a:t>
            </a:r>
          </a:p>
          <a:p>
            <a:pPr marL="0" indent="0">
              <a:buNone/>
            </a:pPr>
            <a:endParaRPr lang="en-IN" sz="2400" dirty="0"/>
          </a:p>
          <a:p>
            <a:pPr marL="0" indent="0">
              <a:buNone/>
            </a:pPr>
            <a:r>
              <a:rPr lang="en-IN" sz="2600" dirty="0"/>
              <a:t>[5] Dong, P., Du, X., Zhang, H., et al.: A detection method for a novel DDoS attack against SDN controllers by vast new low-traffic flows. In: IEEE International Conference on Communications, pp. 1–6. IEEE (2016)</a:t>
            </a:r>
          </a:p>
          <a:p>
            <a:pPr marL="0" indent="0">
              <a:buNone/>
            </a:pPr>
            <a:endParaRPr lang="en-IN" sz="2400" dirty="0"/>
          </a:p>
          <a:p>
            <a:pPr marL="0" indent="0">
              <a:buNone/>
            </a:pPr>
            <a:r>
              <a:rPr lang="en-IN" sz="2600" dirty="0"/>
              <a:t>[6] </a:t>
            </a:r>
            <a:r>
              <a:rPr lang="en-US" sz="2600" dirty="0"/>
              <a:t>Mousavi, S.M., </a:t>
            </a:r>
            <a:r>
              <a:rPr lang="en-US" sz="2600" dirty="0" err="1"/>
              <a:t>Sthilaire</a:t>
            </a:r>
            <a:r>
              <a:rPr lang="en-US" sz="2600" dirty="0"/>
              <a:t>, M.: Early detection of DDoS attacks against SDN controllers. In: International Conference on Computing, Networking and Communications, pp. 77–81. IEEE (2015)</a:t>
            </a:r>
            <a:endParaRPr lang="en-IN" sz="2600" dirty="0"/>
          </a:p>
        </p:txBody>
      </p:sp>
    </p:spTree>
    <p:extLst>
      <p:ext uri="{BB962C8B-B14F-4D97-AF65-F5344CB8AC3E}">
        <p14:creationId xmlns:p14="http://schemas.microsoft.com/office/powerpoint/2010/main" val="2135082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Introduction</a:t>
            </a:r>
            <a:endParaRPr lang="en-US" sz="3200" b="1" dirty="0"/>
          </a:p>
        </p:txBody>
      </p:sp>
      <p:sp>
        <p:nvSpPr>
          <p:cNvPr id="3" name="Content Placeholder 2"/>
          <p:cNvSpPr>
            <a:spLocks noGrp="1"/>
          </p:cNvSpPr>
          <p:nvPr>
            <p:ph idx="1"/>
          </p:nvPr>
        </p:nvSpPr>
        <p:spPr>
          <a:xfrm>
            <a:off x="457200" y="1066800"/>
            <a:ext cx="8229600" cy="5638800"/>
          </a:xfrm>
        </p:spPr>
        <p:txBody>
          <a:bodyPr>
            <a:normAutofit fontScale="32500" lnSpcReduction="20000"/>
          </a:bodyPr>
          <a:lstStyle/>
          <a:p>
            <a:pPr marL="0" indent="0">
              <a:buNone/>
            </a:pPr>
            <a:endParaRPr lang="en-US" sz="5500" b="1" u="sng" dirty="0"/>
          </a:p>
          <a:p>
            <a:pPr marL="0" indent="0">
              <a:buNone/>
            </a:pPr>
            <a:r>
              <a:rPr lang="en-US" sz="6200" b="1" u="sng" dirty="0"/>
              <a:t>NEED FOR DDoS DETECTION SYSTEM</a:t>
            </a:r>
            <a:r>
              <a:rPr lang="en-US" sz="4900" dirty="0"/>
              <a:t>.</a:t>
            </a:r>
          </a:p>
          <a:p>
            <a:r>
              <a:rPr lang="en-US" sz="6200" dirty="0"/>
              <a:t>DDoS is a very powerful attack and it can range from attacking an individual to attacking top organizations to steal information and exploit them.</a:t>
            </a:r>
          </a:p>
          <a:p>
            <a:r>
              <a:rPr lang="en-US" sz="6200" dirty="0"/>
              <a:t>So, to prevent this attack from endangering many companies a detection system is very essential to protect your valuable information.</a:t>
            </a:r>
          </a:p>
          <a:p>
            <a:pPr marL="0" indent="0">
              <a:buNone/>
            </a:pPr>
            <a:r>
              <a:rPr lang="en-US" sz="6000" dirty="0"/>
              <a:t> </a:t>
            </a:r>
          </a:p>
          <a:p>
            <a:pPr marL="0" indent="0">
              <a:buNone/>
            </a:pPr>
            <a:r>
              <a:rPr lang="en-US" sz="6000" b="1" u="sng" dirty="0"/>
              <a:t>FEW INCIDENTS INVOLVING DDoS ATTACK</a:t>
            </a:r>
            <a:r>
              <a:rPr lang="en-US" sz="6000" dirty="0"/>
              <a:t>:</a:t>
            </a:r>
          </a:p>
          <a:p>
            <a:pPr marL="0" indent="0">
              <a:buNone/>
            </a:pPr>
            <a:r>
              <a:rPr lang="en-US" sz="7400" dirty="0"/>
              <a:t>1) </a:t>
            </a:r>
            <a:r>
              <a:rPr lang="en-US" sz="7400" b="1" dirty="0"/>
              <a:t>The AWS DDoS Attack in 2020</a:t>
            </a:r>
            <a:r>
              <a:rPr lang="en-US" sz="7400" dirty="0">
                <a:solidFill>
                  <a:srgbClr val="233645"/>
                </a:solidFill>
              </a:rPr>
              <a:t>:</a:t>
            </a:r>
          </a:p>
          <a:p>
            <a:r>
              <a:rPr lang="en-US" sz="6000" dirty="0">
                <a:latin typeface="Open Sans"/>
              </a:rPr>
              <a:t>Amazon Web Services, the 800-pound gorilla of everything cloud computing, was hit by a gigantic DDoS attack in February 2020. </a:t>
            </a:r>
          </a:p>
          <a:p>
            <a:r>
              <a:rPr lang="en-US" sz="6000" dirty="0">
                <a:latin typeface="Open Sans"/>
              </a:rPr>
              <a:t>This was the most extreme recent DDoS attack ever and it targeted an unidentified AWS customer using a technique called Connectionless Lightweight Directory Access Protocol (CLDAP) Reflection. </a:t>
            </a:r>
          </a:p>
          <a:p>
            <a:r>
              <a:rPr lang="en-US" sz="6000" dirty="0">
                <a:latin typeface="Open Sans"/>
              </a:rPr>
              <a:t>This technique relies on vulnerable third-party CLDAP servers and amplifies the amount of data sent to the victim’s IP address by 56 to 70 times. The attack lasted for three days and peaked at an astounding 2.3 terabytes per second.</a:t>
            </a:r>
          </a:p>
        </p:txBody>
      </p:sp>
    </p:spTree>
    <p:extLst>
      <p:ext uri="{BB962C8B-B14F-4D97-AF65-F5344CB8AC3E}">
        <p14:creationId xmlns:p14="http://schemas.microsoft.com/office/powerpoint/2010/main" val="2703943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D6EC-7E76-4036-AE09-1FCDDB96D385}"/>
              </a:ext>
            </a:extLst>
          </p:cNvPr>
          <p:cNvSpPr>
            <a:spLocks noGrp="1"/>
          </p:cNvSpPr>
          <p:nvPr>
            <p:ph type="title"/>
          </p:nvPr>
        </p:nvSpPr>
        <p:spPr>
          <a:xfrm>
            <a:off x="457200" y="274638"/>
            <a:ext cx="8229600" cy="1096962"/>
          </a:xfrm>
        </p:spPr>
        <p:txBody>
          <a:bodyPr>
            <a:normAutofit/>
          </a:bodyPr>
          <a:lstStyle/>
          <a:p>
            <a:r>
              <a:rPr lang="en-US" sz="3200" b="1" dirty="0">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43FA0F-6B23-4305-94F0-EE97607A5A2E}"/>
              </a:ext>
            </a:extLst>
          </p:cNvPr>
          <p:cNvSpPr>
            <a:spLocks noGrp="1"/>
          </p:cNvSpPr>
          <p:nvPr>
            <p:ph idx="1"/>
          </p:nvPr>
        </p:nvSpPr>
        <p:spPr>
          <a:xfrm>
            <a:off x="457200" y="1371600"/>
            <a:ext cx="8229600" cy="5334000"/>
          </a:xfrm>
        </p:spPr>
        <p:txBody>
          <a:bodyPr>
            <a:normAutofit fontScale="25000" lnSpcReduction="20000"/>
          </a:bodyPr>
          <a:lstStyle/>
          <a:p>
            <a:pPr marL="0" indent="0">
              <a:buNone/>
            </a:pPr>
            <a:r>
              <a:rPr lang="en-US" sz="9600" b="1" dirty="0"/>
              <a:t>2) The </a:t>
            </a:r>
            <a:r>
              <a:rPr lang="en-US" sz="9600" b="1" dirty="0" err="1"/>
              <a:t>Mirai</a:t>
            </a:r>
            <a:r>
              <a:rPr lang="en-US" sz="9600" b="1" dirty="0"/>
              <a:t> Krebs and OVH DDoS Attacks in 2016:</a:t>
            </a:r>
          </a:p>
          <a:p>
            <a:r>
              <a:rPr lang="en-US" sz="9600" dirty="0"/>
              <a:t>On September 20, 2016, the blog of cybersecurity expert </a:t>
            </a:r>
            <a:r>
              <a:rPr lang="en-US" sz="9600" dirty="0">
                <a:hlinkClick r:id="rId2">
                  <a:extLst>
                    <a:ext uri="{A12FA001-AC4F-418D-AE19-62706E023703}">
                      <ahyp:hlinkClr xmlns:ahyp="http://schemas.microsoft.com/office/drawing/2018/hyperlinkcolor" val="tx"/>
                    </a:ext>
                  </a:extLst>
                </a:hlinkClick>
              </a:rPr>
              <a:t>Brian Krebs was assaulted by a DDoS attack</a:t>
            </a:r>
            <a:r>
              <a:rPr lang="en-US" sz="9600" dirty="0"/>
              <a:t> in </a:t>
            </a:r>
            <a:r>
              <a:rPr lang="en-US" sz="9600" dirty="0">
                <a:hlinkClick r:id="rId3">
                  <a:extLst>
                    <a:ext uri="{A12FA001-AC4F-418D-AE19-62706E023703}">
                      <ahyp:hlinkClr xmlns:ahyp="http://schemas.microsoft.com/office/drawing/2018/hyperlinkcolor" val="tx"/>
                    </a:ext>
                  </a:extLst>
                </a:hlinkClick>
              </a:rPr>
              <a:t>excess of 620 Gbps</a:t>
            </a:r>
            <a:r>
              <a:rPr lang="en-US" sz="9600" dirty="0"/>
              <a:t>, which at the time, was the largest attack ever seen.</a:t>
            </a:r>
          </a:p>
          <a:p>
            <a:r>
              <a:rPr lang="en-US" sz="9600" dirty="0"/>
              <a:t>Krebs’ site had been attacked before. Krebs had recorded 269 DDoS attacks since July 2012, but this attack was almost three times bigger than anything his site or, for that matter, the internet had seen before.</a:t>
            </a:r>
          </a:p>
          <a:p>
            <a:r>
              <a:rPr lang="en-US" sz="9600" dirty="0"/>
              <a:t>The source of the attack was the </a:t>
            </a:r>
            <a:r>
              <a:rPr lang="en-US" sz="9600" dirty="0" err="1"/>
              <a:t>Mirai</a:t>
            </a:r>
            <a:r>
              <a:rPr lang="en-US" sz="9600" dirty="0"/>
              <a:t> botnet, which, at its peak later that year, consisted of more than 600,000 compromised Internet of Things (IoT) devices such as IP cameras, home routers, and video players.</a:t>
            </a:r>
          </a:p>
          <a:p>
            <a:r>
              <a:rPr lang="en-US" sz="9600" dirty="0"/>
              <a:t>The </a:t>
            </a:r>
            <a:r>
              <a:rPr lang="en-US" sz="9600" dirty="0" err="1"/>
              <a:t>Mirai</a:t>
            </a:r>
            <a:r>
              <a:rPr lang="en-US" sz="9600" dirty="0"/>
              <a:t> botnet had been discovered in August that same year but the attack on Krebs’ blog was its first big outing</a:t>
            </a:r>
            <a:r>
              <a:rPr lang="en-US" sz="4200" dirty="0"/>
              <a:t>.</a:t>
            </a:r>
          </a:p>
          <a:p>
            <a:pPr marL="0" indent="0">
              <a:buNone/>
            </a:pPr>
            <a:endParaRPr lang="en-US" sz="4800" dirty="0"/>
          </a:p>
          <a:p>
            <a:pPr marL="0" indent="0">
              <a:buNone/>
            </a:pPr>
            <a:r>
              <a:rPr lang="en-US" sz="4800" dirty="0"/>
              <a:t> </a:t>
            </a:r>
          </a:p>
          <a:p>
            <a:endParaRPr lang="en-US" sz="4800" dirty="0"/>
          </a:p>
          <a:p>
            <a:r>
              <a:rPr lang="en-US" sz="9600" dirty="0"/>
              <a:t>Machine learning is used to detect DDoS attack</a:t>
            </a:r>
            <a:endParaRPr lang="en-IN" sz="5600" dirty="0"/>
          </a:p>
        </p:txBody>
      </p:sp>
    </p:spTree>
    <p:extLst>
      <p:ext uri="{BB962C8B-B14F-4D97-AF65-F5344CB8AC3E}">
        <p14:creationId xmlns:p14="http://schemas.microsoft.com/office/powerpoint/2010/main" val="308045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Machine Learning</a:t>
            </a:r>
          </a:p>
        </p:txBody>
      </p:sp>
      <p:sp>
        <p:nvSpPr>
          <p:cNvPr id="3" name="Content Placeholder 2"/>
          <p:cNvSpPr>
            <a:spLocks noGrp="1"/>
          </p:cNvSpPr>
          <p:nvPr>
            <p:ph idx="1"/>
          </p:nvPr>
        </p:nvSpPr>
        <p:spPr>
          <a:xfrm>
            <a:off x="457200" y="1600200"/>
            <a:ext cx="8229600" cy="4983162"/>
          </a:xfrm>
        </p:spPr>
        <p:txBody>
          <a:bodyPr>
            <a:normAutofit fontScale="77500" lnSpcReduction="20000"/>
          </a:bodyPr>
          <a:lstStyle/>
          <a:p>
            <a:r>
              <a:rPr lang="en-US" dirty="0"/>
              <a:t>Machine learning is an application of artificial intelligence (AI) that provides systems the ability to automatically learn and improve from experience without being explicitly programmed. </a:t>
            </a:r>
          </a:p>
          <a:p>
            <a:r>
              <a:rPr lang="en-US" dirty="0"/>
              <a:t>Machine learning focuses on the development of computer programs that can access data and use it learn for themselves.</a:t>
            </a:r>
          </a:p>
          <a:p>
            <a:r>
              <a:rPr lang="en-US" dirty="0"/>
              <a:t>The process of learning begins with observations or data, such as examples, direct experience, or instruction, in order to look for patterns in data and make better decisions in the future based on the examples that we provide. </a:t>
            </a:r>
          </a:p>
          <a:p>
            <a:r>
              <a:rPr lang="en-US" dirty="0"/>
              <a:t>The primary aim is to allow the computers learn automatically without human intervention or assistance and adjust actions accordingly.</a:t>
            </a:r>
          </a:p>
          <a:p>
            <a:endParaRPr lang="en-US" dirty="0"/>
          </a:p>
        </p:txBody>
      </p:sp>
    </p:spTree>
    <p:extLst>
      <p:ext uri="{BB962C8B-B14F-4D97-AF65-F5344CB8AC3E}">
        <p14:creationId xmlns:p14="http://schemas.microsoft.com/office/powerpoint/2010/main" val="3304669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Related Works</a:t>
            </a:r>
          </a:p>
        </p:txBody>
      </p:sp>
      <p:sp>
        <p:nvSpPr>
          <p:cNvPr id="3" name="Content Placeholder 2"/>
          <p:cNvSpPr>
            <a:spLocks noGrp="1"/>
          </p:cNvSpPr>
          <p:nvPr>
            <p:ph idx="1"/>
          </p:nvPr>
        </p:nvSpPr>
        <p:spPr>
          <a:xfrm>
            <a:off x="457200" y="1295400"/>
            <a:ext cx="8229600" cy="4830763"/>
          </a:xfrm>
        </p:spPr>
        <p:txBody>
          <a:bodyPr>
            <a:normAutofit/>
          </a:bodyPr>
          <a:lstStyle/>
          <a:p>
            <a:pPr algn="just"/>
            <a:r>
              <a:rPr lang="en-US" sz="2400" dirty="0" err="1">
                <a:latin typeface="Times New Roman" panose="02020603050405020304" pitchFamily="18" charset="0"/>
                <a:cs typeface="Times New Roman" panose="02020603050405020304" pitchFamily="18" charset="0"/>
              </a:rPr>
              <a:t>Debajyoti</a:t>
            </a:r>
            <a:r>
              <a:rPr lang="en-US" sz="2400" dirty="0">
                <a:latin typeface="Times New Roman" panose="02020603050405020304" pitchFamily="18" charset="0"/>
                <a:cs typeface="Times New Roman" panose="02020603050405020304" pitchFamily="18" charset="0"/>
              </a:rPr>
              <a:t> Mukhopadhyay [1] proposed a paper on A Study on Recent Approaches in Handling DDoS Attacks.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Khalid A. Fakeeh [2] proposed a paper on An Overview of DDOS Attacks Detection and Prevention in the Cloud.</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Naveen </a:t>
            </a:r>
            <a:r>
              <a:rPr lang="en-US" sz="2400" dirty="0" err="1">
                <a:latin typeface="Times New Roman" panose="02020603050405020304" pitchFamily="18" charset="0"/>
                <a:cs typeface="Times New Roman" panose="02020603050405020304" pitchFamily="18" charset="0"/>
              </a:rPr>
              <a:t>Bindra</a:t>
            </a:r>
            <a:r>
              <a:rPr lang="en-US" sz="2400" dirty="0">
                <a:latin typeface="Times New Roman" panose="02020603050405020304" pitchFamily="18" charset="0"/>
                <a:cs typeface="Times New Roman" panose="02020603050405020304" pitchFamily="18" charset="0"/>
              </a:rPr>
              <a:t> [3] proposed a paper on Detecting DDoS Attacks Using Machine Learning Techniques and Contemporary Intrusion Detection Dataset and achieved an accuracy rate of 96%.</a:t>
            </a:r>
          </a:p>
        </p:txBody>
      </p:sp>
    </p:spTree>
    <p:extLst>
      <p:ext uri="{BB962C8B-B14F-4D97-AF65-F5344CB8AC3E}">
        <p14:creationId xmlns:p14="http://schemas.microsoft.com/office/powerpoint/2010/main" val="265298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Proposed Botnet DDoS Attack and Detection System using ML</a:t>
            </a:r>
            <a:endParaRPr lang="en-US" sz="3200" b="1" dirty="0"/>
          </a:p>
        </p:txBody>
      </p:sp>
      <p:sp>
        <p:nvSpPr>
          <p:cNvPr id="3" name="Content Placeholder 2"/>
          <p:cNvSpPr>
            <a:spLocks noGrp="1"/>
          </p:cNvSpPr>
          <p:nvPr>
            <p:ph idx="1"/>
          </p:nvPr>
        </p:nvSpPr>
        <p:spPr>
          <a:xfrm>
            <a:off x="457200" y="1600200"/>
            <a:ext cx="8229600" cy="4983162"/>
          </a:xfrm>
        </p:spPr>
        <p:txBody>
          <a:bodyPr>
            <a:normAutofit fontScale="25000" lnSpcReduction="20000"/>
          </a:bodyPr>
          <a:lstStyle/>
          <a:p>
            <a:pPr>
              <a:lnSpc>
                <a:spcPct val="120000"/>
              </a:lnSpc>
            </a:pPr>
            <a:r>
              <a:rPr lang="en-US" sz="9600" dirty="0">
                <a:latin typeface="Times New Roman" panose="02020603050405020304" pitchFamily="18" charset="0"/>
                <a:cs typeface="Times New Roman" panose="02020603050405020304" pitchFamily="18" charset="0"/>
              </a:rPr>
              <a:t>Botnet DDoS Attack and Detection System using ML</a:t>
            </a:r>
          </a:p>
          <a:p>
            <a:pPr>
              <a:lnSpc>
                <a:spcPct val="120000"/>
              </a:lnSpc>
            </a:pPr>
            <a:r>
              <a:rPr lang="en-US" sz="9600" dirty="0">
                <a:latin typeface="Times New Roman" panose="02020603050405020304" pitchFamily="18" charset="0"/>
                <a:cs typeface="Times New Roman" panose="02020603050405020304" pitchFamily="18" charset="0"/>
              </a:rPr>
              <a:t>We use botnet(zombies) to perform a DDoS (Distributed Denial of Service) attack. </a:t>
            </a:r>
            <a:endParaRPr lang="en-US" sz="9600" b="1" dirty="0">
              <a:latin typeface="Times New Roman" panose="02020603050405020304" pitchFamily="18" charset="0"/>
              <a:cs typeface="Times New Roman" panose="02020603050405020304" pitchFamily="18" charset="0"/>
            </a:endParaRPr>
          </a:p>
          <a:p>
            <a:pPr>
              <a:lnSpc>
                <a:spcPct val="120000"/>
              </a:lnSpc>
            </a:pPr>
            <a:r>
              <a:rPr lang="en-US" sz="9600" dirty="0">
                <a:latin typeface="Times New Roman" panose="02020603050405020304" pitchFamily="18" charset="0"/>
                <a:cs typeface="Times New Roman" panose="02020603050405020304" pitchFamily="18" charset="0"/>
              </a:rPr>
              <a:t>We are going to use legitimate hosts as zombies or bots and ping flood a victim to crash his server. </a:t>
            </a:r>
            <a:endParaRPr lang="en-US" sz="9600" b="1" dirty="0">
              <a:latin typeface="Times New Roman" panose="02020603050405020304" pitchFamily="18" charset="0"/>
              <a:cs typeface="Times New Roman" panose="02020603050405020304" pitchFamily="18" charset="0"/>
            </a:endParaRPr>
          </a:p>
          <a:p>
            <a:pPr>
              <a:lnSpc>
                <a:spcPct val="120000"/>
              </a:lnSpc>
            </a:pPr>
            <a:r>
              <a:rPr lang="en-US" sz="9600" dirty="0">
                <a:latin typeface="Times New Roman" panose="02020603050405020304" pitchFamily="18" charset="0"/>
                <a:cs typeface="Times New Roman" panose="02020603050405020304" pitchFamily="18" charset="0"/>
              </a:rPr>
              <a:t>This slows down the performance of the system and will allow the attacker a backdoor entry to retrieve all the information about the victim.</a:t>
            </a:r>
            <a:endParaRPr lang="en-US" sz="9600" b="1" dirty="0">
              <a:latin typeface="Times New Roman" panose="02020603050405020304" pitchFamily="18" charset="0"/>
              <a:cs typeface="Times New Roman" panose="02020603050405020304" pitchFamily="18" charset="0"/>
            </a:endParaRPr>
          </a:p>
          <a:p>
            <a:pPr>
              <a:lnSpc>
                <a:spcPct val="120000"/>
              </a:lnSpc>
            </a:pPr>
            <a:r>
              <a:rPr lang="en-US" sz="9600" dirty="0">
                <a:latin typeface="Times New Roman" panose="02020603050405020304" pitchFamily="18" charset="0"/>
                <a:cs typeface="Times New Roman" panose="02020603050405020304" pitchFamily="18" charset="0"/>
              </a:rPr>
              <a:t>But this attack is illegal and results in huge damage and loss of information.</a:t>
            </a:r>
            <a:endParaRPr lang="en-US" sz="9600" b="1" dirty="0">
              <a:latin typeface="Times New Roman" panose="02020603050405020304" pitchFamily="18" charset="0"/>
              <a:cs typeface="Times New Roman" panose="02020603050405020304" pitchFamily="18" charset="0"/>
            </a:endParaRPr>
          </a:p>
          <a:p>
            <a:pPr>
              <a:lnSpc>
                <a:spcPct val="120000"/>
              </a:lnSpc>
            </a:pPr>
            <a:r>
              <a:rPr lang="en-US" sz="9600" dirty="0">
                <a:latin typeface="Times New Roman" panose="02020603050405020304" pitchFamily="18" charset="0"/>
                <a:cs typeface="Times New Roman" panose="02020603050405020304" pitchFamily="18" charset="0"/>
              </a:rPr>
              <a:t>So we also decided to come up with a DDoS attack detection system using Machine Learning.</a:t>
            </a:r>
            <a:endParaRPr lang="en-US" sz="9600" b="1" dirty="0">
              <a:latin typeface="Times New Roman" panose="02020603050405020304" pitchFamily="18" charset="0"/>
              <a:cs typeface="Times New Roman" panose="02020603050405020304" pitchFamily="18" charset="0"/>
            </a:endParaRPr>
          </a:p>
          <a:p>
            <a:pPr marL="0" indent="0">
              <a:lnSpc>
                <a:spcPct val="120000"/>
              </a:lnSpc>
              <a:buNone/>
            </a:pPr>
            <a:r>
              <a:rPr lang="en-US" sz="9600" b="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9445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Proposed Botnet DDoS Attack and Detection System using ML</a:t>
            </a:r>
            <a:endParaRPr lang="en-US" sz="3200" dirty="0"/>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We are planning to use two separate algorithms namely ANN(Artificial Neural Network) and BRNN(Bidirectional Neural Network)</a:t>
            </a:r>
          </a:p>
          <a:p>
            <a:pPr marL="0" indent="0">
              <a:buNone/>
            </a:pP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Then we are going to compare the accuracy obtained from both the algorithms, and conclude the best suited algorithm for detection of botnet based DDoS attack.</a:t>
            </a:r>
            <a:r>
              <a:rPr lang="en-US" sz="2400" b="1"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152105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A0F7AE3F95D594EBBCBFDDF8C3AE3EC" ma:contentTypeVersion="2" ma:contentTypeDescription="Create a new document." ma:contentTypeScope="" ma:versionID="6c9ac33c9a6f2d3f06840e023ddfcbe3">
  <xsd:schema xmlns:xsd="http://www.w3.org/2001/XMLSchema" xmlns:xs="http://www.w3.org/2001/XMLSchema" xmlns:p="http://schemas.microsoft.com/office/2006/metadata/properties" xmlns:ns2="ea698f68-e4a3-4119-8942-1798ec9a9ae4" targetNamespace="http://schemas.microsoft.com/office/2006/metadata/properties" ma:root="true" ma:fieldsID="3ed5573f357102af4ad00723061e2bcd" ns2:_="">
    <xsd:import namespace="ea698f68-e4a3-4119-8942-1798ec9a9ae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698f68-e4a3-4119-8942-1798ec9a9a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8D8DBF-C77C-4BAC-A35C-EF2BC5246097}">
  <ds:schemaRefs>
    <ds:schemaRef ds:uri="http://schemas.microsoft.com/sharepoint/v3/contenttype/forms"/>
  </ds:schemaRefs>
</ds:datastoreItem>
</file>

<file path=customXml/itemProps2.xml><?xml version="1.0" encoding="utf-8"?>
<ds:datastoreItem xmlns:ds="http://schemas.openxmlformats.org/officeDocument/2006/customXml" ds:itemID="{D7D55EFE-0CB8-44A8-B91F-A688F0E21CC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9FA7B06-C8AF-4705-893B-64145C565A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698f68-e4a3-4119-8942-1798ec9a9ae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554</TotalTime>
  <Words>1832</Words>
  <Application>Microsoft Office PowerPoint</Application>
  <PresentationFormat>On-screen Show (4:3)</PresentationFormat>
  <Paragraphs>139</Paragraphs>
  <Slides>36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Open Sans</vt:lpstr>
      <vt:lpstr>Times New Roman</vt:lpstr>
      <vt:lpstr>Office Theme</vt:lpstr>
      <vt:lpstr>DDoS Attack and Detection system  using Artificial Neural Networks</vt:lpstr>
      <vt:lpstr>Content </vt:lpstr>
      <vt:lpstr>Objective of the Project</vt:lpstr>
      <vt:lpstr>Introduction</vt:lpstr>
      <vt:lpstr>Introduction</vt:lpstr>
      <vt:lpstr> Machine Learning</vt:lpstr>
      <vt:lpstr>Related Works</vt:lpstr>
      <vt:lpstr>Proposed Botnet DDoS Attack and Detection System using ML</vt:lpstr>
      <vt:lpstr>Proposed Botnet DDoS Attack and Detection System using ML</vt:lpstr>
      <vt:lpstr>Deep Learning algorithms </vt:lpstr>
      <vt:lpstr>Deep Learning algorithms</vt:lpstr>
      <vt:lpstr>Deep Learning algorithms</vt:lpstr>
      <vt:lpstr>Deep Learning algorithms</vt:lpstr>
      <vt:lpstr>Deep Learning Algorithms</vt:lpstr>
      <vt:lpstr>NOVELTY </vt:lpstr>
      <vt:lpstr>OUTPUT – DoS Attack</vt:lpstr>
      <vt:lpstr>OUTPUT - DoS Attack</vt:lpstr>
      <vt:lpstr>OUTPUT(BEFORE ATTACK)</vt:lpstr>
      <vt:lpstr>OUTPUT(AFTER ATTACK)</vt:lpstr>
      <vt:lpstr>OUTPUT – DDoS Attack</vt:lpstr>
      <vt:lpstr>OUTPUT– DDoS Attack</vt:lpstr>
      <vt:lpstr>OUTPUT– DDoS Attack</vt:lpstr>
      <vt:lpstr>OUTPUT– DDoS Attack</vt:lpstr>
      <vt:lpstr>OUTPUT– DDoS Attack</vt:lpstr>
      <vt:lpstr>OUTPUT– DDoS Attack</vt:lpstr>
      <vt:lpstr>OUTPUT– DDoS Attack</vt:lpstr>
      <vt:lpstr>OUTPUT – Detection using ANN</vt:lpstr>
      <vt:lpstr>OUTPUT – Detection using ANN</vt:lpstr>
      <vt:lpstr>OUTPUT – Detection using BRNN</vt:lpstr>
      <vt:lpstr>OUTPUT – Detection using BRNN</vt:lpstr>
      <vt:lpstr>Block Diagram of DDoS Attack and Detection System using ML</vt:lpstr>
      <vt:lpstr>B</vt:lpstr>
      <vt:lpstr>Software Details</vt:lpstr>
      <vt:lpstr>Summary</vt:lpstr>
      <vt:lpstr>Reference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admin</dc:creator>
  <cp:lastModifiedBy>vishwath kumar</cp:lastModifiedBy>
  <cp:revision>35</cp:revision>
  <dcterms:created xsi:type="dcterms:W3CDTF">2020-08-06T04:43:22Z</dcterms:created>
  <dcterms:modified xsi:type="dcterms:W3CDTF">2020-11-06T17:14:15Z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0x010100BA0F7AE3F95D594EBBCBFDDF8C3AE3EC</vt:lpwstr>
  </property>
</Properties>
</file>