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61" r:id="rId3"/>
    <p:sldId id="260" r:id="rId4"/>
    <p:sldId id="257" r:id="rId5"/>
    <p:sldId id="258" r:id="rId6"/>
    <p:sldId id="259" r:id="rId7"/>
    <p:sldId id="262" r:id="rId8"/>
    <p:sldId id="263" r:id="rId9"/>
    <p:sldId id="266" r:id="rId10"/>
    <p:sldId id="264" r:id="rId11"/>
    <p:sldId id="265"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18197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11/1/2020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52815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11/1/2020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68308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8642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11/1/2020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35043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11/1/2020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3981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28376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93194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48326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11/1/2020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39361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11/1/2020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95662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11/1/2020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0191423"/>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3">
            <a:extLst>
              <a:ext uri="{FF2B5EF4-FFF2-40B4-BE49-F238E27FC236}">
                <a16:creationId xmlns:a16="http://schemas.microsoft.com/office/drawing/2014/main" id="{4E182892-F83A-428B-A009-B73EB5FAB573}"/>
              </a:ext>
            </a:extLst>
          </p:cNvPr>
          <p:cNvPicPr>
            <a:picLocks noChangeAspect="1"/>
          </p:cNvPicPr>
          <p:nvPr/>
        </p:nvPicPr>
        <p:blipFill rotWithShape="1">
          <a:blip r:embed="rId2"/>
          <a:srcRect l="8506" r="17940" b="-1"/>
          <a:stretch/>
        </p:blipFill>
        <p:spPr>
          <a:xfrm>
            <a:off x="16" y="10"/>
            <a:ext cx="7556889" cy="6857990"/>
          </a:xfrm>
          <a:prstGeom prst="rect">
            <a:avLst/>
          </a:prstGeom>
        </p:spPr>
      </p:pic>
      <p:sp>
        <p:nvSpPr>
          <p:cNvPr id="20" name="Rectangle 8">
            <a:extLst>
              <a:ext uri="{FF2B5EF4-FFF2-40B4-BE49-F238E27FC236}">
                <a16:creationId xmlns:a16="http://schemas.microsoft.com/office/drawing/2014/main" id="{6482F060-A4AF-4E0B-B364-7C6BA4A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556905"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4EB0BF1-24CE-4B4F-9D7E-CB00043ED4B8}"/>
              </a:ext>
            </a:extLst>
          </p:cNvPr>
          <p:cNvSpPr>
            <a:spLocks noGrp="1"/>
          </p:cNvSpPr>
          <p:nvPr>
            <p:ph type="ctrTitle"/>
          </p:nvPr>
        </p:nvSpPr>
        <p:spPr>
          <a:xfrm>
            <a:off x="3835153" y="640080"/>
            <a:ext cx="7872032" cy="2788847"/>
          </a:xfrm>
        </p:spPr>
        <p:txBody>
          <a:bodyPr>
            <a:normAutofit fontScale="90000"/>
          </a:bodyPr>
          <a:lstStyle/>
          <a:p>
            <a:pPr algn="r"/>
            <a:r>
              <a:rPr lang="en-IN" sz="5400" b="1" dirty="0">
                <a:solidFill>
                  <a:srgbClr val="FFFFFF"/>
                </a:solidFill>
              </a:rPr>
              <a:t>OPTIMAL SYNCHRONIZATION OF INVERTED PENDULUM USING PID AND LQR</a:t>
            </a:r>
          </a:p>
        </p:txBody>
      </p:sp>
      <p:sp>
        <p:nvSpPr>
          <p:cNvPr id="3" name="Subtitle 2">
            <a:extLst>
              <a:ext uri="{FF2B5EF4-FFF2-40B4-BE49-F238E27FC236}">
                <a16:creationId xmlns:a16="http://schemas.microsoft.com/office/drawing/2014/main" id="{75878690-400D-49C0-86C1-7112827B08C1}"/>
              </a:ext>
            </a:extLst>
          </p:cNvPr>
          <p:cNvSpPr>
            <a:spLocks noGrp="1"/>
          </p:cNvSpPr>
          <p:nvPr>
            <p:ph type="subTitle" idx="1"/>
          </p:nvPr>
        </p:nvSpPr>
        <p:spPr>
          <a:xfrm>
            <a:off x="7625918" y="3873610"/>
            <a:ext cx="4725864" cy="1596655"/>
          </a:xfrm>
        </p:spPr>
        <p:txBody>
          <a:bodyPr>
            <a:normAutofit/>
          </a:bodyPr>
          <a:lstStyle/>
          <a:p>
            <a:r>
              <a:rPr lang="en-IN" sz="1800" dirty="0">
                <a:solidFill>
                  <a:srgbClr val="FFFFFF"/>
                </a:solidFill>
              </a:rPr>
              <a:t>DONE BY:</a:t>
            </a:r>
          </a:p>
          <a:p>
            <a:r>
              <a:rPr lang="en-IN" sz="1800" dirty="0">
                <a:solidFill>
                  <a:srgbClr val="FFFFFF"/>
                </a:solidFill>
              </a:rPr>
              <a:t>YOGEESHWAR S – 18EC1343</a:t>
            </a:r>
          </a:p>
          <a:p>
            <a:r>
              <a:rPr lang="en-IN" sz="1800" dirty="0">
                <a:solidFill>
                  <a:srgbClr val="FFFFFF"/>
                </a:solidFill>
              </a:rPr>
              <a:t>VISHWATH KUMAR B S – 18BEC1289</a:t>
            </a:r>
          </a:p>
          <a:p>
            <a:endParaRPr lang="en-IN" sz="1800" dirty="0">
              <a:solidFill>
                <a:srgbClr val="FFFFFF"/>
              </a:solidFill>
            </a:endParaRPr>
          </a:p>
        </p:txBody>
      </p:sp>
      <p:cxnSp>
        <p:nvCxnSpPr>
          <p:cNvPr id="21" name="Straight Connector 10">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85922"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756575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D64FB-6614-46FF-8CD4-888F649C7A23}"/>
              </a:ext>
            </a:extLst>
          </p:cNvPr>
          <p:cNvSpPr>
            <a:spLocks noGrp="1"/>
          </p:cNvSpPr>
          <p:nvPr>
            <p:ph type="title"/>
          </p:nvPr>
        </p:nvSpPr>
        <p:spPr/>
        <p:txBody>
          <a:bodyPr/>
          <a:lstStyle/>
          <a:p>
            <a:r>
              <a:rPr lang="en-IN" dirty="0"/>
              <a:t>Damped Oscillation:</a:t>
            </a:r>
          </a:p>
        </p:txBody>
      </p:sp>
      <p:pic>
        <p:nvPicPr>
          <p:cNvPr id="4" name="Content Placeholder 3">
            <a:extLst>
              <a:ext uri="{FF2B5EF4-FFF2-40B4-BE49-F238E27FC236}">
                <a16:creationId xmlns:a16="http://schemas.microsoft.com/office/drawing/2014/main" id="{BDA4A7AD-0A56-4A66-8167-EA11F698CCAE}"/>
              </a:ext>
            </a:extLst>
          </p:cNvPr>
          <p:cNvPicPr>
            <a:picLocks noGrp="1" noChangeAspect="1"/>
          </p:cNvPicPr>
          <p:nvPr>
            <p:ph idx="1"/>
          </p:nvPr>
        </p:nvPicPr>
        <p:blipFill>
          <a:blip r:embed="rId2"/>
          <a:stretch>
            <a:fillRect/>
          </a:stretch>
        </p:blipFill>
        <p:spPr>
          <a:xfrm>
            <a:off x="2583402" y="1935332"/>
            <a:ext cx="7102135" cy="4278036"/>
          </a:xfrm>
          <a:prstGeom prst="rect">
            <a:avLst/>
          </a:prstGeom>
        </p:spPr>
      </p:pic>
    </p:spTree>
    <p:extLst>
      <p:ext uri="{BB962C8B-B14F-4D97-AF65-F5344CB8AC3E}">
        <p14:creationId xmlns:p14="http://schemas.microsoft.com/office/powerpoint/2010/main" val="768347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2B931-7515-4B5D-B1C3-EA69892E7566}"/>
              </a:ext>
            </a:extLst>
          </p:cNvPr>
          <p:cNvSpPr>
            <a:spLocks noGrp="1"/>
          </p:cNvSpPr>
          <p:nvPr>
            <p:ph type="title"/>
          </p:nvPr>
        </p:nvSpPr>
        <p:spPr/>
        <p:txBody>
          <a:bodyPr/>
          <a:lstStyle/>
          <a:p>
            <a:r>
              <a:rPr lang="en-IN" dirty="0"/>
              <a:t>Controlled Oscillation:</a:t>
            </a:r>
          </a:p>
        </p:txBody>
      </p:sp>
      <p:pic>
        <p:nvPicPr>
          <p:cNvPr id="4" name="Content Placeholder 3">
            <a:extLst>
              <a:ext uri="{FF2B5EF4-FFF2-40B4-BE49-F238E27FC236}">
                <a16:creationId xmlns:a16="http://schemas.microsoft.com/office/drawing/2014/main" id="{94FD4330-7BB1-43D9-8649-80FB01D4EF64}"/>
              </a:ext>
            </a:extLst>
          </p:cNvPr>
          <p:cNvPicPr>
            <a:picLocks noGrp="1" noChangeAspect="1"/>
          </p:cNvPicPr>
          <p:nvPr>
            <p:ph idx="1"/>
          </p:nvPr>
        </p:nvPicPr>
        <p:blipFill rotWithShape="1">
          <a:blip r:embed="rId2"/>
          <a:srcRect l="2070" t="1426"/>
          <a:stretch/>
        </p:blipFill>
        <p:spPr>
          <a:xfrm>
            <a:off x="4447711" y="2009733"/>
            <a:ext cx="2521259" cy="4196625"/>
          </a:xfrm>
          <a:prstGeom prst="rect">
            <a:avLst/>
          </a:prstGeom>
        </p:spPr>
      </p:pic>
    </p:spTree>
    <p:extLst>
      <p:ext uri="{BB962C8B-B14F-4D97-AF65-F5344CB8AC3E}">
        <p14:creationId xmlns:p14="http://schemas.microsoft.com/office/powerpoint/2010/main" val="1645714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EE509-DD1A-443D-A87E-D75FEB684420}"/>
              </a:ext>
            </a:extLst>
          </p:cNvPr>
          <p:cNvSpPr>
            <a:spLocks noGrp="1"/>
          </p:cNvSpPr>
          <p:nvPr>
            <p:ph type="title"/>
          </p:nvPr>
        </p:nvSpPr>
        <p:spPr/>
        <p:txBody>
          <a:bodyPr/>
          <a:lstStyle/>
          <a:p>
            <a:r>
              <a:rPr lang="en-IN" dirty="0"/>
              <a:t>P Controller:</a:t>
            </a:r>
          </a:p>
        </p:txBody>
      </p:sp>
      <p:sp>
        <p:nvSpPr>
          <p:cNvPr id="6" name="Content Placeholder 5">
            <a:extLst>
              <a:ext uri="{FF2B5EF4-FFF2-40B4-BE49-F238E27FC236}">
                <a16:creationId xmlns:a16="http://schemas.microsoft.com/office/drawing/2014/main" id="{B4473304-161B-4C35-9CD0-D07B5DCFE0D6}"/>
              </a:ext>
            </a:extLst>
          </p:cNvPr>
          <p:cNvSpPr>
            <a:spLocks noGrp="1"/>
          </p:cNvSpPr>
          <p:nvPr>
            <p:ph idx="1"/>
          </p:nvPr>
        </p:nvSpPr>
        <p:spPr/>
        <p:txBody>
          <a:bodyPr/>
          <a:lstStyle/>
          <a:p>
            <a:r>
              <a:rPr lang="en-IN" dirty="0"/>
              <a:t>Optimal values:</a:t>
            </a:r>
          </a:p>
          <a:p>
            <a:r>
              <a:rPr lang="en-IN" dirty="0" err="1"/>
              <a:t>Kp</a:t>
            </a:r>
            <a:r>
              <a:rPr lang="en-IN" dirty="0"/>
              <a:t> = 45</a:t>
            </a:r>
          </a:p>
          <a:p>
            <a:pPr marL="0" indent="0">
              <a:buNone/>
            </a:pPr>
            <a:endParaRPr lang="en-IN" dirty="0"/>
          </a:p>
          <a:p>
            <a:endParaRPr lang="en-IN" dirty="0"/>
          </a:p>
        </p:txBody>
      </p:sp>
      <p:pic>
        <p:nvPicPr>
          <p:cNvPr id="8" name="Picture 7">
            <a:extLst>
              <a:ext uri="{FF2B5EF4-FFF2-40B4-BE49-F238E27FC236}">
                <a16:creationId xmlns:a16="http://schemas.microsoft.com/office/drawing/2014/main" id="{D9645A50-7758-46F1-8C7A-20CCBB41E5D3}"/>
              </a:ext>
            </a:extLst>
          </p:cNvPr>
          <p:cNvPicPr>
            <a:picLocks noChangeAspect="1"/>
          </p:cNvPicPr>
          <p:nvPr/>
        </p:nvPicPr>
        <p:blipFill>
          <a:blip r:embed="rId2"/>
          <a:stretch>
            <a:fillRect/>
          </a:stretch>
        </p:blipFill>
        <p:spPr>
          <a:xfrm>
            <a:off x="3480047" y="1953430"/>
            <a:ext cx="5894771" cy="4455572"/>
          </a:xfrm>
          <a:prstGeom prst="rect">
            <a:avLst/>
          </a:prstGeom>
        </p:spPr>
      </p:pic>
    </p:spTree>
    <p:extLst>
      <p:ext uri="{BB962C8B-B14F-4D97-AF65-F5344CB8AC3E}">
        <p14:creationId xmlns:p14="http://schemas.microsoft.com/office/powerpoint/2010/main" val="2843557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9DEDB-6FD9-472B-970D-7EA852821B5D}"/>
              </a:ext>
            </a:extLst>
          </p:cNvPr>
          <p:cNvSpPr>
            <a:spLocks noGrp="1"/>
          </p:cNvSpPr>
          <p:nvPr>
            <p:ph type="title"/>
          </p:nvPr>
        </p:nvSpPr>
        <p:spPr/>
        <p:txBody>
          <a:bodyPr/>
          <a:lstStyle/>
          <a:p>
            <a:r>
              <a:rPr lang="en-IN" dirty="0"/>
              <a:t>PI Controller:</a:t>
            </a:r>
          </a:p>
        </p:txBody>
      </p:sp>
      <p:sp>
        <p:nvSpPr>
          <p:cNvPr id="3" name="Content Placeholder 2">
            <a:extLst>
              <a:ext uri="{FF2B5EF4-FFF2-40B4-BE49-F238E27FC236}">
                <a16:creationId xmlns:a16="http://schemas.microsoft.com/office/drawing/2014/main" id="{4FBC649B-8C02-4037-9E99-29B0100970B4}"/>
              </a:ext>
            </a:extLst>
          </p:cNvPr>
          <p:cNvSpPr>
            <a:spLocks noGrp="1"/>
          </p:cNvSpPr>
          <p:nvPr>
            <p:ph idx="1"/>
          </p:nvPr>
        </p:nvSpPr>
        <p:spPr/>
        <p:txBody>
          <a:bodyPr/>
          <a:lstStyle/>
          <a:p>
            <a:r>
              <a:rPr lang="en-IN" dirty="0"/>
              <a:t>Optimal Values:</a:t>
            </a:r>
          </a:p>
          <a:p>
            <a:r>
              <a:rPr lang="en-IN" dirty="0" err="1"/>
              <a:t>Kp</a:t>
            </a:r>
            <a:r>
              <a:rPr lang="en-IN" dirty="0"/>
              <a:t> = 100</a:t>
            </a:r>
          </a:p>
          <a:p>
            <a:r>
              <a:rPr lang="en-IN" dirty="0"/>
              <a:t>Ki = 5 </a:t>
            </a:r>
          </a:p>
        </p:txBody>
      </p:sp>
      <p:pic>
        <p:nvPicPr>
          <p:cNvPr id="4" name="Picture 3">
            <a:extLst>
              <a:ext uri="{FF2B5EF4-FFF2-40B4-BE49-F238E27FC236}">
                <a16:creationId xmlns:a16="http://schemas.microsoft.com/office/drawing/2014/main" id="{08D7FE6B-F4F4-4271-838D-B5C8BC863D09}"/>
              </a:ext>
            </a:extLst>
          </p:cNvPr>
          <p:cNvPicPr>
            <a:picLocks noChangeAspect="1"/>
          </p:cNvPicPr>
          <p:nvPr/>
        </p:nvPicPr>
        <p:blipFill>
          <a:blip r:embed="rId2"/>
          <a:stretch>
            <a:fillRect/>
          </a:stretch>
        </p:blipFill>
        <p:spPr>
          <a:xfrm>
            <a:off x="3373515" y="1909796"/>
            <a:ext cx="6116714" cy="4489250"/>
          </a:xfrm>
          <a:prstGeom prst="rect">
            <a:avLst/>
          </a:prstGeom>
        </p:spPr>
      </p:pic>
    </p:spTree>
    <p:extLst>
      <p:ext uri="{BB962C8B-B14F-4D97-AF65-F5344CB8AC3E}">
        <p14:creationId xmlns:p14="http://schemas.microsoft.com/office/powerpoint/2010/main" val="3578972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3D687-FE7D-42DF-BE96-752494C2D0A9}"/>
              </a:ext>
            </a:extLst>
          </p:cNvPr>
          <p:cNvSpPr>
            <a:spLocks noGrp="1"/>
          </p:cNvSpPr>
          <p:nvPr>
            <p:ph type="title"/>
          </p:nvPr>
        </p:nvSpPr>
        <p:spPr/>
        <p:txBody>
          <a:bodyPr/>
          <a:lstStyle/>
          <a:p>
            <a:r>
              <a:rPr lang="en-IN" dirty="0"/>
              <a:t>PD Controller:</a:t>
            </a:r>
          </a:p>
        </p:txBody>
      </p:sp>
      <p:sp>
        <p:nvSpPr>
          <p:cNvPr id="3" name="Content Placeholder 2">
            <a:extLst>
              <a:ext uri="{FF2B5EF4-FFF2-40B4-BE49-F238E27FC236}">
                <a16:creationId xmlns:a16="http://schemas.microsoft.com/office/drawing/2014/main" id="{F6A1D5A5-40DB-4B64-AA19-6968703707A4}"/>
              </a:ext>
            </a:extLst>
          </p:cNvPr>
          <p:cNvSpPr>
            <a:spLocks noGrp="1"/>
          </p:cNvSpPr>
          <p:nvPr>
            <p:ph idx="1"/>
          </p:nvPr>
        </p:nvSpPr>
        <p:spPr/>
        <p:txBody>
          <a:bodyPr/>
          <a:lstStyle/>
          <a:p>
            <a:r>
              <a:rPr lang="en-IN" dirty="0"/>
              <a:t>Optimal Values:</a:t>
            </a:r>
          </a:p>
          <a:p>
            <a:r>
              <a:rPr lang="en-IN" dirty="0" err="1"/>
              <a:t>Kp</a:t>
            </a:r>
            <a:r>
              <a:rPr lang="en-IN" dirty="0"/>
              <a:t> = 100</a:t>
            </a:r>
          </a:p>
          <a:p>
            <a:r>
              <a:rPr lang="en-IN" dirty="0" err="1"/>
              <a:t>Kd</a:t>
            </a:r>
            <a:r>
              <a:rPr lang="en-IN" dirty="0"/>
              <a:t> = 2</a:t>
            </a:r>
          </a:p>
          <a:p>
            <a:pPr marL="0" indent="0">
              <a:buNone/>
            </a:pPr>
            <a:endParaRPr lang="en-IN" dirty="0"/>
          </a:p>
        </p:txBody>
      </p:sp>
      <p:pic>
        <p:nvPicPr>
          <p:cNvPr id="4" name="Picture 3">
            <a:extLst>
              <a:ext uri="{FF2B5EF4-FFF2-40B4-BE49-F238E27FC236}">
                <a16:creationId xmlns:a16="http://schemas.microsoft.com/office/drawing/2014/main" id="{160FC01E-E9FF-46EB-896E-4D7C28B93E6C}"/>
              </a:ext>
            </a:extLst>
          </p:cNvPr>
          <p:cNvPicPr>
            <a:picLocks noChangeAspect="1"/>
          </p:cNvPicPr>
          <p:nvPr/>
        </p:nvPicPr>
        <p:blipFill>
          <a:blip r:embed="rId2"/>
          <a:stretch>
            <a:fillRect/>
          </a:stretch>
        </p:blipFill>
        <p:spPr>
          <a:xfrm>
            <a:off x="3231472" y="1913315"/>
            <a:ext cx="6924582" cy="4507602"/>
          </a:xfrm>
          <a:prstGeom prst="rect">
            <a:avLst/>
          </a:prstGeom>
        </p:spPr>
      </p:pic>
    </p:spTree>
    <p:extLst>
      <p:ext uri="{BB962C8B-B14F-4D97-AF65-F5344CB8AC3E}">
        <p14:creationId xmlns:p14="http://schemas.microsoft.com/office/powerpoint/2010/main" val="1707745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AD3E9-399C-42F6-9FD9-05F3A3DE9557}"/>
              </a:ext>
            </a:extLst>
          </p:cNvPr>
          <p:cNvSpPr>
            <a:spLocks noGrp="1"/>
          </p:cNvSpPr>
          <p:nvPr>
            <p:ph type="title"/>
          </p:nvPr>
        </p:nvSpPr>
        <p:spPr/>
        <p:txBody>
          <a:bodyPr/>
          <a:lstStyle/>
          <a:p>
            <a:r>
              <a:rPr lang="en-IN" dirty="0"/>
              <a:t>PID Controller:</a:t>
            </a:r>
          </a:p>
        </p:txBody>
      </p:sp>
      <p:sp>
        <p:nvSpPr>
          <p:cNvPr id="3" name="Content Placeholder 2">
            <a:extLst>
              <a:ext uri="{FF2B5EF4-FFF2-40B4-BE49-F238E27FC236}">
                <a16:creationId xmlns:a16="http://schemas.microsoft.com/office/drawing/2014/main" id="{09C4B1A4-4EC1-481E-9EF3-0A4B5E8A3CC5}"/>
              </a:ext>
            </a:extLst>
          </p:cNvPr>
          <p:cNvSpPr>
            <a:spLocks noGrp="1"/>
          </p:cNvSpPr>
          <p:nvPr>
            <p:ph idx="1"/>
          </p:nvPr>
        </p:nvSpPr>
        <p:spPr/>
        <p:txBody>
          <a:bodyPr/>
          <a:lstStyle/>
          <a:p>
            <a:r>
              <a:rPr lang="en-IN" dirty="0"/>
              <a:t>Optimal Values:</a:t>
            </a:r>
          </a:p>
          <a:p>
            <a:r>
              <a:rPr lang="en-IN" dirty="0" err="1"/>
              <a:t>Kp</a:t>
            </a:r>
            <a:r>
              <a:rPr lang="en-IN" dirty="0"/>
              <a:t> = 350</a:t>
            </a:r>
          </a:p>
          <a:p>
            <a:r>
              <a:rPr lang="en-IN" dirty="0"/>
              <a:t>Ki = 300</a:t>
            </a:r>
          </a:p>
          <a:p>
            <a:r>
              <a:rPr lang="en-IN" dirty="0" err="1"/>
              <a:t>Kd</a:t>
            </a:r>
            <a:r>
              <a:rPr lang="en-IN" dirty="0"/>
              <a:t> = 50</a:t>
            </a:r>
          </a:p>
        </p:txBody>
      </p:sp>
      <p:pic>
        <p:nvPicPr>
          <p:cNvPr id="4" name="Picture 3">
            <a:extLst>
              <a:ext uri="{FF2B5EF4-FFF2-40B4-BE49-F238E27FC236}">
                <a16:creationId xmlns:a16="http://schemas.microsoft.com/office/drawing/2014/main" id="{076B0C44-3EE3-4273-BD4C-9A53B0946EC6}"/>
              </a:ext>
            </a:extLst>
          </p:cNvPr>
          <p:cNvPicPr>
            <a:picLocks noChangeAspect="1"/>
          </p:cNvPicPr>
          <p:nvPr/>
        </p:nvPicPr>
        <p:blipFill>
          <a:blip r:embed="rId2"/>
          <a:stretch>
            <a:fillRect/>
          </a:stretch>
        </p:blipFill>
        <p:spPr>
          <a:xfrm>
            <a:off x="3258104" y="1936010"/>
            <a:ext cx="6551721" cy="4471265"/>
          </a:xfrm>
          <a:prstGeom prst="rect">
            <a:avLst/>
          </a:prstGeom>
        </p:spPr>
      </p:pic>
    </p:spTree>
    <p:extLst>
      <p:ext uri="{BB962C8B-B14F-4D97-AF65-F5344CB8AC3E}">
        <p14:creationId xmlns:p14="http://schemas.microsoft.com/office/powerpoint/2010/main" val="554702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B6737-3F97-4DA3-BA97-E873B81CA743}"/>
              </a:ext>
            </a:extLst>
          </p:cNvPr>
          <p:cNvSpPr>
            <a:spLocks noGrp="1"/>
          </p:cNvSpPr>
          <p:nvPr>
            <p:ph type="title"/>
          </p:nvPr>
        </p:nvSpPr>
        <p:spPr/>
        <p:txBody>
          <a:bodyPr/>
          <a:lstStyle/>
          <a:p>
            <a:r>
              <a:rPr lang="en-IN" dirty="0"/>
              <a:t>LQR Controller:</a:t>
            </a:r>
          </a:p>
        </p:txBody>
      </p:sp>
      <p:pic>
        <p:nvPicPr>
          <p:cNvPr id="5" name="Picture 4">
            <a:extLst>
              <a:ext uri="{FF2B5EF4-FFF2-40B4-BE49-F238E27FC236}">
                <a16:creationId xmlns:a16="http://schemas.microsoft.com/office/drawing/2014/main" id="{CC4B0A8F-A95E-4936-9ACF-E29DC32EDB9F}"/>
              </a:ext>
            </a:extLst>
          </p:cNvPr>
          <p:cNvPicPr>
            <a:picLocks noChangeAspect="1"/>
          </p:cNvPicPr>
          <p:nvPr/>
        </p:nvPicPr>
        <p:blipFill>
          <a:blip r:embed="rId2"/>
          <a:stretch>
            <a:fillRect/>
          </a:stretch>
        </p:blipFill>
        <p:spPr>
          <a:xfrm>
            <a:off x="155359" y="2227038"/>
            <a:ext cx="11881282" cy="4109371"/>
          </a:xfrm>
          <a:prstGeom prst="rect">
            <a:avLst/>
          </a:prstGeom>
        </p:spPr>
      </p:pic>
      <p:sp>
        <p:nvSpPr>
          <p:cNvPr id="7" name="Content Placeholder 6">
            <a:extLst>
              <a:ext uri="{FF2B5EF4-FFF2-40B4-BE49-F238E27FC236}">
                <a16:creationId xmlns:a16="http://schemas.microsoft.com/office/drawing/2014/main" id="{B563965D-9E37-4B93-A646-845A3740C263}"/>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1294551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14D9F-C405-40E2-890F-86768660E5ED}"/>
              </a:ext>
            </a:extLst>
          </p:cNvPr>
          <p:cNvSpPr>
            <a:spLocks noGrp="1"/>
          </p:cNvSpPr>
          <p:nvPr>
            <p:ph type="title"/>
          </p:nvPr>
        </p:nvSpPr>
        <p:spPr/>
        <p:txBody>
          <a:bodyPr/>
          <a:lstStyle/>
          <a:p>
            <a:r>
              <a:rPr lang="en-IN" dirty="0"/>
              <a:t>Manual Disturbance [LQR]</a:t>
            </a:r>
          </a:p>
        </p:txBody>
      </p:sp>
      <p:pic>
        <p:nvPicPr>
          <p:cNvPr id="4" name="Content Placeholder 3">
            <a:extLst>
              <a:ext uri="{FF2B5EF4-FFF2-40B4-BE49-F238E27FC236}">
                <a16:creationId xmlns:a16="http://schemas.microsoft.com/office/drawing/2014/main" id="{E39239BE-AAC3-4576-996C-252D9A37437D}"/>
              </a:ext>
            </a:extLst>
          </p:cNvPr>
          <p:cNvPicPr>
            <a:picLocks noGrp="1" noChangeAspect="1"/>
          </p:cNvPicPr>
          <p:nvPr>
            <p:ph idx="1"/>
          </p:nvPr>
        </p:nvPicPr>
        <p:blipFill>
          <a:blip r:embed="rId2"/>
          <a:stretch>
            <a:fillRect/>
          </a:stretch>
        </p:blipFill>
        <p:spPr>
          <a:xfrm>
            <a:off x="1097280" y="2037083"/>
            <a:ext cx="1581371" cy="1257475"/>
          </a:xfrm>
          <a:prstGeom prst="rect">
            <a:avLst/>
          </a:prstGeom>
        </p:spPr>
      </p:pic>
      <p:pic>
        <p:nvPicPr>
          <p:cNvPr id="5" name="Picture 4">
            <a:extLst>
              <a:ext uri="{FF2B5EF4-FFF2-40B4-BE49-F238E27FC236}">
                <a16:creationId xmlns:a16="http://schemas.microsoft.com/office/drawing/2014/main" id="{2F12CC13-65D7-4490-ADE2-17F0FFF5D5EE}"/>
              </a:ext>
            </a:extLst>
          </p:cNvPr>
          <p:cNvPicPr>
            <a:picLocks noChangeAspect="1"/>
          </p:cNvPicPr>
          <p:nvPr/>
        </p:nvPicPr>
        <p:blipFill>
          <a:blip r:embed="rId3"/>
          <a:stretch>
            <a:fillRect/>
          </a:stretch>
        </p:blipFill>
        <p:spPr>
          <a:xfrm>
            <a:off x="1025667" y="3334436"/>
            <a:ext cx="2381582" cy="266737"/>
          </a:xfrm>
          <a:prstGeom prst="rect">
            <a:avLst/>
          </a:prstGeom>
        </p:spPr>
      </p:pic>
      <p:pic>
        <p:nvPicPr>
          <p:cNvPr id="6" name="Picture 5">
            <a:extLst>
              <a:ext uri="{FF2B5EF4-FFF2-40B4-BE49-F238E27FC236}">
                <a16:creationId xmlns:a16="http://schemas.microsoft.com/office/drawing/2014/main" id="{41732426-9EBC-4510-A141-A617A4665860}"/>
              </a:ext>
            </a:extLst>
          </p:cNvPr>
          <p:cNvPicPr>
            <a:picLocks noChangeAspect="1"/>
          </p:cNvPicPr>
          <p:nvPr/>
        </p:nvPicPr>
        <p:blipFill>
          <a:blip r:embed="rId4"/>
          <a:stretch>
            <a:fillRect/>
          </a:stretch>
        </p:blipFill>
        <p:spPr>
          <a:xfrm>
            <a:off x="3684703" y="1966061"/>
            <a:ext cx="7225953" cy="4392711"/>
          </a:xfrm>
          <a:prstGeom prst="rect">
            <a:avLst/>
          </a:prstGeom>
        </p:spPr>
      </p:pic>
    </p:spTree>
    <p:extLst>
      <p:ext uri="{BB962C8B-B14F-4D97-AF65-F5344CB8AC3E}">
        <p14:creationId xmlns:p14="http://schemas.microsoft.com/office/powerpoint/2010/main" val="3508364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2B688-8401-4A4A-B61D-C8EBEF59D085}"/>
              </a:ext>
            </a:extLst>
          </p:cNvPr>
          <p:cNvSpPr>
            <a:spLocks noGrp="1"/>
          </p:cNvSpPr>
          <p:nvPr>
            <p:ph type="title"/>
          </p:nvPr>
        </p:nvSpPr>
        <p:spPr/>
        <p:txBody>
          <a:bodyPr/>
          <a:lstStyle/>
          <a:p>
            <a:r>
              <a:rPr lang="en-IN" dirty="0"/>
              <a:t>SIMULINK DESIGN [LQR]</a:t>
            </a:r>
          </a:p>
        </p:txBody>
      </p:sp>
      <p:pic>
        <p:nvPicPr>
          <p:cNvPr id="4" name="Content Placeholder 3">
            <a:extLst>
              <a:ext uri="{FF2B5EF4-FFF2-40B4-BE49-F238E27FC236}">
                <a16:creationId xmlns:a16="http://schemas.microsoft.com/office/drawing/2014/main" id="{61B5C865-9D63-41A6-95DC-AC098FEC5F30}"/>
              </a:ext>
            </a:extLst>
          </p:cNvPr>
          <p:cNvPicPr>
            <a:picLocks noGrp="1" noChangeAspect="1"/>
          </p:cNvPicPr>
          <p:nvPr>
            <p:ph idx="1"/>
          </p:nvPr>
        </p:nvPicPr>
        <p:blipFill>
          <a:blip r:embed="rId2"/>
          <a:stretch>
            <a:fillRect/>
          </a:stretch>
        </p:blipFill>
        <p:spPr>
          <a:xfrm>
            <a:off x="2716568" y="2055318"/>
            <a:ext cx="6036815" cy="4061129"/>
          </a:xfrm>
          <a:prstGeom prst="rect">
            <a:avLst/>
          </a:prstGeom>
        </p:spPr>
      </p:pic>
    </p:spTree>
    <p:extLst>
      <p:ext uri="{BB962C8B-B14F-4D97-AF65-F5344CB8AC3E}">
        <p14:creationId xmlns:p14="http://schemas.microsoft.com/office/powerpoint/2010/main" val="3212334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EBB0B-ED26-481F-95B6-3A9C452FB43C}"/>
              </a:ext>
            </a:extLst>
          </p:cNvPr>
          <p:cNvSpPr>
            <a:spLocks noGrp="1"/>
          </p:cNvSpPr>
          <p:nvPr>
            <p:ph type="title"/>
          </p:nvPr>
        </p:nvSpPr>
        <p:spPr/>
        <p:txBody>
          <a:bodyPr/>
          <a:lstStyle/>
          <a:p>
            <a:r>
              <a:rPr lang="en-IN" dirty="0"/>
              <a:t>SIMULINK OUTPUT [LQR]</a:t>
            </a:r>
          </a:p>
        </p:txBody>
      </p:sp>
      <p:sp>
        <p:nvSpPr>
          <p:cNvPr id="6" name="Content Placeholder 5">
            <a:extLst>
              <a:ext uri="{FF2B5EF4-FFF2-40B4-BE49-F238E27FC236}">
                <a16:creationId xmlns:a16="http://schemas.microsoft.com/office/drawing/2014/main" id="{4AB34B8F-8239-45D6-ADE2-2287DF129EBC}"/>
              </a:ext>
            </a:extLst>
          </p:cNvPr>
          <p:cNvSpPr>
            <a:spLocks noGrp="1"/>
          </p:cNvSpPr>
          <p:nvPr>
            <p:ph idx="1"/>
          </p:nvPr>
        </p:nvSpPr>
        <p:spPr/>
        <p:txBody>
          <a:bodyPr/>
          <a:lstStyle/>
          <a:p>
            <a:r>
              <a:rPr lang="en-IN" dirty="0"/>
              <a:t>Yellow – Position of the cart</a:t>
            </a:r>
          </a:p>
          <a:p>
            <a:r>
              <a:rPr lang="en-IN" dirty="0"/>
              <a:t>Blue – Velocity of the cart</a:t>
            </a:r>
          </a:p>
          <a:p>
            <a:r>
              <a:rPr lang="en-IN" dirty="0"/>
              <a:t>Red – Angle of the pendulum</a:t>
            </a:r>
          </a:p>
          <a:p>
            <a:r>
              <a:rPr lang="en-IN" dirty="0"/>
              <a:t>Green – Angular Velocity of bob</a:t>
            </a:r>
          </a:p>
        </p:txBody>
      </p:sp>
      <p:pic>
        <p:nvPicPr>
          <p:cNvPr id="7" name="Content Placeholder 3">
            <a:extLst>
              <a:ext uri="{FF2B5EF4-FFF2-40B4-BE49-F238E27FC236}">
                <a16:creationId xmlns:a16="http://schemas.microsoft.com/office/drawing/2014/main" id="{E39BF7B2-BB1A-4F64-8F0E-61A6D342DD13}"/>
              </a:ext>
            </a:extLst>
          </p:cNvPr>
          <p:cNvPicPr>
            <a:picLocks noChangeAspect="1"/>
          </p:cNvPicPr>
          <p:nvPr/>
        </p:nvPicPr>
        <p:blipFill rotWithShape="1">
          <a:blip r:embed="rId2"/>
          <a:srcRect r="27461"/>
          <a:stretch/>
        </p:blipFill>
        <p:spPr>
          <a:xfrm>
            <a:off x="4483223" y="1932669"/>
            <a:ext cx="7048870" cy="4357090"/>
          </a:xfrm>
          <a:prstGeom prst="rect">
            <a:avLst/>
          </a:prstGeom>
        </p:spPr>
      </p:pic>
    </p:spTree>
    <p:extLst>
      <p:ext uri="{BB962C8B-B14F-4D97-AF65-F5344CB8AC3E}">
        <p14:creationId xmlns:p14="http://schemas.microsoft.com/office/powerpoint/2010/main" val="121068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7473A-26C0-4794-81CC-42F304BC651B}"/>
              </a:ext>
            </a:extLst>
          </p:cNvPr>
          <p:cNvSpPr>
            <a:spLocks noGrp="1"/>
          </p:cNvSpPr>
          <p:nvPr>
            <p:ph type="title"/>
          </p:nvPr>
        </p:nvSpPr>
        <p:spPr/>
        <p:txBody>
          <a:bodyPr/>
          <a:lstStyle/>
          <a:p>
            <a:r>
              <a:rPr lang="en-IN" dirty="0"/>
              <a:t>AIM &amp; TOOLS REQUIRED </a:t>
            </a:r>
          </a:p>
        </p:txBody>
      </p:sp>
      <p:sp>
        <p:nvSpPr>
          <p:cNvPr id="3" name="Content Placeholder 2">
            <a:extLst>
              <a:ext uri="{FF2B5EF4-FFF2-40B4-BE49-F238E27FC236}">
                <a16:creationId xmlns:a16="http://schemas.microsoft.com/office/drawing/2014/main" id="{299D18E1-8F64-424B-8FC0-7E10C869D9F9}"/>
              </a:ext>
            </a:extLst>
          </p:cNvPr>
          <p:cNvSpPr>
            <a:spLocks noGrp="1"/>
          </p:cNvSpPr>
          <p:nvPr>
            <p:ph idx="1"/>
          </p:nvPr>
        </p:nvSpPr>
        <p:spPr>
          <a:xfrm>
            <a:off x="1020932" y="1899821"/>
            <a:ext cx="10134748" cy="4518734"/>
          </a:xfrm>
        </p:spPr>
        <p:txBody>
          <a:bodyPr>
            <a:normAutofit fontScale="70000" lnSpcReduction="20000"/>
          </a:bodyPr>
          <a:lstStyle/>
          <a:p>
            <a:pPr marL="0" indent="0">
              <a:buNone/>
            </a:pPr>
            <a:r>
              <a:rPr lang="en-IN" sz="3000" dirty="0"/>
              <a:t>To design various controllers for stabilizing the unstable inverted pendulum and compare the results between them.</a:t>
            </a:r>
          </a:p>
          <a:p>
            <a:pPr marL="514350" indent="-514350">
              <a:buFont typeface="+mj-lt"/>
              <a:buAutoNum type="arabicPeriod"/>
            </a:pPr>
            <a:r>
              <a:rPr lang="en-IN" sz="3000" dirty="0"/>
              <a:t>P</a:t>
            </a:r>
          </a:p>
          <a:p>
            <a:pPr marL="514350" indent="-514350">
              <a:buFont typeface="+mj-lt"/>
              <a:buAutoNum type="arabicPeriod"/>
            </a:pPr>
            <a:r>
              <a:rPr lang="en-IN" sz="3000" dirty="0"/>
              <a:t>PI</a:t>
            </a:r>
          </a:p>
          <a:p>
            <a:pPr marL="514350" indent="-514350">
              <a:buFont typeface="+mj-lt"/>
              <a:buAutoNum type="arabicPeriod"/>
            </a:pPr>
            <a:r>
              <a:rPr lang="en-IN" sz="3000" dirty="0"/>
              <a:t>PD</a:t>
            </a:r>
          </a:p>
          <a:p>
            <a:pPr marL="514350" indent="-514350">
              <a:buFont typeface="+mj-lt"/>
              <a:buAutoNum type="arabicPeriod"/>
            </a:pPr>
            <a:r>
              <a:rPr lang="en-IN" sz="3000" dirty="0"/>
              <a:t>PID</a:t>
            </a:r>
          </a:p>
          <a:p>
            <a:pPr marL="514350" indent="-514350">
              <a:buFont typeface="+mj-lt"/>
              <a:buAutoNum type="arabicPeriod"/>
            </a:pPr>
            <a:r>
              <a:rPr lang="en-IN" sz="3000" dirty="0"/>
              <a:t>LQR</a:t>
            </a:r>
          </a:p>
          <a:p>
            <a:pPr marL="0" indent="0">
              <a:buNone/>
            </a:pPr>
            <a:r>
              <a:rPr lang="en-IN" sz="2900" dirty="0"/>
              <a:t>TOOLS REQUIRED:</a:t>
            </a:r>
          </a:p>
          <a:p>
            <a:pPr>
              <a:buFont typeface="Wingdings" panose="05000000000000000000" pitchFamily="2" charset="2"/>
              <a:buChar char="§"/>
            </a:pPr>
            <a:r>
              <a:rPr lang="en-IN" sz="2800" dirty="0"/>
              <a:t>MATLAB</a:t>
            </a:r>
          </a:p>
          <a:p>
            <a:pPr>
              <a:buFont typeface="Wingdings" panose="05000000000000000000" pitchFamily="2" charset="2"/>
              <a:buChar char="§"/>
            </a:pPr>
            <a:r>
              <a:rPr lang="en-IN" sz="2800" dirty="0"/>
              <a:t>SIMULINK</a:t>
            </a:r>
          </a:p>
          <a:p>
            <a:pPr>
              <a:buFont typeface="Wingdings" panose="05000000000000000000" pitchFamily="2" charset="2"/>
              <a:buChar char="§"/>
            </a:pPr>
            <a:endParaRPr lang="en-IN" dirty="0"/>
          </a:p>
          <a:p>
            <a:endParaRPr lang="en-IN" dirty="0"/>
          </a:p>
        </p:txBody>
      </p:sp>
    </p:spTree>
    <p:extLst>
      <p:ext uri="{BB962C8B-B14F-4D97-AF65-F5344CB8AC3E}">
        <p14:creationId xmlns:p14="http://schemas.microsoft.com/office/powerpoint/2010/main" val="2560120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98146-0705-4247-AC16-85E124D48C69}"/>
              </a:ext>
            </a:extLst>
          </p:cNvPr>
          <p:cNvSpPr>
            <a:spLocks noGrp="1"/>
          </p:cNvSpPr>
          <p:nvPr>
            <p:ph type="title"/>
          </p:nvPr>
        </p:nvSpPr>
        <p:spPr/>
        <p:txBody>
          <a:bodyPr/>
          <a:lstStyle/>
          <a:p>
            <a:r>
              <a:rPr lang="en-IN" dirty="0"/>
              <a:t>APPROACH</a:t>
            </a:r>
          </a:p>
        </p:txBody>
      </p:sp>
      <p:sp>
        <p:nvSpPr>
          <p:cNvPr id="3" name="Content Placeholder 2">
            <a:extLst>
              <a:ext uri="{FF2B5EF4-FFF2-40B4-BE49-F238E27FC236}">
                <a16:creationId xmlns:a16="http://schemas.microsoft.com/office/drawing/2014/main" id="{7ADD9ED8-B180-409D-B83A-C4BB9D4FC9D7}"/>
              </a:ext>
            </a:extLst>
          </p:cNvPr>
          <p:cNvSpPr>
            <a:spLocks noGrp="1"/>
          </p:cNvSpPr>
          <p:nvPr>
            <p:ph idx="1"/>
          </p:nvPr>
        </p:nvSpPr>
        <p:spPr/>
        <p:txBody>
          <a:bodyPr>
            <a:normAutofit fontScale="92500" lnSpcReduction="20000"/>
          </a:bodyPr>
          <a:lstStyle/>
          <a:p>
            <a:r>
              <a:rPr lang="en-IN" dirty="0"/>
              <a:t>PID BASED CONTROLLERS:</a:t>
            </a:r>
          </a:p>
          <a:p>
            <a:r>
              <a:rPr lang="en-US" dirty="0"/>
              <a:t>A proportional–integral–derivative controller (PID controller or three-term controller) is a control loop mechanism employing feedback that is widely used in industrial control systems and a variety of other applications requiring continuously modulated control.</a:t>
            </a:r>
          </a:p>
          <a:p>
            <a:r>
              <a:rPr lang="en-US" dirty="0"/>
              <a:t>LQR BASED CONTROLLERS:</a:t>
            </a:r>
          </a:p>
          <a:p>
            <a:r>
              <a:rPr lang="en-US" dirty="0"/>
              <a:t>The theory of optimal control is concerned with operating a dynamic system at minimum cost. The case where the system dynamics are described by a set of linear differential equations and the cost is described by a quadratic function is called the LQ problem. One of the main results in the theory is that the solution is provided by the linear–quadratic regulator (LQR), a feedback controller whose equations are given below. The LQR is an important part of the solution to the LQG (linear–quadratic–Gaussian) problem. Like the LQR problem itself, the LQG problem is one of the most fundamental problems in control theory.</a:t>
            </a:r>
            <a:endParaRPr lang="en-IN" dirty="0"/>
          </a:p>
        </p:txBody>
      </p:sp>
    </p:spTree>
    <p:extLst>
      <p:ext uri="{BB962C8B-B14F-4D97-AF65-F5344CB8AC3E}">
        <p14:creationId xmlns:p14="http://schemas.microsoft.com/office/powerpoint/2010/main" val="2086947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8F572-E459-44C7-AB3E-1799300903F2}"/>
              </a:ext>
            </a:extLst>
          </p:cNvPr>
          <p:cNvSpPr>
            <a:spLocks noGrp="1"/>
          </p:cNvSpPr>
          <p:nvPr>
            <p:ph type="title"/>
          </p:nvPr>
        </p:nvSpPr>
        <p:spPr/>
        <p:txBody>
          <a:bodyPr/>
          <a:lstStyle/>
          <a:p>
            <a:r>
              <a:rPr lang="en-IN" dirty="0"/>
              <a:t>BLOCK DIAGRAM [USING PID]</a:t>
            </a:r>
          </a:p>
        </p:txBody>
      </p:sp>
      <p:pic>
        <p:nvPicPr>
          <p:cNvPr id="1026" name="Picture 2" descr="Control Tutorials for MATLAB and Simulink - Inverted Pendulum: PID  Controller Design">
            <a:extLst>
              <a:ext uri="{FF2B5EF4-FFF2-40B4-BE49-F238E27FC236}">
                <a16:creationId xmlns:a16="http://schemas.microsoft.com/office/drawing/2014/main" id="{D8972670-F6DD-429B-9224-998CB1DA921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49624" y="1922133"/>
            <a:ext cx="7309282" cy="4339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6061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B199E-B8E0-4EB7-800C-745D883FA57E}"/>
              </a:ext>
            </a:extLst>
          </p:cNvPr>
          <p:cNvSpPr>
            <a:spLocks noGrp="1"/>
          </p:cNvSpPr>
          <p:nvPr>
            <p:ph type="title"/>
          </p:nvPr>
        </p:nvSpPr>
        <p:spPr/>
        <p:txBody>
          <a:bodyPr/>
          <a:lstStyle/>
          <a:p>
            <a:r>
              <a:rPr lang="en-IN" dirty="0"/>
              <a:t>BLOCK DIAGRAM [USING LQR]</a:t>
            </a:r>
          </a:p>
        </p:txBody>
      </p:sp>
      <p:sp>
        <p:nvSpPr>
          <p:cNvPr id="4" name="Content Placeholder 3">
            <a:extLst>
              <a:ext uri="{FF2B5EF4-FFF2-40B4-BE49-F238E27FC236}">
                <a16:creationId xmlns:a16="http://schemas.microsoft.com/office/drawing/2014/main" id="{BC9AFC3C-519E-4C76-82D3-5D0F1D13081C}"/>
              </a:ext>
            </a:extLst>
          </p:cNvPr>
          <p:cNvSpPr>
            <a:spLocks noGrp="1"/>
          </p:cNvSpPr>
          <p:nvPr>
            <p:ph idx="1"/>
          </p:nvPr>
        </p:nvSpPr>
        <p:spPr/>
        <p:txBody>
          <a:bodyPr/>
          <a:lstStyle/>
          <a:p>
            <a:endParaRPr lang="en-IN" dirty="0"/>
          </a:p>
        </p:txBody>
      </p:sp>
      <p:pic>
        <p:nvPicPr>
          <p:cNvPr id="2052" name="Picture 4" descr="Control Tutorials for MATLAB and Simulink - Inverted Pendulum: State-Space  Methods for Controller Design">
            <a:extLst>
              <a:ext uri="{FF2B5EF4-FFF2-40B4-BE49-F238E27FC236}">
                <a16:creationId xmlns:a16="http://schemas.microsoft.com/office/drawing/2014/main" id="{E92FC026-2B9F-4EF0-A490-178A480A19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165" y="2108201"/>
            <a:ext cx="7406797" cy="3762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0797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0C031-67C7-477C-A438-B043154DA533}"/>
              </a:ext>
            </a:extLst>
          </p:cNvPr>
          <p:cNvSpPr>
            <a:spLocks noGrp="1"/>
          </p:cNvSpPr>
          <p:nvPr>
            <p:ph type="title"/>
          </p:nvPr>
        </p:nvSpPr>
        <p:spPr/>
        <p:txBody>
          <a:bodyPr/>
          <a:lstStyle/>
          <a:p>
            <a:r>
              <a:rPr lang="en-IN" dirty="0"/>
              <a:t>EQUATIONS</a:t>
            </a:r>
          </a:p>
        </p:txBody>
      </p:sp>
      <p:pic>
        <p:nvPicPr>
          <p:cNvPr id="4" name="Content Placeholder 3">
            <a:extLst>
              <a:ext uri="{FF2B5EF4-FFF2-40B4-BE49-F238E27FC236}">
                <a16:creationId xmlns:a16="http://schemas.microsoft.com/office/drawing/2014/main" id="{AAAEC864-AD77-4BFC-8F8A-78F26ADC6862}"/>
              </a:ext>
            </a:extLst>
          </p:cNvPr>
          <p:cNvPicPr>
            <a:picLocks noGrp="1" noChangeAspect="1"/>
          </p:cNvPicPr>
          <p:nvPr>
            <p:ph idx="1"/>
          </p:nvPr>
        </p:nvPicPr>
        <p:blipFill>
          <a:blip r:embed="rId2"/>
          <a:stretch>
            <a:fillRect/>
          </a:stretch>
        </p:blipFill>
        <p:spPr>
          <a:xfrm>
            <a:off x="1097280" y="2189529"/>
            <a:ext cx="2903472" cy="2674852"/>
          </a:xfrm>
          <a:prstGeom prst="rect">
            <a:avLst/>
          </a:prstGeom>
        </p:spPr>
      </p:pic>
      <p:pic>
        <p:nvPicPr>
          <p:cNvPr id="5" name="Picture 4">
            <a:extLst>
              <a:ext uri="{FF2B5EF4-FFF2-40B4-BE49-F238E27FC236}">
                <a16:creationId xmlns:a16="http://schemas.microsoft.com/office/drawing/2014/main" id="{8CBD0A11-C0E7-435C-ACFC-2977FB81212B}"/>
              </a:ext>
            </a:extLst>
          </p:cNvPr>
          <p:cNvPicPr>
            <a:picLocks noChangeAspect="1"/>
          </p:cNvPicPr>
          <p:nvPr/>
        </p:nvPicPr>
        <p:blipFill>
          <a:blip r:embed="rId3"/>
          <a:stretch>
            <a:fillRect/>
          </a:stretch>
        </p:blipFill>
        <p:spPr>
          <a:xfrm>
            <a:off x="4925443" y="2422876"/>
            <a:ext cx="5005624" cy="817473"/>
          </a:xfrm>
          <a:prstGeom prst="rect">
            <a:avLst/>
          </a:prstGeom>
        </p:spPr>
      </p:pic>
      <p:pic>
        <p:nvPicPr>
          <p:cNvPr id="6" name="Picture 5">
            <a:extLst>
              <a:ext uri="{FF2B5EF4-FFF2-40B4-BE49-F238E27FC236}">
                <a16:creationId xmlns:a16="http://schemas.microsoft.com/office/drawing/2014/main" id="{105BF5D5-DD1A-4DDE-9029-80CB468FE3CE}"/>
              </a:ext>
            </a:extLst>
          </p:cNvPr>
          <p:cNvPicPr>
            <a:picLocks noChangeAspect="1"/>
          </p:cNvPicPr>
          <p:nvPr/>
        </p:nvPicPr>
        <p:blipFill>
          <a:blip r:embed="rId4"/>
          <a:stretch>
            <a:fillRect/>
          </a:stretch>
        </p:blipFill>
        <p:spPr>
          <a:xfrm>
            <a:off x="5100521" y="3763443"/>
            <a:ext cx="4989494" cy="755291"/>
          </a:xfrm>
          <a:prstGeom prst="rect">
            <a:avLst/>
          </a:prstGeom>
        </p:spPr>
      </p:pic>
    </p:spTree>
    <p:extLst>
      <p:ext uri="{BB962C8B-B14F-4D97-AF65-F5344CB8AC3E}">
        <p14:creationId xmlns:p14="http://schemas.microsoft.com/office/powerpoint/2010/main" val="1304349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4F7ED-1E77-417A-8D31-FF320BBB6C31}"/>
              </a:ext>
            </a:extLst>
          </p:cNvPr>
          <p:cNvSpPr>
            <a:spLocks noGrp="1"/>
          </p:cNvSpPr>
          <p:nvPr>
            <p:ph type="title"/>
          </p:nvPr>
        </p:nvSpPr>
        <p:spPr/>
        <p:txBody>
          <a:bodyPr/>
          <a:lstStyle/>
          <a:p>
            <a:r>
              <a:rPr lang="en-IN" dirty="0"/>
              <a:t>Modes:</a:t>
            </a:r>
          </a:p>
        </p:txBody>
      </p:sp>
      <p:pic>
        <p:nvPicPr>
          <p:cNvPr id="4" name="Content Placeholder 3">
            <a:extLst>
              <a:ext uri="{FF2B5EF4-FFF2-40B4-BE49-F238E27FC236}">
                <a16:creationId xmlns:a16="http://schemas.microsoft.com/office/drawing/2014/main" id="{92189A6F-5DFC-45F6-AC35-02A50785C449}"/>
              </a:ext>
            </a:extLst>
          </p:cNvPr>
          <p:cNvPicPr>
            <a:picLocks noGrp="1" noChangeAspect="1"/>
          </p:cNvPicPr>
          <p:nvPr>
            <p:ph idx="1"/>
          </p:nvPr>
        </p:nvPicPr>
        <p:blipFill>
          <a:blip r:embed="rId2"/>
          <a:stretch>
            <a:fillRect/>
          </a:stretch>
        </p:blipFill>
        <p:spPr>
          <a:xfrm>
            <a:off x="3706971" y="2212341"/>
            <a:ext cx="3368532" cy="3122514"/>
          </a:xfrm>
          <a:prstGeom prst="rect">
            <a:avLst/>
          </a:prstGeom>
        </p:spPr>
      </p:pic>
    </p:spTree>
    <p:extLst>
      <p:ext uri="{BB962C8B-B14F-4D97-AF65-F5344CB8AC3E}">
        <p14:creationId xmlns:p14="http://schemas.microsoft.com/office/powerpoint/2010/main" val="3136271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C9F08-C5C8-4912-A638-DD18311CDA90}"/>
              </a:ext>
            </a:extLst>
          </p:cNvPr>
          <p:cNvSpPr>
            <a:spLocks noGrp="1"/>
          </p:cNvSpPr>
          <p:nvPr>
            <p:ph type="title"/>
          </p:nvPr>
        </p:nvSpPr>
        <p:spPr/>
        <p:txBody>
          <a:bodyPr/>
          <a:lstStyle/>
          <a:p>
            <a:r>
              <a:rPr lang="en-IN" dirty="0"/>
              <a:t>Free Oscillation:</a:t>
            </a:r>
          </a:p>
        </p:txBody>
      </p:sp>
      <p:pic>
        <p:nvPicPr>
          <p:cNvPr id="4" name="Content Placeholder 3">
            <a:extLst>
              <a:ext uri="{FF2B5EF4-FFF2-40B4-BE49-F238E27FC236}">
                <a16:creationId xmlns:a16="http://schemas.microsoft.com/office/drawing/2014/main" id="{DB679F3D-36F1-403E-B16B-0B89D02F115F}"/>
              </a:ext>
            </a:extLst>
          </p:cNvPr>
          <p:cNvPicPr>
            <a:picLocks noGrp="1" noChangeAspect="1"/>
          </p:cNvPicPr>
          <p:nvPr>
            <p:ph idx="1"/>
          </p:nvPr>
        </p:nvPicPr>
        <p:blipFill>
          <a:blip r:embed="rId2"/>
          <a:stretch>
            <a:fillRect/>
          </a:stretch>
        </p:blipFill>
        <p:spPr>
          <a:xfrm>
            <a:off x="3851182" y="2323781"/>
            <a:ext cx="3135873" cy="2796859"/>
          </a:xfrm>
          <a:prstGeom prst="rect">
            <a:avLst/>
          </a:prstGeom>
        </p:spPr>
      </p:pic>
    </p:spTree>
    <p:extLst>
      <p:ext uri="{BB962C8B-B14F-4D97-AF65-F5344CB8AC3E}">
        <p14:creationId xmlns:p14="http://schemas.microsoft.com/office/powerpoint/2010/main" val="2939882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A3C63-293E-46B8-9220-2AEC264A77AC}"/>
              </a:ext>
            </a:extLst>
          </p:cNvPr>
          <p:cNvSpPr>
            <a:spLocks noGrp="1"/>
          </p:cNvSpPr>
          <p:nvPr>
            <p:ph type="title"/>
          </p:nvPr>
        </p:nvSpPr>
        <p:spPr/>
        <p:txBody>
          <a:bodyPr/>
          <a:lstStyle/>
          <a:p>
            <a:r>
              <a:rPr lang="en-IN" dirty="0"/>
              <a:t>Free Oscillation:</a:t>
            </a:r>
          </a:p>
        </p:txBody>
      </p:sp>
      <p:pic>
        <p:nvPicPr>
          <p:cNvPr id="4" name="Content Placeholder 3">
            <a:extLst>
              <a:ext uri="{FF2B5EF4-FFF2-40B4-BE49-F238E27FC236}">
                <a16:creationId xmlns:a16="http://schemas.microsoft.com/office/drawing/2014/main" id="{1FCDB590-15DC-4142-A2D6-8A8C5EAC4AC0}"/>
              </a:ext>
            </a:extLst>
          </p:cNvPr>
          <p:cNvPicPr>
            <a:picLocks noGrp="1" noChangeAspect="1"/>
          </p:cNvPicPr>
          <p:nvPr>
            <p:ph idx="1"/>
          </p:nvPr>
        </p:nvPicPr>
        <p:blipFill>
          <a:blip r:embed="rId2"/>
          <a:stretch>
            <a:fillRect/>
          </a:stretch>
        </p:blipFill>
        <p:spPr>
          <a:xfrm>
            <a:off x="2396971" y="1899821"/>
            <a:ext cx="7474998" cy="4456591"/>
          </a:xfrm>
          <a:prstGeom prst="rect">
            <a:avLst/>
          </a:prstGeom>
        </p:spPr>
      </p:pic>
    </p:spTree>
    <p:extLst>
      <p:ext uri="{BB962C8B-B14F-4D97-AF65-F5344CB8AC3E}">
        <p14:creationId xmlns:p14="http://schemas.microsoft.com/office/powerpoint/2010/main" val="2107871279"/>
      </p:ext>
    </p:extLst>
  </p:cSld>
  <p:clrMapOvr>
    <a:masterClrMapping/>
  </p:clrMapOvr>
</p:sld>
</file>

<file path=ppt/theme/theme1.xml><?xml version="1.0" encoding="utf-8"?>
<a:theme xmlns:a="http://schemas.openxmlformats.org/drawingml/2006/main" name="RetrospectVTI">
  <a:themeElements>
    <a:clrScheme name="AnalogousFromDarkSeedLeftStep">
      <a:dk1>
        <a:srgbClr val="000000"/>
      </a:dk1>
      <a:lt1>
        <a:srgbClr val="FFFFFF"/>
      </a:lt1>
      <a:dk2>
        <a:srgbClr val="243041"/>
      </a:dk2>
      <a:lt2>
        <a:srgbClr val="E2E7E8"/>
      </a:lt2>
      <a:accent1>
        <a:srgbClr val="D55D3B"/>
      </a:accent1>
      <a:accent2>
        <a:srgbClr val="C32948"/>
      </a:accent2>
      <a:accent3>
        <a:srgbClr val="D53B9A"/>
      </a:accent3>
      <a:accent4>
        <a:srgbClr val="BE29C3"/>
      </a:accent4>
      <a:accent5>
        <a:srgbClr val="903BD5"/>
      </a:accent5>
      <a:accent6>
        <a:srgbClr val="5846CB"/>
      </a:accent6>
      <a:hlink>
        <a:srgbClr val="A757C7"/>
      </a:hlink>
      <a:folHlink>
        <a:srgbClr val="7F7F7F"/>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411</TotalTime>
  <Words>338</Words>
  <Application>Microsoft Office PowerPoint</Application>
  <PresentationFormat>Widescreen</PresentationFormat>
  <Paragraphs>51</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Bookman Old Style</vt:lpstr>
      <vt:lpstr>Calibri</vt:lpstr>
      <vt:lpstr>Franklin Gothic Book</vt:lpstr>
      <vt:lpstr>Wingdings</vt:lpstr>
      <vt:lpstr>RetrospectVTI</vt:lpstr>
      <vt:lpstr>OPTIMAL SYNCHRONIZATION OF INVERTED PENDULUM USING PID AND LQR</vt:lpstr>
      <vt:lpstr>AIM &amp; TOOLS REQUIRED </vt:lpstr>
      <vt:lpstr>APPROACH</vt:lpstr>
      <vt:lpstr>BLOCK DIAGRAM [USING PID]</vt:lpstr>
      <vt:lpstr>BLOCK DIAGRAM [USING LQR]</vt:lpstr>
      <vt:lpstr>EQUATIONS</vt:lpstr>
      <vt:lpstr>Modes:</vt:lpstr>
      <vt:lpstr>Free Oscillation:</vt:lpstr>
      <vt:lpstr>Free Oscillation:</vt:lpstr>
      <vt:lpstr>Damped Oscillation:</vt:lpstr>
      <vt:lpstr>Controlled Oscillation:</vt:lpstr>
      <vt:lpstr>P Controller:</vt:lpstr>
      <vt:lpstr>PI Controller:</vt:lpstr>
      <vt:lpstr>PD Controller:</vt:lpstr>
      <vt:lpstr>PID Controller:</vt:lpstr>
      <vt:lpstr>LQR Controller:</vt:lpstr>
      <vt:lpstr>Manual Disturbance [LQR]</vt:lpstr>
      <vt:lpstr>SIMULINK DESIGN [LQR]</vt:lpstr>
      <vt:lpstr>SIMULINK OUTPUT [LQR]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OPTIMAL SYNCRONIZATION OF INVERTED PENDULUM USING PID AND LQR</dc:title>
  <dc:creator>vishwath kumar</dc:creator>
  <cp:lastModifiedBy>Yogee S</cp:lastModifiedBy>
  <cp:revision>16</cp:revision>
  <dcterms:created xsi:type="dcterms:W3CDTF">2020-08-31T06:48:01Z</dcterms:created>
  <dcterms:modified xsi:type="dcterms:W3CDTF">2020-10-31T19:29:13Z</dcterms:modified>
</cp:coreProperties>
</file>