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77" r:id="rId2"/>
    <p:sldId id="278" r:id="rId3"/>
    <p:sldId id="282" r:id="rId4"/>
    <p:sldId id="279" r:id="rId5"/>
    <p:sldId id="280" r:id="rId6"/>
  </p:sldIdLst>
  <p:sldSz cx="12192000" cy="6858000"/>
  <p:notesSz cx="6858000" cy="9144000"/>
  <p:embeddedFontLst>
    <p:embeddedFont>
      <p:font typeface="Franklin Gothic" panose="020B0604020202020204" charset="0"/>
      <p:regular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Libre Franklin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750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751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52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753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75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9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0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22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48582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583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584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8585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28" name="Google Shape;22;p7"/>
          <p:cNvCxnSpPr>
            <a:cxnSpLocks/>
          </p:cNvCxnSpPr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9" name="Google Shape;142;p16"/>
          <p:cNvCxnSpPr>
            <a:cxnSpLocks/>
          </p:cNvCxnSpPr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40" name="Google Shape;143;p16"/>
          <p:cNvCxnSpPr>
            <a:cxnSpLocks/>
          </p:cNvCxnSpPr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41" name="Google Shape;144;p16"/>
          <p:cNvCxnSpPr>
            <a:cxnSpLocks/>
          </p:cNvCxnSpPr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42" name="Google Shape;145;p16"/>
          <p:cNvCxnSpPr>
            <a:cxnSpLocks/>
          </p:cNvCxnSpPr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04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5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06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07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08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09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10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11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12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43" name="Google Shape;155;p16"/>
          <p:cNvCxnSpPr>
            <a:cxnSpLocks/>
          </p:cNvCxnSpPr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13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8714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8715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8716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8717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8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9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647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48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49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8650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cxnSp>
        <p:nvCxnSpPr>
          <p:cNvPr id="3145732" name="Google Shape;169;p17"/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651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52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53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4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33" name="Google Shape;174;p17"/>
          <p:cNvCxnSpPr>
            <a:cxnSpLocks/>
          </p:cNvCxnSpPr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65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691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92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93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8694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cxnSp>
        <p:nvCxnSpPr>
          <p:cNvPr id="3145736" name="Google Shape;184;p18"/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69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9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9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9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9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70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37" name="Google Shape;191;p18"/>
          <p:cNvCxnSpPr>
            <a:cxnSpLocks/>
          </p:cNvCxnSpPr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38" name="Google Shape;192;p18"/>
          <p:cNvCxnSpPr>
            <a:cxnSpLocks/>
          </p:cNvCxnSpPr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01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2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3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41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42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cxnSp>
        <p:nvCxnSpPr>
          <p:cNvPr id="3145731" name="Google Shape;200;p19"/>
          <p:cNvCxnSpPr>
            <a:cxnSpLocks/>
          </p:cNvCxnSpPr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643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48644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45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46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590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591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592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8593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1048594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cxnSp>
        <p:nvCxnSpPr>
          <p:cNvPr id="3145729" name="Google Shape;30;p8"/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595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96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7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8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cxnSp>
        <p:nvCxnSpPr>
          <p:cNvPr id="3145730" name="Google Shape;37;p9"/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60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grpSp>
        <p:nvGrpSpPr>
          <p:cNvPr id="33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48609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10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11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8612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13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14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15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16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17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18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19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20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21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2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3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8720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21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22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23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24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8725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cxnSp>
        <p:nvCxnSpPr>
          <p:cNvPr id="3145744" name="Google Shape;63;p10"/>
          <p:cNvCxnSpPr>
            <a:cxnSpLocks/>
          </p:cNvCxnSpPr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26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27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45" name="Google Shape;66;p10"/>
          <p:cNvCxnSpPr>
            <a:cxnSpLocks/>
          </p:cNvCxnSpPr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28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29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46" name="Google Shape;69;p10"/>
          <p:cNvCxnSpPr>
            <a:cxnSpLocks/>
          </p:cNvCxnSpPr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3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3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47" name="Google Shape;72;p10"/>
          <p:cNvCxnSpPr>
            <a:cxnSpLocks/>
          </p:cNvCxnSpPr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32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33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48" name="Google Shape;75;p10"/>
          <p:cNvCxnSpPr>
            <a:cxnSpLocks/>
          </p:cNvCxnSpPr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34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35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36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7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38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0486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cxnSp>
        <p:nvCxnSpPr>
          <p:cNvPr id="3145735" name="Google Shape;84;p11"/>
          <p:cNvCxnSpPr>
            <a:cxnSpLocks/>
          </p:cNvCxnSpPr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1048684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85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86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636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8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9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8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9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0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40" name="Google Shape;102;p14"/>
          <p:cNvSpPr txBox="1"/>
          <p:nvPr/>
        </p:nvSpPr>
        <p:spPr>
          <a:xfrm>
            <a:off x="699948" y="548291"/>
            <a:ext cx="1589372" cy="60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</a:p>
        </p:txBody>
      </p:sp>
      <p:grpSp>
        <p:nvGrpSpPr>
          <p:cNvPr id="57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8741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42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43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44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45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58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746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47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748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658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59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60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8661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48662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cxnSp>
        <p:nvCxnSpPr>
          <p:cNvPr id="3145734" name="Google Shape;120;p15"/>
          <p:cNvCxnSpPr>
            <a:cxnSpLocks/>
          </p:cNvCxnSpPr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663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48664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5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6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7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8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9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70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71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lvl9pPr>
          </a:lstStyle>
          <a:p>
            <a:endParaRPr/>
          </a:p>
        </p:txBody>
      </p:sp>
      <p:grpSp>
        <p:nvGrpSpPr>
          <p:cNvPr id="47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8672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73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74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75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8676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8677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48678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48679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0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1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</a:lvl1pPr>
            <a:lvl2pPr marL="0" lvl="1" indent="0" algn="l">
              <a:spcBef>
                <a:spcPts val="0"/>
              </a:spcBef>
              <a:buNone/>
            </a:lvl2pPr>
            <a:lvl3pPr marL="0" lvl="2" indent="0" algn="l">
              <a:spcBef>
                <a:spcPts val="0"/>
              </a:spcBef>
              <a:buNone/>
            </a:lvl3pPr>
            <a:lvl4pPr marL="0" lvl="3" indent="0" algn="l">
              <a:spcBef>
                <a:spcPts val="0"/>
              </a:spcBef>
              <a:buNone/>
            </a:lvl4pPr>
            <a:lvl5pPr marL="0" lvl="4" indent="0" algn="l">
              <a:spcBef>
                <a:spcPts val="0"/>
              </a:spcBef>
              <a:buNone/>
            </a:lvl5pPr>
            <a:lvl6pPr marL="0" lvl="5" indent="0" algn="l">
              <a:spcBef>
                <a:spcPts val="0"/>
              </a:spcBef>
              <a:buNone/>
            </a:lvl6pPr>
            <a:lvl7pPr marL="0" lvl="6" indent="0" algn="l">
              <a:spcBef>
                <a:spcPts val="0"/>
              </a:spcBef>
              <a:buNone/>
            </a:lvl7pPr>
            <a:lvl8pPr marL="0" lvl="7" indent="0" algn="l">
              <a:spcBef>
                <a:spcPts val="0"/>
              </a:spcBef>
              <a:buNone/>
            </a:lvl8pPr>
            <a:lvl9pPr marL="0" lvl="8" indent="0" algn="l">
              <a:spcBef>
                <a:spcPts val="0"/>
              </a:spcBef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577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579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8580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 Problem Statement</a:t>
            </a:r>
          </a:p>
        </p:txBody>
      </p:sp>
      <p:sp>
        <p:nvSpPr>
          <p:cNvPr id="1048587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585" y="1575435"/>
            <a:ext cx="6045835" cy="51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8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sz="2800" dirty="0" err="1">
                <a:latin typeface="Franklin Gothic"/>
                <a:ea typeface="Franklin Gothic"/>
                <a:cs typeface="Franklin Gothic"/>
                <a:sym typeface="Franklin Gothic"/>
              </a:rPr>
              <a:t>Title: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Franklin Gothic Demi" panose="020B0703020102020204" charset="0"/>
                <a:cs typeface="Franklin Gothic Demi" panose="020B0703020102020204" charset="0"/>
              </a:rPr>
              <a:t>Ideate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Franklin Gothic Demi" panose="020B0703020102020204" charset="0"/>
                <a:cs typeface="Franklin Gothic Demi" panose="020B0703020102020204" charset="0"/>
              </a:rPr>
              <a:t> and Implement a system to enhance the quality of education in rural areas.</a:t>
            </a:r>
            <a:br>
              <a:rPr lang="en-US" sz="28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sz="28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Franklin Gothic Demi" panose="020B0703020102020204" charset="0"/>
              <a:cs typeface="Franklin Gothic Demi" panose="020B07030201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latin typeface="Franklin Gothic Demi" panose="020B0703020102020204" charset="0"/>
              <a:ea typeface="Franklin Gothic"/>
              <a:cs typeface="Franklin Gothic Demi" panose="020B070302010202020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21655" y="5664200"/>
            <a:ext cx="2498725" cy="186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5455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>
                <a:latin typeface="Franklin Gothic Demi" panose="020B0703020102020204" charset="0"/>
                <a:cs typeface="Franklin Gothic Demi" panose="020B0703020102020204" charset="0"/>
              </a:rPr>
              <a:t>Idea/Approach Details</a:t>
            </a:r>
          </a:p>
        </p:txBody>
      </p:sp>
      <p:sp>
        <p:nvSpPr>
          <p:cNvPr id="1048600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175"/>
            <a:ext cx="6024245" cy="30994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system that introduced in rural education to increase the literacy rate in rural areas and to increase the employment opportunities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rgbClr val="212529"/>
                </a:solidFill>
                <a:latin typeface="Times New Roman" panose="02020603050405020304" charset="0"/>
                <a:cs typeface="Times New Roman" panose="02020603050405020304" charset="0"/>
              </a:rPr>
              <a:t>The features that include are: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rgbClr val="212529"/>
                </a:solidFill>
                <a:latin typeface="Times New Roman" panose="02020603050405020304" charset="0"/>
                <a:cs typeface="Times New Roman" panose="02020603050405020304" charset="0"/>
              </a:rPr>
              <a:t>Study material and Mentor Access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rgbClr val="212529"/>
                </a:solidFill>
                <a:latin typeface="Times New Roman" panose="02020603050405020304" charset="0"/>
                <a:cs typeface="Times New Roman" panose="02020603050405020304" charset="0"/>
              </a:rPr>
              <a:t>Monitoring Skill Progress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rgbClr val="212529"/>
                </a:solidFill>
                <a:latin typeface="Times New Roman" panose="02020603050405020304" charset="0"/>
                <a:cs typeface="Times New Roman" panose="02020603050405020304" charset="0"/>
              </a:rPr>
              <a:t>Bridge the Digital Divide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rgbClr val="212529"/>
                </a:solidFill>
                <a:latin typeface="Times New Roman" panose="02020603050405020304" charset="0"/>
                <a:cs typeface="Times New Roman" panose="02020603050405020304" charset="0"/>
              </a:rPr>
              <a:t>Employment Opportunities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01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048602" name="Google Shape;221;p2"/>
          <p:cNvSpPr txBox="1"/>
          <p:nvPr/>
        </p:nvSpPr>
        <p:spPr>
          <a:xfrm>
            <a:off x="7378575" y="2118476"/>
            <a:ext cx="4689138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</a:p>
        </p:txBody>
      </p:sp>
      <p:sp>
        <p:nvSpPr>
          <p:cNvPr id="1048603" name="Google Shape;222;p2"/>
          <p:cNvSpPr txBox="1"/>
          <p:nvPr/>
        </p:nvSpPr>
        <p:spPr>
          <a:xfrm>
            <a:off x="7378575" y="3820782"/>
            <a:ext cx="4572001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Franklin Gothic Demi" panose="020B0703020102020204" charset="0"/>
                <a:ea typeface="Libre Franklin"/>
                <a:cs typeface="Franklin Gothic Demi" panose="020B0703020102020204" charset="0"/>
                <a:sym typeface="Libre Franklin"/>
              </a:rPr>
              <a:t> WEB and Mobile App Development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 Demi" panose="020B0703020102020204" charset="0"/>
                <a:cs typeface="Franklin Gothic Demi" panose="020B0703020102020204" charset="0"/>
                <a:sym typeface="Libre Franklin"/>
              </a:rPr>
              <a:t>Cloud computing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 Demi" panose="020B0703020102020204" charset="0"/>
                <a:cs typeface="Franklin Gothic Demi" panose="020B0703020102020204" charset="0"/>
                <a:sym typeface="Libre Franklin"/>
              </a:rPr>
              <a:t>Database Management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 Demi" panose="020B0703020102020204" charset="0"/>
                <a:cs typeface="Franklin Gothic Demi" panose="020B0703020102020204" charset="0"/>
                <a:sym typeface="Libre Franklin"/>
              </a:rPr>
              <a:t>Amazon CloudFront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Franklin Gothic Demi" panose="020B0703020102020204" charset="0"/>
                <a:cs typeface="Franklin Gothic Demi" panose="020B0703020102020204" charset="0"/>
                <a:sym typeface="Libre Franklin"/>
              </a:rPr>
              <a:t>Machine learning</a:t>
            </a:r>
            <a:endParaRPr lang="en-US" sz="1600" dirty="0">
              <a:solidFill>
                <a:schemeClr val="dk1"/>
              </a:solidFill>
              <a:latin typeface="Franklin Gothic Demi" panose="020B0703020102020204" charset="0"/>
              <a:cs typeface="Franklin Gothic Demi" panose="020B0703020102020204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 Demi" panose="020B0703020102020204" charset="0"/>
                <a:cs typeface="Franklin Gothic Demi" panose="020B0703020102020204" charset="0"/>
                <a:sym typeface="Libre Franklin"/>
              </a:rPr>
              <a:t>Google Analytics or Custom Analytics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 Demi" panose="020B0703020102020204" charset="0"/>
                <a:cs typeface="Franklin Gothic Demi" panose="020B0703020102020204" charset="0"/>
                <a:sym typeface="Libre Franklin"/>
              </a:rPr>
              <a:t>Artificial Intelligence(AI) for Chatbot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97154" name="Picture 2" descr="3. Delivering quality education in rural communities | Delivering Quality  Education and Health Care to All : Preparing Regions for Demographic Change  | OECD iLibrary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/>
          <a:srcRect l="744" r="744"/>
          <a:stretch>
            <a:fillRect/>
          </a:stretch>
        </p:blipFill>
        <p:spPr bwMode="auto">
          <a:xfrm>
            <a:off x="7378701" y="85725"/>
            <a:ext cx="4542794" cy="3343275"/>
          </a:xfrm>
          <a:prstGeom prst="rect">
            <a:avLst/>
          </a:prstGeom>
          <a:noFill/>
        </p:spPr>
      </p:pic>
      <p:pic>
        <p:nvPicPr>
          <p:cNvPr id="2097155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3329940"/>
            <a:ext cx="2499360" cy="198120"/>
          </a:xfrm>
          <a:prstGeom prst="rect">
            <a:avLst/>
          </a:prstGeom>
        </p:spPr>
      </p:pic>
      <p:pic>
        <p:nvPicPr>
          <p:cNvPr id="209715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1862455"/>
            <a:ext cx="2499360" cy="198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C5439-8357-5FD5-36D3-0370DF05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4289-9C2A-3900-B2C7-258AC1F5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071" y="2133599"/>
            <a:ext cx="4827429" cy="2819401"/>
          </a:xfrm>
        </p:spPr>
        <p:txBody>
          <a:bodyPr/>
          <a:lstStyle/>
          <a:p>
            <a:r>
              <a:rPr lang="en-IN" dirty="0"/>
              <a:t>For creating the </a:t>
            </a:r>
            <a:r>
              <a:rPr lang="en-IN" dirty="0" err="1"/>
              <a:t>edu</a:t>
            </a:r>
            <a:r>
              <a:rPr lang="en-IN" dirty="0"/>
              <a:t> app and good morning  we use the web development</a:t>
            </a:r>
          </a:p>
          <a:p>
            <a:r>
              <a:rPr lang="en-IN" dirty="0"/>
              <a:t>For creating the classes we use group of objects under clustering process in machine learning</a:t>
            </a:r>
          </a:p>
          <a:p>
            <a:r>
              <a:rPr lang="en-IN" dirty="0"/>
              <a:t>For creating the videos and student mentoring and downloaded video we use classification process in machine learning</a:t>
            </a:r>
          </a:p>
          <a:p>
            <a:r>
              <a:rPr lang="en-IN" dirty="0"/>
              <a:t>For creating the doubt and resolution we use AI and classification process in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7CCFE-0418-23DB-408D-95149E4628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0ED9AFCD-BBE8-9479-3B69-B48999266E3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7539" b="7539"/>
          <a:stretch/>
        </p:blipFill>
        <p:spPr>
          <a:xfrm>
            <a:off x="6096000" y="-45086"/>
            <a:ext cx="6096000" cy="6903086"/>
          </a:xfrm>
        </p:spPr>
      </p:pic>
    </p:spTree>
    <p:extLst>
      <p:ext uri="{BB962C8B-B14F-4D97-AF65-F5344CB8AC3E}">
        <p14:creationId xmlns:p14="http://schemas.microsoft.com/office/powerpoint/2010/main" val="117312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66938" y="0"/>
            <a:ext cx="2971394" cy="6858000"/>
          </a:xfrm>
          <a:prstGeom prst="rect">
            <a:avLst/>
          </a:prstGeom>
        </p:spPr>
      </p:pic>
      <p:sp>
        <p:nvSpPr>
          <p:cNvPr id="1048606" name="TextBox 1048605"/>
          <p:cNvSpPr txBox="1"/>
          <p:nvPr/>
        </p:nvSpPr>
        <p:spPr>
          <a:xfrm>
            <a:off x="1191310" y="665500"/>
            <a:ext cx="6226824" cy="650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</a:rPr>
              <a:t>FLOW CHART</a:t>
            </a:r>
            <a:endParaRPr lang="en-US" sz="2800" b="1">
              <a:solidFill>
                <a:srgbClr val="000000"/>
              </a:solidFill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09" y="1970256"/>
            <a:ext cx="5553100" cy="4012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Access to Educational Content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Mentorship and Tutoring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Progress Tracking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Financial Support Information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Healthcare Education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Interactive Learning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Resource Mobilization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>
                <a:effectLst/>
                <a:latin typeface="Times New Roman" panose="02020603050405020304" charset="0"/>
                <a:cs typeface="Times New Roman" panose="02020603050405020304" charset="0"/>
              </a:rPr>
              <a:t>Environmental Education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Community Forums and Collaboration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25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048626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effectLst/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There are some key dependencies: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Technological Dependencies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Educational Content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Financial Dependencies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Human Resources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Infrastructure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Community Involvement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Connectivity and Electricity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Sustainability Plan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Cultural Sensitivity</a:t>
            </a:r>
          </a:p>
        </p:txBody>
      </p:sp>
      <p:sp>
        <p:nvSpPr>
          <p:cNvPr id="1048627" name="TextBox 2"/>
          <p:cNvSpPr txBox="1"/>
          <p:nvPr/>
        </p:nvSpPr>
        <p:spPr>
          <a:xfrm>
            <a:off x="6248399" y="2300841"/>
            <a:ext cx="4838701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2000" b="1" dirty="0">
                <a:latin typeface="Franklin Gothic Demi" panose="020B0703020102020204" charset="0"/>
                <a:cs typeface="Franklin Gothic Demi" panose="020B0703020102020204" charset="0"/>
              </a:rPr>
              <a:t>D</a:t>
            </a:r>
            <a:r>
              <a:rPr lang="en-US" sz="2000" b="1" dirty="0">
                <a:latin typeface="Franklin Gothic Demi" panose="020B0703020102020204" charset="0"/>
                <a:cs typeface="Franklin Gothic Demi" panose="020B0703020102020204" charset="0"/>
              </a:rPr>
              <a:t>EPENDENCIES</a:t>
            </a:r>
            <a:endParaRPr lang="en-US" sz="2000" b="1" i="0" dirty="0">
              <a:effectLst/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sp>
        <p:nvSpPr>
          <p:cNvPr id="1048628" name="TextBox 4"/>
          <p:cNvSpPr txBox="1"/>
          <p:nvPr/>
        </p:nvSpPr>
        <p:spPr>
          <a:xfrm>
            <a:off x="952499" y="2300841"/>
            <a:ext cx="4838701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2400" b="1" i="0" dirty="0">
                <a:effectLst/>
                <a:latin typeface="Franklin Gothic Demi" panose="020B0703020102020204" charset="0"/>
                <a:cs typeface="Franklin Gothic Demi" panose="020B0703020102020204" charset="0"/>
              </a:rPr>
              <a:t>USE CASES</a:t>
            </a:r>
          </a:p>
        </p:txBody>
      </p:sp>
      <p:pic>
        <p:nvPicPr>
          <p:cNvPr id="209715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1849120"/>
            <a:ext cx="2499360" cy="198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70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Noto Sans Symbols</vt:lpstr>
      <vt:lpstr>Arial</vt:lpstr>
      <vt:lpstr>Libre Franklin</vt:lpstr>
      <vt:lpstr>Franklin Gothic</vt:lpstr>
      <vt:lpstr>Söhne</vt:lpstr>
      <vt:lpstr>Times New Roman</vt:lpstr>
      <vt:lpstr>Franklin Gothic Demi</vt:lpstr>
      <vt:lpstr>Theme1</vt:lpstr>
      <vt:lpstr>Basic Details of the  Problem Statement</vt:lpstr>
      <vt:lpstr>Idea/Approach Details</vt:lpstr>
      <vt:lpstr>Prototype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21501a0526 yogeesh sai</cp:lastModifiedBy>
  <cp:revision>2</cp:revision>
  <dcterms:created xsi:type="dcterms:W3CDTF">2022-02-09T11:14:00Z</dcterms:created>
  <dcterms:modified xsi:type="dcterms:W3CDTF">2024-02-17T07:26:59Z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5c0807dceaf7451d8e43e3f4b282870d</vt:lpwstr>
  </property>
  <property fmtid="{D5CDD505-2E9C-101B-9397-08002B2CF9AE}" pid="4" name="KSOProductBuildVer">
    <vt:lpwstr>1033-12.2.0.13201</vt:lpwstr>
  </property>
</Properties>
</file>