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8" r:id="rId5"/>
    <p:sldId id="260" r:id="rId6"/>
    <p:sldId id="278" r:id="rId7"/>
    <p:sldId id="266" r:id="rId8"/>
    <p:sldId id="267" r:id="rId9"/>
    <p:sldId id="262" r:id="rId10"/>
    <p:sldId id="265" r:id="rId11"/>
    <p:sldId id="269" r:id="rId12"/>
    <p:sldId id="275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6B2"/>
    <a:srgbClr val="DEEBF7"/>
    <a:srgbClr val="117EBF"/>
    <a:srgbClr val="79307F"/>
    <a:srgbClr val="05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75409-049E-4FE6-9B56-718A3B490A84}" v="1655" dt="2024-09-25T15:06:34.324"/>
    <p1510:client id="{499F2EB7-CC05-4108-A2CD-8B50869DDAC8}" v="7909" dt="2024-09-25T14:59:25.428"/>
    <p1510:client id="{F650E0E4-F0D5-B240-AEBD-8D78122FCE12}" v="3960" dt="2024-09-25T15:02:38.01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D2DA6-F513-4FF5-9348-4CAE417C4318}" type="doc">
      <dgm:prSet loTypeId="urn:microsoft.com/office/officeart/2011/layout/Circle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08498C-CB2F-445F-B379-42C8613A43AE}">
      <dgm:prSet phldrT="[Text]" custT="1"/>
      <dgm:spPr/>
      <dgm:t>
        <a:bodyPr/>
        <a:lstStyle/>
        <a:p>
          <a:r>
            <a:rPr lang="en-GB" sz="1300" b="1">
              <a:latin typeface="+mn-lt"/>
              <a:cs typeface="Arial" panose="020B0604020202020204" pitchFamily="34" charset="0"/>
            </a:rPr>
            <a:t>Analysis &amp; Analytics</a:t>
          </a:r>
        </a:p>
      </dgm:t>
    </dgm:pt>
    <dgm:pt modelId="{EF73868F-FFFC-4FA2-918E-B9288F9D8610}" type="parTrans" cxnId="{FA0D9A94-6F02-4D70-9C34-87F87B998D05}">
      <dgm:prSet/>
      <dgm:spPr/>
      <dgm:t>
        <a:bodyPr/>
        <a:lstStyle/>
        <a:p>
          <a:endParaRPr lang="en-GB" sz="1300" b="1"/>
        </a:p>
      </dgm:t>
    </dgm:pt>
    <dgm:pt modelId="{9028424E-8EC0-40BA-851E-9CCA9D3E0AD7}" type="sibTrans" cxnId="{FA0D9A94-6F02-4D70-9C34-87F87B998D05}">
      <dgm:prSet/>
      <dgm:spPr/>
      <dgm:t>
        <a:bodyPr/>
        <a:lstStyle/>
        <a:p>
          <a:endParaRPr lang="en-GB" sz="1300" b="1"/>
        </a:p>
      </dgm:t>
    </dgm:pt>
    <dgm:pt modelId="{60B75390-30DE-4C95-926B-F4902C454122}">
      <dgm:prSet phldrT="[Text]" custT="1"/>
      <dgm:spPr/>
      <dgm:t>
        <a:bodyPr/>
        <a:lstStyle/>
        <a:p>
          <a:r>
            <a:rPr lang="en-GB" sz="1300" b="1">
              <a:latin typeface="+mn-lt"/>
              <a:cs typeface="Arial" panose="020B0604020202020204" pitchFamily="34" charset="0"/>
            </a:rPr>
            <a:t>Capability Realizations</a:t>
          </a:r>
        </a:p>
      </dgm:t>
    </dgm:pt>
    <dgm:pt modelId="{6A4EE6DB-C2F1-40C6-83F3-3D8543C0370A}" type="parTrans" cxnId="{F639F553-4379-491B-B638-93D0B848BE0D}">
      <dgm:prSet/>
      <dgm:spPr/>
      <dgm:t>
        <a:bodyPr/>
        <a:lstStyle/>
        <a:p>
          <a:endParaRPr lang="en-GB" sz="1300" b="1"/>
        </a:p>
      </dgm:t>
    </dgm:pt>
    <dgm:pt modelId="{7BAD940E-AFC2-4A4A-BEE6-A4084173C402}" type="sibTrans" cxnId="{F639F553-4379-491B-B638-93D0B848BE0D}">
      <dgm:prSet/>
      <dgm:spPr/>
      <dgm:t>
        <a:bodyPr/>
        <a:lstStyle/>
        <a:p>
          <a:endParaRPr lang="en-GB" sz="1300" b="1"/>
        </a:p>
      </dgm:t>
    </dgm:pt>
    <dgm:pt modelId="{5B3C4C88-9D45-4B9D-A00B-58972894C50F}">
      <dgm:prSet phldrT="[Text]" custT="1"/>
      <dgm:spPr/>
      <dgm:t>
        <a:bodyPr/>
        <a:lstStyle/>
        <a:p>
          <a:r>
            <a:rPr lang="en-GB" sz="1300" b="1">
              <a:latin typeface="+mn-lt"/>
              <a:cs typeface="Arial" panose="020B0604020202020204" pitchFamily="34" charset="0"/>
            </a:rPr>
            <a:t>Implementation of VMI &amp; its Benefits</a:t>
          </a:r>
        </a:p>
      </dgm:t>
    </dgm:pt>
    <dgm:pt modelId="{23313764-0360-48E5-B663-BE4D7B33D8FD}" type="parTrans" cxnId="{ECE34731-527B-4A2B-B007-B50427EF5544}">
      <dgm:prSet/>
      <dgm:spPr/>
      <dgm:t>
        <a:bodyPr/>
        <a:lstStyle/>
        <a:p>
          <a:endParaRPr lang="en-GB" sz="1300" b="1"/>
        </a:p>
      </dgm:t>
    </dgm:pt>
    <dgm:pt modelId="{0B923E6B-FFBA-4798-895C-C48311E677E0}" type="sibTrans" cxnId="{ECE34731-527B-4A2B-B007-B50427EF5544}">
      <dgm:prSet/>
      <dgm:spPr/>
      <dgm:t>
        <a:bodyPr/>
        <a:lstStyle/>
        <a:p>
          <a:endParaRPr lang="en-GB" sz="1300" b="1"/>
        </a:p>
      </dgm:t>
    </dgm:pt>
    <dgm:pt modelId="{3AF1F5AE-DD2E-43C6-8017-E06EA0EDA761}" type="pres">
      <dgm:prSet presAssocID="{FB6D2DA6-F513-4FF5-9348-4CAE417C431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FCD3C3F-C7FF-46BB-8AF3-D39F93820456}" type="pres">
      <dgm:prSet presAssocID="{5B3C4C88-9D45-4B9D-A00B-58972894C50F}" presName="Accent3" presStyleCnt="0"/>
      <dgm:spPr/>
    </dgm:pt>
    <dgm:pt modelId="{41AF6378-A171-4802-8FFF-5F8C5867ADDE}" type="pres">
      <dgm:prSet presAssocID="{5B3C4C88-9D45-4B9D-A00B-58972894C50F}" presName="Accent" presStyleLbl="node1" presStyleIdx="0" presStyleCnt="3"/>
      <dgm:spPr/>
    </dgm:pt>
    <dgm:pt modelId="{20D9C14D-CA0E-4122-B574-0B7F1A666A09}" type="pres">
      <dgm:prSet presAssocID="{5B3C4C88-9D45-4B9D-A00B-58972894C50F}" presName="ParentBackground3" presStyleCnt="0"/>
      <dgm:spPr/>
    </dgm:pt>
    <dgm:pt modelId="{BABF91AC-7677-41CB-8420-1F93346D0386}" type="pres">
      <dgm:prSet presAssocID="{5B3C4C88-9D45-4B9D-A00B-58972894C50F}" presName="ParentBackground" presStyleLbl="fgAcc1" presStyleIdx="0" presStyleCnt="3"/>
      <dgm:spPr/>
    </dgm:pt>
    <dgm:pt modelId="{081A1E98-270F-49E7-986C-1E64561B2D4E}" type="pres">
      <dgm:prSet presAssocID="{5B3C4C88-9D45-4B9D-A00B-58972894C50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6E9A624-1045-4F4F-9F7B-81BA56D3E56F}" type="pres">
      <dgm:prSet presAssocID="{60B75390-30DE-4C95-926B-F4902C454122}" presName="Accent2" presStyleCnt="0"/>
      <dgm:spPr/>
    </dgm:pt>
    <dgm:pt modelId="{21BC6DBA-0FF4-4BFC-BCE9-0CB14429C43E}" type="pres">
      <dgm:prSet presAssocID="{60B75390-30DE-4C95-926B-F4902C454122}" presName="Accent" presStyleLbl="node1" presStyleIdx="1" presStyleCnt="3"/>
      <dgm:spPr/>
    </dgm:pt>
    <dgm:pt modelId="{91A5FB91-41E3-4149-B47B-7BE5833C9889}" type="pres">
      <dgm:prSet presAssocID="{60B75390-30DE-4C95-926B-F4902C454122}" presName="ParentBackground2" presStyleCnt="0"/>
      <dgm:spPr/>
    </dgm:pt>
    <dgm:pt modelId="{314D4232-A20F-48FF-9B24-F3A83AFA4FD8}" type="pres">
      <dgm:prSet presAssocID="{60B75390-30DE-4C95-926B-F4902C454122}" presName="ParentBackground" presStyleLbl="fgAcc1" presStyleIdx="1" presStyleCnt="3"/>
      <dgm:spPr/>
    </dgm:pt>
    <dgm:pt modelId="{5043870D-DE43-4873-BB15-5DBF9FB09742}" type="pres">
      <dgm:prSet presAssocID="{60B75390-30DE-4C95-926B-F4902C45412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5CED450-D49D-4B4C-A0FF-FEB0D3D37C37}" type="pres">
      <dgm:prSet presAssocID="{2B08498C-CB2F-445F-B379-42C8613A43AE}" presName="Accent1" presStyleCnt="0"/>
      <dgm:spPr/>
    </dgm:pt>
    <dgm:pt modelId="{CC927FDD-B8D0-44D2-BA5A-31BC2FAAA774}" type="pres">
      <dgm:prSet presAssocID="{2B08498C-CB2F-445F-B379-42C8613A43AE}" presName="Accent" presStyleLbl="node1" presStyleIdx="2" presStyleCnt="3"/>
      <dgm:spPr/>
    </dgm:pt>
    <dgm:pt modelId="{778CA849-E916-486F-8782-0775E4344903}" type="pres">
      <dgm:prSet presAssocID="{2B08498C-CB2F-445F-B379-42C8613A43AE}" presName="ParentBackground1" presStyleCnt="0"/>
      <dgm:spPr/>
    </dgm:pt>
    <dgm:pt modelId="{F1E00C67-39BD-486D-B57C-F4BD6AE5EEF4}" type="pres">
      <dgm:prSet presAssocID="{2B08498C-CB2F-445F-B379-42C8613A43AE}" presName="ParentBackground" presStyleLbl="fgAcc1" presStyleIdx="2" presStyleCnt="3" custLinFactNeighborX="333" custLinFactNeighborY="-6"/>
      <dgm:spPr/>
    </dgm:pt>
    <dgm:pt modelId="{7565919F-553C-497E-ADEA-4E105305D220}" type="pres">
      <dgm:prSet presAssocID="{2B08498C-CB2F-445F-B379-42C8613A43A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993F409-B1C0-4D59-816E-92A676549298}" type="presOf" srcId="{60B75390-30DE-4C95-926B-F4902C454122}" destId="{314D4232-A20F-48FF-9B24-F3A83AFA4FD8}" srcOrd="0" destOrd="0" presId="urn:microsoft.com/office/officeart/2011/layout/CircleProcess"/>
    <dgm:cxn modelId="{F3FBE212-D6BC-4151-B0B3-BB7D35B932AF}" type="presOf" srcId="{FB6D2DA6-F513-4FF5-9348-4CAE417C4318}" destId="{3AF1F5AE-DD2E-43C6-8017-E06EA0EDA761}" srcOrd="0" destOrd="0" presId="urn:microsoft.com/office/officeart/2011/layout/CircleProcess"/>
    <dgm:cxn modelId="{D100E413-5365-4856-8D78-126F45026144}" type="presOf" srcId="{5B3C4C88-9D45-4B9D-A00B-58972894C50F}" destId="{BABF91AC-7677-41CB-8420-1F93346D0386}" srcOrd="0" destOrd="0" presId="urn:microsoft.com/office/officeart/2011/layout/CircleProcess"/>
    <dgm:cxn modelId="{ECE34731-527B-4A2B-B007-B50427EF5544}" srcId="{FB6D2DA6-F513-4FF5-9348-4CAE417C4318}" destId="{5B3C4C88-9D45-4B9D-A00B-58972894C50F}" srcOrd="2" destOrd="0" parTransId="{23313764-0360-48E5-B663-BE4D7B33D8FD}" sibTransId="{0B923E6B-FFBA-4798-895C-C48311E677E0}"/>
    <dgm:cxn modelId="{68054046-8D1E-46F9-8D6D-017411B5EC9A}" type="presOf" srcId="{60B75390-30DE-4C95-926B-F4902C454122}" destId="{5043870D-DE43-4873-BB15-5DBF9FB09742}" srcOrd="1" destOrd="0" presId="urn:microsoft.com/office/officeart/2011/layout/CircleProcess"/>
    <dgm:cxn modelId="{F639F553-4379-491B-B638-93D0B848BE0D}" srcId="{FB6D2DA6-F513-4FF5-9348-4CAE417C4318}" destId="{60B75390-30DE-4C95-926B-F4902C454122}" srcOrd="1" destOrd="0" parTransId="{6A4EE6DB-C2F1-40C6-83F3-3D8543C0370A}" sibTransId="{7BAD940E-AFC2-4A4A-BEE6-A4084173C402}"/>
    <dgm:cxn modelId="{FA0D9A94-6F02-4D70-9C34-87F87B998D05}" srcId="{FB6D2DA6-F513-4FF5-9348-4CAE417C4318}" destId="{2B08498C-CB2F-445F-B379-42C8613A43AE}" srcOrd="0" destOrd="0" parTransId="{EF73868F-FFFC-4FA2-918E-B9288F9D8610}" sibTransId="{9028424E-8EC0-40BA-851E-9CCA9D3E0AD7}"/>
    <dgm:cxn modelId="{EAA354B4-E4A8-43F2-BEE3-3A74E792B697}" type="presOf" srcId="{2B08498C-CB2F-445F-B379-42C8613A43AE}" destId="{F1E00C67-39BD-486D-B57C-F4BD6AE5EEF4}" srcOrd="0" destOrd="0" presId="urn:microsoft.com/office/officeart/2011/layout/CircleProcess"/>
    <dgm:cxn modelId="{CE60FBB5-BB69-4B54-8D42-9ED2A7522FF5}" type="presOf" srcId="{5B3C4C88-9D45-4B9D-A00B-58972894C50F}" destId="{081A1E98-270F-49E7-986C-1E64561B2D4E}" srcOrd="1" destOrd="0" presId="urn:microsoft.com/office/officeart/2011/layout/CircleProcess"/>
    <dgm:cxn modelId="{EEA5F5E8-8851-4CA7-B26C-327D85042AAB}" type="presOf" srcId="{2B08498C-CB2F-445F-B379-42C8613A43AE}" destId="{7565919F-553C-497E-ADEA-4E105305D220}" srcOrd="1" destOrd="0" presId="urn:microsoft.com/office/officeart/2011/layout/CircleProcess"/>
    <dgm:cxn modelId="{C8061B80-9F5B-4744-8280-6F8EB8ECFF9D}" type="presParOf" srcId="{3AF1F5AE-DD2E-43C6-8017-E06EA0EDA761}" destId="{3FCD3C3F-C7FF-46BB-8AF3-D39F93820456}" srcOrd="0" destOrd="0" presId="urn:microsoft.com/office/officeart/2011/layout/CircleProcess"/>
    <dgm:cxn modelId="{3453E7D1-C06F-4DAF-96C4-75F3DC237CFC}" type="presParOf" srcId="{3FCD3C3F-C7FF-46BB-8AF3-D39F93820456}" destId="{41AF6378-A171-4802-8FFF-5F8C5867ADDE}" srcOrd="0" destOrd="0" presId="urn:microsoft.com/office/officeart/2011/layout/CircleProcess"/>
    <dgm:cxn modelId="{8B2B735C-9352-4A81-AD4B-2F3AAF24A4E7}" type="presParOf" srcId="{3AF1F5AE-DD2E-43C6-8017-E06EA0EDA761}" destId="{20D9C14D-CA0E-4122-B574-0B7F1A666A09}" srcOrd="1" destOrd="0" presId="urn:microsoft.com/office/officeart/2011/layout/CircleProcess"/>
    <dgm:cxn modelId="{369918C4-E0E6-4105-BB01-C63E021A5DD6}" type="presParOf" srcId="{20D9C14D-CA0E-4122-B574-0B7F1A666A09}" destId="{BABF91AC-7677-41CB-8420-1F93346D0386}" srcOrd="0" destOrd="0" presId="urn:microsoft.com/office/officeart/2011/layout/CircleProcess"/>
    <dgm:cxn modelId="{96DB5FD1-3E3A-4412-B7FE-2A8C2C6A322C}" type="presParOf" srcId="{3AF1F5AE-DD2E-43C6-8017-E06EA0EDA761}" destId="{081A1E98-270F-49E7-986C-1E64561B2D4E}" srcOrd="2" destOrd="0" presId="urn:microsoft.com/office/officeart/2011/layout/CircleProcess"/>
    <dgm:cxn modelId="{00194753-BD93-4312-AEF3-EA064E4F90B4}" type="presParOf" srcId="{3AF1F5AE-DD2E-43C6-8017-E06EA0EDA761}" destId="{26E9A624-1045-4F4F-9F7B-81BA56D3E56F}" srcOrd="3" destOrd="0" presId="urn:microsoft.com/office/officeart/2011/layout/CircleProcess"/>
    <dgm:cxn modelId="{9A8A0AC0-7016-43A7-AF95-3F33C9F0CC0A}" type="presParOf" srcId="{26E9A624-1045-4F4F-9F7B-81BA56D3E56F}" destId="{21BC6DBA-0FF4-4BFC-BCE9-0CB14429C43E}" srcOrd="0" destOrd="0" presId="urn:microsoft.com/office/officeart/2011/layout/CircleProcess"/>
    <dgm:cxn modelId="{AED44FD8-7440-4D17-B990-71BCB2EB100C}" type="presParOf" srcId="{3AF1F5AE-DD2E-43C6-8017-E06EA0EDA761}" destId="{91A5FB91-41E3-4149-B47B-7BE5833C9889}" srcOrd="4" destOrd="0" presId="urn:microsoft.com/office/officeart/2011/layout/CircleProcess"/>
    <dgm:cxn modelId="{5AD1CD6C-1EC6-4714-944F-8AEABD1AAE7C}" type="presParOf" srcId="{91A5FB91-41E3-4149-B47B-7BE5833C9889}" destId="{314D4232-A20F-48FF-9B24-F3A83AFA4FD8}" srcOrd="0" destOrd="0" presId="urn:microsoft.com/office/officeart/2011/layout/CircleProcess"/>
    <dgm:cxn modelId="{D2103A09-9AAD-49ED-A21F-17E40575C4DE}" type="presParOf" srcId="{3AF1F5AE-DD2E-43C6-8017-E06EA0EDA761}" destId="{5043870D-DE43-4873-BB15-5DBF9FB09742}" srcOrd="5" destOrd="0" presId="urn:microsoft.com/office/officeart/2011/layout/CircleProcess"/>
    <dgm:cxn modelId="{C8A3D164-7B3A-4D89-B97B-3EB302A323BD}" type="presParOf" srcId="{3AF1F5AE-DD2E-43C6-8017-E06EA0EDA761}" destId="{05CED450-D49D-4B4C-A0FF-FEB0D3D37C37}" srcOrd="6" destOrd="0" presId="urn:microsoft.com/office/officeart/2011/layout/CircleProcess"/>
    <dgm:cxn modelId="{4BEF7BBB-5066-4AAA-85CC-2131B22A484B}" type="presParOf" srcId="{05CED450-D49D-4B4C-A0FF-FEB0D3D37C37}" destId="{CC927FDD-B8D0-44D2-BA5A-31BC2FAAA774}" srcOrd="0" destOrd="0" presId="urn:microsoft.com/office/officeart/2011/layout/CircleProcess"/>
    <dgm:cxn modelId="{CDEA5895-3C14-4A8B-8EFB-640DB20A0A3A}" type="presParOf" srcId="{3AF1F5AE-DD2E-43C6-8017-E06EA0EDA761}" destId="{778CA849-E916-486F-8782-0775E4344903}" srcOrd="7" destOrd="0" presId="urn:microsoft.com/office/officeart/2011/layout/CircleProcess"/>
    <dgm:cxn modelId="{BACD24AC-8F20-425D-ABA5-F767762F47C0}" type="presParOf" srcId="{778CA849-E916-486F-8782-0775E4344903}" destId="{F1E00C67-39BD-486D-B57C-F4BD6AE5EEF4}" srcOrd="0" destOrd="0" presId="urn:microsoft.com/office/officeart/2011/layout/CircleProcess"/>
    <dgm:cxn modelId="{7386D60F-AC16-4546-AEBD-A2E004F28881}" type="presParOf" srcId="{3AF1F5AE-DD2E-43C6-8017-E06EA0EDA761}" destId="{7565919F-553C-497E-ADEA-4E105305D22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713BA-5FD4-443D-ACD3-497A2FCBCD86}" type="doc">
      <dgm:prSet loTypeId="urn:microsoft.com/office/officeart/2005/8/layout/vList3" loCatId="picture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C108D295-0B30-4DB1-BA8A-36439184D472}">
      <dgm:prSet custT="1"/>
      <dgm:spPr/>
      <dgm:t>
        <a:bodyPr/>
        <a:lstStyle/>
        <a:p>
          <a:pPr algn="ctr"/>
          <a:r>
            <a:rPr lang="en-US" sz="1200" b="0"/>
            <a:t>Provide Moglix with </a:t>
          </a:r>
          <a:r>
            <a:rPr lang="en-US" sz="1200" b="1"/>
            <a:t>constant visibility </a:t>
          </a:r>
          <a:r>
            <a:rPr lang="en-US" sz="1200" b="0"/>
            <a:t>into our inventory, allowing it to replenish stock as it approaches the limit </a:t>
          </a:r>
          <a:r>
            <a:rPr lang="en-US" sz="1200" b="1"/>
            <a:t>(Safety stock + EDDLT) </a:t>
          </a:r>
          <a:r>
            <a:rPr lang="en-US" sz="1200" b="0"/>
            <a:t>for your whole indirect procurement.</a:t>
          </a:r>
        </a:p>
      </dgm:t>
    </dgm:pt>
    <dgm:pt modelId="{C48A2424-9797-4C86-B573-A7C6B4CC0E5D}" type="parTrans" cxnId="{396746B2-14F1-4413-9BCF-9F5BA2497171}">
      <dgm:prSet/>
      <dgm:spPr/>
      <dgm:t>
        <a:bodyPr/>
        <a:lstStyle/>
        <a:p>
          <a:endParaRPr lang="en-IN"/>
        </a:p>
      </dgm:t>
    </dgm:pt>
    <dgm:pt modelId="{7C2B8EA1-0E24-4C5C-8421-B7599243F996}" type="sibTrans" cxnId="{396746B2-14F1-4413-9BCF-9F5BA2497171}">
      <dgm:prSet/>
      <dgm:spPr/>
      <dgm:t>
        <a:bodyPr/>
        <a:lstStyle/>
        <a:p>
          <a:endParaRPr lang="en-IN"/>
        </a:p>
      </dgm:t>
    </dgm:pt>
    <dgm:pt modelId="{72A4567D-0BAE-48D3-B211-BD1A64DA9469}">
      <dgm:prSet custT="1"/>
      <dgm:spPr/>
      <dgm:t>
        <a:bodyPr/>
        <a:lstStyle/>
        <a:p>
          <a:r>
            <a:rPr lang="en-US" sz="1200" b="0"/>
            <a:t>Leverage Moglix's capability </a:t>
          </a:r>
          <a:r>
            <a:rPr lang="en-US" sz="1200" b="1"/>
            <a:t>to break bulk orders</a:t>
          </a:r>
          <a:r>
            <a:rPr lang="en-US" sz="1200" b="0"/>
            <a:t>, enabling us to order minimal quantities as needed.</a:t>
          </a:r>
          <a:endParaRPr lang="en-IN" sz="1200" b="0"/>
        </a:p>
      </dgm:t>
    </dgm:pt>
    <dgm:pt modelId="{399100BD-66FE-4CE8-9314-56719AD71920}" type="parTrans" cxnId="{055C8CC9-1358-4A66-888E-782C9FB38CE7}">
      <dgm:prSet/>
      <dgm:spPr/>
      <dgm:t>
        <a:bodyPr/>
        <a:lstStyle/>
        <a:p>
          <a:endParaRPr lang="en-IN"/>
        </a:p>
      </dgm:t>
    </dgm:pt>
    <dgm:pt modelId="{C1A8BE6B-0692-4B72-AD8D-5430D42D0080}" type="sibTrans" cxnId="{055C8CC9-1358-4A66-888E-782C9FB38CE7}">
      <dgm:prSet/>
      <dgm:spPr/>
      <dgm:t>
        <a:bodyPr/>
        <a:lstStyle/>
        <a:p>
          <a:endParaRPr lang="en-IN"/>
        </a:p>
      </dgm:t>
    </dgm:pt>
    <dgm:pt modelId="{0950D394-F202-4D05-9952-650B3D34510B}">
      <dgm:prSet custT="1"/>
      <dgm:spPr/>
      <dgm:t>
        <a:bodyPr/>
        <a:lstStyle/>
        <a:p>
          <a:r>
            <a:rPr lang="en-US" sz="1200" b="1"/>
            <a:t>Enabling a transparent </a:t>
          </a:r>
          <a:r>
            <a:rPr lang="en-US" sz="1200" b="0"/>
            <a:t>process from procurement and quality inspections to reverse logistics leveraging scalability.</a:t>
          </a:r>
          <a:endParaRPr lang="en-IN" sz="1200" b="0"/>
        </a:p>
      </dgm:t>
    </dgm:pt>
    <dgm:pt modelId="{81844C1D-4452-4CC6-996E-E040A902EB35}" type="parTrans" cxnId="{42D8984B-703B-46B6-AB11-E55C8B823FF6}">
      <dgm:prSet/>
      <dgm:spPr/>
      <dgm:t>
        <a:bodyPr/>
        <a:lstStyle/>
        <a:p>
          <a:endParaRPr lang="en-IN"/>
        </a:p>
      </dgm:t>
    </dgm:pt>
    <dgm:pt modelId="{43EDA960-F7DE-48F5-AB02-6A6ADBAB42B7}" type="sibTrans" cxnId="{42D8984B-703B-46B6-AB11-E55C8B823FF6}">
      <dgm:prSet/>
      <dgm:spPr/>
      <dgm:t>
        <a:bodyPr/>
        <a:lstStyle/>
        <a:p>
          <a:endParaRPr lang="en-IN"/>
        </a:p>
      </dgm:t>
    </dgm:pt>
    <dgm:pt modelId="{79ECD227-F352-403F-BB56-BD5148D5C9AA}">
      <dgm:prSet custT="1"/>
      <dgm:spPr/>
      <dgm:t>
        <a:bodyPr/>
        <a:lstStyle/>
        <a:p>
          <a:pPr algn="ctr"/>
          <a:r>
            <a:rPr lang="en-US" sz="1200" b="0"/>
            <a:t>Offering customizable ERP solutions tailored to budget, ranging from </a:t>
          </a:r>
          <a:r>
            <a:rPr lang="en-US" sz="1200" b="1"/>
            <a:t>SAP and Ariba </a:t>
          </a:r>
          <a:r>
            <a:rPr lang="en-US" sz="1200" b="0"/>
            <a:t>to SCM  systems for end-to-end operations.</a:t>
          </a:r>
          <a:endParaRPr lang="en-IN" sz="1200" b="0"/>
        </a:p>
      </dgm:t>
    </dgm:pt>
    <dgm:pt modelId="{4476C61A-15E0-4699-BE1C-11287EFE71C6}" type="parTrans" cxnId="{41FADC3F-8A7A-4734-8AAA-B9B737B6AC6E}">
      <dgm:prSet/>
      <dgm:spPr/>
      <dgm:t>
        <a:bodyPr/>
        <a:lstStyle/>
        <a:p>
          <a:endParaRPr lang="en-IN"/>
        </a:p>
      </dgm:t>
    </dgm:pt>
    <dgm:pt modelId="{AD664C71-FA71-4BA8-A0F6-309A46A04709}" type="sibTrans" cxnId="{41FADC3F-8A7A-4734-8AAA-B9B737B6AC6E}">
      <dgm:prSet/>
      <dgm:spPr/>
      <dgm:t>
        <a:bodyPr/>
        <a:lstStyle/>
        <a:p>
          <a:endParaRPr lang="en-IN"/>
        </a:p>
      </dgm:t>
    </dgm:pt>
    <dgm:pt modelId="{42A293BC-5C27-4E27-B12B-06C4555B45C4}">
      <dgm:prSet custT="1"/>
      <dgm:spPr/>
      <dgm:t>
        <a:bodyPr/>
        <a:lstStyle/>
        <a:p>
          <a:r>
            <a:rPr lang="en-US" sz="1200" b="1"/>
            <a:t>Stringent delivery operations </a:t>
          </a:r>
          <a:r>
            <a:rPr lang="en-US" sz="1200" b="0"/>
            <a:t>based on quantity, utilizing various modes of transport.</a:t>
          </a:r>
          <a:endParaRPr lang="en-IN" sz="1200" b="0"/>
        </a:p>
      </dgm:t>
    </dgm:pt>
    <dgm:pt modelId="{91257583-D40F-42D9-8F10-6235845B1146}" type="parTrans" cxnId="{85D5A9FE-B8D7-4D67-BB16-20918BB266C5}">
      <dgm:prSet/>
      <dgm:spPr/>
      <dgm:t>
        <a:bodyPr/>
        <a:lstStyle/>
        <a:p>
          <a:endParaRPr lang="en-IN"/>
        </a:p>
      </dgm:t>
    </dgm:pt>
    <dgm:pt modelId="{CCAB24AD-3131-42EA-B189-1A131122C2D2}" type="sibTrans" cxnId="{85D5A9FE-B8D7-4D67-BB16-20918BB266C5}">
      <dgm:prSet/>
      <dgm:spPr/>
      <dgm:t>
        <a:bodyPr/>
        <a:lstStyle/>
        <a:p>
          <a:endParaRPr lang="en-IN"/>
        </a:p>
      </dgm:t>
    </dgm:pt>
    <dgm:pt modelId="{999FE1BF-3C15-418B-9D4D-6FE88653C4C6}">
      <dgm:prSet custT="1"/>
      <dgm:spPr/>
      <dgm:t>
        <a:bodyPr/>
        <a:lstStyle/>
        <a:p>
          <a:r>
            <a:rPr lang="en-US" sz="1200" b="0"/>
            <a:t>Utilize </a:t>
          </a:r>
          <a:r>
            <a:rPr lang="en-US" sz="1200" b="1"/>
            <a:t>accurate demand forecasting </a:t>
          </a:r>
          <a:r>
            <a:rPr lang="en-US" sz="1200" b="0"/>
            <a:t>to meet needs efficiently, simplifying warehouse management.</a:t>
          </a:r>
          <a:endParaRPr lang="en-IN" sz="1200" b="0"/>
        </a:p>
      </dgm:t>
    </dgm:pt>
    <dgm:pt modelId="{E05A9BBE-1AC1-4A33-916B-EA4834B26A65}" type="parTrans" cxnId="{A019DA3D-F17F-4EDF-9A57-116D604FDCAF}">
      <dgm:prSet/>
      <dgm:spPr/>
      <dgm:t>
        <a:bodyPr/>
        <a:lstStyle/>
        <a:p>
          <a:endParaRPr lang="en-IN"/>
        </a:p>
      </dgm:t>
    </dgm:pt>
    <dgm:pt modelId="{750DAA5F-DCD3-4030-B74F-108A460182D0}" type="sibTrans" cxnId="{A019DA3D-F17F-4EDF-9A57-116D604FDCAF}">
      <dgm:prSet/>
      <dgm:spPr/>
      <dgm:t>
        <a:bodyPr/>
        <a:lstStyle/>
        <a:p>
          <a:endParaRPr lang="en-IN"/>
        </a:p>
      </dgm:t>
    </dgm:pt>
    <dgm:pt modelId="{4A9C9180-4722-43F5-B2D2-CD3077ADD8A9}" type="pres">
      <dgm:prSet presAssocID="{7E6713BA-5FD4-443D-ACD3-497A2FCBCD86}" presName="linearFlow" presStyleCnt="0">
        <dgm:presLayoutVars>
          <dgm:dir/>
          <dgm:resizeHandles val="exact"/>
        </dgm:presLayoutVars>
      </dgm:prSet>
      <dgm:spPr/>
    </dgm:pt>
    <dgm:pt modelId="{799F0DA1-B14C-4800-B23B-3B3A04853F8C}" type="pres">
      <dgm:prSet presAssocID="{C108D295-0B30-4DB1-BA8A-36439184D472}" presName="composite" presStyleCnt="0"/>
      <dgm:spPr/>
    </dgm:pt>
    <dgm:pt modelId="{B1173CE5-FF7A-40A8-AB3C-FEFDE97AC389}" type="pres">
      <dgm:prSet presAssocID="{C108D295-0B30-4DB1-BA8A-36439184D472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nventory with solid fill"/>
        </a:ext>
      </dgm:extLst>
    </dgm:pt>
    <dgm:pt modelId="{7D49EE43-B46F-45C0-B908-A92875DCA79A}" type="pres">
      <dgm:prSet presAssocID="{C108D295-0B30-4DB1-BA8A-36439184D472}" presName="txShp" presStyleLbl="node1" presStyleIdx="0" presStyleCnt="6" custScaleX="101009" custScaleY="146861">
        <dgm:presLayoutVars>
          <dgm:bulletEnabled val="1"/>
        </dgm:presLayoutVars>
      </dgm:prSet>
      <dgm:spPr/>
    </dgm:pt>
    <dgm:pt modelId="{8A2DF4C1-EF3A-48EE-9422-C08387D7F4CB}" type="pres">
      <dgm:prSet presAssocID="{7C2B8EA1-0E24-4C5C-8421-B7599243F996}" presName="spacing" presStyleCnt="0"/>
      <dgm:spPr/>
    </dgm:pt>
    <dgm:pt modelId="{C7D19929-69E6-437E-90C0-492610D3795F}" type="pres">
      <dgm:prSet presAssocID="{72A4567D-0BAE-48D3-B211-BD1A64DA9469}" presName="composite" presStyleCnt="0"/>
      <dgm:spPr/>
    </dgm:pt>
    <dgm:pt modelId="{B63E9057-DFF2-422C-8102-0BF5D91287E0}" type="pres">
      <dgm:prSet presAssocID="{72A4567D-0BAE-48D3-B211-BD1A64DA9469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89410ED1-51DA-429A-9775-AB89E69A2684}" type="pres">
      <dgm:prSet presAssocID="{72A4567D-0BAE-48D3-B211-BD1A64DA9469}" presName="txShp" presStyleLbl="node1" presStyleIdx="1" presStyleCnt="6">
        <dgm:presLayoutVars>
          <dgm:bulletEnabled val="1"/>
        </dgm:presLayoutVars>
      </dgm:prSet>
      <dgm:spPr/>
    </dgm:pt>
    <dgm:pt modelId="{0FDEF40A-BD23-41A4-939C-C5BCAE094315}" type="pres">
      <dgm:prSet presAssocID="{C1A8BE6B-0692-4B72-AD8D-5430D42D0080}" presName="spacing" presStyleCnt="0"/>
      <dgm:spPr/>
    </dgm:pt>
    <dgm:pt modelId="{CDF5017E-33B5-48D4-9DD6-253F4F449786}" type="pres">
      <dgm:prSet presAssocID="{0950D394-F202-4D05-9952-650B3D34510B}" presName="composite" presStyleCnt="0"/>
      <dgm:spPr/>
    </dgm:pt>
    <dgm:pt modelId="{E437053E-3F87-40CF-B0AC-00BD6613103E}" type="pres">
      <dgm:prSet presAssocID="{0950D394-F202-4D05-9952-650B3D34510B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livery with solid fill"/>
        </a:ext>
      </dgm:extLst>
    </dgm:pt>
    <dgm:pt modelId="{9A2AD5F8-A6B5-465F-B8F3-47F52DF37646}" type="pres">
      <dgm:prSet presAssocID="{0950D394-F202-4D05-9952-650B3D34510B}" presName="txShp" presStyleLbl="node1" presStyleIdx="2" presStyleCnt="6">
        <dgm:presLayoutVars>
          <dgm:bulletEnabled val="1"/>
        </dgm:presLayoutVars>
      </dgm:prSet>
      <dgm:spPr/>
    </dgm:pt>
    <dgm:pt modelId="{1CC8461D-CB58-49C9-80A3-EA9F16525673}" type="pres">
      <dgm:prSet presAssocID="{43EDA960-F7DE-48F5-AB02-6A6ADBAB42B7}" presName="spacing" presStyleCnt="0"/>
      <dgm:spPr/>
    </dgm:pt>
    <dgm:pt modelId="{F31B2D49-2367-4770-87C0-BDEFC503C517}" type="pres">
      <dgm:prSet presAssocID="{79ECD227-F352-403F-BB56-BD5148D5C9AA}" presName="composite" presStyleCnt="0"/>
      <dgm:spPr/>
    </dgm:pt>
    <dgm:pt modelId="{95787669-2B89-442A-844B-8C1E3DA82DC2}" type="pres">
      <dgm:prSet presAssocID="{79ECD227-F352-403F-BB56-BD5148D5C9AA}" presName="imgShp" presStyleLbl="fgImgPlace1" presStyleIdx="3" presStyleCnt="6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B03161DD-579E-4748-B4CC-31FB8E454B3C}" type="pres">
      <dgm:prSet presAssocID="{79ECD227-F352-403F-BB56-BD5148D5C9AA}" presName="txShp" presStyleLbl="node1" presStyleIdx="3" presStyleCnt="6" custScaleX="100398" custScaleY="93998">
        <dgm:presLayoutVars>
          <dgm:bulletEnabled val="1"/>
        </dgm:presLayoutVars>
      </dgm:prSet>
      <dgm:spPr/>
    </dgm:pt>
    <dgm:pt modelId="{BA001853-A5A5-4FDA-8750-B90FD8F0A80A}" type="pres">
      <dgm:prSet presAssocID="{AD664C71-FA71-4BA8-A0F6-309A46A04709}" presName="spacing" presStyleCnt="0"/>
      <dgm:spPr/>
    </dgm:pt>
    <dgm:pt modelId="{A751D060-7313-4407-BD18-E5F4D4195351}" type="pres">
      <dgm:prSet presAssocID="{42A293BC-5C27-4E27-B12B-06C4555B45C4}" presName="composite" presStyleCnt="0"/>
      <dgm:spPr/>
    </dgm:pt>
    <dgm:pt modelId="{719D2047-62C4-40EB-9155-673E40DEAC64}" type="pres">
      <dgm:prSet presAssocID="{42A293BC-5C27-4E27-B12B-06C4555B45C4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 with solid fill"/>
        </a:ext>
      </dgm:extLst>
    </dgm:pt>
    <dgm:pt modelId="{C0D85B7E-8B49-463F-8C45-43324C54750D}" type="pres">
      <dgm:prSet presAssocID="{42A293BC-5C27-4E27-B12B-06C4555B45C4}" presName="txShp" presStyleLbl="node1" presStyleIdx="4" presStyleCnt="6">
        <dgm:presLayoutVars>
          <dgm:bulletEnabled val="1"/>
        </dgm:presLayoutVars>
      </dgm:prSet>
      <dgm:spPr/>
    </dgm:pt>
    <dgm:pt modelId="{E54F685A-3527-4689-A89A-BF88164BF014}" type="pres">
      <dgm:prSet presAssocID="{CCAB24AD-3131-42EA-B189-1A131122C2D2}" presName="spacing" presStyleCnt="0"/>
      <dgm:spPr/>
    </dgm:pt>
    <dgm:pt modelId="{2AD65A3B-DA23-47FE-A8C6-29FC42B9E7BA}" type="pres">
      <dgm:prSet presAssocID="{999FE1BF-3C15-418B-9D4D-6FE88653C4C6}" presName="composite" presStyleCnt="0"/>
      <dgm:spPr/>
    </dgm:pt>
    <dgm:pt modelId="{A1EEE8D9-1ABD-4677-BDCB-3C209FEE3D57}" type="pres">
      <dgm:prSet presAssocID="{999FE1BF-3C15-418B-9D4D-6FE88653C4C6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EB548CC7-3E4C-466A-A9C6-F92BE66DE5EF}" type="pres">
      <dgm:prSet presAssocID="{999FE1BF-3C15-418B-9D4D-6FE88653C4C6}" presName="txShp" presStyleLbl="node1" presStyleIdx="5" presStyleCnt="6">
        <dgm:presLayoutVars>
          <dgm:bulletEnabled val="1"/>
        </dgm:presLayoutVars>
      </dgm:prSet>
      <dgm:spPr/>
    </dgm:pt>
  </dgm:ptLst>
  <dgm:cxnLst>
    <dgm:cxn modelId="{A019DA3D-F17F-4EDF-9A57-116D604FDCAF}" srcId="{7E6713BA-5FD4-443D-ACD3-497A2FCBCD86}" destId="{999FE1BF-3C15-418B-9D4D-6FE88653C4C6}" srcOrd="5" destOrd="0" parTransId="{E05A9BBE-1AC1-4A33-916B-EA4834B26A65}" sibTransId="{750DAA5F-DCD3-4030-B74F-108A460182D0}"/>
    <dgm:cxn modelId="{41FADC3F-8A7A-4734-8AAA-B9B737B6AC6E}" srcId="{7E6713BA-5FD4-443D-ACD3-497A2FCBCD86}" destId="{79ECD227-F352-403F-BB56-BD5148D5C9AA}" srcOrd="3" destOrd="0" parTransId="{4476C61A-15E0-4699-BE1C-11287EFE71C6}" sibTransId="{AD664C71-FA71-4BA8-A0F6-309A46A04709}"/>
    <dgm:cxn modelId="{42D8984B-703B-46B6-AB11-E55C8B823FF6}" srcId="{7E6713BA-5FD4-443D-ACD3-497A2FCBCD86}" destId="{0950D394-F202-4D05-9952-650B3D34510B}" srcOrd="2" destOrd="0" parTransId="{81844C1D-4452-4CC6-996E-E040A902EB35}" sibTransId="{43EDA960-F7DE-48F5-AB02-6A6ADBAB42B7}"/>
    <dgm:cxn modelId="{D89FA26D-7C15-4FB6-A88B-EB47F8BC34D7}" type="presOf" srcId="{0950D394-F202-4D05-9952-650B3D34510B}" destId="{9A2AD5F8-A6B5-465F-B8F3-47F52DF37646}" srcOrd="0" destOrd="0" presId="urn:microsoft.com/office/officeart/2005/8/layout/vList3"/>
    <dgm:cxn modelId="{F950C15A-5D26-4D26-ADA0-F844B7894C1B}" type="presOf" srcId="{42A293BC-5C27-4E27-B12B-06C4555B45C4}" destId="{C0D85B7E-8B49-463F-8C45-43324C54750D}" srcOrd="0" destOrd="0" presId="urn:microsoft.com/office/officeart/2005/8/layout/vList3"/>
    <dgm:cxn modelId="{47F6BDA9-E323-4EC0-A72F-9B484C87F6EB}" type="presOf" srcId="{C108D295-0B30-4DB1-BA8A-36439184D472}" destId="{7D49EE43-B46F-45C0-B908-A92875DCA79A}" srcOrd="0" destOrd="0" presId="urn:microsoft.com/office/officeart/2005/8/layout/vList3"/>
    <dgm:cxn modelId="{396746B2-14F1-4413-9BCF-9F5BA2497171}" srcId="{7E6713BA-5FD4-443D-ACD3-497A2FCBCD86}" destId="{C108D295-0B30-4DB1-BA8A-36439184D472}" srcOrd="0" destOrd="0" parTransId="{C48A2424-9797-4C86-B573-A7C6B4CC0E5D}" sibTransId="{7C2B8EA1-0E24-4C5C-8421-B7599243F996}"/>
    <dgm:cxn modelId="{055C8CC9-1358-4A66-888E-782C9FB38CE7}" srcId="{7E6713BA-5FD4-443D-ACD3-497A2FCBCD86}" destId="{72A4567D-0BAE-48D3-B211-BD1A64DA9469}" srcOrd="1" destOrd="0" parTransId="{399100BD-66FE-4CE8-9314-56719AD71920}" sibTransId="{C1A8BE6B-0692-4B72-AD8D-5430D42D0080}"/>
    <dgm:cxn modelId="{5A0BB1D5-C9E3-435E-88C1-B38B20CC3CCD}" type="presOf" srcId="{72A4567D-0BAE-48D3-B211-BD1A64DA9469}" destId="{89410ED1-51DA-429A-9775-AB89E69A2684}" srcOrd="0" destOrd="0" presId="urn:microsoft.com/office/officeart/2005/8/layout/vList3"/>
    <dgm:cxn modelId="{9BA209DA-A896-449E-BC89-78F822D2B4F5}" type="presOf" srcId="{79ECD227-F352-403F-BB56-BD5148D5C9AA}" destId="{B03161DD-579E-4748-B4CC-31FB8E454B3C}" srcOrd="0" destOrd="0" presId="urn:microsoft.com/office/officeart/2005/8/layout/vList3"/>
    <dgm:cxn modelId="{ACF621DA-1F02-43F4-9986-664456976165}" type="presOf" srcId="{7E6713BA-5FD4-443D-ACD3-497A2FCBCD86}" destId="{4A9C9180-4722-43F5-B2D2-CD3077ADD8A9}" srcOrd="0" destOrd="0" presId="urn:microsoft.com/office/officeart/2005/8/layout/vList3"/>
    <dgm:cxn modelId="{28E5BAED-F3AF-412E-946A-8644FD43BC24}" type="presOf" srcId="{999FE1BF-3C15-418B-9D4D-6FE88653C4C6}" destId="{EB548CC7-3E4C-466A-A9C6-F92BE66DE5EF}" srcOrd="0" destOrd="0" presId="urn:microsoft.com/office/officeart/2005/8/layout/vList3"/>
    <dgm:cxn modelId="{85D5A9FE-B8D7-4D67-BB16-20918BB266C5}" srcId="{7E6713BA-5FD4-443D-ACD3-497A2FCBCD86}" destId="{42A293BC-5C27-4E27-B12B-06C4555B45C4}" srcOrd="4" destOrd="0" parTransId="{91257583-D40F-42D9-8F10-6235845B1146}" sibTransId="{CCAB24AD-3131-42EA-B189-1A131122C2D2}"/>
    <dgm:cxn modelId="{D2C0B7F7-FAC8-4640-B960-2024CF4DA6BC}" type="presParOf" srcId="{4A9C9180-4722-43F5-B2D2-CD3077ADD8A9}" destId="{799F0DA1-B14C-4800-B23B-3B3A04853F8C}" srcOrd="0" destOrd="0" presId="urn:microsoft.com/office/officeart/2005/8/layout/vList3"/>
    <dgm:cxn modelId="{1DFD585D-8764-468E-8DE9-07AC0B1BE10A}" type="presParOf" srcId="{799F0DA1-B14C-4800-B23B-3B3A04853F8C}" destId="{B1173CE5-FF7A-40A8-AB3C-FEFDE97AC389}" srcOrd="0" destOrd="0" presId="urn:microsoft.com/office/officeart/2005/8/layout/vList3"/>
    <dgm:cxn modelId="{7B5A83CE-9A6A-49F4-B8D4-9E0AA89B901E}" type="presParOf" srcId="{799F0DA1-B14C-4800-B23B-3B3A04853F8C}" destId="{7D49EE43-B46F-45C0-B908-A92875DCA79A}" srcOrd="1" destOrd="0" presId="urn:microsoft.com/office/officeart/2005/8/layout/vList3"/>
    <dgm:cxn modelId="{06CC89E0-7A9D-4A18-B2E6-181C179BEB7F}" type="presParOf" srcId="{4A9C9180-4722-43F5-B2D2-CD3077ADD8A9}" destId="{8A2DF4C1-EF3A-48EE-9422-C08387D7F4CB}" srcOrd="1" destOrd="0" presId="urn:microsoft.com/office/officeart/2005/8/layout/vList3"/>
    <dgm:cxn modelId="{2D191AE4-F5BC-460D-8BDD-792C227F9A4C}" type="presParOf" srcId="{4A9C9180-4722-43F5-B2D2-CD3077ADD8A9}" destId="{C7D19929-69E6-437E-90C0-492610D3795F}" srcOrd="2" destOrd="0" presId="urn:microsoft.com/office/officeart/2005/8/layout/vList3"/>
    <dgm:cxn modelId="{1CDB25FD-436D-4F86-B200-2FF7F6D704ED}" type="presParOf" srcId="{C7D19929-69E6-437E-90C0-492610D3795F}" destId="{B63E9057-DFF2-422C-8102-0BF5D91287E0}" srcOrd="0" destOrd="0" presId="urn:microsoft.com/office/officeart/2005/8/layout/vList3"/>
    <dgm:cxn modelId="{2286DDC0-FFC8-4A7C-89C9-6E3DBEB74B2A}" type="presParOf" srcId="{C7D19929-69E6-437E-90C0-492610D3795F}" destId="{89410ED1-51DA-429A-9775-AB89E69A2684}" srcOrd="1" destOrd="0" presId="urn:microsoft.com/office/officeart/2005/8/layout/vList3"/>
    <dgm:cxn modelId="{F06D074D-9153-4558-8E68-3267DA6AC30A}" type="presParOf" srcId="{4A9C9180-4722-43F5-B2D2-CD3077ADD8A9}" destId="{0FDEF40A-BD23-41A4-939C-C5BCAE094315}" srcOrd="3" destOrd="0" presId="urn:microsoft.com/office/officeart/2005/8/layout/vList3"/>
    <dgm:cxn modelId="{859193D7-0B24-42FC-96D3-833C01352584}" type="presParOf" srcId="{4A9C9180-4722-43F5-B2D2-CD3077ADD8A9}" destId="{CDF5017E-33B5-48D4-9DD6-253F4F449786}" srcOrd="4" destOrd="0" presId="urn:microsoft.com/office/officeart/2005/8/layout/vList3"/>
    <dgm:cxn modelId="{470BC7A9-5CA1-4289-B8BE-7C448070EE2D}" type="presParOf" srcId="{CDF5017E-33B5-48D4-9DD6-253F4F449786}" destId="{E437053E-3F87-40CF-B0AC-00BD6613103E}" srcOrd="0" destOrd="0" presId="urn:microsoft.com/office/officeart/2005/8/layout/vList3"/>
    <dgm:cxn modelId="{EE48DF08-45B9-456B-B8B3-33CCB6E47F34}" type="presParOf" srcId="{CDF5017E-33B5-48D4-9DD6-253F4F449786}" destId="{9A2AD5F8-A6B5-465F-B8F3-47F52DF37646}" srcOrd="1" destOrd="0" presId="urn:microsoft.com/office/officeart/2005/8/layout/vList3"/>
    <dgm:cxn modelId="{7B436B63-E458-45CE-B542-E3FE2F8C3C84}" type="presParOf" srcId="{4A9C9180-4722-43F5-B2D2-CD3077ADD8A9}" destId="{1CC8461D-CB58-49C9-80A3-EA9F16525673}" srcOrd="5" destOrd="0" presId="urn:microsoft.com/office/officeart/2005/8/layout/vList3"/>
    <dgm:cxn modelId="{E02BAF9C-8E74-4B68-A9F7-B6759F596880}" type="presParOf" srcId="{4A9C9180-4722-43F5-B2D2-CD3077ADD8A9}" destId="{F31B2D49-2367-4770-87C0-BDEFC503C517}" srcOrd="6" destOrd="0" presId="urn:microsoft.com/office/officeart/2005/8/layout/vList3"/>
    <dgm:cxn modelId="{3FB8C492-EA18-47A6-80D9-1F1691EA09F9}" type="presParOf" srcId="{F31B2D49-2367-4770-87C0-BDEFC503C517}" destId="{95787669-2B89-442A-844B-8C1E3DA82DC2}" srcOrd="0" destOrd="0" presId="urn:microsoft.com/office/officeart/2005/8/layout/vList3"/>
    <dgm:cxn modelId="{FCAB89DA-C63D-430C-8911-411DA933D073}" type="presParOf" srcId="{F31B2D49-2367-4770-87C0-BDEFC503C517}" destId="{B03161DD-579E-4748-B4CC-31FB8E454B3C}" srcOrd="1" destOrd="0" presId="urn:microsoft.com/office/officeart/2005/8/layout/vList3"/>
    <dgm:cxn modelId="{1BA468C5-F7CF-4424-9466-E3FD90A1D2FF}" type="presParOf" srcId="{4A9C9180-4722-43F5-B2D2-CD3077ADD8A9}" destId="{BA001853-A5A5-4FDA-8750-B90FD8F0A80A}" srcOrd="7" destOrd="0" presId="urn:microsoft.com/office/officeart/2005/8/layout/vList3"/>
    <dgm:cxn modelId="{E8ABFF1E-9B72-4C0D-824F-8F27F6C83A62}" type="presParOf" srcId="{4A9C9180-4722-43F5-B2D2-CD3077ADD8A9}" destId="{A751D060-7313-4407-BD18-E5F4D4195351}" srcOrd="8" destOrd="0" presId="urn:microsoft.com/office/officeart/2005/8/layout/vList3"/>
    <dgm:cxn modelId="{E5411CE8-F92B-49C9-9AC8-5487058E2E06}" type="presParOf" srcId="{A751D060-7313-4407-BD18-E5F4D4195351}" destId="{719D2047-62C4-40EB-9155-673E40DEAC64}" srcOrd="0" destOrd="0" presId="urn:microsoft.com/office/officeart/2005/8/layout/vList3"/>
    <dgm:cxn modelId="{AD1F6D30-BD75-4F63-ABCC-0A09C54D725F}" type="presParOf" srcId="{A751D060-7313-4407-BD18-E5F4D4195351}" destId="{C0D85B7E-8B49-463F-8C45-43324C54750D}" srcOrd="1" destOrd="0" presId="urn:microsoft.com/office/officeart/2005/8/layout/vList3"/>
    <dgm:cxn modelId="{464D56FC-074D-4B18-961E-84547D3FFCDD}" type="presParOf" srcId="{4A9C9180-4722-43F5-B2D2-CD3077ADD8A9}" destId="{E54F685A-3527-4689-A89A-BF88164BF014}" srcOrd="9" destOrd="0" presId="urn:microsoft.com/office/officeart/2005/8/layout/vList3"/>
    <dgm:cxn modelId="{C6EEFEE1-EFED-4359-9702-2BBA77FAFFA4}" type="presParOf" srcId="{4A9C9180-4722-43F5-B2D2-CD3077ADD8A9}" destId="{2AD65A3B-DA23-47FE-A8C6-29FC42B9E7BA}" srcOrd="10" destOrd="0" presId="urn:microsoft.com/office/officeart/2005/8/layout/vList3"/>
    <dgm:cxn modelId="{AF29D962-0532-4365-ACC9-8D2CD3C6CBD1}" type="presParOf" srcId="{2AD65A3B-DA23-47FE-A8C6-29FC42B9E7BA}" destId="{A1EEE8D9-1ABD-4677-BDCB-3C209FEE3D57}" srcOrd="0" destOrd="0" presId="urn:microsoft.com/office/officeart/2005/8/layout/vList3"/>
    <dgm:cxn modelId="{8AC832AA-4504-4B9B-BF98-DA9E6E1CC369}" type="presParOf" srcId="{2AD65A3B-DA23-47FE-A8C6-29FC42B9E7BA}" destId="{EB548CC7-3E4C-466A-A9C6-F92BE66DE5EF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F6378-A171-4802-8FFF-5F8C5867ADDE}">
      <dsp:nvSpPr>
        <dsp:cNvPr id="0" name=""/>
        <dsp:cNvSpPr/>
      </dsp:nvSpPr>
      <dsp:spPr>
        <a:xfrm>
          <a:off x="4193923" y="1161283"/>
          <a:ext cx="1829463" cy="18298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BF91AC-7677-41CB-8420-1F93346D0386}">
      <dsp:nvSpPr>
        <dsp:cNvPr id="0" name=""/>
        <dsp:cNvSpPr/>
      </dsp:nvSpPr>
      <dsp:spPr>
        <a:xfrm>
          <a:off x="4254667" y="1222287"/>
          <a:ext cx="1707975" cy="17077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>
              <a:latin typeface="+mn-lt"/>
              <a:cs typeface="Arial" panose="020B0604020202020204" pitchFamily="34" charset="0"/>
            </a:rPr>
            <a:t>Implementation of VMI &amp; its Benefits</a:t>
          </a:r>
        </a:p>
      </dsp:txBody>
      <dsp:txXfrm>
        <a:off x="4498833" y="1466303"/>
        <a:ext cx="1219642" cy="1219760"/>
      </dsp:txXfrm>
    </dsp:sp>
    <dsp:sp modelId="{21BC6DBA-0FF4-4BFC-BCE9-0CB14429C43E}">
      <dsp:nvSpPr>
        <dsp:cNvPr id="0" name=""/>
        <dsp:cNvSpPr/>
      </dsp:nvSpPr>
      <dsp:spPr>
        <a:xfrm rot="2700000">
          <a:off x="2305323" y="1163495"/>
          <a:ext cx="1825056" cy="182505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4D4232-A20F-48FF-9B24-F3A83AFA4FD8}">
      <dsp:nvSpPr>
        <dsp:cNvPr id="0" name=""/>
        <dsp:cNvSpPr/>
      </dsp:nvSpPr>
      <dsp:spPr>
        <a:xfrm>
          <a:off x="2363864" y="1222287"/>
          <a:ext cx="1707975" cy="17077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>
              <a:latin typeface="+mn-lt"/>
              <a:cs typeface="Arial" panose="020B0604020202020204" pitchFamily="34" charset="0"/>
            </a:rPr>
            <a:t>Capability Realizations</a:t>
          </a:r>
        </a:p>
      </dsp:txBody>
      <dsp:txXfrm>
        <a:off x="2608031" y="1466303"/>
        <a:ext cx="1219642" cy="1219760"/>
      </dsp:txXfrm>
    </dsp:sp>
    <dsp:sp modelId="{CC927FDD-B8D0-44D2-BA5A-31BC2FAAA774}">
      <dsp:nvSpPr>
        <dsp:cNvPr id="0" name=""/>
        <dsp:cNvSpPr/>
      </dsp:nvSpPr>
      <dsp:spPr>
        <a:xfrm rot="2700000">
          <a:off x="414521" y="1163495"/>
          <a:ext cx="1825056" cy="182505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E00C67-39BD-486D-B57C-F4BD6AE5EEF4}">
      <dsp:nvSpPr>
        <dsp:cNvPr id="0" name=""/>
        <dsp:cNvSpPr/>
      </dsp:nvSpPr>
      <dsp:spPr>
        <a:xfrm>
          <a:off x="478749" y="1222184"/>
          <a:ext cx="1707975" cy="17077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>
              <a:latin typeface="+mn-lt"/>
              <a:cs typeface="Arial" panose="020B0604020202020204" pitchFamily="34" charset="0"/>
            </a:rPr>
            <a:t>Analysis &amp; Analytics</a:t>
          </a:r>
        </a:p>
      </dsp:txBody>
      <dsp:txXfrm>
        <a:off x="722916" y="1466201"/>
        <a:ext cx="1219642" cy="1219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9EE43-B46F-45C0-B908-A92875DCA79A}">
      <dsp:nvSpPr>
        <dsp:cNvPr id="0" name=""/>
        <dsp:cNvSpPr/>
      </dsp:nvSpPr>
      <dsp:spPr>
        <a:xfrm rot="10800000">
          <a:off x="996183" y="3330"/>
          <a:ext cx="3565775" cy="785550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873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Provide Moglix with </a:t>
          </a:r>
          <a:r>
            <a:rPr lang="en-US" sz="1200" b="1" kern="1200"/>
            <a:t>constant visibility </a:t>
          </a:r>
          <a:r>
            <a:rPr lang="en-US" sz="1200" b="0" kern="1200"/>
            <a:t>into our inventory, allowing it to replenish stock as it approaches the limit </a:t>
          </a:r>
          <a:r>
            <a:rPr lang="en-US" sz="1200" b="1" kern="1200"/>
            <a:t>(Safety stock + EDDLT) </a:t>
          </a:r>
          <a:r>
            <a:rPr lang="en-US" sz="1200" b="0" kern="1200"/>
            <a:t>for your whole indirect procurement.</a:t>
          </a:r>
        </a:p>
      </dsp:txBody>
      <dsp:txXfrm rot="10800000">
        <a:off x="1192570" y="3330"/>
        <a:ext cx="3369388" cy="785550"/>
      </dsp:txXfrm>
    </dsp:sp>
    <dsp:sp modelId="{B1173CE5-FF7A-40A8-AB3C-FEFDE97AC389}">
      <dsp:nvSpPr>
        <dsp:cNvPr id="0" name=""/>
        <dsp:cNvSpPr/>
      </dsp:nvSpPr>
      <dsp:spPr>
        <a:xfrm>
          <a:off x="746546" y="128659"/>
          <a:ext cx="534894" cy="5348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9410ED1-51DA-429A-9775-AB89E69A2684}">
      <dsp:nvSpPr>
        <dsp:cNvPr id="0" name=""/>
        <dsp:cNvSpPr/>
      </dsp:nvSpPr>
      <dsp:spPr>
        <a:xfrm rot="10800000">
          <a:off x="1022898" y="948551"/>
          <a:ext cx="3530156" cy="53489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873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Leverage Moglix's capability </a:t>
          </a:r>
          <a:r>
            <a:rPr lang="en-US" sz="1200" b="1" kern="1200"/>
            <a:t>to break bulk orders</a:t>
          </a:r>
          <a:r>
            <a:rPr lang="en-US" sz="1200" b="0" kern="1200"/>
            <a:t>, enabling us to order minimal quantities as needed.</a:t>
          </a:r>
          <a:endParaRPr lang="en-IN" sz="1200" b="0" kern="1200"/>
        </a:p>
      </dsp:txBody>
      <dsp:txXfrm rot="10800000">
        <a:off x="1156621" y="948551"/>
        <a:ext cx="3396433" cy="534894"/>
      </dsp:txXfrm>
    </dsp:sp>
    <dsp:sp modelId="{B63E9057-DFF2-422C-8102-0BF5D91287E0}">
      <dsp:nvSpPr>
        <dsp:cNvPr id="0" name=""/>
        <dsp:cNvSpPr/>
      </dsp:nvSpPr>
      <dsp:spPr>
        <a:xfrm>
          <a:off x="755451" y="948551"/>
          <a:ext cx="534894" cy="5348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A2AD5F8-A6B5-465F-B8F3-47F52DF37646}">
      <dsp:nvSpPr>
        <dsp:cNvPr id="0" name=""/>
        <dsp:cNvSpPr/>
      </dsp:nvSpPr>
      <dsp:spPr>
        <a:xfrm rot="10800000">
          <a:off x="1022898" y="1643115"/>
          <a:ext cx="3530156" cy="53489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873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Enabling a transparent </a:t>
          </a:r>
          <a:r>
            <a:rPr lang="en-US" sz="1200" b="0" kern="1200"/>
            <a:t>process from procurement and quality inspections to reverse logistics leveraging scalability.</a:t>
          </a:r>
          <a:endParaRPr lang="en-IN" sz="1200" b="0" kern="1200"/>
        </a:p>
      </dsp:txBody>
      <dsp:txXfrm rot="10800000">
        <a:off x="1156621" y="1643115"/>
        <a:ext cx="3396433" cy="534894"/>
      </dsp:txXfrm>
    </dsp:sp>
    <dsp:sp modelId="{E437053E-3F87-40CF-B0AC-00BD6613103E}">
      <dsp:nvSpPr>
        <dsp:cNvPr id="0" name=""/>
        <dsp:cNvSpPr/>
      </dsp:nvSpPr>
      <dsp:spPr>
        <a:xfrm>
          <a:off x="755451" y="1643115"/>
          <a:ext cx="534894" cy="53489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3161DD-579E-4748-B4CC-31FB8E454B3C}">
      <dsp:nvSpPr>
        <dsp:cNvPr id="0" name=""/>
        <dsp:cNvSpPr/>
      </dsp:nvSpPr>
      <dsp:spPr>
        <a:xfrm rot="10800000">
          <a:off x="1012360" y="2353732"/>
          <a:ext cx="3544206" cy="50278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873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Offering customizable ERP solutions tailored to budget, ranging from </a:t>
          </a:r>
          <a:r>
            <a:rPr lang="en-US" sz="1200" b="1" kern="1200"/>
            <a:t>SAP and Ariba </a:t>
          </a:r>
          <a:r>
            <a:rPr lang="en-US" sz="1200" b="0" kern="1200"/>
            <a:t>to SCM  systems for end-to-end operations.</a:t>
          </a:r>
          <a:endParaRPr lang="en-IN" sz="1200" b="0" kern="1200"/>
        </a:p>
      </dsp:txBody>
      <dsp:txXfrm rot="10800000">
        <a:off x="1138057" y="2353732"/>
        <a:ext cx="3418509" cy="502789"/>
      </dsp:txXfrm>
    </dsp:sp>
    <dsp:sp modelId="{95787669-2B89-442A-844B-8C1E3DA82DC2}">
      <dsp:nvSpPr>
        <dsp:cNvPr id="0" name=""/>
        <dsp:cNvSpPr/>
      </dsp:nvSpPr>
      <dsp:spPr>
        <a:xfrm>
          <a:off x="751938" y="2337679"/>
          <a:ext cx="534894" cy="534894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D85B7E-8B49-463F-8C45-43324C54750D}">
      <dsp:nvSpPr>
        <dsp:cNvPr id="0" name=""/>
        <dsp:cNvSpPr/>
      </dsp:nvSpPr>
      <dsp:spPr>
        <a:xfrm rot="10800000">
          <a:off x="1022898" y="3032243"/>
          <a:ext cx="3530156" cy="53489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873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Stringent delivery operations </a:t>
          </a:r>
          <a:r>
            <a:rPr lang="en-US" sz="1200" b="0" kern="1200"/>
            <a:t>based on quantity, utilizing various modes of transport.</a:t>
          </a:r>
          <a:endParaRPr lang="en-IN" sz="1200" b="0" kern="1200"/>
        </a:p>
      </dsp:txBody>
      <dsp:txXfrm rot="10800000">
        <a:off x="1156621" y="3032243"/>
        <a:ext cx="3396433" cy="534894"/>
      </dsp:txXfrm>
    </dsp:sp>
    <dsp:sp modelId="{719D2047-62C4-40EB-9155-673E40DEAC64}">
      <dsp:nvSpPr>
        <dsp:cNvPr id="0" name=""/>
        <dsp:cNvSpPr/>
      </dsp:nvSpPr>
      <dsp:spPr>
        <a:xfrm>
          <a:off x="755451" y="3032243"/>
          <a:ext cx="534894" cy="53489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B548CC7-3E4C-466A-A9C6-F92BE66DE5EF}">
      <dsp:nvSpPr>
        <dsp:cNvPr id="0" name=""/>
        <dsp:cNvSpPr/>
      </dsp:nvSpPr>
      <dsp:spPr>
        <a:xfrm rot="10800000">
          <a:off x="1022898" y="3726808"/>
          <a:ext cx="3530156" cy="53489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873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Utilize </a:t>
          </a:r>
          <a:r>
            <a:rPr lang="en-US" sz="1200" b="1" kern="1200"/>
            <a:t>accurate demand forecasting </a:t>
          </a:r>
          <a:r>
            <a:rPr lang="en-US" sz="1200" b="0" kern="1200"/>
            <a:t>to meet needs efficiently, simplifying warehouse management.</a:t>
          </a:r>
          <a:endParaRPr lang="en-IN" sz="1200" b="0" kern="1200"/>
        </a:p>
      </dsp:txBody>
      <dsp:txXfrm rot="10800000">
        <a:off x="1156621" y="3726808"/>
        <a:ext cx="3396433" cy="534894"/>
      </dsp:txXfrm>
    </dsp:sp>
    <dsp:sp modelId="{A1EEE8D9-1ABD-4677-BDCB-3C209FEE3D57}">
      <dsp:nvSpPr>
        <dsp:cNvPr id="0" name=""/>
        <dsp:cNvSpPr/>
      </dsp:nvSpPr>
      <dsp:spPr>
        <a:xfrm>
          <a:off x="755451" y="3726808"/>
          <a:ext cx="534894" cy="53489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6385C-2494-2C4D-BE3A-C297A15C5BD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159F-3435-7648-BB65-CE215399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159F-3435-7648-BB65-CE2153992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159F-3435-7648-BB65-CE2153992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159F-3435-7648-BB65-CE21539928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159F-3435-7648-BB65-CE21539928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159F-3435-7648-BB65-CE21539928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5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CC74-E642-4496-B439-E304AAD3686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2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FA4AA-CAEE-E27B-247D-7F3AA76BA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1D8C06-8CBA-F0DF-BEEF-6F6E2A937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D51B9-07E8-B8C7-1BC6-BDE797BB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687AE-A1DA-0798-03B1-4DD5C6653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CC74-E642-4496-B439-E304AAD3686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0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5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0C14-A10E-42CB-B6E0-0AFA9F7555D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4F2D-1AB0-465E-839D-C311C300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il.co.in/sites/default/files/ticker/2024-09/SAIL_Annual_Report2023-24.pdf" TargetMode="External"/><Relationship Id="rId13" Type="http://schemas.openxmlformats.org/officeDocument/2006/relationships/hyperlink" Target="https://www.indiamart.com/?srsltid=AfmBOoqYK9ZZDpOtYF2yzpblUhwnoZXss1JQ207ZslvwOZmBTePU8E54" TargetMode="External"/><Relationship Id="rId3" Type="http://schemas.openxmlformats.org/officeDocument/2006/relationships/image" Target="../media/image57.png"/><Relationship Id="rId7" Type="http://schemas.openxmlformats.org/officeDocument/2006/relationships/hyperlink" Target="https://www.jsw.in/jsw-steel-2017/pdf/JSW-steel-annual-report.pdf" TargetMode="External"/><Relationship Id="rId12" Type="http://schemas.openxmlformats.org/officeDocument/2006/relationships/hyperlink" Target="https://www.moglix.com/?srsltid=AfmBOorEb0keEuA2wROBU2wRY7L-7Tn9IX2281XHF8_lGiMWSYrIJqKR" TargetMode="External"/><Relationship Id="rId17" Type="http://schemas.openxmlformats.org/officeDocument/2006/relationships/hyperlink" Target="https://drive.google.com/drive/folders/16z76LMMhdQvUbJfZZWxDLhRg_tZVND7-?usp=sharing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udaa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2lptvt2jijg6f.cloudfront.net/jspsteelpower20/custom/1723623776Annual-Report-FY24.pdf" TargetMode="External"/><Relationship Id="rId11" Type="http://schemas.openxmlformats.org/officeDocument/2006/relationships/hyperlink" Target="https://www.bigmint.co/" TargetMode="External"/><Relationship Id="rId5" Type="http://schemas.openxmlformats.org/officeDocument/2006/relationships/hyperlink" Target="https://worldsteel.org/data/" TargetMode="External"/><Relationship Id="rId15" Type="http://schemas.openxmlformats.org/officeDocument/2006/relationships/hyperlink" Target="https://www.ofbusiness.com/" TargetMode="External"/><Relationship Id="rId10" Type="http://schemas.openxmlformats.org/officeDocument/2006/relationships/hyperlink" Target="https://www.tatasteel.com/tata-steel-brochure-19-20/inside-tata-steel.html" TargetMode="External"/><Relationship Id="rId4" Type="http://schemas.openxmlformats.org/officeDocument/2006/relationships/hyperlink" Target="https://www.tatasteel.com/media/21241/tata-steel-limited-ir-2024.pdf" TargetMode="External"/><Relationship Id="rId9" Type="http://schemas.openxmlformats.org/officeDocument/2006/relationships/hyperlink" Target="https://www.tatasteel.com/corporate/wealsomaketomorrow/greener-tomorrow/tata-steel-kalinganagar-steel-plant/" TargetMode="External"/><Relationship Id="rId14" Type="http://schemas.openxmlformats.org/officeDocument/2006/relationships/hyperlink" Target="https://www.jaggaer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jpe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0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-1"/>
            <a:ext cx="12181173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3913" y="2503717"/>
            <a:ext cx="2764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  <a:p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REIMAGINE</a:t>
            </a:r>
          </a:p>
          <a:p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CHAIN</a:t>
            </a:r>
            <a:endParaRPr lang="en-IN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5C613-558F-088C-2835-6EECF87015D6}"/>
              </a:ext>
            </a:extLst>
          </p:cNvPr>
          <p:cNvSpPr/>
          <p:nvPr/>
        </p:nvSpPr>
        <p:spPr>
          <a:xfrm>
            <a:off x="2784805" y="5762040"/>
            <a:ext cx="733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Team Name: IRON_HEART</a:t>
            </a:r>
          </a:p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IN" err="1">
                <a:latin typeface="Arial" panose="020B0604020202020204" pitchFamily="34" charset="0"/>
                <a:cs typeface="Arial" panose="020B0604020202020204" pitchFamily="34" charset="0"/>
              </a:rPr>
              <a:t>Saiteja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err="1">
                <a:latin typeface="Arial" panose="020B0604020202020204" pitchFamily="34" charset="0"/>
                <a:cs typeface="Arial" panose="020B0604020202020204" pitchFamily="34" charset="0"/>
              </a:rPr>
              <a:t>Korada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, Mohini Swami, N Yogeesh</a:t>
            </a:r>
          </a:p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Institute Name: IIFT DELHI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6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EF491F24-3D84-3DB1-5F23-E2D33621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3631"/>
            <a:ext cx="2953407" cy="2284370"/>
          </a:xfrm>
          <a:prstGeom prst="rect">
            <a:avLst/>
          </a:prstGeom>
        </p:spPr>
      </p:pic>
      <p:pic>
        <p:nvPicPr>
          <p:cNvPr id="5" name="Picture 4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6B1E22AC-6DA5-D522-EB12-1899F006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73112" y="4239111"/>
            <a:ext cx="2953407" cy="2284370"/>
          </a:xfrm>
          <a:prstGeom prst="rect">
            <a:avLst/>
          </a:prstGeom>
        </p:spPr>
      </p:pic>
      <p:pic>
        <p:nvPicPr>
          <p:cNvPr id="6" name="Picture 5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C577DC4E-CD97-3E05-0B36-F7771F975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4519" y="334517"/>
            <a:ext cx="2953407" cy="2284370"/>
          </a:xfrm>
          <a:prstGeom prst="rect">
            <a:avLst/>
          </a:prstGeom>
        </p:spPr>
      </p:pic>
      <p:pic>
        <p:nvPicPr>
          <p:cNvPr id="7" name="Picture 6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52887937-1691-4B6A-B9B6-273D864E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38593" y="0"/>
            <a:ext cx="2953407" cy="22843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F4E840-542E-7A0B-DF46-8F5BC98A4E05}"/>
              </a:ext>
            </a:extLst>
          </p:cNvPr>
          <p:cNvGrpSpPr/>
          <p:nvPr/>
        </p:nvGrpSpPr>
        <p:grpSpPr>
          <a:xfrm>
            <a:off x="2601901" y="2670429"/>
            <a:ext cx="6324772" cy="0"/>
            <a:chOff x="3084034" y="1852551"/>
            <a:chExt cx="6324772" cy="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AD711A-894B-5B4C-1B9D-D06855C76C5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52551"/>
              <a:ext cx="3312806" cy="0"/>
            </a:xfrm>
            <a:prstGeom prst="straightConnector1">
              <a:avLst/>
            </a:prstGeom>
            <a:ln w="28575">
              <a:solidFill>
                <a:srgbClr val="8DB7D9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92256F-1E89-BADD-D7B3-EE59DC716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034" y="1852551"/>
              <a:ext cx="2865503" cy="0"/>
            </a:xfrm>
            <a:prstGeom prst="straightConnector1">
              <a:avLst/>
            </a:prstGeom>
            <a:ln w="28575">
              <a:solidFill>
                <a:srgbClr val="B6475B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E1C54-FE6F-98FD-CF8E-1503969C8745}"/>
              </a:ext>
            </a:extLst>
          </p:cNvPr>
          <p:cNvSpPr txBox="1"/>
          <p:nvPr/>
        </p:nvSpPr>
        <p:spPr>
          <a:xfrm>
            <a:off x="2705841" y="2581153"/>
            <a:ext cx="5958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91121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FDF36-CF98-BF10-C452-6122868F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B4893675-4AC0-7EE4-FD5A-DEE6382F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3631"/>
            <a:ext cx="2953407" cy="2284370"/>
          </a:xfrm>
          <a:prstGeom prst="rect">
            <a:avLst/>
          </a:prstGeom>
        </p:spPr>
      </p:pic>
      <p:pic>
        <p:nvPicPr>
          <p:cNvPr id="5" name="Picture 4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F0110D89-CE79-B6DE-DCC2-11FE914DE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73112" y="4239111"/>
            <a:ext cx="2953407" cy="2284370"/>
          </a:xfrm>
          <a:prstGeom prst="rect">
            <a:avLst/>
          </a:prstGeom>
        </p:spPr>
      </p:pic>
      <p:pic>
        <p:nvPicPr>
          <p:cNvPr id="6" name="Picture 5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E59C9182-F7C9-5FFF-8E55-DE8C40FC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4519" y="334517"/>
            <a:ext cx="2953407" cy="2284370"/>
          </a:xfrm>
          <a:prstGeom prst="rect">
            <a:avLst/>
          </a:prstGeom>
        </p:spPr>
      </p:pic>
      <p:pic>
        <p:nvPicPr>
          <p:cNvPr id="7" name="Picture 6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0F9C469D-7A3D-1A28-87AB-2C857351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38593" y="0"/>
            <a:ext cx="2953407" cy="22843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E597244-62E5-76DF-4DD8-641E995601D5}"/>
              </a:ext>
            </a:extLst>
          </p:cNvPr>
          <p:cNvGrpSpPr/>
          <p:nvPr/>
        </p:nvGrpSpPr>
        <p:grpSpPr>
          <a:xfrm>
            <a:off x="2819615" y="700114"/>
            <a:ext cx="6324772" cy="0"/>
            <a:chOff x="3084034" y="1852551"/>
            <a:chExt cx="6324772" cy="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632474-7E75-9FBF-CA19-0ACDD9FE52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52551"/>
              <a:ext cx="3312806" cy="0"/>
            </a:xfrm>
            <a:prstGeom prst="straightConnector1">
              <a:avLst/>
            </a:prstGeom>
            <a:ln w="28575">
              <a:solidFill>
                <a:srgbClr val="8DB7D9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D0B62E-C1AB-09F3-42EE-DADEF448A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034" y="1852551"/>
              <a:ext cx="2865503" cy="0"/>
            </a:xfrm>
            <a:prstGeom prst="straightConnector1">
              <a:avLst/>
            </a:prstGeom>
            <a:ln w="28575">
              <a:solidFill>
                <a:srgbClr val="B6475B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: Rounded Corners 42">
            <a:extLst>
              <a:ext uri="{FF2B5EF4-FFF2-40B4-BE49-F238E27FC236}">
                <a16:creationId xmlns:a16="http://schemas.microsoft.com/office/drawing/2014/main" id="{C4FA28F0-DD67-5505-76C2-B8F8A8DE6071}"/>
              </a:ext>
            </a:extLst>
          </p:cNvPr>
          <p:cNvSpPr/>
          <p:nvPr/>
        </p:nvSpPr>
        <p:spPr>
          <a:xfrm>
            <a:off x="4241481" y="175349"/>
            <a:ext cx="3288372" cy="31542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bg1"/>
                </a:solidFill>
              </a:rPr>
              <a:t>ANNEXURES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B4B96-BE68-9D06-D92F-98894D0D6297}"/>
              </a:ext>
            </a:extLst>
          </p:cNvPr>
          <p:cNvSpPr txBox="1"/>
          <p:nvPr/>
        </p:nvSpPr>
        <p:spPr>
          <a:xfrm>
            <a:off x="1673732" y="2378621"/>
            <a:ext cx="8022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Tata Steel Integrated Report and Annual Accounts 2023-24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World Steel Association Data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Jindal Steel Integrated Annual Report FY 2023-24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JSW Annual Report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SAIL Annual Report 2023-24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TATA STEEL KALINGANAGAR STEEL PLANT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Inside Tata Steel India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SteelMint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&amp; </a:t>
            </a: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CoalMint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Moglix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-Website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Indiamart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Jaggaer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err="1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Ofbusiness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Udaan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283D-14A0-2AB0-DF55-322094A8ACF2}"/>
              </a:ext>
            </a:extLst>
          </p:cNvPr>
          <p:cNvSpPr txBox="1"/>
          <p:nvPr/>
        </p:nvSpPr>
        <p:spPr>
          <a:xfrm>
            <a:off x="1565868" y="854516"/>
            <a:ext cx="9149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Google Drive Link for backend code and excel sheets:</a:t>
            </a:r>
          </a:p>
          <a:p>
            <a:pPr algn="ctr"/>
            <a:r>
              <a:rPr lang="en-US">
                <a:hlinkClick r:id="rId17"/>
              </a:rPr>
              <a:t>https://drive.google.com/drive/folders/16z76LMMhdQvUbJfZZWxDLhRg_tZVND7-?usp=sharing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53D543BE-9194-2F29-B9AA-CE3EB7306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17880"/>
              </p:ext>
            </p:extLst>
          </p:nvPr>
        </p:nvGraphicFramePr>
        <p:xfrm>
          <a:off x="5727496" y="2391963"/>
          <a:ext cx="6059926" cy="415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7" name="Rounded Rectangle 71">
            <a:extLst>
              <a:ext uri="{FF2B5EF4-FFF2-40B4-BE49-F238E27FC236}">
                <a16:creationId xmlns:a16="http://schemas.microsoft.com/office/drawing/2014/main" id="{1F94FFDE-6E7A-1F54-34A7-90CF6F856FCB}"/>
              </a:ext>
            </a:extLst>
          </p:cNvPr>
          <p:cNvSpPr/>
          <p:nvPr/>
        </p:nvSpPr>
        <p:spPr>
          <a:xfrm>
            <a:off x="5932122" y="738066"/>
            <a:ext cx="6235196" cy="2004958"/>
          </a:xfrm>
          <a:prstGeom prst="roundRect">
            <a:avLst>
              <a:gd name="adj" fmla="val 2947"/>
            </a:avLst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0" y="5935"/>
            <a:ext cx="12160101" cy="680474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DD9DFEE5-C32D-8E33-4C85-F47B7BB65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" y="6118807"/>
            <a:ext cx="1472400" cy="7027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46A0E-90B0-F6C5-736E-7B0997B68857}"/>
              </a:ext>
            </a:extLst>
          </p:cNvPr>
          <p:cNvGrpSpPr/>
          <p:nvPr/>
        </p:nvGrpSpPr>
        <p:grpSpPr>
          <a:xfrm>
            <a:off x="1495069" y="24629"/>
            <a:ext cx="9793567" cy="661836"/>
            <a:chOff x="1844577" y="54195"/>
            <a:chExt cx="9362090" cy="385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98FC1-140B-4EA5-98E2-7926BAC9BF54}"/>
                </a:ext>
              </a:extLst>
            </p:cNvPr>
            <p:cNvSpPr/>
            <p:nvPr/>
          </p:nvSpPr>
          <p:spPr>
            <a:xfrm>
              <a:off x="1878124" y="63898"/>
              <a:ext cx="1165946" cy="375660"/>
            </a:xfrm>
            <a:prstGeom prst="rect">
              <a:avLst/>
            </a:prstGeom>
            <a:solidFill>
              <a:srgbClr val="8EBA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214BE7-93BA-CAAA-A47B-BAEA3B55DAE1}"/>
                </a:ext>
              </a:extLst>
            </p:cNvPr>
            <p:cNvGrpSpPr/>
            <p:nvPr/>
          </p:nvGrpSpPr>
          <p:grpSpPr>
            <a:xfrm>
              <a:off x="1844577" y="54195"/>
              <a:ext cx="9362090" cy="385125"/>
              <a:chOff x="236416" y="109172"/>
              <a:chExt cx="9362090" cy="38512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63FE20-0192-E3AC-CD00-4AD45F927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121569"/>
                <a:ext cx="116594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2B289F-2639-B1EC-A755-FDFFD13AE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491849"/>
                <a:ext cx="1165946" cy="2354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06CFFB-E59C-5BA6-47E0-998D3D5E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0806" y="136758"/>
                <a:ext cx="1146208" cy="2369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AD7A6E5-351E-D920-1984-F0C9D411FC73}"/>
                  </a:ext>
                </a:extLst>
              </p:cNvPr>
              <p:cNvSpPr/>
              <p:nvPr/>
            </p:nvSpPr>
            <p:spPr>
              <a:xfrm>
                <a:off x="236416" y="159550"/>
                <a:ext cx="1188720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934D65-CE31-ADC1-8DD0-CC887D4F5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204" y="469087"/>
                <a:ext cx="1137769" cy="574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AE7499F-3623-6BA9-592D-AB5334B6E5B6}"/>
                  </a:ext>
                </a:extLst>
              </p:cNvPr>
              <p:cNvSpPr/>
              <p:nvPr/>
            </p:nvSpPr>
            <p:spPr>
              <a:xfrm>
                <a:off x="1627123" y="151344"/>
                <a:ext cx="1049488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ANALYSIS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9EDD84-FCBC-B95E-1E57-2A3FC997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554" y="139740"/>
                <a:ext cx="1282517" cy="223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AA960C-7707-1823-0A68-E5A3A6EBC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8833" y="474827"/>
                <a:ext cx="1291585" cy="192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6201B30-BD44-9A37-4B39-CC8628C80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1391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1410A8-505E-9358-773B-83CB9352D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186" y="142244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65E802-2B56-75EE-3CFC-24326D40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4230" y="142243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A90B1E-0B67-E717-DAA9-594AF58FD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469087"/>
                <a:ext cx="1541097" cy="109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986299-E488-84EF-300E-22A6CA41B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7218" y="474828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0BCF34-BF0D-B184-4504-B4B61CFC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805" y="4748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A7FDCCD-CD94-2155-5183-68E3D5340F72}"/>
                  </a:ext>
                </a:extLst>
              </p:cNvPr>
              <p:cNvSpPr/>
              <p:nvPr/>
            </p:nvSpPr>
            <p:spPr>
              <a:xfrm>
                <a:off x="2937590" y="170995"/>
                <a:ext cx="1307480" cy="2799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VENDOR CAPABILITIES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E9717E5-8FCB-0003-6F93-691A698CC3E2}"/>
                  </a:ext>
                </a:extLst>
              </p:cNvPr>
              <p:cNvSpPr/>
              <p:nvPr/>
            </p:nvSpPr>
            <p:spPr>
              <a:xfrm>
                <a:off x="7921586" y="109172"/>
                <a:ext cx="1676920" cy="3826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 &amp; 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MITIGATION PLAN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0480EEB-6751-587C-960C-BDE1A7922820}"/>
                  </a:ext>
                </a:extLst>
              </p:cNvPr>
              <p:cNvSpPr/>
              <p:nvPr/>
            </p:nvSpPr>
            <p:spPr>
              <a:xfrm>
                <a:off x="6211414" y="140550"/>
                <a:ext cx="1632442" cy="3537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987A3D7-DD5C-6594-90E0-F660B68F2578}"/>
                  </a:ext>
                </a:extLst>
              </p:cNvPr>
              <p:cNvSpPr/>
              <p:nvPr/>
            </p:nvSpPr>
            <p:spPr>
              <a:xfrm>
                <a:off x="4494137" y="192421"/>
                <a:ext cx="1474132" cy="2766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COST-BENEFIT ANALYSIS</a:t>
                </a:r>
              </a:p>
            </p:txBody>
          </p:sp>
        </p:grpSp>
      </p:grpSp>
      <p:sp>
        <p:nvSpPr>
          <p:cNvPr id="56" name="Rounded Rectangle 71">
            <a:extLst>
              <a:ext uri="{FF2B5EF4-FFF2-40B4-BE49-F238E27FC236}">
                <a16:creationId xmlns:a16="http://schemas.microsoft.com/office/drawing/2014/main" id="{A8922DF8-7A25-7537-E6DF-86D53BD03577}"/>
              </a:ext>
            </a:extLst>
          </p:cNvPr>
          <p:cNvSpPr/>
          <p:nvPr/>
        </p:nvSpPr>
        <p:spPr>
          <a:xfrm>
            <a:off x="40390" y="766076"/>
            <a:ext cx="5699121" cy="5089855"/>
          </a:xfrm>
          <a:prstGeom prst="roundRect">
            <a:avLst>
              <a:gd name="adj" fmla="val 2947"/>
            </a:avLst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995C57-0421-AC44-C6D6-8757420862DC}"/>
              </a:ext>
            </a:extLst>
          </p:cNvPr>
          <p:cNvSpPr/>
          <p:nvPr/>
        </p:nvSpPr>
        <p:spPr>
          <a:xfrm>
            <a:off x="143777" y="950341"/>
            <a:ext cx="1203109" cy="29427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solidFill>
                  <a:schemeClr val="bg1"/>
                </a:solidFill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59" name="Rectangle: Diagonal Corners Rounded 58">
            <a:extLst>
              <a:ext uri="{FF2B5EF4-FFF2-40B4-BE49-F238E27FC236}">
                <a16:creationId xmlns:a16="http://schemas.microsoft.com/office/drawing/2014/main" id="{905DCA46-6340-DDD0-D417-79F3DEE66693}"/>
              </a:ext>
            </a:extLst>
          </p:cNvPr>
          <p:cNvSpPr/>
          <p:nvPr/>
        </p:nvSpPr>
        <p:spPr>
          <a:xfrm>
            <a:off x="128849" y="1288549"/>
            <a:ext cx="5544000" cy="286966"/>
          </a:xfrm>
          <a:prstGeom prst="round2DiagRect">
            <a:avLst/>
          </a:prstGeom>
          <a:solidFill>
            <a:srgbClr val="D3E2E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GB" sz="1400" b="1">
                <a:solidFill>
                  <a:srgbClr val="FF0000"/>
                </a:solidFill>
                <a:cs typeface="Arial" panose="020B0604020202020204" pitchFamily="34" charset="0"/>
              </a:rPr>
              <a:t>High</a:t>
            </a:r>
            <a:r>
              <a:rPr lang="en-GB" sz="1400" b="1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overall inventory level</a:t>
            </a:r>
          </a:p>
        </p:txBody>
      </p:sp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25DBB7F1-A213-B14F-B221-CCB9EE107CD2}"/>
              </a:ext>
            </a:extLst>
          </p:cNvPr>
          <p:cNvSpPr/>
          <p:nvPr/>
        </p:nvSpPr>
        <p:spPr>
          <a:xfrm>
            <a:off x="171793" y="3300225"/>
            <a:ext cx="5484798" cy="452630"/>
          </a:xfrm>
          <a:prstGeom prst="round2DiagRect">
            <a:avLst/>
          </a:prstGeom>
          <a:solidFill>
            <a:srgbClr val="D3E2E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rgbClr val="FF0000"/>
                </a:solidFill>
                <a:cs typeface="Arial" panose="020B0604020202020204" pitchFamily="34" charset="0"/>
              </a:rPr>
              <a:t>2% </a:t>
            </a:r>
            <a:r>
              <a:rPr lang="en-GB" sz="1400" i="0" u="none" strike="noStrike" baseline="0">
                <a:solidFill>
                  <a:schemeClr val="tx1"/>
                </a:solidFill>
                <a:cs typeface="Arial" panose="020B0604020202020204" pitchFamily="34" charset="0"/>
              </a:rPr>
              <a:t>cases of </a:t>
            </a:r>
            <a:r>
              <a:rPr lang="en-GB" sz="1400" b="1" i="0" u="none" strike="noStrike" baseline="0">
                <a:solidFill>
                  <a:srgbClr val="FF0000"/>
                </a:solidFill>
                <a:cs typeface="Arial" panose="020B0604020202020204" pitchFamily="34" charset="0"/>
              </a:rPr>
              <a:t>stockouts</a:t>
            </a:r>
            <a:r>
              <a:rPr lang="en-GB" sz="1400" i="0" u="none" strike="noStrike" baseline="0">
                <a:solidFill>
                  <a:schemeClr val="tx1"/>
                </a:solidFill>
                <a:cs typeface="Arial" panose="020B0604020202020204" pitchFamily="34" charset="0"/>
              </a:rPr>
              <a:t> especially during unplanned requirements such as breakdown</a:t>
            </a:r>
            <a:endParaRPr lang="en-GB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" name="Rectangle: Diagonal Corners Rounded 60">
            <a:extLst>
              <a:ext uri="{FF2B5EF4-FFF2-40B4-BE49-F238E27FC236}">
                <a16:creationId xmlns:a16="http://schemas.microsoft.com/office/drawing/2014/main" id="{2EA3BDC0-627A-251E-DBF7-3D06F396B6DE}"/>
              </a:ext>
            </a:extLst>
          </p:cNvPr>
          <p:cNvSpPr/>
          <p:nvPr/>
        </p:nvSpPr>
        <p:spPr>
          <a:xfrm>
            <a:off x="159764" y="3818346"/>
            <a:ext cx="5484797" cy="470410"/>
          </a:xfrm>
          <a:prstGeom prst="round2DiagRect">
            <a:avLst/>
          </a:prstGeom>
          <a:solidFill>
            <a:srgbClr val="D3E2E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Complexity in the transfer of inventory from one location to another:</a:t>
            </a:r>
          </a:p>
          <a:p>
            <a:pPr algn="ctr"/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On an average </a:t>
            </a:r>
            <a:r>
              <a:rPr lang="en-GB" sz="1400" b="1">
                <a:solidFill>
                  <a:srgbClr val="FF0000"/>
                </a:solidFill>
                <a:cs typeface="Arial" panose="020B0604020202020204" pitchFamily="34" charset="0"/>
              </a:rPr>
              <a:t>2 instances </a:t>
            </a:r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of stock transfer per month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EAA6A07-4A91-880A-B3A6-2A74B3C705E0}"/>
              </a:ext>
            </a:extLst>
          </p:cNvPr>
          <p:cNvSpPr/>
          <p:nvPr/>
        </p:nvSpPr>
        <p:spPr>
          <a:xfrm>
            <a:off x="146196" y="4419546"/>
            <a:ext cx="2150112" cy="30288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solidFill>
                  <a:schemeClr val="bg1"/>
                </a:solidFill>
              </a:rPr>
              <a:t>POTENTIAL ROOT CAUSES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42C3F8B-8F20-54F2-B071-4BAB3B55F634}"/>
              </a:ext>
            </a:extLst>
          </p:cNvPr>
          <p:cNvSpPr/>
          <p:nvPr/>
        </p:nvSpPr>
        <p:spPr>
          <a:xfrm>
            <a:off x="401801" y="4839287"/>
            <a:ext cx="2431133" cy="418165"/>
          </a:xfrm>
          <a:custGeom>
            <a:avLst/>
            <a:gdLst>
              <a:gd name="connsiteX0" fmla="*/ 0 w 3153398"/>
              <a:gd name="connsiteY0" fmla="*/ 49141 h 294839"/>
              <a:gd name="connsiteX1" fmla="*/ 49141 w 3153398"/>
              <a:gd name="connsiteY1" fmla="*/ 0 h 294839"/>
              <a:gd name="connsiteX2" fmla="*/ 3104257 w 3153398"/>
              <a:gd name="connsiteY2" fmla="*/ 0 h 294839"/>
              <a:gd name="connsiteX3" fmla="*/ 3153398 w 3153398"/>
              <a:gd name="connsiteY3" fmla="*/ 49141 h 294839"/>
              <a:gd name="connsiteX4" fmla="*/ 3153398 w 3153398"/>
              <a:gd name="connsiteY4" fmla="*/ 245698 h 294839"/>
              <a:gd name="connsiteX5" fmla="*/ 3104257 w 3153398"/>
              <a:gd name="connsiteY5" fmla="*/ 294839 h 294839"/>
              <a:gd name="connsiteX6" fmla="*/ 49141 w 3153398"/>
              <a:gd name="connsiteY6" fmla="*/ 294839 h 294839"/>
              <a:gd name="connsiteX7" fmla="*/ 0 w 3153398"/>
              <a:gd name="connsiteY7" fmla="*/ 245698 h 294839"/>
              <a:gd name="connsiteX8" fmla="*/ 0 w 3153398"/>
              <a:gd name="connsiteY8" fmla="*/ 49141 h 29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398" h="294839">
                <a:moveTo>
                  <a:pt x="0" y="49141"/>
                </a:moveTo>
                <a:cubicBezTo>
                  <a:pt x="0" y="22001"/>
                  <a:pt x="22001" y="0"/>
                  <a:pt x="49141" y="0"/>
                </a:cubicBezTo>
                <a:lnTo>
                  <a:pt x="3104257" y="0"/>
                </a:lnTo>
                <a:cubicBezTo>
                  <a:pt x="3131397" y="0"/>
                  <a:pt x="3153398" y="22001"/>
                  <a:pt x="3153398" y="49141"/>
                </a:cubicBezTo>
                <a:lnTo>
                  <a:pt x="3153398" y="245698"/>
                </a:lnTo>
                <a:cubicBezTo>
                  <a:pt x="3153398" y="272838"/>
                  <a:pt x="3131397" y="294839"/>
                  <a:pt x="3104257" y="294839"/>
                </a:cubicBezTo>
                <a:lnTo>
                  <a:pt x="49141" y="294839"/>
                </a:lnTo>
                <a:cubicBezTo>
                  <a:pt x="22001" y="294839"/>
                  <a:pt x="0" y="272838"/>
                  <a:pt x="0" y="245698"/>
                </a:cubicBezTo>
                <a:lnTo>
                  <a:pt x="0" y="49141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113" tIns="60113" rIns="60113" bIns="6011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b="0" kern="1200">
                <a:cs typeface="Arial" panose="020B0604020202020204" pitchFamily="34" charset="0"/>
              </a:rPr>
              <a:t>Lack of centralized inventory management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6A5784D-805F-75C0-89D7-22E28B0C8701}"/>
              </a:ext>
            </a:extLst>
          </p:cNvPr>
          <p:cNvSpPr/>
          <p:nvPr/>
        </p:nvSpPr>
        <p:spPr>
          <a:xfrm>
            <a:off x="404579" y="5317112"/>
            <a:ext cx="2431133" cy="294839"/>
          </a:xfrm>
          <a:custGeom>
            <a:avLst/>
            <a:gdLst>
              <a:gd name="connsiteX0" fmla="*/ 0 w 3153398"/>
              <a:gd name="connsiteY0" fmla="*/ 49141 h 294839"/>
              <a:gd name="connsiteX1" fmla="*/ 49141 w 3153398"/>
              <a:gd name="connsiteY1" fmla="*/ 0 h 294839"/>
              <a:gd name="connsiteX2" fmla="*/ 3104257 w 3153398"/>
              <a:gd name="connsiteY2" fmla="*/ 0 h 294839"/>
              <a:gd name="connsiteX3" fmla="*/ 3153398 w 3153398"/>
              <a:gd name="connsiteY3" fmla="*/ 49141 h 294839"/>
              <a:gd name="connsiteX4" fmla="*/ 3153398 w 3153398"/>
              <a:gd name="connsiteY4" fmla="*/ 245698 h 294839"/>
              <a:gd name="connsiteX5" fmla="*/ 3104257 w 3153398"/>
              <a:gd name="connsiteY5" fmla="*/ 294839 h 294839"/>
              <a:gd name="connsiteX6" fmla="*/ 49141 w 3153398"/>
              <a:gd name="connsiteY6" fmla="*/ 294839 h 294839"/>
              <a:gd name="connsiteX7" fmla="*/ 0 w 3153398"/>
              <a:gd name="connsiteY7" fmla="*/ 245698 h 294839"/>
              <a:gd name="connsiteX8" fmla="*/ 0 w 3153398"/>
              <a:gd name="connsiteY8" fmla="*/ 49141 h 29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398" h="294839">
                <a:moveTo>
                  <a:pt x="0" y="49141"/>
                </a:moveTo>
                <a:cubicBezTo>
                  <a:pt x="0" y="22001"/>
                  <a:pt x="22001" y="0"/>
                  <a:pt x="49141" y="0"/>
                </a:cubicBezTo>
                <a:lnTo>
                  <a:pt x="3104257" y="0"/>
                </a:lnTo>
                <a:cubicBezTo>
                  <a:pt x="3131397" y="0"/>
                  <a:pt x="3153398" y="22001"/>
                  <a:pt x="3153398" y="49141"/>
                </a:cubicBezTo>
                <a:lnTo>
                  <a:pt x="3153398" y="245698"/>
                </a:lnTo>
                <a:cubicBezTo>
                  <a:pt x="3153398" y="272838"/>
                  <a:pt x="3131397" y="294839"/>
                  <a:pt x="3104257" y="294839"/>
                </a:cubicBezTo>
                <a:lnTo>
                  <a:pt x="49141" y="294839"/>
                </a:lnTo>
                <a:cubicBezTo>
                  <a:pt x="22001" y="294839"/>
                  <a:pt x="0" y="272838"/>
                  <a:pt x="0" y="245698"/>
                </a:cubicBezTo>
                <a:lnTo>
                  <a:pt x="0" y="49141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113" tIns="60113" rIns="60113" bIns="6011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400">
                <a:cs typeface="Arial" panose="020B0604020202020204" pitchFamily="34" charset="0"/>
              </a:rPr>
              <a:t>Non-uniform Demand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E00FB11-2D32-4B73-F817-19BE1E3B8195}"/>
              </a:ext>
            </a:extLst>
          </p:cNvPr>
          <p:cNvSpPr/>
          <p:nvPr/>
        </p:nvSpPr>
        <p:spPr>
          <a:xfrm>
            <a:off x="3177066" y="4830603"/>
            <a:ext cx="2499463" cy="418165"/>
          </a:xfrm>
          <a:custGeom>
            <a:avLst/>
            <a:gdLst>
              <a:gd name="connsiteX0" fmla="*/ 0 w 3153398"/>
              <a:gd name="connsiteY0" fmla="*/ 49141 h 294839"/>
              <a:gd name="connsiteX1" fmla="*/ 49141 w 3153398"/>
              <a:gd name="connsiteY1" fmla="*/ 0 h 294839"/>
              <a:gd name="connsiteX2" fmla="*/ 3104257 w 3153398"/>
              <a:gd name="connsiteY2" fmla="*/ 0 h 294839"/>
              <a:gd name="connsiteX3" fmla="*/ 3153398 w 3153398"/>
              <a:gd name="connsiteY3" fmla="*/ 49141 h 294839"/>
              <a:gd name="connsiteX4" fmla="*/ 3153398 w 3153398"/>
              <a:gd name="connsiteY4" fmla="*/ 245698 h 294839"/>
              <a:gd name="connsiteX5" fmla="*/ 3104257 w 3153398"/>
              <a:gd name="connsiteY5" fmla="*/ 294839 h 294839"/>
              <a:gd name="connsiteX6" fmla="*/ 49141 w 3153398"/>
              <a:gd name="connsiteY6" fmla="*/ 294839 h 294839"/>
              <a:gd name="connsiteX7" fmla="*/ 0 w 3153398"/>
              <a:gd name="connsiteY7" fmla="*/ 245698 h 294839"/>
              <a:gd name="connsiteX8" fmla="*/ 0 w 3153398"/>
              <a:gd name="connsiteY8" fmla="*/ 49141 h 29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398" h="294839">
                <a:moveTo>
                  <a:pt x="0" y="49141"/>
                </a:moveTo>
                <a:cubicBezTo>
                  <a:pt x="0" y="22001"/>
                  <a:pt x="22001" y="0"/>
                  <a:pt x="49141" y="0"/>
                </a:cubicBezTo>
                <a:lnTo>
                  <a:pt x="3104257" y="0"/>
                </a:lnTo>
                <a:cubicBezTo>
                  <a:pt x="3131397" y="0"/>
                  <a:pt x="3153398" y="22001"/>
                  <a:pt x="3153398" y="49141"/>
                </a:cubicBezTo>
                <a:lnTo>
                  <a:pt x="3153398" y="245698"/>
                </a:lnTo>
                <a:cubicBezTo>
                  <a:pt x="3153398" y="272838"/>
                  <a:pt x="3131397" y="294839"/>
                  <a:pt x="3104257" y="294839"/>
                </a:cubicBezTo>
                <a:lnTo>
                  <a:pt x="49141" y="294839"/>
                </a:lnTo>
                <a:cubicBezTo>
                  <a:pt x="22001" y="294839"/>
                  <a:pt x="0" y="272838"/>
                  <a:pt x="0" y="245698"/>
                </a:cubicBezTo>
                <a:lnTo>
                  <a:pt x="0" y="49141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113" tIns="60113" rIns="60113" bIns="6011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400">
                <a:cs typeface="Arial" panose="020B0604020202020204" pitchFamily="34" charset="0"/>
              </a:rPr>
              <a:t>Lack of suitable inventory classification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50AF061-346B-E041-4E69-E1B7B2DE5D2D}"/>
              </a:ext>
            </a:extLst>
          </p:cNvPr>
          <p:cNvSpPr/>
          <p:nvPr/>
        </p:nvSpPr>
        <p:spPr>
          <a:xfrm>
            <a:off x="3174784" y="5326254"/>
            <a:ext cx="2499463" cy="294839"/>
          </a:xfrm>
          <a:custGeom>
            <a:avLst/>
            <a:gdLst>
              <a:gd name="connsiteX0" fmla="*/ 0 w 3153398"/>
              <a:gd name="connsiteY0" fmla="*/ 49141 h 294839"/>
              <a:gd name="connsiteX1" fmla="*/ 49141 w 3153398"/>
              <a:gd name="connsiteY1" fmla="*/ 0 h 294839"/>
              <a:gd name="connsiteX2" fmla="*/ 3104257 w 3153398"/>
              <a:gd name="connsiteY2" fmla="*/ 0 h 294839"/>
              <a:gd name="connsiteX3" fmla="*/ 3153398 w 3153398"/>
              <a:gd name="connsiteY3" fmla="*/ 49141 h 294839"/>
              <a:gd name="connsiteX4" fmla="*/ 3153398 w 3153398"/>
              <a:gd name="connsiteY4" fmla="*/ 245698 h 294839"/>
              <a:gd name="connsiteX5" fmla="*/ 3104257 w 3153398"/>
              <a:gd name="connsiteY5" fmla="*/ 294839 h 294839"/>
              <a:gd name="connsiteX6" fmla="*/ 49141 w 3153398"/>
              <a:gd name="connsiteY6" fmla="*/ 294839 h 294839"/>
              <a:gd name="connsiteX7" fmla="*/ 0 w 3153398"/>
              <a:gd name="connsiteY7" fmla="*/ 245698 h 294839"/>
              <a:gd name="connsiteX8" fmla="*/ 0 w 3153398"/>
              <a:gd name="connsiteY8" fmla="*/ 49141 h 29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398" h="294839">
                <a:moveTo>
                  <a:pt x="0" y="49141"/>
                </a:moveTo>
                <a:cubicBezTo>
                  <a:pt x="0" y="22001"/>
                  <a:pt x="22001" y="0"/>
                  <a:pt x="49141" y="0"/>
                </a:cubicBezTo>
                <a:lnTo>
                  <a:pt x="3104257" y="0"/>
                </a:lnTo>
                <a:cubicBezTo>
                  <a:pt x="3131397" y="0"/>
                  <a:pt x="3153398" y="22001"/>
                  <a:pt x="3153398" y="49141"/>
                </a:cubicBezTo>
                <a:lnTo>
                  <a:pt x="3153398" y="245698"/>
                </a:lnTo>
                <a:cubicBezTo>
                  <a:pt x="3153398" y="272838"/>
                  <a:pt x="3131397" y="294839"/>
                  <a:pt x="3104257" y="294839"/>
                </a:cubicBezTo>
                <a:lnTo>
                  <a:pt x="49141" y="294839"/>
                </a:lnTo>
                <a:cubicBezTo>
                  <a:pt x="22001" y="294839"/>
                  <a:pt x="0" y="272838"/>
                  <a:pt x="0" y="245698"/>
                </a:cubicBezTo>
                <a:lnTo>
                  <a:pt x="0" y="49141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113" tIns="60113" rIns="60113" bIns="6011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400">
                <a:cs typeface="Arial" panose="020B0604020202020204" pitchFamily="34" charset="0"/>
              </a:rPr>
              <a:t>Incorrect safety stock levels </a:t>
            </a:r>
          </a:p>
        </p:txBody>
      </p:sp>
      <p:pic>
        <p:nvPicPr>
          <p:cNvPr id="73" name="Graphic 72" descr="No sign outline">
            <a:extLst>
              <a:ext uri="{FF2B5EF4-FFF2-40B4-BE49-F238E27FC236}">
                <a16:creationId xmlns:a16="http://schemas.microsoft.com/office/drawing/2014/main" id="{BC98E60F-7EAD-349A-006D-B6EFE4C669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143777" y="4877888"/>
            <a:ext cx="199462" cy="199462"/>
          </a:xfrm>
          <a:prstGeom prst="rect">
            <a:avLst/>
          </a:prstGeom>
        </p:spPr>
      </p:pic>
      <p:pic>
        <p:nvPicPr>
          <p:cNvPr id="74" name="Graphic 73" descr="No sign outline">
            <a:extLst>
              <a:ext uri="{FF2B5EF4-FFF2-40B4-BE49-F238E27FC236}">
                <a16:creationId xmlns:a16="http://schemas.microsoft.com/office/drawing/2014/main" id="{7CB8A049-09FD-70FB-9AFF-55644AB19C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2950021" y="4917099"/>
            <a:ext cx="199462" cy="199462"/>
          </a:xfrm>
          <a:prstGeom prst="rect">
            <a:avLst/>
          </a:prstGeom>
        </p:spPr>
      </p:pic>
      <p:pic>
        <p:nvPicPr>
          <p:cNvPr id="75" name="Graphic 74" descr="No sign outline">
            <a:extLst>
              <a:ext uri="{FF2B5EF4-FFF2-40B4-BE49-F238E27FC236}">
                <a16:creationId xmlns:a16="http://schemas.microsoft.com/office/drawing/2014/main" id="{FA3B565A-53BF-36B7-ACA2-C506DB795A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150065" y="5349571"/>
            <a:ext cx="199462" cy="199462"/>
          </a:xfrm>
          <a:prstGeom prst="rect">
            <a:avLst/>
          </a:prstGeom>
        </p:spPr>
      </p:pic>
      <p:pic>
        <p:nvPicPr>
          <p:cNvPr id="76" name="Graphic 75" descr="No sign outline">
            <a:extLst>
              <a:ext uri="{FF2B5EF4-FFF2-40B4-BE49-F238E27FC236}">
                <a16:creationId xmlns:a16="http://schemas.microsoft.com/office/drawing/2014/main" id="{031CF3DA-1CF9-4B4F-FB47-04507EEFD1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2950021" y="5371439"/>
            <a:ext cx="199462" cy="19946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FC0D748-BB87-2EBA-2A47-E2C998C29291}"/>
              </a:ext>
            </a:extLst>
          </p:cNvPr>
          <p:cNvSpPr txBox="1"/>
          <p:nvPr/>
        </p:nvSpPr>
        <p:spPr>
          <a:xfrm>
            <a:off x="6429063" y="2878919"/>
            <a:ext cx="2164722" cy="307777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/>
              <a:t>SOLUTION OVERVIEW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FAB646-DCEC-C505-6651-DFC0D893B9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91" y="4793539"/>
            <a:ext cx="478339" cy="478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DCB49-EBA3-1BF1-1A27-69B12159BA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28388" y="4758517"/>
            <a:ext cx="424800" cy="42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DAB3F-24EC-E0D2-E9CB-C087D1D8A4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49664" y="4854534"/>
            <a:ext cx="424800" cy="424800"/>
          </a:xfrm>
          <a:prstGeom prst="rect">
            <a:avLst/>
          </a:prstGeom>
        </p:spPr>
      </p:pic>
      <p:sp>
        <p:nvSpPr>
          <p:cNvPr id="39" name="Rectangle: Rounded Corners 57">
            <a:extLst>
              <a:ext uri="{FF2B5EF4-FFF2-40B4-BE49-F238E27FC236}">
                <a16:creationId xmlns:a16="http://schemas.microsoft.com/office/drawing/2014/main" id="{BBC05A7B-01F2-3C00-0029-94D12D72F1E0}"/>
              </a:ext>
            </a:extLst>
          </p:cNvPr>
          <p:cNvSpPr/>
          <p:nvPr/>
        </p:nvSpPr>
        <p:spPr>
          <a:xfrm>
            <a:off x="6626663" y="899491"/>
            <a:ext cx="1708725" cy="293824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53B459-908D-1E36-94AC-FE5CA574E8F2}"/>
              </a:ext>
            </a:extLst>
          </p:cNvPr>
          <p:cNvSpPr txBox="1"/>
          <p:nvPr/>
        </p:nvSpPr>
        <p:spPr>
          <a:xfrm>
            <a:off x="6320746" y="1541271"/>
            <a:ext cx="7056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4967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11D59-A9B1-3C9C-3E04-B77F763A9BC6}"/>
              </a:ext>
            </a:extLst>
          </p:cNvPr>
          <p:cNvSpPr txBox="1"/>
          <p:nvPr/>
        </p:nvSpPr>
        <p:spPr>
          <a:xfrm>
            <a:off x="6110752" y="2006258"/>
            <a:ext cx="1218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cs typeface="Arial" panose="020B0604020202020204" pitchFamily="34" charset="0"/>
              </a:rPr>
              <a:t>SKUs ordered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68B13E-ED8B-EA9C-9D05-0E7043C8F210}"/>
              </a:ext>
            </a:extLst>
          </p:cNvPr>
          <p:cNvSpPr txBox="1"/>
          <p:nvPr/>
        </p:nvSpPr>
        <p:spPr>
          <a:xfrm>
            <a:off x="7705823" y="1544699"/>
            <a:ext cx="8258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IN"/>
              <a:t>~36.86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62416B-31BA-5AE2-65F1-174678CC68AB}"/>
              </a:ext>
            </a:extLst>
          </p:cNvPr>
          <p:cNvSpPr txBox="1"/>
          <p:nvPr/>
        </p:nvSpPr>
        <p:spPr>
          <a:xfrm>
            <a:off x="7646809" y="1994924"/>
            <a:ext cx="155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400">
                <a:latin typeface="+mn-lt"/>
              </a:rPr>
              <a:t>Million units ordered</a:t>
            </a:r>
            <a:endParaRPr lang="en-US" sz="1400"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B8B30-5174-A9F7-8DB4-2B75CE02CB77}"/>
              </a:ext>
            </a:extLst>
          </p:cNvPr>
          <p:cNvSpPr txBox="1"/>
          <p:nvPr/>
        </p:nvSpPr>
        <p:spPr>
          <a:xfrm>
            <a:off x="9576032" y="72595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cs typeface="Arial" panose="020B0604020202020204" pitchFamily="34" charset="0"/>
              </a:rPr>
              <a:t>Orders by Location</a:t>
            </a:r>
          </a:p>
        </p:txBody>
      </p:sp>
      <p:pic>
        <p:nvPicPr>
          <p:cNvPr id="38" name="Picture 37" descr="A blue pie chart with a black background&#10;&#10;Description automatically generated">
            <a:extLst>
              <a:ext uri="{FF2B5EF4-FFF2-40B4-BE49-F238E27FC236}">
                <a16:creationId xmlns:a16="http://schemas.microsoft.com/office/drawing/2014/main" id="{FBE22EF6-7854-37F4-D96E-237E5F3086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47" y="947588"/>
            <a:ext cx="2978670" cy="193133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A1EE511-17AB-EB9E-6EB2-1CBB71556917}"/>
              </a:ext>
            </a:extLst>
          </p:cNvPr>
          <p:cNvGrpSpPr/>
          <p:nvPr/>
        </p:nvGrpSpPr>
        <p:grpSpPr>
          <a:xfrm rot="5400000">
            <a:off x="3255121" y="3274450"/>
            <a:ext cx="5162964" cy="0"/>
            <a:chOff x="0" y="649979"/>
            <a:chExt cx="11727180" cy="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8C9C81-EB6A-95D7-CE77-3928AE5894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92935E-EC4A-B20C-108B-C5266D1AC9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02269E-24CB-9FAF-1769-5B8D050DEC5F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2ED5B88-13F5-5C28-4E39-967574231D32}"/>
              </a:ext>
            </a:extLst>
          </p:cNvPr>
          <p:cNvSpPr txBox="1"/>
          <p:nvPr/>
        </p:nvSpPr>
        <p:spPr>
          <a:xfrm>
            <a:off x="11074464" y="1663248"/>
            <a:ext cx="61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58%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78221-372D-7356-2F93-02DB1B5491B5}"/>
              </a:ext>
            </a:extLst>
          </p:cNvPr>
          <p:cNvSpPr txBox="1"/>
          <p:nvPr/>
        </p:nvSpPr>
        <p:spPr>
          <a:xfrm>
            <a:off x="9333973" y="1767384"/>
            <a:ext cx="61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28%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63E3C-F733-AFC3-269A-0AE1D67279F1}"/>
              </a:ext>
            </a:extLst>
          </p:cNvPr>
          <p:cNvSpPr txBox="1"/>
          <p:nvPr/>
        </p:nvSpPr>
        <p:spPr>
          <a:xfrm>
            <a:off x="9756872" y="935481"/>
            <a:ext cx="60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14%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55B485-4D10-4F46-8405-167B7B7024AD}"/>
              </a:ext>
            </a:extLst>
          </p:cNvPr>
          <p:cNvGrpSpPr/>
          <p:nvPr/>
        </p:nvGrpSpPr>
        <p:grpSpPr>
          <a:xfrm rot="10800000">
            <a:off x="5846604" y="2777856"/>
            <a:ext cx="6345396" cy="0"/>
            <a:chOff x="0" y="649979"/>
            <a:chExt cx="11727180" cy="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38AF62-AC82-6378-9AAE-EF4A15F51AC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562276-C4E2-4191-CC25-906D19A00B2E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F458EF-10AF-365E-5E44-5A7C0511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872C5F0-6E93-0DF9-9837-609A240F7570}"/>
              </a:ext>
            </a:extLst>
          </p:cNvPr>
          <p:cNvSpPr txBox="1"/>
          <p:nvPr/>
        </p:nvSpPr>
        <p:spPr>
          <a:xfrm>
            <a:off x="1691844" y="6141583"/>
            <a:ext cx="1021467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Managing MRO inventories in silos is posing challenges of </a:t>
            </a:r>
            <a:r>
              <a:rPr lang="en-US" b="1" dirty="0"/>
              <a:t>high overall inventory</a:t>
            </a:r>
            <a:r>
              <a:rPr lang="en-US" dirty="0"/>
              <a:t>, </a:t>
            </a:r>
            <a:r>
              <a:rPr lang="en-US" b="1" dirty="0"/>
              <a:t>stockouts</a:t>
            </a:r>
            <a:r>
              <a:rPr lang="en-US" dirty="0"/>
              <a:t> and </a:t>
            </a:r>
            <a:r>
              <a:rPr lang="en-US" b="1" dirty="0"/>
              <a:t>complexity</a:t>
            </a:r>
            <a:r>
              <a:rPr lang="en-US" dirty="0"/>
              <a:t> in stock transfers</a:t>
            </a:r>
            <a:r>
              <a:rPr lang="en-US"/>
              <a:t>.</a:t>
            </a:r>
            <a:r>
              <a:rPr lang="en-US" dirty="0"/>
              <a:t> Its an </a:t>
            </a:r>
            <a:r>
              <a:rPr lang="en-US" b="1" dirty="0"/>
              <a:t>immediate requirement</a:t>
            </a:r>
            <a:r>
              <a:rPr lang="en-US" dirty="0"/>
              <a:t> to go for a </a:t>
            </a:r>
            <a:r>
              <a:rPr lang="en-US" b="1" dirty="0"/>
              <a:t>centralized inventory models </a:t>
            </a:r>
            <a:r>
              <a:rPr lang="en-US"/>
              <a:t>such as </a:t>
            </a:r>
            <a:r>
              <a:rPr lang="en-US" b="1" dirty="0"/>
              <a:t>VMI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C5AAD45-1C78-6333-D716-207B22FAD9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2320" y="1606361"/>
            <a:ext cx="5565264" cy="1401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B04F52-16A8-0314-7875-EE6740F664D8}"/>
              </a:ext>
            </a:extLst>
          </p:cNvPr>
          <p:cNvSpPr txBox="1"/>
          <p:nvPr/>
        </p:nvSpPr>
        <p:spPr>
          <a:xfrm>
            <a:off x="52358" y="2997612"/>
            <a:ext cx="6257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Data is taken from annual reports, comparison may not be like to like based on financial treatment  </a:t>
            </a:r>
            <a:endParaRPr lang="en-IN" sz="1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3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1">
            <a:extLst>
              <a:ext uri="{FF2B5EF4-FFF2-40B4-BE49-F238E27FC236}">
                <a16:creationId xmlns:a16="http://schemas.microsoft.com/office/drawing/2014/main" id="{EF16264B-3D62-0691-1ADD-7AEE6284F1F6}"/>
              </a:ext>
            </a:extLst>
          </p:cNvPr>
          <p:cNvSpPr/>
          <p:nvPr/>
        </p:nvSpPr>
        <p:spPr>
          <a:xfrm>
            <a:off x="-13927" y="813965"/>
            <a:ext cx="12195916" cy="6066830"/>
          </a:xfrm>
          <a:prstGeom prst="roundRect">
            <a:avLst>
              <a:gd name="adj" fmla="val 2947"/>
            </a:avLst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0" y="24250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962E5-6EF3-051D-C317-65188FEE6CBE}"/>
              </a:ext>
            </a:extLst>
          </p:cNvPr>
          <p:cNvSpPr/>
          <p:nvPr/>
        </p:nvSpPr>
        <p:spPr>
          <a:xfrm>
            <a:off x="2933261" y="72830"/>
            <a:ext cx="1219682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46A0E-90B0-F6C5-736E-7B0997B68857}"/>
              </a:ext>
            </a:extLst>
          </p:cNvPr>
          <p:cNvGrpSpPr/>
          <p:nvPr/>
        </p:nvGrpSpPr>
        <p:grpSpPr>
          <a:xfrm>
            <a:off x="1538162" y="61863"/>
            <a:ext cx="9774264" cy="685183"/>
            <a:chOff x="1844577" y="63898"/>
            <a:chExt cx="9343637" cy="3989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98FC1-140B-4EA5-98E2-7926BAC9BF54}"/>
                </a:ext>
              </a:extLst>
            </p:cNvPr>
            <p:cNvSpPr/>
            <p:nvPr/>
          </p:nvSpPr>
          <p:spPr>
            <a:xfrm>
              <a:off x="1878124" y="63898"/>
              <a:ext cx="1165946" cy="375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214BE7-93BA-CAAA-A47B-BAEA3B55DAE1}"/>
                </a:ext>
              </a:extLst>
            </p:cNvPr>
            <p:cNvGrpSpPr/>
            <p:nvPr/>
          </p:nvGrpSpPr>
          <p:grpSpPr>
            <a:xfrm>
              <a:off x="1844577" y="71341"/>
              <a:ext cx="9343637" cy="391514"/>
              <a:chOff x="236416" y="126318"/>
              <a:chExt cx="9343637" cy="39151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63FE20-0192-E3AC-CD00-4AD45F927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136718"/>
                <a:ext cx="11659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2B289F-2639-B1EC-A755-FDFFD13AE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470208"/>
                <a:ext cx="1165946" cy="23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06CFFB-E59C-5BA6-47E0-998D3D5E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0806" y="126318"/>
                <a:ext cx="1165188" cy="531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AD7A6E5-351E-D920-1984-F0C9D411FC73}"/>
                  </a:ext>
                </a:extLst>
              </p:cNvPr>
              <p:cNvSpPr/>
              <p:nvPr/>
            </p:nvSpPr>
            <p:spPr>
              <a:xfrm>
                <a:off x="236416" y="159550"/>
                <a:ext cx="1188720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934D65-CE31-ADC1-8DD0-CC887D4F5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6065" y="496809"/>
                <a:ext cx="1159930" cy="41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AE7499F-3623-6BA9-592D-AB5334B6E5B6}"/>
                  </a:ext>
                </a:extLst>
              </p:cNvPr>
              <p:cNvSpPr/>
              <p:nvPr/>
            </p:nvSpPr>
            <p:spPr>
              <a:xfrm>
                <a:off x="1626731" y="152675"/>
                <a:ext cx="1049488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ANALYSIS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9EDD84-FCBC-B95E-1E57-2A3FC997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554" y="139740"/>
                <a:ext cx="1282517" cy="223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AA960C-7707-1823-0A68-E5A3A6EBC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8833" y="474827"/>
                <a:ext cx="1291585" cy="192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6201B30-BD44-9A37-4B39-CC8628C80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1391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1410A8-505E-9358-773B-83CB9352D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186" y="142244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65E802-2B56-75EE-3CFC-24326D40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4230" y="142243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A90B1E-0B67-E717-DAA9-594AF58FD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469087"/>
                <a:ext cx="1541097" cy="109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986299-E488-84EF-300E-22A6CA41B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7218" y="474828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0BCF34-BF0D-B184-4504-B4B61CFC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805" y="4748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A7FDCCD-CD94-2155-5183-68E3D5340F72}"/>
                  </a:ext>
                </a:extLst>
              </p:cNvPr>
              <p:cNvSpPr/>
              <p:nvPr/>
            </p:nvSpPr>
            <p:spPr>
              <a:xfrm>
                <a:off x="2937590" y="170995"/>
                <a:ext cx="1307480" cy="2799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VENDOR CAPABILITIES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E9717E5-8FCB-0003-6F93-691A698CC3E2}"/>
                  </a:ext>
                </a:extLst>
              </p:cNvPr>
              <p:cNvSpPr/>
              <p:nvPr/>
            </p:nvSpPr>
            <p:spPr>
              <a:xfrm>
                <a:off x="7903133" y="135155"/>
                <a:ext cx="1676920" cy="3826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 &amp; 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MITIGATION PLAN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0480EEB-6751-587C-960C-BDE1A7922820}"/>
                  </a:ext>
                </a:extLst>
              </p:cNvPr>
              <p:cNvSpPr/>
              <p:nvPr/>
            </p:nvSpPr>
            <p:spPr>
              <a:xfrm>
                <a:off x="6188729" y="146839"/>
                <a:ext cx="1632442" cy="3537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987A3D7-DD5C-6594-90E0-F660B68F2578}"/>
                  </a:ext>
                </a:extLst>
              </p:cNvPr>
              <p:cNvSpPr/>
              <p:nvPr/>
            </p:nvSpPr>
            <p:spPr>
              <a:xfrm>
                <a:off x="4507426" y="178921"/>
                <a:ext cx="1474132" cy="2766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COST-BENEFIT ANALYSIS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60981F-8D71-9523-87AB-E30E0ED214F0}"/>
              </a:ext>
            </a:extLst>
          </p:cNvPr>
          <p:cNvGrpSpPr/>
          <p:nvPr/>
        </p:nvGrpSpPr>
        <p:grpSpPr>
          <a:xfrm rot="5400000">
            <a:off x="3025214" y="3341347"/>
            <a:ext cx="5419414" cy="385680"/>
            <a:chOff x="0" y="649979"/>
            <a:chExt cx="11727180" cy="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2398B-5321-F845-1E5A-276E10EE53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8BC95D-4EF0-7D5E-2B39-E6BF8C2C02E4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326428-99B4-2D4C-87F6-421A55E2E5F2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42">
            <a:extLst>
              <a:ext uri="{FF2B5EF4-FFF2-40B4-BE49-F238E27FC236}">
                <a16:creationId xmlns:a16="http://schemas.microsoft.com/office/drawing/2014/main" id="{E50C3FC5-56BE-A76A-BF68-76B50732D091}"/>
              </a:ext>
            </a:extLst>
          </p:cNvPr>
          <p:cNvSpPr/>
          <p:nvPr/>
        </p:nvSpPr>
        <p:spPr>
          <a:xfrm>
            <a:off x="922632" y="847199"/>
            <a:ext cx="3467311" cy="348795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ANALYSIS FOR NUMBER OF WAREHOUSES </a:t>
            </a:r>
          </a:p>
        </p:txBody>
      </p:sp>
      <p:sp>
        <p:nvSpPr>
          <p:cNvPr id="40" name="Rectangle: Rounded Corners 42">
            <a:extLst>
              <a:ext uri="{FF2B5EF4-FFF2-40B4-BE49-F238E27FC236}">
                <a16:creationId xmlns:a16="http://schemas.microsoft.com/office/drawing/2014/main" id="{692FB80F-BA01-8DF0-E8AD-B48D27E2C679}"/>
              </a:ext>
            </a:extLst>
          </p:cNvPr>
          <p:cNvSpPr/>
          <p:nvPr/>
        </p:nvSpPr>
        <p:spPr>
          <a:xfrm>
            <a:off x="7378895" y="867520"/>
            <a:ext cx="3290400" cy="31542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WAREHOUSE LOCATION ANALYSIS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CB8A1D2C-40BA-65E5-F05B-3E7EE2E5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6" y="1333042"/>
            <a:ext cx="5042671" cy="4047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14B61E-B859-6970-3682-B91A4139AC03}"/>
              </a:ext>
            </a:extLst>
          </p:cNvPr>
          <p:cNvSpPr txBox="1"/>
          <p:nvPr/>
        </p:nvSpPr>
        <p:spPr>
          <a:xfrm>
            <a:off x="292172" y="5377405"/>
            <a:ext cx="5042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>
                <a:latin typeface="Arial" panose="020B0604020202020204" pitchFamily="34" charset="0"/>
                <a:cs typeface="Arial" panose="020B0604020202020204" pitchFamily="34" charset="0"/>
              </a:rPr>
              <a:t>Factors considered 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: variability in the demand, volumes, and distances between the facilities.</a:t>
            </a:r>
            <a:endParaRPr lang="en-IN" sz="11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5DA09-2205-0B3F-4AF0-16430425CE53}"/>
              </a:ext>
            </a:extLst>
          </p:cNvPr>
          <p:cNvSpPr txBox="1"/>
          <p:nvPr/>
        </p:nvSpPr>
        <p:spPr>
          <a:xfrm>
            <a:off x="622476" y="5845491"/>
            <a:ext cx="201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 Drop at First</a:t>
            </a:r>
            <a:endParaRPr lang="en-IN" sz="1200" b="1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E5BBA98-EB51-A80C-6D63-96EA3D12A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05" y="5826199"/>
            <a:ext cx="324000" cy="324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CAF6A59-EA38-AA5C-E320-2558126D0913}"/>
              </a:ext>
            </a:extLst>
          </p:cNvPr>
          <p:cNvSpPr txBox="1"/>
          <p:nvPr/>
        </p:nvSpPr>
        <p:spPr>
          <a:xfrm>
            <a:off x="3067289" y="5845491"/>
            <a:ext cx="246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WCSS after 2 clusters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F1781D-E2DE-7941-8DDA-5E449849A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508" y="5804892"/>
            <a:ext cx="324000" cy="324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4CFFCD0B-96C2-D76F-9D53-175BA82E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53" y="1306062"/>
            <a:ext cx="4947083" cy="4080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B1A1FEB-68CE-865C-E886-923C695C986E}"/>
              </a:ext>
            </a:extLst>
          </p:cNvPr>
          <p:cNvSpPr txBox="1"/>
          <p:nvPr/>
        </p:nvSpPr>
        <p:spPr>
          <a:xfrm>
            <a:off x="6059502" y="5782227"/>
            <a:ext cx="5705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Geospatial analysis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suggests two optimal VMI store locations: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Jamshedpur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(22.78801; 86.19805)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Dhenkanal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(20.693640, 85.571158)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170E13-876A-ECCD-0011-7A7D9E9C8024}"/>
              </a:ext>
            </a:extLst>
          </p:cNvPr>
          <p:cNvSpPr/>
          <p:nvPr/>
        </p:nvSpPr>
        <p:spPr>
          <a:xfrm>
            <a:off x="1103969" y="4492920"/>
            <a:ext cx="430890" cy="428018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C0242-5244-8AD6-8E41-C2C1D8742554}"/>
              </a:ext>
            </a:extLst>
          </p:cNvPr>
          <p:cNvSpPr txBox="1"/>
          <p:nvPr/>
        </p:nvSpPr>
        <p:spPr>
          <a:xfrm>
            <a:off x="6140598" y="5386776"/>
            <a:ext cx="56418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>
                <a:latin typeface="Arial" panose="020B0604020202020204" pitchFamily="34" charset="0"/>
                <a:cs typeface="Arial" panose="020B0604020202020204" pitchFamily="34" charset="0"/>
              </a:rPr>
              <a:t>Factors Considered : 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Proximity to the plant locations and Demand Volume proportions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EFFB3-9575-E9C4-51E9-1504584D0A56}"/>
              </a:ext>
            </a:extLst>
          </p:cNvPr>
          <p:cNvSpPr txBox="1"/>
          <p:nvPr/>
        </p:nvSpPr>
        <p:spPr>
          <a:xfrm>
            <a:off x="238533" y="6337585"/>
            <a:ext cx="119055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Optimal number of warehouses are </a:t>
            </a:r>
            <a:r>
              <a:rPr lang="en-US" b="1"/>
              <a:t>2</a:t>
            </a:r>
            <a:r>
              <a:rPr lang="en-US"/>
              <a:t> and the optimal locations to establish the warehouses are </a:t>
            </a:r>
            <a:r>
              <a:rPr lang="en-US" b="1"/>
              <a:t>Jamshedpur</a:t>
            </a:r>
            <a:r>
              <a:rPr lang="en-US"/>
              <a:t> and </a:t>
            </a:r>
            <a:r>
              <a:rPr lang="en-US" b="1" err="1"/>
              <a:t>Dhenkenal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53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-5164" y="12667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962E5-6EF3-051D-C317-65188FEE6CBE}"/>
              </a:ext>
            </a:extLst>
          </p:cNvPr>
          <p:cNvSpPr/>
          <p:nvPr/>
        </p:nvSpPr>
        <p:spPr>
          <a:xfrm>
            <a:off x="2844361" y="47430"/>
            <a:ext cx="1219682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46A0E-90B0-F6C5-736E-7B0997B68857}"/>
              </a:ext>
            </a:extLst>
          </p:cNvPr>
          <p:cNvGrpSpPr/>
          <p:nvPr/>
        </p:nvGrpSpPr>
        <p:grpSpPr>
          <a:xfrm>
            <a:off x="1443851" y="30950"/>
            <a:ext cx="9764376" cy="663848"/>
            <a:chOff x="1844577" y="59410"/>
            <a:chExt cx="9334185" cy="3865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98FC1-140B-4EA5-98E2-7926BAC9BF54}"/>
                </a:ext>
              </a:extLst>
            </p:cNvPr>
            <p:cNvSpPr/>
            <p:nvPr/>
          </p:nvSpPr>
          <p:spPr>
            <a:xfrm>
              <a:off x="1878124" y="63898"/>
              <a:ext cx="1165946" cy="375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214BE7-93BA-CAAA-A47B-BAEA3B55DAE1}"/>
                </a:ext>
              </a:extLst>
            </p:cNvPr>
            <p:cNvGrpSpPr/>
            <p:nvPr/>
          </p:nvGrpSpPr>
          <p:grpSpPr>
            <a:xfrm>
              <a:off x="1844577" y="59410"/>
              <a:ext cx="9334185" cy="386534"/>
              <a:chOff x="236416" y="114387"/>
              <a:chExt cx="9334185" cy="38653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63FE20-0192-E3AC-CD00-4AD45F927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136718"/>
                <a:ext cx="11659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2B289F-2639-B1EC-A755-FDFFD13AE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470208"/>
                <a:ext cx="1165946" cy="23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06CFFB-E59C-5BA6-47E0-998D3D5E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0806" y="126318"/>
                <a:ext cx="1165188" cy="531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AD7A6E5-351E-D920-1984-F0C9D411FC73}"/>
                  </a:ext>
                </a:extLst>
              </p:cNvPr>
              <p:cNvSpPr/>
              <p:nvPr/>
            </p:nvSpPr>
            <p:spPr>
              <a:xfrm>
                <a:off x="236416" y="159550"/>
                <a:ext cx="1188720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934D65-CE31-ADC1-8DD0-CC887D4F5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6065" y="496809"/>
                <a:ext cx="1159930" cy="41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AE7499F-3623-6BA9-592D-AB5334B6E5B6}"/>
                  </a:ext>
                </a:extLst>
              </p:cNvPr>
              <p:cNvSpPr/>
              <p:nvPr/>
            </p:nvSpPr>
            <p:spPr>
              <a:xfrm>
                <a:off x="1626731" y="152675"/>
                <a:ext cx="1049488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ANALYSIS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9EDD84-FCBC-B95E-1E57-2A3FC997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554" y="139740"/>
                <a:ext cx="1282517" cy="223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AA960C-7707-1823-0A68-E5A3A6EBC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8833" y="474827"/>
                <a:ext cx="1291585" cy="192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6201B30-BD44-9A37-4B39-CC8628C80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1391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1410A8-505E-9358-773B-83CB9352D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186" y="142244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65E802-2B56-75EE-3CFC-24326D40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4230" y="142243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A90B1E-0B67-E717-DAA9-594AF58FD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469087"/>
                <a:ext cx="1541097" cy="109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986299-E488-84EF-300E-22A6CA41B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7218" y="474828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0BCF34-BF0D-B184-4504-B4B61CFC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805" y="4748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A7FDCCD-CD94-2155-5183-68E3D5340F72}"/>
                  </a:ext>
                </a:extLst>
              </p:cNvPr>
              <p:cNvSpPr/>
              <p:nvPr/>
            </p:nvSpPr>
            <p:spPr>
              <a:xfrm>
                <a:off x="2937590" y="170995"/>
                <a:ext cx="1307480" cy="2799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VENDOR CAPABILITIES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E9717E5-8FCB-0003-6F93-691A698CC3E2}"/>
                  </a:ext>
                </a:extLst>
              </p:cNvPr>
              <p:cNvSpPr/>
              <p:nvPr/>
            </p:nvSpPr>
            <p:spPr>
              <a:xfrm>
                <a:off x="7893681" y="114387"/>
                <a:ext cx="1676920" cy="3826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 &amp; 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MITIGATION PLAN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0480EEB-6751-587C-960C-BDE1A7922820}"/>
                  </a:ext>
                </a:extLst>
              </p:cNvPr>
              <p:cNvSpPr/>
              <p:nvPr/>
            </p:nvSpPr>
            <p:spPr>
              <a:xfrm>
                <a:off x="6181065" y="141761"/>
                <a:ext cx="1632442" cy="3537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987A3D7-DD5C-6594-90E0-F660B68F2578}"/>
                  </a:ext>
                </a:extLst>
              </p:cNvPr>
              <p:cNvSpPr/>
              <p:nvPr/>
            </p:nvSpPr>
            <p:spPr>
              <a:xfrm>
                <a:off x="4494861" y="159398"/>
                <a:ext cx="1474132" cy="2766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COST-BENEFIT ANALYSIS</a:t>
                </a: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6E42BD-FA93-4A31-27D3-899764FC67FF}"/>
              </a:ext>
            </a:extLst>
          </p:cNvPr>
          <p:cNvSpPr/>
          <p:nvPr/>
        </p:nvSpPr>
        <p:spPr>
          <a:xfrm>
            <a:off x="400690" y="818742"/>
            <a:ext cx="7260123" cy="31542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CLUSTERS OF SKU’S LOCATION WISE </a:t>
            </a:r>
          </a:p>
        </p:txBody>
      </p:sp>
      <p:pic>
        <p:nvPicPr>
          <p:cNvPr id="5" name="Picture 4" descr="A graph with numbers and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034EE5BC-7461-B754-639B-CD0F41122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00" y="1228501"/>
            <a:ext cx="2495171" cy="26016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DFAF25-DA40-8E59-77F6-1B05D23D95F9}"/>
              </a:ext>
            </a:extLst>
          </p:cNvPr>
          <p:cNvGrpSpPr/>
          <p:nvPr/>
        </p:nvGrpSpPr>
        <p:grpSpPr>
          <a:xfrm>
            <a:off x="2563349" y="1215734"/>
            <a:ext cx="2501886" cy="2601618"/>
            <a:chOff x="8171594" y="2855381"/>
            <a:chExt cx="1902925" cy="2000152"/>
          </a:xfrm>
        </p:grpSpPr>
        <p:pic>
          <p:nvPicPr>
            <p:cNvPr id="7" name="Picture 6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A5EB3BF6-B407-E297-17F7-93B07F35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594" y="2855381"/>
              <a:ext cx="1902925" cy="19145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B60DEA-35B2-0B59-71F8-55CD8D2A3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595" y="4653590"/>
              <a:ext cx="1902924" cy="201943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D6CA63-2992-9C82-CD7F-357433219040}"/>
              </a:ext>
            </a:extLst>
          </p:cNvPr>
          <p:cNvGrpSpPr/>
          <p:nvPr/>
        </p:nvGrpSpPr>
        <p:grpSpPr>
          <a:xfrm>
            <a:off x="49955" y="1207709"/>
            <a:ext cx="2486609" cy="2601618"/>
            <a:chOff x="10117698" y="2854222"/>
            <a:chExt cx="1936850" cy="2023160"/>
          </a:xfrm>
        </p:grpSpPr>
        <p:pic>
          <p:nvPicPr>
            <p:cNvPr id="53" name="Picture 52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3D14EACC-21E3-C568-041D-47D99812C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7698" y="2854222"/>
              <a:ext cx="1935484" cy="191573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44D1B05-E8ED-B2C7-3CFE-013917AED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067" y="4671984"/>
              <a:ext cx="1935481" cy="205398"/>
            </a:xfrm>
            <a:prstGeom prst="rect">
              <a:avLst/>
            </a:prstGeom>
          </p:spPr>
        </p:pic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9E77A3-3C21-C682-DFE7-9B23B0A7F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13602"/>
              </p:ext>
            </p:extLst>
          </p:nvPr>
        </p:nvGraphicFramePr>
        <p:xfrm>
          <a:off x="8499748" y="1226815"/>
          <a:ext cx="3683497" cy="56156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61716">
                  <a:extLst>
                    <a:ext uri="{9D8B030D-6E8A-4147-A177-3AD203B41FA5}">
                      <a16:colId xmlns:a16="http://schemas.microsoft.com/office/drawing/2014/main" val="74327428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565284435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326478086"/>
                    </a:ext>
                  </a:extLst>
                </a:gridCol>
                <a:gridCol w="1069461">
                  <a:extLst>
                    <a:ext uri="{9D8B030D-6E8A-4147-A177-3AD203B41FA5}">
                      <a16:colId xmlns:a16="http://schemas.microsoft.com/office/drawing/2014/main" val="1964664235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KALINGA NAGAR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MERAMANDALI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61677"/>
                  </a:ext>
                </a:extLst>
              </a:tr>
              <a:tr h="924674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LOCAL STORAGE</a:t>
                      </a:r>
                    </a:p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(JAMSHEDPUR)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85256"/>
                  </a:ext>
                </a:extLst>
              </a:tr>
              <a:tr h="96344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LOCAL STORAGE</a:t>
                      </a:r>
                    </a:p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(KALINGANAGAR)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3407"/>
                  </a:ext>
                </a:extLst>
              </a:tr>
              <a:tr h="945849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LOCAL STORAGE</a:t>
                      </a:r>
                    </a:p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(MERAMANDALI)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446446"/>
                  </a:ext>
                </a:extLst>
              </a:tr>
              <a:tr h="804026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VMI STORE AT JAMSHEDPUR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47589"/>
                  </a:ext>
                </a:extLst>
              </a:tr>
              <a:tr h="811736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VMI STORE AT DHENKANAL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20183"/>
                  </a:ext>
                </a:extLst>
              </a:tr>
              <a:tr h="715326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solidFill>
                            <a:schemeClr val="tx1"/>
                          </a:solidFill>
                        </a:rPr>
                        <a:t>JIT MODEL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66033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3089678A-C1FB-B7D9-952F-05620DCCE66B}"/>
              </a:ext>
            </a:extLst>
          </p:cNvPr>
          <p:cNvGrpSpPr/>
          <p:nvPr/>
        </p:nvGrpSpPr>
        <p:grpSpPr>
          <a:xfrm>
            <a:off x="8870351" y="1451513"/>
            <a:ext cx="3094462" cy="5148283"/>
            <a:chOff x="8847117" y="1082779"/>
            <a:chExt cx="3094462" cy="569642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644F020-516F-0E6C-21EF-38C89EC244AD}"/>
                </a:ext>
              </a:extLst>
            </p:cNvPr>
            <p:cNvSpPr/>
            <p:nvPr/>
          </p:nvSpPr>
          <p:spPr>
            <a:xfrm>
              <a:off x="9198217" y="1097460"/>
              <a:ext cx="94922" cy="11816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7C55CD8-1478-34CF-7C78-EB8209E330B6}"/>
                </a:ext>
              </a:extLst>
            </p:cNvPr>
            <p:cNvSpPr/>
            <p:nvPr/>
          </p:nvSpPr>
          <p:spPr>
            <a:xfrm>
              <a:off x="9538285" y="1096823"/>
              <a:ext cx="93600" cy="118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4F41B60-94C3-1A29-90F1-2134299B4438}"/>
                </a:ext>
              </a:extLst>
            </p:cNvPr>
            <p:cNvSpPr/>
            <p:nvPr/>
          </p:nvSpPr>
          <p:spPr>
            <a:xfrm flipH="1" flipV="1">
              <a:off x="9369199" y="1097460"/>
              <a:ext cx="93600" cy="118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75B73B3-6318-BB84-13C6-06880A7C4F72}"/>
                </a:ext>
              </a:extLst>
            </p:cNvPr>
            <p:cNvSpPr/>
            <p:nvPr/>
          </p:nvSpPr>
          <p:spPr>
            <a:xfrm>
              <a:off x="9688554" y="1096823"/>
              <a:ext cx="93600" cy="118800"/>
            </a:xfrm>
            <a:prstGeom prst="ellipse">
              <a:avLst/>
            </a:prstGeom>
            <a:solidFill>
              <a:srgbClr val="7931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AD4DA61-108D-6E8C-98E2-BF6E5B307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775445" y="1379104"/>
              <a:ext cx="621908" cy="306050"/>
            </a:xfrm>
            <a:prstGeom prst="bentConnector3">
              <a:avLst>
                <a:gd name="adj1" fmla="val 990"/>
              </a:avLst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15660E0-8A62-DDD7-0110-CA350EA46E14}"/>
                </a:ext>
              </a:extLst>
            </p:cNvPr>
            <p:cNvSpPr/>
            <p:nvPr/>
          </p:nvSpPr>
          <p:spPr>
            <a:xfrm>
              <a:off x="10263422" y="1083416"/>
              <a:ext cx="94922" cy="11816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98021B4-0167-2E90-A2D7-4A44F4E7A26E}"/>
                </a:ext>
              </a:extLst>
            </p:cNvPr>
            <p:cNvSpPr/>
            <p:nvPr/>
          </p:nvSpPr>
          <p:spPr>
            <a:xfrm>
              <a:off x="10603490" y="1082779"/>
              <a:ext cx="93600" cy="118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2002FC-9E69-7538-F19F-60828B8B9A67}"/>
                </a:ext>
              </a:extLst>
            </p:cNvPr>
            <p:cNvSpPr/>
            <p:nvPr/>
          </p:nvSpPr>
          <p:spPr>
            <a:xfrm flipH="1" flipV="1">
              <a:off x="10434404" y="1083416"/>
              <a:ext cx="93600" cy="118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E875DD-E80C-7617-A894-D7540F9C4BCA}"/>
                </a:ext>
              </a:extLst>
            </p:cNvPr>
            <p:cNvSpPr/>
            <p:nvPr/>
          </p:nvSpPr>
          <p:spPr>
            <a:xfrm>
              <a:off x="10753759" y="1082779"/>
              <a:ext cx="93600" cy="118800"/>
            </a:xfrm>
            <a:prstGeom prst="ellipse">
              <a:avLst/>
            </a:prstGeom>
            <a:solidFill>
              <a:srgbClr val="7931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EEF9FDE-67E7-7FB0-FBCF-115757E93886}"/>
                </a:ext>
              </a:extLst>
            </p:cNvPr>
            <p:cNvSpPr/>
            <p:nvPr/>
          </p:nvSpPr>
          <p:spPr>
            <a:xfrm>
              <a:off x="11357642" y="1088909"/>
              <a:ext cx="94922" cy="11816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500FE64-8FC4-7755-31C4-7239C3434F44}"/>
                </a:ext>
              </a:extLst>
            </p:cNvPr>
            <p:cNvSpPr/>
            <p:nvPr/>
          </p:nvSpPr>
          <p:spPr>
            <a:xfrm>
              <a:off x="11697710" y="1088272"/>
              <a:ext cx="93600" cy="118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879814-C0E8-BF94-263F-2E62DDDFE7AA}"/>
                </a:ext>
              </a:extLst>
            </p:cNvPr>
            <p:cNvSpPr/>
            <p:nvPr/>
          </p:nvSpPr>
          <p:spPr>
            <a:xfrm flipH="1" flipV="1">
              <a:off x="11528624" y="1088909"/>
              <a:ext cx="93600" cy="118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C764906-F1C8-4F9C-7D41-90968EF8B567}"/>
                </a:ext>
              </a:extLst>
            </p:cNvPr>
            <p:cNvSpPr/>
            <p:nvPr/>
          </p:nvSpPr>
          <p:spPr>
            <a:xfrm>
              <a:off x="11847979" y="1088272"/>
              <a:ext cx="93600" cy="118800"/>
            </a:xfrm>
            <a:prstGeom prst="ellipse">
              <a:avLst/>
            </a:prstGeom>
            <a:solidFill>
              <a:srgbClr val="7931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C824ACB6-628E-21FA-DB3D-6C334E04EFD6}"/>
                </a:ext>
              </a:extLst>
            </p:cNvPr>
            <p:cNvCxnSpPr>
              <a:cxnSpLocks/>
              <a:endCxn id="43" idx="4"/>
            </p:cNvCxnSpPr>
            <p:nvPr/>
          </p:nvCxnSpPr>
          <p:spPr>
            <a:xfrm rot="5400000" flipH="1" flipV="1">
              <a:off x="7366805" y="2786268"/>
              <a:ext cx="4528766" cy="1359389"/>
            </a:xfrm>
            <a:prstGeom prst="bentConnector3">
              <a:avLst>
                <a:gd name="adj1" fmla="val 178"/>
              </a:avLst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A3BA0955-2A4F-9D80-E3A2-4F3641A1CD3F}"/>
                </a:ext>
              </a:extLst>
            </p:cNvPr>
            <p:cNvCxnSpPr>
              <a:cxnSpLocks/>
              <a:endCxn id="48" idx="4"/>
            </p:cNvCxnSpPr>
            <p:nvPr/>
          </p:nvCxnSpPr>
          <p:spPr>
            <a:xfrm rot="5400000" flipH="1" flipV="1">
              <a:off x="8830581" y="1317835"/>
              <a:ext cx="2685285" cy="2463760"/>
            </a:xfrm>
            <a:prstGeom prst="bentConnector3">
              <a:avLst>
                <a:gd name="adj1" fmla="val 27"/>
              </a:avLst>
            </a:prstGeom>
            <a:ln>
              <a:solidFill>
                <a:srgbClr val="FFFF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F2F338DA-B3B7-0E39-E950-88F74C4C86B3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 rot="5400000" flipH="1" flipV="1">
              <a:off x="7414374" y="2753379"/>
              <a:ext cx="3538744" cy="464506"/>
            </a:xfrm>
            <a:prstGeom prst="bentConnector3">
              <a:avLst>
                <a:gd name="adj1" fmla="val -1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2E7745CF-6FEE-2CC5-4516-9ECF1EFE0DB5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rot="5400000" flipH="1" flipV="1">
              <a:off x="7550135" y="2603576"/>
              <a:ext cx="4332429" cy="1529710"/>
            </a:xfrm>
            <a:prstGeom prst="bentConnector3">
              <a:avLst>
                <a:gd name="adj1" fmla="val 113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25EC65BD-B475-5FC5-1BE0-73F340897C25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rot="5400000" flipH="1" flipV="1">
              <a:off x="7922595" y="2236608"/>
              <a:ext cx="4681727" cy="2623931"/>
            </a:xfrm>
            <a:prstGeom prst="bentConnector3">
              <a:avLst>
                <a:gd name="adj1" fmla="val 284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Elbow Connector 135">
              <a:extLst>
                <a:ext uri="{FF2B5EF4-FFF2-40B4-BE49-F238E27FC236}">
                  <a16:creationId xmlns:a16="http://schemas.microsoft.com/office/drawing/2014/main" id="{F7903B46-948B-8750-E1B5-E54D39AC3FA7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rot="5400000" flipH="1" flipV="1">
              <a:off x="7379416" y="2787701"/>
              <a:ext cx="3777747" cy="633592"/>
            </a:xfrm>
            <a:prstGeom prst="bentConnector3">
              <a:avLst>
                <a:gd name="adj1" fmla="val 19"/>
              </a:avLst>
            </a:prstGeom>
            <a:ln>
              <a:solidFill>
                <a:srgbClr val="05B05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97BD567B-3F6F-A572-D9CA-9E768DFD54ED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 flipV="1">
              <a:off x="8941343" y="1201579"/>
              <a:ext cx="1708947" cy="1636624"/>
            </a:xfrm>
            <a:prstGeom prst="bentConnector2">
              <a:avLst/>
            </a:prstGeom>
            <a:ln>
              <a:solidFill>
                <a:srgbClr val="05B05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6F2A9843-B909-AA11-9FD2-3DEC90593B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rot="5400000" flipH="1" flipV="1">
              <a:off x="8856835" y="1301729"/>
              <a:ext cx="2982332" cy="2793018"/>
            </a:xfrm>
            <a:prstGeom prst="bentConnector3">
              <a:avLst>
                <a:gd name="adj1" fmla="val 226"/>
              </a:avLst>
            </a:prstGeom>
            <a:ln>
              <a:solidFill>
                <a:srgbClr val="05B05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044F0436-9C56-A86A-83B8-B69DF0E88BBF}"/>
                </a:ext>
              </a:extLst>
            </p:cNvPr>
            <p:cNvCxnSpPr>
              <a:cxnSpLocks/>
              <a:endCxn id="109" idx="4"/>
            </p:cNvCxnSpPr>
            <p:nvPr/>
          </p:nvCxnSpPr>
          <p:spPr>
            <a:xfrm rot="5400000" flipH="1" flipV="1">
              <a:off x="6704173" y="3358568"/>
              <a:ext cx="5174125" cy="888237"/>
            </a:xfrm>
            <a:prstGeom prst="bentConnector3">
              <a:avLst>
                <a:gd name="adj1" fmla="val -34"/>
              </a:avLst>
            </a:prstGeom>
            <a:ln>
              <a:solidFill>
                <a:srgbClr val="79307F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7" name="Elbow Connector 156">
              <a:extLst>
                <a:ext uri="{FF2B5EF4-FFF2-40B4-BE49-F238E27FC236}">
                  <a16:creationId xmlns:a16="http://schemas.microsoft.com/office/drawing/2014/main" id="{CCBD55AC-F9C9-64CE-C662-067251DDE8E1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rot="5400000" flipH="1" flipV="1">
              <a:off x="7129136" y="2919560"/>
              <a:ext cx="5389404" cy="1953442"/>
            </a:xfrm>
            <a:prstGeom prst="bentConnector3">
              <a:avLst>
                <a:gd name="adj1" fmla="val -18"/>
              </a:avLst>
            </a:prstGeom>
            <a:ln>
              <a:solidFill>
                <a:srgbClr val="79307F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D37F0B1D-E8AC-5FC5-46C4-911727E23217}"/>
                </a:ext>
              </a:extLst>
            </p:cNvPr>
            <p:cNvCxnSpPr>
              <a:cxnSpLocks/>
              <a:endCxn id="51" idx="4"/>
            </p:cNvCxnSpPr>
            <p:nvPr/>
          </p:nvCxnSpPr>
          <p:spPr>
            <a:xfrm rot="5400000" flipH="1" flipV="1">
              <a:off x="7584881" y="2469309"/>
              <a:ext cx="5572135" cy="3047662"/>
            </a:xfrm>
            <a:prstGeom prst="bentConnector3">
              <a:avLst>
                <a:gd name="adj1" fmla="val 130"/>
              </a:avLst>
            </a:prstGeom>
            <a:ln>
              <a:solidFill>
                <a:srgbClr val="79307F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7" name="Rectangle: Rounded Corners 2">
            <a:extLst>
              <a:ext uri="{FF2B5EF4-FFF2-40B4-BE49-F238E27FC236}">
                <a16:creationId xmlns:a16="http://schemas.microsoft.com/office/drawing/2014/main" id="{0AA705CF-51F2-320D-4E3F-3C8D810FE660}"/>
              </a:ext>
            </a:extLst>
          </p:cNvPr>
          <p:cNvSpPr/>
          <p:nvPr/>
        </p:nvSpPr>
        <p:spPr>
          <a:xfrm>
            <a:off x="8488824" y="821416"/>
            <a:ext cx="3694421" cy="31542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STORE WISE ALLOCATION PROPOSAL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396F24-8534-22A0-99F3-F76272BA81FF}"/>
              </a:ext>
            </a:extLst>
          </p:cNvPr>
          <p:cNvGrpSpPr/>
          <p:nvPr/>
        </p:nvGrpSpPr>
        <p:grpSpPr>
          <a:xfrm rot="5400000">
            <a:off x="5180403" y="3796668"/>
            <a:ext cx="5955852" cy="0"/>
            <a:chOff x="0" y="649979"/>
            <a:chExt cx="11727180" cy="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1C29FE-5085-A688-E3FF-72C0E2CEB6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DE0701-F6AA-D59F-9931-0EB2A2774954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38BE06-43AC-EA24-6E2E-170BC13725FB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7FB9E81-7408-50CD-05F4-CDE64000E8DE}"/>
              </a:ext>
            </a:extLst>
          </p:cNvPr>
          <p:cNvSpPr txBox="1"/>
          <p:nvPr/>
        </p:nvSpPr>
        <p:spPr>
          <a:xfrm>
            <a:off x="80124" y="6380831"/>
            <a:ext cx="79437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4</a:t>
            </a:r>
            <a:r>
              <a:rPr lang="en-US"/>
              <a:t> Categories of SKUs can be allocated to </a:t>
            </a:r>
            <a:r>
              <a:rPr lang="en-US" b="1"/>
              <a:t>5 (3 LS and 2 VMI) </a:t>
            </a:r>
            <a:r>
              <a:rPr lang="en-US"/>
              <a:t>warehouses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0B9DE1-9C24-7F56-8969-3986AA1ECCCE}"/>
              </a:ext>
            </a:extLst>
          </p:cNvPr>
          <p:cNvGrpSpPr/>
          <p:nvPr/>
        </p:nvGrpSpPr>
        <p:grpSpPr>
          <a:xfrm>
            <a:off x="168926" y="3873992"/>
            <a:ext cx="7834941" cy="2342309"/>
            <a:chOff x="168926" y="3797790"/>
            <a:chExt cx="7834941" cy="2342309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8FC3486-11C0-4C0E-027D-07580AD52BA8}"/>
                </a:ext>
              </a:extLst>
            </p:cNvPr>
            <p:cNvSpPr/>
            <p:nvPr/>
          </p:nvSpPr>
          <p:spPr>
            <a:xfrm>
              <a:off x="328427" y="3842309"/>
              <a:ext cx="2424340" cy="222290"/>
            </a:xfrm>
            <a:prstGeom prst="roundRect">
              <a:avLst/>
            </a:prstGeom>
            <a:solidFill>
              <a:srgbClr val="0070C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ALLOCATION STRATEGY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B05FE4-B78C-AB75-E3C2-59643FA94B85}"/>
                </a:ext>
              </a:extLst>
            </p:cNvPr>
            <p:cNvSpPr txBox="1"/>
            <p:nvPr/>
          </p:nvSpPr>
          <p:spPr>
            <a:xfrm>
              <a:off x="4328971" y="5427345"/>
              <a:ext cx="52314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2747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FDB643-643D-96B1-E82D-1AFCB861BCFB}"/>
                </a:ext>
              </a:extLst>
            </p:cNvPr>
            <p:cNvSpPr txBox="1"/>
            <p:nvPr/>
          </p:nvSpPr>
          <p:spPr>
            <a:xfrm>
              <a:off x="5721653" y="5427345"/>
              <a:ext cx="52546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1422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A0AC82-699E-86F0-19E7-F8480F5D1E25}"/>
                </a:ext>
              </a:extLst>
            </p:cNvPr>
            <p:cNvSpPr txBox="1"/>
            <p:nvPr/>
          </p:nvSpPr>
          <p:spPr>
            <a:xfrm>
              <a:off x="6860218" y="5427344"/>
              <a:ext cx="45711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782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CC5619E-6F1D-6634-C512-D394C60C0889}"/>
                </a:ext>
              </a:extLst>
            </p:cNvPr>
            <p:cNvSpPr/>
            <p:nvPr/>
          </p:nvSpPr>
          <p:spPr>
            <a:xfrm flipH="1" flipV="1">
              <a:off x="4832678" y="5007448"/>
              <a:ext cx="188010" cy="15909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9467044-4FB1-D583-B8DC-14F839B1B788}"/>
                </a:ext>
              </a:extLst>
            </p:cNvPr>
            <p:cNvSpPr/>
            <p:nvPr/>
          </p:nvSpPr>
          <p:spPr>
            <a:xfrm>
              <a:off x="4831761" y="4586402"/>
              <a:ext cx="189843" cy="16175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CCD778B-E3C1-843F-B2C5-18963C9B8072}"/>
                </a:ext>
              </a:extLst>
            </p:cNvPr>
            <p:cNvSpPr/>
            <p:nvPr/>
          </p:nvSpPr>
          <p:spPr>
            <a:xfrm>
              <a:off x="4836512" y="5488130"/>
              <a:ext cx="191299" cy="159091"/>
            </a:xfrm>
            <a:prstGeom prst="ellipse">
              <a:avLst/>
            </a:prstGeom>
            <a:solidFill>
              <a:srgbClr val="7931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9CE5075-9F0D-3B8B-C457-6EF3F769D45B}"/>
                </a:ext>
              </a:extLst>
            </p:cNvPr>
            <p:cNvSpPr/>
            <p:nvPr/>
          </p:nvSpPr>
          <p:spPr>
            <a:xfrm>
              <a:off x="4831761" y="4201452"/>
              <a:ext cx="189843" cy="16175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5DE341-F5E3-BE5F-0EBB-85F4C832822F}"/>
                </a:ext>
              </a:extLst>
            </p:cNvPr>
            <p:cNvSpPr txBox="1"/>
            <p:nvPr/>
          </p:nvSpPr>
          <p:spPr>
            <a:xfrm>
              <a:off x="252111" y="4145569"/>
              <a:ext cx="3969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Frequency-Low Volume : </a:t>
              </a:r>
              <a:r>
                <a:rPr lang="en-GB" sz="1200">
                  <a:latin typeface="Arial" panose="020B0604020202020204" pitchFamily="34" charset="0"/>
                  <a:cs typeface="Arial" panose="020B0604020202020204" pitchFamily="34" charset="0"/>
                </a:rPr>
                <a:t>Local Store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2A31F3-2523-0DAF-3063-4B35205DC566}"/>
                </a:ext>
              </a:extLst>
            </p:cNvPr>
            <p:cNvSpPr txBox="1"/>
            <p:nvPr/>
          </p:nvSpPr>
          <p:spPr>
            <a:xfrm>
              <a:off x="248597" y="5373720"/>
              <a:ext cx="401238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Frequency-Low Volume</a:t>
              </a:r>
              <a:r>
                <a:rPr lang="en-GB" sz="1200" b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sz="120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JIT model</a:t>
              </a:r>
              <a:endParaRPr lang="en-GB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B8D0F0-D993-0CE9-698C-A332FB914CF1}"/>
                </a:ext>
              </a:extLst>
            </p:cNvPr>
            <p:cNvSpPr txBox="1"/>
            <p:nvPr/>
          </p:nvSpPr>
          <p:spPr>
            <a:xfrm>
              <a:off x="238234" y="4955050"/>
              <a:ext cx="382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 Frequency-Mid Volume:</a:t>
              </a:r>
              <a:r>
                <a:rPr lang="en-GB" sz="1200">
                  <a:latin typeface="Arial" panose="020B0604020202020204" pitchFamily="34" charset="0"/>
                  <a:cs typeface="Arial" panose="020B0604020202020204" pitchFamily="34" charset="0"/>
                </a:rPr>
                <a:t> VMI Store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D1DC4A-BE16-52C8-9ABB-689D86470938}"/>
                </a:ext>
              </a:extLst>
            </p:cNvPr>
            <p:cNvSpPr txBox="1"/>
            <p:nvPr/>
          </p:nvSpPr>
          <p:spPr>
            <a:xfrm>
              <a:off x="248597" y="4534221"/>
              <a:ext cx="400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Frequency-High Volume </a:t>
              </a:r>
              <a:r>
                <a:rPr lang="en-GB" sz="1200" b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sz="1200">
                  <a:latin typeface="Arial" panose="020B0604020202020204" pitchFamily="34" charset="0"/>
                  <a:cs typeface="Arial" panose="020B0604020202020204" pitchFamily="34" charset="0"/>
                </a:rPr>
                <a:t> VMI Store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85128B7-BBAF-7AC4-55C2-26CFBD3BCD60}"/>
                </a:ext>
              </a:extLst>
            </p:cNvPr>
            <p:cNvSpPr/>
            <p:nvPr/>
          </p:nvSpPr>
          <p:spPr>
            <a:xfrm>
              <a:off x="4078676" y="3806113"/>
              <a:ext cx="1389976" cy="23854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I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JAMSHEDPUR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B3E48F0-E094-939A-1086-D8EE8356E1AF}"/>
                </a:ext>
              </a:extLst>
            </p:cNvPr>
            <p:cNvSpPr/>
            <p:nvPr/>
          </p:nvSpPr>
          <p:spPr>
            <a:xfrm>
              <a:off x="5289091" y="3807914"/>
              <a:ext cx="1537965" cy="238547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I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KALINGANAGAR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650BE4A-3824-4B92-216C-62048A99BD28}"/>
                </a:ext>
              </a:extLst>
            </p:cNvPr>
            <p:cNvSpPr/>
            <p:nvPr/>
          </p:nvSpPr>
          <p:spPr>
            <a:xfrm>
              <a:off x="6668989" y="3797790"/>
              <a:ext cx="1314579" cy="26398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I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MERAMANDALI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41EF42-5CD2-F94C-62B9-AA30C033C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767" y="4066458"/>
              <a:ext cx="5240950" cy="2306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258815-D5B6-0B88-43E7-35739D5A5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3568" y="4061775"/>
              <a:ext cx="10149" cy="180808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189745-9D8C-565F-1693-F5A945664092}"/>
                </a:ext>
              </a:extLst>
            </p:cNvPr>
            <p:cNvSpPr txBox="1"/>
            <p:nvPr/>
          </p:nvSpPr>
          <p:spPr>
            <a:xfrm>
              <a:off x="4408273" y="4141572"/>
              <a:ext cx="376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CFA6EC-1158-CF2F-BF3C-6908148C5885}"/>
                </a:ext>
              </a:extLst>
            </p:cNvPr>
            <p:cNvSpPr txBox="1"/>
            <p:nvPr/>
          </p:nvSpPr>
          <p:spPr>
            <a:xfrm>
              <a:off x="4409190" y="4945334"/>
              <a:ext cx="376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460596F-0970-75F9-4A1C-8C330784C8E1}"/>
                </a:ext>
              </a:extLst>
            </p:cNvPr>
            <p:cNvSpPr txBox="1"/>
            <p:nvPr/>
          </p:nvSpPr>
          <p:spPr>
            <a:xfrm>
              <a:off x="4360960" y="4537170"/>
              <a:ext cx="48487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449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7E5050-30F8-D230-8085-950478BB6131}"/>
                </a:ext>
              </a:extLst>
            </p:cNvPr>
            <p:cNvSpPr txBox="1"/>
            <p:nvPr/>
          </p:nvSpPr>
          <p:spPr>
            <a:xfrm>
              <a:off x="5746503" y="4945334"/>
              <a:ext cx="46224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r>
                <a:rPr lang="en-IN" sz="1200" b="1">
                  <a:solidFill>
                    <a:srgbClr val="C00000"/>
                  </a:solidFill>
                </a:rPr>
                <a:t>350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D092EE-4E18-78D2-4338-F0E947336480}"/>
                </a:ext>
              </a:extLst>
            </p:cNvPr>
            <p:cNvSpPr txBox="1"/>
            <p:nvPr/>
          </p:nvSpPr>
          <p:spPr>
            <a:xfrm>
              <a:off x="5766440" y="4149502"/>
              <a:ext cx="376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C26982F-2802-502A-5F2F-FBEEBD19EF1B}"/>
                </a:ext>
              </a:extLst>
            </p:cNvPr>
            <p:cNvSpPr txBox="1"/>
            <p:nvPr/>
          </p:nvSpPr>
          <p:spPr>
            <a:xfrm>
              <a:off x="5781065" y="4535569"/>
              <a:ext cx="376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095BA6-3818-CB46-1AF4-0F97E1A5BDA4}"/>
                </a:ext>
              </a:extLst>
            </p:cNvPr>
            <p:cNvSpPr txBox="1"/>
            <p:nvPr/>
          </p:nvSpPr>
          <p:spPr>
            <a:xfrm>
              <a:off x="6933519" y="4136671"/>
              <a:ext cx="376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89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6280E4D-F4BE-A518-634E-BE0E7DBA7FA8}"/>
                </a:ext>
              </a:extLst>
            </p:cNvPr>
            <p:cNvSpPr txBox="1"/>
            <p:nvPr/>
          </p:nvSpPr>
          <p:spPr>
            <a:xfrm>
              <a:off x="6950251" y="4534221"/>
              <a:ext cx="376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200" b="1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E9BF75-223C-5D86-4ED3-AF165A7DF3FC}"/>
                </a:ext>
              </a:extLst>
            </p:cNvPr>
            <p:cNvSpPr txBox="1"/>
            <p:nvPr/>
          </p:nvSpPr>
          <p:spPr>
            <a:xfrm>
              <a:off x="6889279" y="4945334"/>
              <a:ext cx="4373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r>
                <a:rPr lang="en-IN" sz="1200" b="1">
                  <a:solidFill>
                    <a:srgbClr val="C00000"/>
                  </a:solidFill>
                </a:rPr>
                <a:t>499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D300A2-A1F1-34DD-B7D3-E9BD2F71F1A7}"/>
                </a:ext>
              </a:extLst>
            </p:cNvPr>
            <p:cNvSpPr/>
            <p:nvPr/>
          </p:nvSpPr>
          <p:spPr>
            <a:xfrm>
              <a:off x="6205426" y="4199145"/>
              <a:ext cx="189843" cy="16175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55C34FE-FD4A-1D6E-DDF2-0DD7E3145B74}"/>
                </a:ext>
              </a:extLst>
            </p:cNvPr>
            <p:cNvSpPr/>
            <p:nvPr/>
          </p:nvSpPr>
          <p:spPr>
            <a:xfrm>
              <a:off x="7307716" y="4197793"/>
              <a:ext cx="189843" cy="16175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11C119-DB7F-D8D4-E0D2-AAE4DE518326}"/>
                </a:ext>
              </a:extLst>
            </p:cNvPr>
            <p:cNvSpPr/>
            <p:nvPr/>
          </p:nvSpPr>
          <p:spPr>
            <a:xfrm flipH="1" flipV="1">
              <a:off x="6208746" y="4591265"/>
              <a:ext cx="188010" cy="15909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D3C0971-5616-1F6D-B8E2-10B34A34309F}"/>
                </a:ext>
              </a:extLst>
            </p:cNvPr>
            <p:cNvSpPr/>
            <p:nvPr/>
          </p:nvSpPr>
          <p:spPr>
            <a:xfrm>
              <a:off x="7306505" y="4589935"/>
              <a:ext cx="189843" cy="16175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D9323B4-9B46-7518-5435-EF2A5ADA420B}"/>
                </a:ext>
              </a:extLst>
            </p:cNvPr>
            <p:cNvSpPr/>
            <p:nvPr/>
          </p:nvSpPr>
          <p:spPr>
            <a:xfrm>
              <a:off x="6211378" y="5007448"/>
              <a:ext cx="189843" cy="16175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14970B4-DCC1-7380-F64F-1226502476C6}"/>
                </a:ext>
              </a:extLst>
            </p:cNvPr>
            <p:cNvSpPr/>
            <p:nvPr/>
          </p:nvSpPr>
          <p:spPr>
            <a:xfrm flipH="1" flipV="1">
              <a:off x="7303925" y="5007448"/>
              <a:ext cx="188010" cy="15909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9F3D449-1951-E16C-95F9-029B40D1B904}"/>
                </a:ext>
              </a:extLst>
            </p:cNvPr>
            <p:cNvSpPr/>
            <p:nvPr/>
          </p:nvSpPr>
          <p:spPr>
            <a:xfrm>
              <a:off x="6208060" y="5486300"/>
              <a:ext cx="191299" cy="159091"/>
            </a:xfrm>
            <a:prstGeom prst="ellipse">
              <a:avLst/>
            </a:prstGeom>
            <a:solidFill>
              <a:srgbClr val="7931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5A35F16-6E63-E665-703E-938EA16A4E1F}"/>
                </a:ext>
              </a:extLst>
            </p:cNvPr>
            <p:cNvSpPr/>
            <p:nvPr/>
          </p:nvSpPr>
          <p:spPr>
            <a:xfrm>
              <a:off x="7302281" y="5486300"/>
              <a:ext cx="191299" cy="159091"/>
            </a:xfrm>
            <a:prstGeom prst="ellipse">
              <a:avLst/>
            </a:prstGeom>
            <a:solidFill>
              <a:srgbClr val="7931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06DDFD-F20C-ECA9-445A-2A39FB17D325}"/>
                </a:ext>
              </a:extLst>
            </p:cNvPr>
            <p:cNvSpPr txBox="1"/>
            <p:nvPr/>
          </p:nvSpPr>
          <p:spPr>
            <a:xfrm>
              <a:off x="168926" y="5893878"/>
              <a:ext cx="5059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>
                  <a:latin typeface="Arial" panose="020B0604020202020204" pitchFamily="34" charset="0"/>
                  <a:cs typeface="Arial" panose="020B0604020202020204" pitchFamily="34" charset="0"/>
                </a:rPr>
                <a:t>Assumption: The categorization and strategy doesn’t consider the criticality of the SKU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802792-8A24-1EB7-D807-3BFCE98DB9B5}"/>
                </a:ext>
              </a:extLst>
            </p:cNvPr>
            <p:cNvCxnSpPr>
              <a:cxnSpLocks/>
            </p:cNvCxnSpPr>
            <p:nvPr/>
          </p:nvCxnSpPr>
          <p:spPr>
            <a:xfrm>
              <a:off x="248597" y="5869855"/>
              <a:ext cx="775527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4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-5164" y="12667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962E5-6EF3-051D-C317-65188FEE6CBE}"/>
              </a:ext>
            </a:extLst>
          </p:cNvPr>
          <p:cNvSpPr/>
          <p:nvPr/>
        </p:nvSpPr>
        <p:spPr>
          <a:xfrm>
            <a:off x="2844361" y="47430"/>
            <a:ext cx="1219682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46A0E-90B0-F6C5-736E-7B0997B68857}"/>
              </a:ext>
            </a:extLst>
          </p:cNvPr>
          <p:cNvGrpSpPr/>
          <p:nvPr/>
        </p:nvGrpSpPr>
        <p:grpSpPr>
          <a:xfrm>
            <a:off x="1443850" y="38658"/>
            <a:ext cx="9782585" cy="674570"/>
            <a:chOff x="1844577" y="63898"/>
            <a:chExt cx="9351591" cy="392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98FC1-140B-4EA5-98E2-7926BAC9BF54}"/>
                </a:ext>
              </a:extLst>
            </p:cNvPr>
            <p:cNvSpPr/>
            <p:nvPr/>
          </p:nvSpPr>
          <p:spPr>
            <a:xfrm>
              <a:off x="1878124" y="63898"/>
              <a:ext cx="1165946" cy="375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214BE7-93BA-CAAA-A47B-BAEA3B55DAE1}"/>
                </a:ext>
              </a:extLst>
            </p:cNvPr>
            <p:cNvGrpSpPr/>
            <p:nvPr/>
          </p:nvGrpSpPr>
          <p:grpSpPr>
            <a:xfrm>
              <a:off x="1844577" y="71341"/>
              <a:ext cx="9351591" cy="385334"/>
              <a:chOff x="236416" y="126318"/>
              <a:chExt cx="9351591" cy="38533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63FE20-0192-E3AC-CD00-4AD45F927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136718"/>
                <a:ext cx="11659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2B289F-2639-B1EC-A755-FDFFD13AE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470208"/>
                <a:ext cx="1165946" cy="23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06CFFB-E59C-5BA6-47E0-998D3D5E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0806" y="126318"/>
                <a:ext cx="1165188" cy="531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AD7A6E5-351E-D920-1984-F0C9D411FC73}"/>
                  </a:ext>
                </a:extLst>
              </p:cNvPr>
              <p:cNvSpPr/>
              <p:nvPr/>
            </p:nvSpPr>
            <p:spPr>
              <a:xfrm>
                <a:off x="236416" y="159550"/>
                <a:ext cx="1188720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934D65-CE31-ADC1-8DD0-CC887D4F5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6065" y="496809"/>
                <a:ext cx="1159930" cy="41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AE7499F-3623-6BA9-592D-AB5334B6E5B6}"/>
                  </a:ext>
                </a:extLst>
              </p:cNvPr>
              <p:cNvSpPr/>
              <p:nvPr/>
            </p:nvSpPr>
            <p:spPr>
              <a:xfrm>
                <a:off x="1626731" y="152675"/>
                <a:ext cx="1049488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ANALYSIS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9EDD84-FCBC-B95E-1E57-2A3FC997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554" y="139740"/>
                <a:ext cx="1282517" cy="223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AA960C-7707-1823-0A68-E5A3A6EBC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8833" y="474827"/>
                <a:ext cx="1291585" cy="192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6201B30-BD44-9A37-4B39-CC8628C80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1391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1410A8-505E-9358-773B-83CB9352D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186" y="142244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65E802-2B56-75EE-3CFC-24326D40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4230" y="142243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A90B1E-0B67-E717-DAA9-594AF58FD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469087"/>
                <a:ext cx="1541097" cy="109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986299-E488-84EF-300E-22A6CA41B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7218" y="474828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0BCF34-BF0D-B184-4504-B4B61CFC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805" y="4748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A7FDCCD-CD94-2155-5183-68E3D5340F72}"/>
                  </a:ext>
                </a:extLst>
              </p:cNvPr>
              <p:cNvSpPr/>
              <p:nvPr/>
            </p:nvSpPr>
            <p:spPr>
              <a:xfrm>
                <a:off x="2937590" y="170995"/>
                <a:ext cx="1307480" cy="2799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VENDOR CAPABILITIES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E9717E5-8FCB-0003-6F93-691A698CC3E2}"/>
                  </a:ext>
                </a:extLst>
              </p:cNvPr>
              <p:cNvSpPr/>
              <p:nvPr/>
            </p:nvSpPr>
            <p:spPr>
              <a:xfrm>
                <a:off x="7911087" y="128975"/>
                <a:ext cx="1676920" cy="3826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 &amp; 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MITIGATION PLAN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0480EEB-6751-587C-960C-BDE1A7922820}"/>
                  </a:ext>
                </a:extLst>
              </p:cNvPr>
              <p:cNvSpPr/>
              <p:nvPr/>
            </p:nvSpPr>
            <p:spPr>
              <a:xfrm>
                <a:off x="6147839" y="156447"/>
                <a:ext cx="1632442" cy="3537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987A3D7-DD5C-6594-90E0-F660B68F2578}"/>
                  </a:ext>
                </a:extLst>
              </p:cNvPr>
              <p:cNvSpPr/>
              <p:nvPr/>
            </p:nvSpPr>
            <p:spPr>
              <a:xfrm>
                <a:off x="4482311" y="179579"/>
                <a:ext cx="1474132" cy="2766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COST-BENEFIT ANALYSIS</a:t>
                </a:r>
              </a:p>
            </p:txBody>
          </p:sp>
        </p:grpSp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id="{BAFDD220-940B-DA63-FD82-40C5F8E7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" y="823615"/>
            <a:ext cx="5334058" cy="27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2">
            <a:extLst>
              <a:ext uri="{FF2B5EF4-FFF2-40B4-BE49-F238E27FC236}">
                <a16:creationId xmlns:a16="http://schemas.microsoft.com/office/drawing/2014/main" id="{F29BF319-CEFA-B6F1-8B59-F355EF136F9A}"/>
              </a:ext>
            </a:extLst>
          </p:cNvPr>
          <p:cNvSpPr/>
          <p:nvPr/>
        </p:nvSpPr>
        <p:spPr>
          <a:xfrm>
            <a:off x="6758736" y="851184"/>
            <a:ext cx="4453543" cy="315428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bg1"/>
                </a:solidFill>
              </a:rPr>
              <a:t>Demand Variation Analysis for top ordered items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E23E7B-16FA-9474-BF5A-49B86055BB37}"/>
              </a:ext>
            </a:extLst>
          </p:cNvPr>
          <p:cNvSpPr txBox="1"/>
          <p:nvPr/>
        </p:nvSpPr>
        <p:spPr>
          <a:xfrm rot="16200000">
            <a:off x="4891712" y="2129177"/>
            <a:ext cx="1696180" cy="2769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F4FD6-EDFF-798B-6AA5-1C531085B66F}"/>
              </a:ext>
            </a:extLst>
          </p:cNvPr>
          <p:cNvSpPr txBox="1"/>
          <p:nvPr/>
        </p:nvSpPr>
        <p:spPr>
          <a:xfrm rot="16200000">
            <a:off x="7825608" y="2129180"/>
            <a:ext cx="1696184" cy="276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/>
              <a:t>Recommendations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FD582-0BDA-CF51-7C54-A309EC64AE88}"/>
              </a:ext>
            </a:extLst>
          </p:cNvPr>
          <p:cNvSpPr txBox="1"/>
          <p:nvPr/>
        </p:nvSpPr>
        <p:spPr>
          <a:xfrm>
            <a:off x="5845182" y="1448600"/>
            <a:ext cx="2647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9467BD"/>
                </a:solidFill>
                <a:effectLst/>
                <a:cs typeface="Arial" panose="020B0604020202020204" pitchFamily="34" charset="0"/>
              </a:rPr>
              <a:t>High Initial Demand with Rapid Decline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1E77B4"/>
                </a:solidFill>
                <a:effectLst/>
                <a:cs typeface="Arial" panose="020B0604020202020204" pitchFamily="34" charset="0"/>
              </a:rPr>
              <a:t>Consistent Demand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2AA02B"/>
                </a:solidFill>
                <a:effectLst/>
                <a:cs typeface="Arial" panose="020B0604020202020204" pitchFamily="34" charset="0"/>
              </a:rPr>
              <a:t>Spike in Demand in Specific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Low Demand Periods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Strategic Inventory Management Needed</a:t>
            </a:r>
            <a:endParaRPr lang="en-IN" sz="1400">
              <a:solidFill>
                <a:srgbClr val="1E77B4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8B68F-7D74-6BB1-40B1-13A4F4D758F2}"/>
              </a:ext>
            </a:extLst>
          </p:cNvPr>
          <p:cNvSpPr txBox="1"/>
          <p:nvPr/>
        </p:nvSpPr>
        <p:spPr>
          <a:xfrm>
            <a:off x="8800555" y="1375121"/>
            <a:ext cx="3407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Demand Forecasting</a:t>
            </a:r>
            <a:r>
              <a:rPr lang="en-IN" sz="140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en-IN" sz="1400">
                <a:solidFill>
                  <a:srgbClr val="0E0E0E"/>
                </a:solidFill>
                <a:cs typeface="Arial" panose="020B0604020202020204" pitchFamily="34" charset="0"/>
              </a:rPr>
              <a:t>S</a:t>
            </a:r>
            <a:r>
              <a:rPr lang="en-IN" sz="140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ophisticated demand forecasting methods to account for spikes &amp; declines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Inventory Optimization</a:t>
            </a:r>
            <a:r>
              <a:rPr lang="en-IN" sz="140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: Optimize inventory levels to keep adequate safety stocks.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Understanding Drivers</a:t>
            </a:r>
            <a:r>
              <a:rPr lang="en-IN" sz="140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: Analyse the operational or production drivers for the high demand in specific months</a:t>
            </a:r>
          </a:p>
        </p:txBody>
      </p:sp>
      <p:sp>
        <p:nvSpPr>
          <p:cNvPr id="3" name="Rectangle: Rounded Corners 42">
            <a:extLst>
              <a:ext uri="{FF2B5EF4-FFF2-40B4-BE49-F238E27FC236}">
                <a16:creationId xmlns:a16="http://schemas.microsoft.com/office/drawing/2014/main" id="{00390179-334A-C272-372D-38BB3EEB55B6}"/>
              </a:ext>
            </a:extLst>
          </p:cNvPr>
          <p:cNvSpPr/>
          <p:nvPr/>
        </p:nvSpPr>
        <p:spPr>
          <a:xfrm rot="16200000">
            <a:off x="-994494" y="4681076"/>
            <a:ext cx="2398470" cy="295042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bg1"/>
                </a:solidFill>
              </a:rPr>
              <a:t>SAFETY STOCK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CA1CE-1314-35A0-D682-930C36892B90}"/>
              </a:ext>
            </a:extLst>
          </p:cNvPr>
          <p:cNvSpPr txBox="1"/>
          <p:nvPr/>
        </p:nvSpPr>
        <p:spPr>
          <a:xfrm>
            <a:off x="1633892" y="3966037"/>
            <a:ext cx="16961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>
                <a:latin typeface="+mn-lt"/>
              </a:rPr>
              <a:t>Normal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71461-9CD4-493C-B89D-A727A7152599}"/>
              </a:ext>
            </a:extLst>
          </p:cNvPr>
          <p:cNvSpPr txBox="1"/>
          <p:nvPr/>
        </p:nvSpPr>
        <p:spPr>
          <a:xfrm>
            <a:off x="9662053" y="3966036"/>
            <a:ext cx="16961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>
                <a:latin typeface="+mn-lt"/>
              </a:rPr>
              <a:t>Poisson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955D4-884E-2C7F-50AE-23C865873641}"/>
              </a:ext>
            </a:extLst>
          </p:cNvPr>
          <p:cNvSpPr txBox="1"/>
          <p:nvPr/>
        </p:nvSpPr>
        <p:spPr>
          <a:xfrm>
            <a:off x="5707392" y="3966037"/>
            <a:ext cx="193745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>
                <a:latin typeface="+mn-lt"/>
              </a:rPr>
              <a:t>Exponential Distribution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2F5BF0-29F9-F2FE-CC68-82828A62F1F8}"/>
              </a:ext>
            </a:extLst>
          </p:cNvPr>
          <p:cNvGrpSpPr/>
          <p:nvPr/>
        </p:nvGrpSpPr>
        <p:grpSpPr>
          <a:xfrm>
            <a:off x="78414" y="3582100"/>
            <a:ext cx="12035172" cy="0"/>
            <a:chOff x="0" y="649979"/>
            <a:chExt cx="11727180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32F7E-6230-55F5-A91C-BD017411EA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2D03D0-E981-D4AB-88F2-C2C834BCB44F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DD2A4E9-D4A5-6B73-ADC1-28391A6FF9AF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8E0D50-BD6E-32C1-C661-1B8B10896914}"/>
              </a:ext>
            </a:extLst>
          </p:cNvPr>
          <p:cNvGrpSpPr/>
          <p:nvPr/>
        </p:nvGrpSpPr>
        <p:grpSpPr>
          <a:xfrm rot="5400000">
            <a:off x="2965787" y="5110265"/>
            <a:ext cx="3204626" cy="148289"/>
            <a:chOff x="0" y="649979"/>
            <a:chExt cx="11727180" cy="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484AD2-4802-EF70-C09C-8CA00741DCB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CA372B21-0BBB-BBA9-98AF-AE8D1E3F9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7B48059A-C31A-C2B8-9D9A-E61D4260764D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C5F4D966-A738-03B6-B0E5-ECB305DEE732}"/>
              </a:ext>
            </a:extLst>
          </p:cNvPr>
          <p:cNvGrpSpPr/>
          <p:nvPr/>
        </p:nvGrpSpPr>
        <p:grpSpPr>
          <a:xfrm rot="5400000">
            <a:off x="6977512" y="5102749"/>
            <a:ext cx="3204626" cy="148289"/>
            <a:chOff x="0" y="649979"/>
            <a:chExt cx="11727180" cy="0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67879FC1-5743-6C26-D7E3-A3CF699E88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6B776969-EB6F-7CFA-82FF-2FC0F5E5AB0A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3495E1F0-81E3-0528-C2DC-0698E60ADAA9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33E9BEE-B407-ACAD-0B22-3FAAEEBAACBF}"/>
              </a:ext>
            </a:extLst>
          </p:cNvPr>
          <p:cNvSpPr txBox="1"/>
          <p:nvPr/>
        </p:nvSpPr>
        <p:spPr>
          <a:xfrm>
            <a:off x="57036" y="6156873"/>
            <a:ext cx="121298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Estimation of consumption of indirect materials like MRO is </a:t>
            </a:r>
            <a:r>
              <a:rPr lang="en-US" sz="1800" b="1"/>
              <a:t>very difficult </a:t>
            </a:r>
            <a:r>
              <a:rPr lang="en-US" sz="1800"/>
              <a:t>compared to direct materials  </a:t>
            </a:r>
            <a:r>
              <a:rPr lang="en-US" b="1"/>
              <a:t>in turn </a:t>
            </a:r>
            <a:r>
              <a:rPr lang="en-US"/>
              <a:t>Safety Stock Calculations are </a:t>
            </a:r>
            <a:r>
              <a:rPr lang="en-US" b="1"/>
              <a:t>highly</a:t>
            </a:r>
            <a:r>
              <a:rPr lang="en-US"/>
              <a:t> </a:t>
            </a:r>
            <a:r>
              <a:rPr lang="en-US" b="1"/>
              <a:t>complex</a:t>
            </a:r>
            <a:r>
              <a:rPr lang="en-US"/>
              <a:t> and </a:t>
            </a:r>
            <a:r>
              <a:rPr lang="en-US" b="1"/>
              <a:t>challenging</a:t>
            </a:r>
            <a:r>
              <a:rPr lang="en-US"/>
              <a:t> due to </a:t>
            </a:r>
            <a:r>
              <a:rPr lang="en-US" b="1"/>
              <a:t>uncertainty</a:t>
            </a:r>
            <a:r>
              <a:rPr lang="en-US"/>
              <a:t> in demand. Need for deep </a:t>
            </a:r>
            <a:r>
              <a:rPr lang="en-US" b="1"/>
              <a:t>analytical</a:t>
            </a:r>
            <a:r>
              <a:rPr lang="en-US"/>
              <a:t> modelling 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9511767-988F-BB99-3307-AE8B00BCE22D}"/>
                  </a:ext>
                </a:extLst>
              </p:cNvPr>
              <p:cNvSpPr txBox="1"/>
              <p:nvPr/>
            </p:nvSpPr>
            <p:spPr>
              <a:xfrm>
                <a:off x="792565" y="4209074"/>
                <a:ext cx="3378834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𝑠𝑎𝑓𝑒𝑡𝑦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𝑠𝑡𝑜𝑐𝑘</m:t>
                    </m:r>
                    <m:r>
                      <a:rPr lang="en-I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𝛔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d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9511767-988F-BB99-3307-AE8B00BC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" y="4209074"/>
                <a:ext cx="3378834" cy="398186"/>
              </a:xfrm>
              <a:prstGeom prst="rect">
                <a:avLst/>
              </a:prstGeom>
              <a:blipFill>
                <a:blip r:embed="rId6"/>
                <a:stretch>
                  <a:fillRect l="-542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9" name="TextBox 1038">
            <a:extLst>
              <a:ext uri="{FF2B5EF4-FFF2-40B4-BE49-F238E27FC236}">
                <a16:creationId xmlns:a16="http://schemas.microsoft.com/office/drawing/2014/main" id="{902D1F51-7B8D-DB34-9338-998E362E10DB}"/>
              </a:ext>
            </a:extLst>
          </p:cNvPr>
          <p:cNvSpPr txBox="1"/>
          <p:nvPr/>
        </p:nvSpPr>
        <p:spPr>
          <a:xfrm>
            <a:off x="414764" y="3629362"/>
            <a:ext cx="1172001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>
                    <a:lumMod val="90000"/>
                    <a:lumOff val="10000"/>
                  </a:schemeClr>
                </a:solidFill>
                <a:cs typeface="Arial" panose="020B0604020202020204" pitchFamily="34" charset="0"/>
              </a:rPr>
              <a:t>Assumptions for Safety Stock:  </a:t>
            </a:r>
            <a:r>
              <a:rPr lang="en-US" sz="1400" b="1">
                <a:cs typeface="Arial" panose="020B0604020202020204" pitchFamily="34" charset="0"/>
              </a:rPr>
              <a:t>Lead time </a:t>
            </a:r>
            <a:r>
              <a:rPr lang="en-US" sz="1400">
                <a:cs typeface="Arial" panose="020B0604020202020204" pitchFamily="34" charset="0"/>
              </a:rPr>
              <a:t>is assumed to be an average of 14 days, </a:t>
            </a:r>
            <a:r>
              <a:rPr lang="en-US" sz="1400" b="1">
                <a:cs typeface="Arial" panose="020B0604020202020204" pitchFamily="34" charset="0"/>
              </a:rPr>
              <a:t>Service levels</a:t>
            </a:r>
            <a:r>
              <a:rPr lang="en-US" sz="1400">
                <a:cs typeface="Arial" panose="020B0604020202020204" pitchFamily="34" charset="0"/>
              </a:rPr>
              <a:t>: 99%, ⁠⁠</a:t>
            </a:r>
            <a:r>
              <a:rPr lang="en-US" sz="1400" b="1">
                <a:cs typeface="Arial" panose="020B0604020202020204" pitchFamily="34" charset="0"/>
              </a:rPr>
              <a:t>Demand Variability </a:t>
            </a:r>
            <a:r>
              <a:rPr lang="en-US" sz="1400">
                <a:cs typeface="Arial" panose="020B0604020202020204" pitchFamily="34" charset="0"/>
              </a:rPr>
              <a:t>as per SKU</a:t>
            </a:r>
          </a:p>
        </p:txBody>
      </p:sp>
      <p:pic>
        <p:nvPicPr>
          <p:cNvPr id="1040" name="Picture 2">
            <a:extLst>
              <a:ext uri="{FF2B5EF4-FFF2-40B4-BE49-F238E27FC236}">
                <a16:creationId xmlns:a16="http://schemas.microsoft.com/office/drawing/2014/main" id="{89BF79D8-41A7-59B6-D970-59F4FBAD1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0"/>
          <a:stretch/>
        </p:blipFill>
        <p:spPr bwMode="auto">
          <a:xfrm>
            <a:off x="1105110" y="4712172"/>
            <a:ext cx="2525041" cy="13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D311374A-5ABC-7A2F-285A-5B22B59486E2}"/>
                  </a:ext>
                </a:extLst>
              </p:cNvPr>
              <p:cNvSpPr txBox="1"/>
              <p:nvPr/>
            </p:nvSpPr>
            <p:spPr>
              <a:xfrm>
                <a:off x="5271576" y="4139347"/>
                <a:ext cx="275306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𝑆𝑎𝑓𝑒𝑡𝑦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𝑆𝑡𝑜𝑐𝑘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99%</m:t>
                          </m:r>
                        </m:sub>
                      </m:sSub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D311374A-5ABC-7A2F-285A-5B22B5948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576" y="4139347"/>
                <a:ext cx="2753061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91BE1687-ED03-2725-530C-BC9BBE9B501D}"/>
                  </a:ext>
                </a:extLst>
              </p:cNvPr>
              <p:cNvSpPr txBox="1"/>
              <p:nvPr/>
            </p:nvSpPr>
            <p:spPr>
              <a:xfrm>
                <a:off x="8996858" y="4289169"/>
                <a:ext cx="3015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𝑆𝑎𝑓𝑒𝑡𝑦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𝑆𝑡𝑜𝑐𝑘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99%</m:t>
                          </m:r>
                        </m:sub>
                      </m:sSub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91BE1687-ED03-2725-530C-BC9BBE9B5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858" y="4289169"/>
                <a:ext cx="30150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4" name="Picture 6">
            <a:extLst>
              <a:ext uri="{FF2B5EF4-FFF2-40B4-BE49-F238E27FC236}">
                <a16:creationId xmlns:a16="http://schemas.microsoft.com/office/drawing/2014/main" id="{301D8ED7-0506-15CE-3ED1-2BF673B24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9"/>
          <a:stretch/>
        </p:blipFill>
        <p:spPr bwMode="auto">
          <a:xfrm>
            <a:off x="5008576" y="4712172"/>
            <a:ext cx="3279060" cy="131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>
            <a:extLst>
              <a:ext uri="{FF2B5EF4-FFF2-40B4-BE49-F238E27FC236}">
                <a16:creationId xmlns:a16="http://schemas.microsoft.com/office/drawing/2014/main" id="{5BEB08FA-8235-26F1-8265-8ADD556ED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529" y="4712172"/>
            <a:ext cx="3250832" cy="131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AB8793-F430-0C26-761F-CB12E8657A19}"/>
              </a:ext>
            </a:extLst>
          </p:cNvPr>
          <p:cNvSpPr/>
          <p:nvPr/>
        </p:nvSpPr>
        <p:spPr>
          <a:xfrm>
            <a:off x="33601" y="1216187"/>
            <a:ext cx="12128202" cy="777060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5772B-1086-BD21-BEC7-6D2991CC21D2}"/>
              </a:ext>
            </a:extLst>
          </p:cNvPr>
          <p:cNvSpPr/>
          <p:nvPr/>
        </p:nvSpPr>
        <p:spPr>
          <a:xfrm>
            <a:off x="4395655" y="76292"/>
            <a:ext cx="1335986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DD9DFEE5-C32D-8E33-4C85-F47B7BB65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" y="5973537"/>
            <a:ext cx="1673720" cy="7988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46A0E-90B0-F6C5-736E-7B0997B68857}"/>
              </a:ext>
            </a:extLst>
          </p:cNvPr>
          <p:cNvGrpSpPr/>
          <p:nvPr/>
        </p:nvGrpSpPr>
        <p:grpSpPr>
          <a:xfrm>
            <a:off x="1538162" y="55838"/>
            <a:ext cx="9859667" cy="657223"/>
            <a:chOff x="1844577" y="60389"/>
            <a:chExt cx="9425277" cy="3826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98FC1-140B-4EA5-98E2-7926BAC9BF54}"/>
                </a:ext>
              </a:extLst>
            </p:cNvPr>
            <p:cNvSpPr/>
            <p:nvPr/>
          </p:nvSpPr>
          <p:spPr>
            <a:xfrm>
              <a:off x="1878124" y="63898"/>
              <a:ext cx="1165946" cy="375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214BE7-93BA-CAAA-A47B-BAEA3B55DAE1}"/>
                </a:ext>
              </a:extLst>
            </p:cNvPr>
            <p:cNvGrpSpPr/>
            <p:nvPr/>
          </p:nvGrpSpPr>
          <p:grpSpPr>
            <a:xfrm>
              <a:off x="1844577" y="60389"/>
              <a:ext cx="9425277" cy="382677"/>
              <a:chOff x="236416" y="115366"/>
              <a:chExt cx="9425277" cy="38267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63FE20-0192-E3AC-CD00-4AD45F927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136718"/>
                <a:ext cx="11659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2B289F-2639-B1EC-A755-FDFFD13AE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470208"/>
                <a:ext cx="1165946" cy="23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AD7A6E5-351E-D920-1984-F0C9D411FC73}"/>
                  </a:ext>
                </a:extLst>
              </p:cNvPr>
              <p:cNvSpPr/>
              <p:nvPr/>
            </p:nvSpPr>
            <p:spPr>
              <a:xfrm>
                <a:off x="236416" y="159550"/>
                <a:ext cx="1188720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9EDD84-FCBC-B95E-1E57-2A3FC997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8690" y="124201"/>
                <a:ext cx="1291585" cy="192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AA960C-7707-1823-0A68-E5A3A6EBC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2411" y="493841"/>
                <a:ext cx="1291585" cy="192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6201B30-BD44-9A37-4B39-CC8628C80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1391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1410A8-505E-9358-773B-83CB9352D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186" y="142244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65E802-2B56-75EE-3CFC-24326D40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4230" y="142243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A90B1E-0B67-E717-DAA9-594AF58FD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687" y="469087"/>
                <a:ext cx="1541097" cy="109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986299-E488-84EF-300E-22A6CA41B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7218" y="474828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0BCF34-BF0D-B184-4504-B4B61CFC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805" y="474827"/>
                <a:ext cx="1513971" cy="284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A7FDCCD-CD94-2155-5183-68E3D5340F72}"/>
                  </a:ext>
                </a:extLst>
              </p:cNvPr>
              <p:cNvSpPr/>
              <p:nvPr/>
            </p:nvSpPr>
            <p:spPr>
              <a:xfrm>
                <a:off x="2937590" y="170995"/>
                <a:ext cx="1307480" cy="2799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VENDOR CAPABILITIES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E9717E5-8FCB-0003-6F93-691A698CC3E2}"/>
                  </a:ext>
                </a:extLst>
              </p:cNvPr>
              <p:cNvSpPr/>
              <p:nvPr/>
            </p:nvSpPr>
            <p:spPr>
              <a:xfrm>
                <a:off x="7984773" y="115366"/>
                <a:ext cx="1676920" cy="3826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 &amp; 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MITIGATION PLAN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0480EEB-6751-587C-960C-BDE1A7922820}"/>
                  </a:ext>
                </a:extLst>
              </p:cNvPr>
              <p:cNvSpPr/>
              <p:nvPr/>
            </p:nvSpPr>
            <p:spPr>
              <a:xfrm>
                <a:off x="6148747" y="120291"/>
                <a:ext cx="1632442" cy="3537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</a:p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987A3D7-DD5C-6594-90E0-F660B68F2578}"/>
                  </a:ext>
                </a:extLst>
              </p:cNvPr>
              <p:cNvSpPr/>
              <p:nvPr/>
            </p:nvSpPr>
            <p:spPr>
              <a:xfrm>
                <a:off x="4506048" y="153819"/>
                <a:ext cx="1474132" cy="2766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COST-BENEFIT ANALYSIS</a:t>
                </a:r>
              </a:p>
            </p:txBody>
          </p:sp>
        </p:grpSp>
      </p:grp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-31899" y="-13392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5DAF4E-0D72-035E-80E2-13D8FA237F55}"/>
              </a:ext>
            </a:extLst>
          </p:cNvPr>
          <p:cNvSpPr/>
          <p:nvPr/>
        </p:nvSpPr>
        <p:spPr>
          <a:xfrm>
            <a:off x="2992965" y="117627"/>
            <a:ext cx="1097857" cy="520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2ECE44-3A58-4675-EAF5-924A631814F0}"/>
              </a:ext>
            </a:extLst>
          </p:cNvPr>
          <p:cNvCxnSpPr>
            <a:cxnSpLocks/>
          </p:cNvCxnSpPr>
          <p:nvPr/>
        </p:nvCxnSpPr>
        <p:spPr>
          <a:xfrm>
            <a:off x="2934053" y="92576"/>
            <a:ext cx="1199035" cy="40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CF3C1-0E5B-93B4-923A-025A5335EBCB}"/>
              </a:ext>
            </a:extLst>
          </p:cNvPr>
          <p:cNvCxnSpPr>
            <a:cxnSpLocks/>
          </p:cNvCxnSpPr>
          <p:nvPr/>
        </p:nvCxnSpPr>
        <p:spPr>
          <a:xfrm>
            <a:off x="2984681" y="663330"/>
            <a:ext cx="1190207" cy="98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4248FE9-AC08-6B7A-0C8F-63CE85EB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9" y="2710676"/>
            <a:ext cx="10097497" cy="2927930"/>
          </a:xfrm>
          <a:prstGeom prst="rect">
            <a:avLst/>
          </a:prstGeom>
        </p:spPr>
      </p:pic>
      <p:sp>
        <p:nvSpPr>
          <p:cNvPr id="39" name="Rectangle: Rounded Corners 42">
            <a:extLst>
              <a:ext uri="{FF2B5EF4-FFF2-40B4-BE49-F238E27FC236}">
                <a16:creationId xmlns:a16="http://schemas.microsoft.com/office/drawing/2014/main" id="{5A549696-7CA4-723D-3200-10F5FBC09C7A}"/>
              </a:ext>
            </a:extLst>
          </p:cNvPr>
          <p:cNvSpPr/>
          <p:nvPr/>
        </p:nvSpPr>
        <p:spPr>
          <a:xfrm>
            <a:off x="4589121" y="2300830"/>
            <a:ext cx="2819685" cy="276035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 SELECTING THE TMCC VENDOR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9D2C-7017-9F5E-C5D8-0404910399B3}"/>
              </a:ext>
            </a:extLst>
          </p:cNvPr>
          <p:cNvSpPr txBox="1"/>
          <p:nvPr/>
        </p:nvSpPr>
        <p:spPr>
          <a:xfrm>
            <a:off x="4591867" y="837350"/>
            <a:ext cx="2816939" cy="263807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/>
              <a:t>REQUIRED VENDOR CAPABILITIES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E97B49-A454-3143-9F08-210DCA268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05" y="1403273"/>
            <a:ext cx="360000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8C4E5D-5B62-38D4-FB71-861EA599FEF9}"/>
              </a:ext>
            </a:extLst>
          </p:cNvPr>
          <p:cNvSpPr txBox="1"/>
          <p:nvPr/>
        </p:nvSpPr>
        <p:spPr>
          <a:xfrm>
            <a:off x="505255" y="1425703"/>
            <a:ext cx="243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B2B Marketplaces/Aggregators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F107983-3D44-6710-C952-633266D20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426" y="1399594"/>
            <a:ext cx="360000" cy="36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B9FA714-B96F-5D35-F9D3-97A2B006D9C1}"/>
              </a:ext>
            </a:extLst>
          </p:cNvPr>
          <p:cNvSpPr txBox="1"/>
          <p:nvPr/>
        </p:nvSpPr>
        <p:spPr>
          <a:xfrm>
            <a:off x="3507197" y="1428489"/>
            <a:ext cx="246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AI-Enabled demand forecasting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D25F5CE-A5C3-1E11-5D5E-DC5144247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463" y="1408568"/>
            <a:ext cx="360000" cy="360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15E302-A17D-96D6-31C7-9519A1B9CC7B}"/>
              </a:ext>
            </a:extLst>
          </p:cNvPr>
          <p:cNvSpPr txBox="1"/>
          <p:nvPr/>
        </p:nvSpPr>
        <p:spPr>
          <a:xfrm>
            <a:off x="6586808" y="1425703"/>
            <a:ext cx="195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Analytics-driven insights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9B072B0-5452-4AA4-1184-AE98E2D5A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5101" y="1403273"/>
            <a:ext cx="360000" cy="36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BD5C77-35E0-D0BF-833E-C8E47810FAC7}"/>
              </a:ext>
            </a:extLst>
          </p:cNvPr>
          <p:cNvSpPr txBox="1"/>
          <p:nvPr/>
        </p:nvSpPr>
        <p:spPr>
          <a:xfrm>
            <a:off x="9085101" y="1425704"/>
            <a:ext cx="3106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cs typeface="Arial" panose="020B0604020202020204" pitchFamily="34" charset="0"/>
              </a:rPr>
              <a:t>Capability of operating a </a:t>
            </a:r>
            <a:r>
              <a:rPr lang="en-US" sz="1400" b="1" dirty="0">
                <a:cs typeface="Arial" panose="020B0604020202020204" pitchFamily="34" charset="0"/>
              </a:rPr>
              <a:t>JIT, VMI </a:t>
            </a:r>
            <a:r>
              <a:rPr lang="en-US" sz="1400" dirty="0">
                <a:cs typeface="Arial" panose="020B0604020202020204" pitchFamily="34" charset="0"/>
              </a:rPr>
              <a:t>model</a:t>
            </a:r>
            <a:endParaRPr lang="en-GB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3516058-8CCF-133E-407B-8B16D70D22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5516" y="2707183"/>
            <a:ext cx="1830105" cy="292793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27DC6BA-C475-9A86-BBA4-5C61B754E488}"/>
              </a:ext>
            </a:extLst>
          </p:cNvPr>
          <p:cNvSpPr txBox="1"/>
          <p:nvPr/>
        </p:nvSpPr>
        <p:spPr>
          <a:xfrm>
            <a:off x="1906574" y="6097933"/>
            <a:ext cx="1018683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Moving forward with </a:t>
            </a:r>
            <a:r>
              <a:rPr lang="en-US" b="1" dirty="0"/>
              <a:t>Moglix</a:t>
            </a:r>
            <a:r>
              <a:rPr lang="en-US" dirty="0"/>
              <a:t> as the most suitable vendor for the TMCC. Subsequently, the onboarding of other appropriate vendors will follow to further enhance procurement capabilities.</a:t>
            </a:r>
            <a:endParaRPr lang="en-US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A1B5341-BE1F-DB09-38A7-A845166B2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0082" y="3468328"/>
            <a:ext cx="360000" cy="360000"/>
          </a:xfrm>
          <a:prstGeom prst="rect">
            <a:avLst/>
          </a:prstGeom>
        </p:spPr>
      </p:pic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655B6F2D-5DAF-C597-312E-0D9C04B90C5C}"/>
              </a:ext>
            </a:extLst>
          </p:cNvPr>
          <p:cNvSpPr/>
          <p:nvPr/>
        </p:nvSpPr>
        <p:spPr>
          <a:xfrm>
            <a:off x="10129325" y="2935664"/>
            <a:ext cx="1805500" cy="73654"/>
          </a:xfrm>
          <a:prstGeom prst="flowChartProcess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6AB955-03CF-B7C9-6F59-6BFED18FE180}"/>
              </a:ext>
            </a:extLst>
          </p:cNvPr>
          <p:cNvCxnSpPr>
            <a:cxnSpLocks/>
          </p:cNvCxnSpPr>
          <p:nvPr/>
        </p:nvCxnSpPr>
        <p:spPr>
          <a:xfrm>
            <a:off x="10125515" y="2931854"/>
            <a:ext cx="1830106" cy="0"/>
          </a:xfrm>
          <a:prstGeom prst="line">
            <a:avLst/>
          </a:prstGeom>
          <a:ln w="12700">
            <a:solidFill>
              <a:srgbClr val="849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312FD4D-26F9-2F09-97DE-AC5549302949}"/>
              </a:ext>
            </a:extLst>
          </p:cNvPr>
          <p:cNvCxnSpPr>
            <a:cxnSpLocks/>
          </p:cNvCxnSpPr>
          <p:nvPr/>
        </p:nvCxnSpPr>
        <p:spPr>
          <a:xfrm>
            <a:off x="10125515" y="5635172"/>
            <a:ext cx="1830106" cy="0"/>
          </a:xfrm>
          <a:prstGeom prst="line">
            <a:avLst/>
          </a:prstGeom>
          <a:ln w="12700">
            <a:solidFill>
              <a:srgbClr val="849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1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DD9DFEE5-C32D-8E33-4C85-F47B7BB65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" y="5973537"/>
            <a:ext cx="1673720" cy="798821"/>
          </a:xfrm>
          <a:prstGeom prst="rect">
            <a:avLst/>
          </a:prstGeom>
        </p:spPr>
      </p:pic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-14856" y="-14443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523FD-8BF2-E31C-2E8D-A9304F0246F3}"/>
              </a:ext>
            </a:extLst>
          </p:cNvPr>
          <p:cNvSpPr/>
          <p:nvPr/>
        </p:nvSpPr>
        <p:spPr>
          <a:xfrm>
            <a:off x="6050558" y="38052"/>
            <a:ext cx="1542071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46A0E-90B0-F6C5-736E-7B0997B68857}"/>
              </a:ext>
            </a:extLst>
          </p:cNvPr>
          <p:cNvGrpSpPr/>
          <p:nvPr/>
        </p:nvGrpSpPr>
        <p:grpSpPr>
          <a:xfrm>
            <a:off x="1584563" y="30609"/>
            <a:ext cx="6008064" cy="660057"/>
            <a:chOff x="1844577" y="59564"/>
            <a:chExt cx="5743365" cy="3843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98FC1-140B-4EA5-98E2-7926BAC9BF54}"/>
                </a:ext>
              </a:extLst>
            </p:cNvPr>
            <p:cNvSpPr/>
            <p:nvPr/>
          </p:nvSpPr>
          <p:spPr>
            <a:xfrm>
              <a:off x="1878124" y="63898"/>
              <a:ext cx="1165946" cy="375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214BE7-93BA-CAAA-A47B-BAEA3B55DAE1}"/>
                </a:ext>
              </a:extLst>
            </p:cNvPr>
            <p:cNvGrpSpPr/>
            <p:nvPr/>
          </p:nvGrpSpPr>
          <p:grpSpPr>
            <a:xfrm>
              <a:off x="1844577" y="59564"/>
              <a:ext cx="5743365" cy="384325"/>
              <a:chOff x="236416" y="114541"/>
              <a:chExt cx="5743365" cy="38432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63FE20-0192-E3AC-CD00-4AD45F927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136718"/>
                <a:ext cx="11659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2B289F-2639-B1EC-A755-FDFFD13AE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62" y="470208"/>
                <a:ext cx="1165946" cy="235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AD7A6E5-351E-D920-1984-F0C9D411FC73}"/>
                  </a:ext>
                </a:extLst>
              </p:cNvPr>
              <p:cNvSpPr/>
              <p:nvPr/>
            </p:nvSpPr>
            <p:spPr>
              <a:xfrm>
                <a:off x="236416" y="159550"/>
                <a:ext cx="1188720" cy="3028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65E802-2B56-75EE-3CFC-24326D40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650" y="114541"/>
                <a:ext cx="1474131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0BCF34-BF0D-B184-4504-B4B61CFC1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5650" y="498865"/>
                <a:ext cx="1474131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987A3D7-DD5C-6594-90E0-F660B68F2578}"/>
                  </a:ext>
                </a:extLst>
              </p:cNvPr>
              <p:cNvSpPr/>
              <p:nvPr/>
            </p:nvSpPr>
            <p:spPr>
              <a:xfrm>
                <a:off x="4476419" y="155147"/>
                <a:ext cx="1474132" cy="2766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COST-BENEFIT ANALYSIS</a:t>
                </a: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5DAF4E-0D72-035E-80E2-13D8FA237F55}"/>
              </a:ext>
            </a:extLst>
          </p:cNvPr>
          <p:cNvSpPr/>
          <p:nvPr/>
        </p:nvSpPr>
        <p:spPr>
          <a:xfrm>
            <a:off x="3039365" y="93817"/>
            <a:ext cx="1097857" cy="520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2ECE44-3A58-4675-EAF5-924A631814F0}"/>
              </a:ext>
            </a:extLst>
          </p:cNvPr>
          <p:cNvCxnSpPr>
            <a:cxnSpLocks/>
          </p:cNvCxnSpPr>
          <p:nvPr/>
        </p:nvCxnSpPr>
        <p:spPr>
          <a:xfrm>
            <a:off x="2980453" y="68766"/>
            <a:ext cx="1199035" cy="40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CF3C1-0E5B-93B4-923A-025A5335EBCB}"/>
              </a:ext>
            </a:extLst>
          </p:cNvPr>
          <p:cNvCxnSpPr>
            <a:cxnSpLocks/>
          </p:cNvCxnSpPr>
          <p:nvPr/>
        </p:nvCxnSpPr>
        <p:spPr>
          <a:xfrm>
            <a:off x="3031081" y="639520"/>
            <a:ext cx="1190207" cy="98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60D49E-A0E2-BB8D-AEEE-EF1008B09615}"/>
              </a:ext>
            </a:extLst>
          </p:cNvPr>
          <p:cNvSpPr/>
          <p:nvPr/>
        </p:nvSpPr>
        <p:spPr>
          <a:xfrm>
            <a:off x="4410229" y="127566"/>
            <a:ext cx="1367739" cy="4808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CAPABILITIES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51119-A559-5BFD-4A6A-19201AA41130}"/>
              </a:ext>
            </a:extLst>
          </p:cNvPr>
          <p:cNvCxnSpPr>
            <a:cxnSpLocks/>
          </p:cNvCxnSpPr>
          <p:nvPr/>
        </p:nvCxnSpPr>
        <p:spPr>
          <a:xfrm>
            <a:off x="4436344" y="73888"/>
            <a:ext cx="1341626" cy="38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9712E-EE42-56F1-B3F6-42BA916F33F6}"/>
              </a:ext>
            </a:extLst>
          </p:cNvPr>
          <p:cNvCxnSpPr>
            <a:cxnSpLocks/>
          </p:cNvCxnSpPr>
          <p:nvPr/>
        </p:nvCxnSpPr>
        <p:spPr>
          <a:xfrm flipV="1">
            <a:off x="4474295" y="649377"/>
            <a:ext cx="1351112" cy="33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B346-EDFD-28FF-D068-D0275E95678D}"/>
              </a:ext>
            </a:extLst>
          </p:cNvPr>
          <p:cNvSpPr/>
          <p:nvPr/>
        </p:nvSpPr>
        <p:spPr>
          <a:xfrm>
            <a:off x="7703890" y="95260"/>
            <a:ext cx="1707678" cy="60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64E414-7C6A-06E0-9A7F-C88F84106154}"/>
              </a:ext>
            </a:extLst>
          </p:cNvPr>
          <p:cNvCxnSpPr>
            <a:cxnSpLocks/>
          </p:cNvCxnSpPr>
          <p:nvPr/>
        </p:nvCxnSpPr>
        <p:spPr>
          <a:xfrm>
            <a:off x="9611611" y="79433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82123-8074-4EEF-A554-6C968E7CED63}"/>
              </a:ext>
            </a:extLst>
          </p:cNvPr>
          <p:cNvCxnSpPr>
            <a:cxnSpLocks/>
          </p:cNvCxnSpPr>
          <p:nvPr/>
        </p:nvCxnSpPr>
        <p:spPr>
          <a:xfrm>
            <a:off x="9627690" y="649377"/>
            <a:ext cx="1612123" cy="18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D197C-29B0-A9C2-A28A-EF1580D0591A}"/>
              </a:ext>
            </a:extLst>
          </p:cNvPr>
          <p:cNvSpPr/>
          <p:nvPr/>
        </p:nvSpPr>
        <p:spPr>
          <a:xfrm>
            <a:off x="9535856" y="60844"/>
            <a:ext cx="1754206" cy="6572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&amp; </a:t>
            </a:r>
          </a:p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 PLAN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CD8B43-15B0-D714-CE62-559756DBC184}"/>
              </a:ext>
            </a:extLst>
          </p:cNvPr>
          <p:cNvCxnSpPr>
            <a:cxnSpLocks/>
          </p:cNvCxnSpPr>
          <p:nvPr/>
        </p:nvCxnSpPr>
        <p:spPr>
          <a:xfrm>
            <a:off x="7824103" y="78188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05B4CF-372D-E0C1-A9E8-7067726214F1}"/>
              </a:ext>
            </a:extLst>
          </p:cNvPr>
          <p:cNvCxnSpPr>
            <a:cxnSpLocks/>
          </p:cNvCxnSpPr>
          <p:nvPr/>
        </p:nvCxnSpPr>
        <p:spPr>
          <a:xfrm>
            <a:off x="7821594" y="649380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71">
            <a:extLst>
              <a:ext uri="{FF2B5EF4-FFF2-40B4-BE49-F238E27FC236}">
                <a16:creationId xmlns:a16="http://schemas.microsoft.com/office/drawing/2014/main" id="{8D5E869D-2592-D004-AAE9-9E253596A420}"/>
              </a:ext>
            </a:extLst>
          </p:cNvPr>
          <p:cNvSpPr/>
          <p:nvPr/>
        </p:nvSpPr>
        <p:spPr>
          <a:xfrm>
            <a:off x="-14856" y="838871"/>
            <a:ext cx="7908170" cy="4821044"/>
          </a:xfrm>
          <a:prstGeom prst="roundRect">
            <a:avLst>
              <a:gd name="adj" fmla="val 2947"/>
            </a:avLst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393B37-0B7A-DF3B-AEE1-2982F86318DC}"/>
              </a:ext>
            </a:extLst>
          </p:cNvPr>
          <p:cNvSpPr txBox="1"/>
          <p:nvPr/>
        </p:nvSpPr>
        <p:spPr>
          <a:xfrm>
            <a:off x="85505" y="831034"/>
            <a:ext cx="1253026" cy="52322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N"/>
              <a:t>COST-BENEFIT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91ADE6-5AF7-E566-B329-93147A376C63}"/>
              </a:ext>
            </a:extLst>
          </p:cNvPr>
          <p:cNvSpPr txBox="1"/>
          <p:nvPr/>
        </p:nvSpPr>
        <p:spPr>
          <a:xfrm>
            <a:off x="1379727" y="845061"/>
            <a:ext cx="1917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Given expenditure: </a:t>
            </a:r>
            <a:r>
              <a:rPr lang="en-IN" sz="1200" b="1"/>
              <a:t>4500</a:t>
            </a:r>
            <a:r>
              <a:rPr lang="en-IN" sz="1200"/>
              <a:t> Cr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92862-969E-41FE-8029-87C6DAD09E7D}"/>
              </a:ext>
            </a:extLst>
          </p:cNvPr>
          <p:cNvSpPr txBox="1"/>
          <p:nvPr/>
        </p:nvSpPr>
        <p:spPr>
          <a:xfrm>
            <a:off x="1397939" y="1055624"/>
            <a:ext cx="1934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Projected to 2030: </a:t>
            </a:r>
            <a:r>
              <a:rPr lang="en-IN" sz="1200" b="1"/>
              <a:t>40</a:t>
            </a:r>
            <a:r>
              <a:rPr lang="en-IN" sz="1200"/>
              <a:t> MTPA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79F3B46D-5D47-2FD3-9CEF-AB2BAD6404AE}"/>
              </a:ext>
            </a:extLst>
          </p:cNvPr>
          <p:cNvSpPr/>
          <p:nvPr/>
        </p:nvSpPr>
        <p:spPr>
          <a:xfrm>
            <a:off x="3570970" y="949558"/>
            <a:ext cx="101600" cy="304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6F6B8B-E757-CF39-AACD-D3C21DA5DE1D}"/>
              </a:ext>
            </a:extLst>
          </p:cNvPr>
          <p:cNvSpPr txBox="1"/>
          <p:nvPr/>
        </p:nvSpPr>
        <p:spPr>
          <a:xfrm>
            <a:off x="3655608" y="963174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Gradual Ramp-up for 2024: </a:t>
            </a:r>
            <a:r>
              <a:rPr lang="en-IN" sz="1200" b="1"/>
              <a:t>8-10%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37B6167-F409-292C-56B9-F2F2061DC5A8}"/>
              </a:ext>
            </a:extLst>
          </p:cNvPr>
          <p:cNvSpPr/>
          <p:nvPr/>
        </p:nvSpPr>
        <p:spPr>
          <a:xfrm>
            <a:off x="5925285" y="1059483"/>
            <a:ext cx="125273" cy="62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6906B8-EAB0-AD44-B252-91449AE58FA7}"/>
              </a:ext>
            </a:extLst>
          </p:cNvPr>
          <p:cNvSpPr txBox="1"/>
          <p:nvPr/>
        </p:nvSpPr>
        <p:spPr>
          <a:xfrm>
            <a:off x="6205432" y="843525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Estimated range:</a:t>
            </a:r>
          </a:p>
          <a:p>
            <a:r>
              <a:rPr lang="en-IN" sz="1200"/>
              <a:t> </a:t>
            </a:r>
            <a:r>
              <a:rPr lang="en-IN" sz="1200" b="1"/>
              <a:t>4860-4950</a:t>
            </a:r>
            <a:r>
              <a:rPr lang="en-IN" sz="1200"/>
              <a:t> crore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863188D-C1D8-F281-D396-8D4E7D1DB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40892"/>
              </p:ext>
            </p:extLst>
          </p:nvPr>
        </p:nvGraphicFramePr>
        <p:xfrm>
          <a:off x="34358" y="1526071"/>
          <a:ext cx="7819242" cy="3588738"/>
        </p:xfrm>
        <a:graphic>
          <a:graphicData uri="http://schemas.openxmlformats.org/drawingml/2006/table">
            <a:tbl>
              <a:tblPr firstRow="1" firstCol="1" lastRow="1" lastCol="1">
                <a:tableStyleId>{74C1A8A3-306A-4EB7-A6B1-4F7E0EB9C5D6}</a:tableStyleId>
              </a:tblPr>
              <a:tblGrid>
                <a:gridCol w="322385">
                  <a:extLst>
                    <a:ext uri="{9D8B030D-6E8A-4147-A177-3AD203B41FA5}">
                      <a16:colId xmlns:a16="http://schemas.microsoft.com/office/drawing/2014/main" val="1504848031"/>
                    </a:ext>
                  </a:extLst>
                </a:gridCol>
                <a:gridCol w="3788457">
                  <a:extLst>
                    <a:ext uri="{9D8B030D-6E8A-4147-A177-3AD203B41FA5}">
                      <a16:colId xmlns:a16="http://schemas.microsoft.com/office/drawing/2014/main" val="2417488498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486001148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19342244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50851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36970039"/>
                    </a:ext>
                  </a:extLst>
                </a:gridCol>
              </a:tblGrid>
              <a:tr h="325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S/No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Cost Components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Projected Costs </a:t>
                      </a:r>
                      <a:r>
                        <a:rPr lang="en-IN" sz="900" u="none" strike="noStrike">
                          <a:solidFill>
                            <a:schemeClr val="bg1"/>
                          </a:solidFill>
                          <a:effectLst/>
                        </a:rPr>
                        <a:t>(INR Crore)</a:t>
                      </a:r>
                      <a:endParaRPr lang="en-IN" sz="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Projected Savings </a:t>
                      </a:r>
                    </a:p>
                    <a:p>
                      <a:pPr algn="ctr" fontAlgn="ctr"/>
                      <a:r>
                        <a:rPr lang="en-IN" sz="900" u="none" strike="noStrike">
                          <a:solidFill>
                            <a:schemeClr val="bg1"/>
                          </a:solidFill>
                          <a:effectLst/>
                        </a:rPr>
                        <a:t>(INR Crore)</a:t>
                      </a:r>
                      <a:endParaRPr lang="en-IN" sz="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Net Benefit </a:t>
                      </a:r>
                    </a:p>
                    <a:p>
                      <a:pPr algn="ctr" fontAlgn="ctr"/>
                      <a:r>
                        <a:rPr lang="en-IN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Net Benefit </a:t>
                      </a:r>
                    </a:p>
                    <a:p>
                      <a:pPr algn="ctr" fontAlgn="ctr"/>
                      <a:r>
                        <a:rPr lang="en-IN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71776"/>
                  </a:ext>
                </a:extLst>
              </a:tr>
              <a:tr h="250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Warehouse Installation for Two Locations (CapEx)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98568"/>
                  </a:ext>
                </a:extLst>
              </a:tr>
              <a:tr h="2411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Technology Integration &amp; Digital Transformation (CapEx)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948084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Operational Costs for VMI and JIT Management (OpEx)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4519878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Moglix Service Charges (OpEx) - Existing SKUs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6074570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Moglix Service Charges (OpEx) - New SKUs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36215715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Projected Additional Costs for Capacity Increase (OpEx)*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-14.64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36406924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Transportation Costs (OpEx)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7744176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Vendor Consolidation and Supplier 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26708140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Product Price Decrease due to Procurement Optimization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4317659"/>
                  </a:ext>
                </a:extLst>
              </a:tr>
              <a:tr h="27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Inventory Cost Reduction due to VMI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18.36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2374318"/>
                  </a:ext>
                </a:extLst>
              </a:tr>
              <a:tr h="284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Value-Added Services by Moglix (e.g., Supply Chain Financing)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-8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2AA02B">
                            <a:tint val="66000"/>
                            <a:satMod val="160000"/>
                          </a:srgbClr>
                        </a:gs>
                        <a:gs pos="50000">
                          <a:srgbClr val="2AA02B">
                            <a:tint val="44500"/>
                            <a:satMod val="160000"/>
                          </a:srgbClr>
                        </a:gs>
                        <a:gs pos="100000">
                          <a:srgbClr val="2AA02B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56367205"/>
                  </a:ext>
                </a:extLst>
              </a:tr>
              <a:tr h="284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Total Cost of Implementation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02875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CD7024E-903C-E9FF-3F26-A9EBE1A58B2A}"/>
              </a:ext>
            </a:extLst>
          </p:cNvPr>
          <p:cNvSpPr txBox="1"/>
          <p:nvPr/>
        </p:nvSpPr>
        <p:spPr>
          <a:xfrm>
            <a:off x="247642" y="5262544"/>
            <a:ext cx="3889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/>
              <a:t>*additional costs for capacity handling and managing new SKUs.</a:t>
            </a:r>
            <a:endParaRPr lang="en-IN" sz="1100" i="1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5A15C6-4031-CD17-7A5A-E32DEBD50CA6}"/>
              </a:ext>
            </a:extLst>
          </p:cNvPr>
          <p:cNvSpPr/>
          <p:nvPr/>
        </p:nvSpPr>
        <p:spPr>
          <a:xfrm>
            <a:off x="9116412" y="816974"/>
            <a:ext cx="2220971" cy="456092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IN" sz="1400" b="1">
                <a:solidFill>
                  <a:schemeClr val="bg1"/>
                </a:solidFill>
              </a:rPr>
              <a:t>(Procurement as a Service)</a:t>
            </a: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D0B12315-6200-2B55-73E8-FD93C2CFF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725949"/>
              </p:ext>
            </p:extLst>
          </p:nvPr>
        </p:nvGraphicFramePr>
        <p:xfrm>
          <a:off x="7372825" y="1353598"/>
          <a:ext cx="5308506" cy="426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12B3FE83-0E46-AB66-7FEB-A93C3C5999FC}"/>
              </a:ext>
            </a:extLst>
          </p:cNvPr>
          <p:cNvSpPr txBox="1"/>
          <p:nvPr/>
        </p:nvSpPr>
        <p:spPr>
          <a:xfrm>
            <a:off x="6543993" y="522350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chemeClr val="accent6">
                    <a:lumMod val="50000"/>
                  </a:schemeClr>
                </a:solidFill>
              </a:rPr>
              <a:t>~3%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17112B-ED21-5160-7044-7E9A0C025832}"/>
              </a:ext>
            </a:extLst>
          </p:cNvPr>
          <p:cNvSpPr txBox="1"/>
          <p:nvPr/>
        </p:nvSpPr>
        <p:spPr>
          <a:xfrm>
            <a:off x="4410229" y="5192723"/>
            <a:ext cx="217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0" u="none" strike="noStrike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Percentage Savings (%)</a:t>
            </a:r>
            <a:r>
              <a:rPr lang="en-IN" sz="1600" b="1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37DB49-2B32-882E-50F7-241CCB1B2BF0}"/>
              </a:ext>
            </a:extLst>
          </p:cNvPr>
          <p:cNvSpPr txBox="1"/>
          <p:nvPr/>
        </p:nvSpPr>
        <p:spPr>
          <a:xfrm>
            <a:off x="7190043" y="5191041"/>
            <a:ext cx="70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accent6">
                    <a:lumMod val="50000"/>
                  </a:schemeClr>
                </a:solidFill>
              </a:rPr>
              <a:t>~</a:t>
            </a:r>
            <a:r>
              <a:rPr lang="en-IN" sz="1400">
                <a:solidFill>
                  <a:schemeClr val="accent6">
                    <a:lumMod val="50000"/>
                  </a:schemeClr>
                </a:solidFill>
              </a:rPr>
              <a:t>44</a:t>
            </a:r>
            <a:r>
              <a:rPr lang="en-IN" sz="1600">
                <a:solidFill>
                  <a:schemeClr val="accent6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CD86D3-2008-EE32-DDB2-CDF183030C25}"/>
              </a:ext>
            </a:extLst>
          </p:cNvPr>
          <p:cNvSpPr txBox="1"/>
          <p:nvPr/>
        </p:nvSpPr>
        <p:spPr>
          <a:xfrm>
            <a:off x="1906574" y="6097933"/>
            <a:ext cx="1018683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cost-benefit analysis of partnering with Moglix and leveraging its AI capabilities, highlighting its </a:t>
            </a:r>
            <a:r>
              <a:rPr lang="en-US" b="1" dirty="0"/>
              <a:t>44% </a:t>
            </a:r>
            <a:r>
              <a:rPr lang="en-US" dirty="0"/>
              <a:t>cost savings potential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70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B667F-E09D-73E4-D23F-63DA769630E7}"/>
              </a:ext>
            </a:extLst>
          </p:cNvPr>
          <p:cNvSpPr/>
          <p:nvPr/>
        </p:nvSpPr>
        <p:spPr>
          <a:xfrm>
            <a:off x="7781746" y="89284"/>
            <a:ext cx="1583747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B98FC1-140B-4EA5-98E2-7926BAC9BF54}"/>
              </a:ext>
            </a:extLst>
          </p:cNvPr>
          <p:cNvSpPr/>
          <p:nvPr/>
        </p:nvSpPr>
        <p:spPr>
          <a:xfrm>
            <a:off x="1573256" y="61863"/>
            <a:ext cx="1219682" cy="64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63FE20-0192-E3AC-CD00-4AD45F9273DA}"/>
              </a:ext>
            </a:extLst>
          </p:cNvPr>
          <p:cNvCxnSpPr>
            <a:cxnSpLocks/>
          </p:cNvCxnSpPr>
          <p:nvPr/>
        </p:nvCxnSpPr>
        <p:spPr>
          <a:xfrm>
            <a:off x="1573255" y="92508"/>
            <a:ext cx="12196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B289F-2639-B1EC-A755-FDFFD13AEE2F}"/>
              </a:ext>
            </a:extLst>
          </p:cNvPr>
          <p:cNvCxnSpPr>
            <a:cxnSpLocks/>
          </p:cNvCxnSpPr>
          <p:nvPr/>
        </p:nvCxnSpPr>
        <p:spPr>
          <a:xfrm>
            <a:off x="1573255" y="665256"/>
            <a:ext cx="1219682" cy="40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D7A6E5-351E-D920-1984-F0C9D411FC73}"/>
              </a:ext>
            </a:extLst>
          </p:cNvPr>
          <p:cNvSpPr/>
          <p:nvPr/>
        </p:nvSpPr>
        <p:spPr>
          <a:xfrm>
            <a:off x="1538163" y="131720"/>
            <a:ext cx="1243506" cy="520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201B30-BD44-9A37-4B39-CC8628C80D94}"/>
              </a:ext>
            </a:extLst>
          </p:cNvPr>
          <p:cNvCxnSpPr>
            <a:cxnSpLocks/>
          </p:cNvCxnSpPr>
          <p:nvPr/>
        </p:nvCxnSpPr>
        <p:spPr>
          <a:xfrm>
            <a:off x="7776725" y="735928"/>
            <a:ext cx="1583747" cy="48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1410A8-505E-9358-773B-83CB9352DB6F}"/>
              </a:ext>
            </a:extLst>
          </p:cNvPr>
          <p:cNvCxnSpPr>
            <a:cxnSpLocks/>
          </p:cNvCxnSpPr>
          <p:nvPr/>
        </p:nvCxnSpPr>
        <p:spPr>
          <a:xfrm>
            <a:off x="9631973" y="120401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65E802-2B56-75EE-3CFC-24326D40CBEF}"/>
              </a:ext>
            </a:extLst>
          </p:cNvPr>
          <p:cNvCxnSpPr>
            <a:cxnSpLocks/>
          </p:cNvCxnSpPr>
          <p:nvPr/>
        </p:nvCxnSpPr>
        <p:spPr>
          <a:xfrm>
            <a:off x="5950154" y="110443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A90B1E-0B67-E717-DAA9-594AF58FD724}"/>
              </a:ext>
            </a:extLst>
          </p:cNvPr>
          <p:cNvCxnSpPr>
            <a:cxnSpLocks/>
          </p:cNvCxnSpPr>
          <p:nvPr/>
        </p:nvCxnSpPr>
        <p:spPr>
          <a:xfrm>
            <a:off x="7784862" y="79165"/>
            <a:ext cx="158374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86299-E488-84EF-300E-22A6CA41BCBD}"/>
              </a:ext>
            </a:extLst>
          </p:cNvPr>
          <p:cNvCxnSpPr>
            <a:cxnSpLocks/>
          </p:cNvCxnSpPr>
          <p:nvPr/>
        </p:nvCxnSpPr>
        <p:spPr>
          <a:xfrm>
            <a:off x="5975683" y="681998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0BCF34-BF0D-B184-4504-B4B61CFC1E8F}"/>
              </a:ext>
            </a:extLst>
          </p:cNvPr>
          <p:cNvCxnSpPr>
            <a:cxnSpLocks/>
          </p:cNvCxnSpPr>
          <p:nvPr/>
        </p:nvCxnSpPr>
        <p:spPr>
          <a:xfrm>
            <a:off x="9666676" y="673188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9717E5-8FCB-0003-6F93-691A698CC3E2}"/>
              </a:ext>
            </a:extLst>
          </p:cNvPr>
          <p:cNvSpPr/>
          <p:nvPr/>
        </p:nvSpPr>
        <p:spPr>
          <a:xfrm>
            <a:off x="9583175" y="44722"/>
            <a:ext cx="1754206" cy="6572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&amp; </a:t>
            </a:r>
          </a:p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 PLAN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0480EEB-6751-587C-960C-BDE1A7922820}"/>
              </a:ext>
            </a:extLst>
          </p:cNvPr>
          <p:cNvSpPr/>
          <p:nvPr/>
        </p:nvSpPr>
        <p:spPr>
          <a:xfrm>
            <a:off x="7714759" y="120151"/>
            <a:ext cx="1707678" cy="607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87A3D7-DD5C-6594-90E0-F660B68F2578}"/>
              </a:ext>
            </a:extLst>
          </p:cNvPr>
          <p:cNvSpPr/>
          <p:nvPr/>
        </p:nvSpPr>
        <p:spPr>
          <a:xfrm>
            <a:off x="5924276" y="159502"/>
            <a:ext cx="1542072" cy="475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COST-BENEFIT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-11254" y="5915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5DAF4E-0D72-035E-80E2-13D8FA237F55}"/>
              </a:ext>
            </a:extLst>
          </p:cNvPr>
          <p:cNvSpPr/>
          <p:nvPr/>
        </p:nvSpPr>
        <p:spPr>
          <a:xfrm>
            <a:off x="2992965" y="117627"/>
            <a:ext cx="1097857" cy="520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2ECE44-3A58-4675-EAF5-924A631814F0}"/>
              </a:ext>
            </a:extLst>
          </p:cNvPr>
          <p:cNvCxnSpPr>
            <a:cxnSpLocks/>
          </p:cNvCxnSpPr>
          <p:nvPr/>
        </p:nvCxnSpPr>
        <p:spPr>
          <a:xfrm>
            <a:off x="2934053" y="92576"/>
            <a:ext cx="1199035" cy="40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CF3C1-0E5B-93B4-923A-025A5335EBCB}"/>
              </a:ext>
            </a:extLst>
          </p:cNvPr>
          <p:cNvCxnSpPr>
            <a:cxnSpLocks/>
          </p:cNvCxnSpPr>
          <p:nvPr/>
        </p:nvCxnSpPr>
        <p:spPr>
          <a:xfrm>
            <a:off x="2984681" y="663330"/>
            <a:ext cx="1190207" cy="98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60D49E-A0E2-BB8D-AEEE-EF1008B09615}"/>
              </a:ext>
            </a:extLst>
          </p:cNvPr>
          <p:cNvSpPr/>
          <p:nvPr/>
        </p:nvSpPr>
        <p:spPr>
          <a:xfrm>
            <a:off x="4363829" y="151376"/>
            <a:ext cx="1367739" cy="4808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CAPABILITIES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51119-A559-5BFD-4A6A-19201AA41130}"/>
              </a:ext>
            </a:extLst>
          </p:cNvPr>
          <p:cNvCxnSpPr>
            <a:cxnSpLocks/>
          </p:cNvCxnSpPr>
          <p:nvPr/>
        </p:nvCxnSpPr>
        <p:spPr>
          <a:xfrm>
            <a:off x="4389944" y="97698"/>
            <a:ext cx="1341626" cy="38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9712E-EE42-56F1-B3F6-42BA916F33F6}"/>
              </a:ext>
            </a:extLst>
          </p:cNvPr>
          <p:cNvCxnSpPr>
            <a:cxnSpLocks/>
          </p:cNvCxnSpPr>
          <p:nvPr/>
        </p:nvCxnSpPr>
        <p:spPr>
          <a:xfrm flipV="1">
            <a:off x="4427895" y="673187"/>
            <a:ext cx="1351112" cy="33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4A62A5-0559-70D3-5229-63DE125DB096}"/>
              </a:ext>
            </a:extLst>
          </p:cNvPr>
          <p:cNvSpPr txBox="1"/>
          <p:nvPr/>
        </p:nvSpPr>
        <p:spPr>
          <a:xfrm>
            <a:off x="698316" y="843805"/>
            <a:ext cx="3079237" cy="307777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N"/>
              <a:t>MOGLIX WAREHOUSE LOCATIONS</a:t>
            </a:r>
          </a:p>
        </p:txBody>
      </p:sp>
      <p:pic>
        <p:nvPicPr>
          <p:cNvPr id="12" name="Picture 11" descr="A map of a country">
            <a:extLst>
              <a:ext uri="{FF2B5EF4-FFF2-40B4-BE49-F238E27FC236}">
                <a16:creationId xmlns:a16="http://schemas.microsoft.com/office/drawing/2014/main" id="{F713F48F-AB12-C7AC-7165-0EA761D9F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196127"/>
            <a:ext cx="3967764" cy="428961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BEBD68F4-E0C0-4628-0E68-87E76998E672}"/>
              </a:ext>
            </a:extLst>
          </p:cNvPr>
          <p:cNvGrpSpPr/>
          <p:nvPr/>
        </p:nvGrpSpPr>
        <p:grpSpPr>
          <a:xfrm>
            <a:off x="2630233" y="4066387"/>
            <a:ext cx="2118355" cy="1988799"/>
            <a:chOff x="2300130" y="4209791"/>
            <a:chExt cx="1627707" cy="172784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70B4E52-7225-B10B-E17D-095328BB1759}"/>
                </a:ext>
              </a:extLst>
            </p:cNvPr>
            <p:cNvSpPr/>
            <p:nvPr/>
          </p:nvSpPr>
          <p:spPr>
            <a:xfrm>
              <a:off x="2300130" y="4386764"/>
              <a:ext cx="1604353" cy="155087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 l="-7873" t="4122" r="-21350" b="4872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B0E0ED4-77F8-FC69-01C9-CA2693726130}"/>
                </a:ext>
              </a:extLst>
            </p:cNvPr>
            <p:cNvSpPr/>
            <p:nvPr/>
          </p:nvSpPr>
          <p:spPr>
            <a:xfrm>
              <a:off x="2301496" y="4209791"/>
              <a:ext cx="1626341" cy="237284"/>
            </a:xfrm>
            <a:custGeom>
              <a:avLst/>
              <a:gdLst>
                <a:gd name="connsiteX0" fmla="*/ 0 w 1626341"/>
                <a:gd name="connsiteY0" fmla="*/ 0 h 237284"/>
                <a:gd name="connsiteX1" fmla="*/ 1626341 w 1626341"/>
                <a:gd name="connsiteY1" fmla="*/ 0 h 237284"/>
                <a:gd name="connsiteX2" fmla="*/ 1626341 w 1626341"/>
                <a:gd name="connsiteY2" fmla="*/ 237284 h 237284"/>
                <a:gd name="connsiteX3" fmla="*/ 0 w 1626341"/>
                <a:gd name="connsiteY3" fmla="*/ 237284 h 237284"/>
                <a:gd name="connsiteX4" fmla="*/ 0 w 1626341"/>
                <a:gd name="connsiteY4" fmla="*/ 0 h 23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341" h="237284">
                  <a:moveTo>
                    <a:pt x="0" y="0"/>
                  </a:moveTo>
                  <a:lnTo>
                    <a:pt x="1626341" y="0"/>
                  </a:lnTo>
                  <a:lnTo>
                    <a:pt x="1626341" y="237284"/>
                  </a:lnTo>
                  <a:lnTo>
                    <a:pt x="0" y="2372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b="1" kern="1200"/>
                <a:t>GOOGLE MAP VIEW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1C081F-4AB3-90D0-E0EA-B1F3194D5E3D}"/>
              </a:ext>
            </a:extLst>
          </p:cNvPr>
          <p:cNvSpPr txBox="1"/>
          <p:nvPr/>
        </p:nvSpPr>
        <p:spPr>
          <a:xfrm>
            <a:off x="93850" y="5975088"/>
            <a:ext cx="4683421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/>
              <a:t>Leveraging both the existing </a:t>
            </a:r>
            <a:r>
              <a:rPr lang="en-US" sz="1400" b="1" err="1">
                <a:solidFill>
                  <a:srgbClr val="FFFF00"/>
                </a:solidFill>
              </a:rPr>
              <a:t>Moglix</a:t>
            </a:r>
            <a:r>
              <a:rPr lang="en-US" sz="1400" b="1">
                <a:solidFill>
                  <a:srgbClr val="FFFF00"/>
                </a:solidFill>
              </a:rPr>
              <a:t> warehouses </a:t>
            </a:r>
            <a:r>
              <a:rPr lang="en-US" sz="1400"/>
              <a:t>and the proposed locations for </a:t>
            </a:r>
            <a:r>
              <a:rPr lang="en-US" sz="1400" b="1">
                <a:solidFill>
                  <a:srgbClr val="FFFF00"/>
                </a:solidFill>
              </a:rPr>
              <a:t>VMI stores</a:t>
            </a:r>
            <a:r>
              <a:rPr lang="en-US" sz="1400"/>
              <a:t>, the maximum lead time can be ~</a:t>
            </a:r>
            <a:r>
              <a:rPr lang="en-US" sz="1400" b="1">
                <a:solidFill>
                  <a:srgbClr val="FFFF00"/>
                </a:solidFill>
              </a:rPr>
              <a:t>14 hours</a:t>
            </a:r>
            <a:endParaRPr lang="en-US" sz="1400" b="1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5C9DF8-39FF-220C-2B14-9583F99230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64000" contras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9540" y="1310639"/>
            <a:ext cx="360000" cy="36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CF205B-3E09-47D4-D51B-1F4707093A6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488" t="6549" r="10787" b="7158"/>
          <a:stretch/>
        </p:blipFill>
        <p:spPr>
          <a:xfrm>
            <a:off x="4163539" y="2365112"/>
            <a:ext cx="360000" cy="36000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C1FFE9-E362-C44C-2839-ACD068CF5EBF}"/>
              </a:ext>
            </a:extLst>
          </p:cNvPr>
          <p:cNvSpPr txBox="1"/>
          <p:nvPr/>
        </p:nvSpPr>
        <p:spPr>
          <a:xfrm>
            <a:off x="4032340" y="1696625"/>
            <a:ext cx="654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/>
              <a:t>Existing</a:t>
            </a:r>
          </a:p>
          <a:p>
            <a:pPr algn="ctr"/>
            <a:r>
              <a:rPr lang="en-IN" sz="1100" b="1"/>
              <a:t> local</a:t>
            </a:r>
          </a:p>
          <a:p>
            <a:pPr algn="ctr"/>
            <a:r>
              <a:rPr lang="en-IN" sz="1100" b="1"/>
              <a:t>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4E452-0382-2D43-1705-676A8C52E224}"/>
              </a:ext>
            </a:extLst>
          </p:cNvPr>
          <p:cNvSpPr txBox="1"/>
          <p:nvPr/>
        </p:nvSpPr>
        <p:spPr>
          <a:xfrm>
            <a:off x="3973095" y="2779763"/>
            <a:ext cx="768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/>
              <a:t>New VMI Stores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45670-FF1A-E4B6-A4C7-108909D91A00}"/>
              </a:ext>
            </a:extLst>
          </p:cNvPr>
          <p:cNvSpPr txBox="1"/>
          <p:nvPr/>
        </p:nvSpPr>
        <p:spPr>
          <a:xfrm>
            <a:off x="5001637" y="886665"/>
            <a:ext cx="2274324" cy="307777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N"/>
              <a:t>SCOPE OF RESPONSIBILITY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D85D6A-F9AC-E31E-77C7-9037D7ED8C71}"/>
              </a:ext>
            </a:extLst>
          </p:cNvPr>
          <p:cNvGrpSpPr/>
          <p:nvPr/>
        </p:nvGrpSpPr>
        <p:grpSpPr>
          <a:xfrm rot="16200000">
            <a:off x="1847501" y="3841491"/>
            <a:ext cx="6044955" cy="0"/>
            <a:chOff x="0" y="649979"/>
            <a:chExt cx="11727180" cy="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FCF5E0-F682-FEE5-68C6-82DCDA76E1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057733-EE33-144E-EF4F-6F3EAA657128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A3-8073-78EE-BEE6-A7C8DC008A02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46220AE-D4AF-D688-F168-7D241857DE16}"/>
              </a:ext>
            </a:extLst>
          </p:cNvPr>
          <p:cNvSpPr txBox="1"/>
          <p:nvPr/>
        </p:nvSpPr>
        <p:spPr>
          <a:xfrm>
            <a:off x="7940138" y="884031"/>
            <a:ext cx="11460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b="1">
                <a:solidFill>
                  <a:schemeClr val="accent1">
                    <a:lumMod val="50000"/>
                  </a:schemeClr>
                </a:solidFill>
              </a:rPr>
              <a:t>JAMSHEDPUR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378EE6-03E2-DDAD-E34B-9D2EA7962B15}"/>
              </a:ext>
            </a:extLst>
          </p:cNvPr>
          <p:cNvSpPr txBox="1"/>
          <p:nvPr/>
        </p:nvSpPr>
        <p:spPr>
          <a:xfrm>
            <a:off x="9228772" y="882985"/>
            <a:ext cx="12836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b="1">
                <a:solidFill>
                  <a:schemeClr val="accent1">
                    <a:lumMod val="50000"/>
                  </a:schemeClr>
                </a:solidFill>
              </a:rPr>
              <a:t>MERAMANDALI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5950824-0F4E-A488-F91D-765AC698854A}"/>
              </a:ext>
            </a:extLst>
          </p:cNvPr>
          <p:cNvSpPr txBox="1"/>
          <p:nvPr/>
        </p:nvSpPr>
        <p:spPr>
          <a:xfrm>
            <a:off x="10652492" y="893556"/>
            <a:ext cx="13592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b="1">
                <a:solidFill>
                  <a:schemeClr val="accent1">
                    <a:lumMod val="50000"/>
                  </a:schemeClr>
                </a:solidFill>
              </a:rPr>
              <a:t>KALINGA NAGAR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DACEB9-A835-B24F-61A1-C3C04B2A080F}"/>
              </a:ext>
            </a:extLst>
          </p:cNvPr>
          <p:cNvSpPr txBox="1"/>
          <p:nvPr/>
        </p:nvSpPr>
        <p:spPr>
          <a:xfrm>
            <a:off x="7670534" y="1089114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>
                <a:solidFill>
                  <a:schemeClr val="accent1">
                    <a:lumMod val="50000"/>
                  </a:schemeClr>
                </a:solidFill>
              </a:rPr>
              <a:t>Procurement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DFDE31-3A9D-67A2-9AA4-18C4DCD99341}"/>
              </a:ext>
            </a:extLst>
          </p:cNvPr>
          <p:cNvSpPr txBox="1"/>
          <p:nvPr/>
        </p:nvSpPr>
        <p:spPr>
          <a:xfrm>
            <a:off x="8493980" y="109758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>
                <a:solidFill>
                  <a:schemeClr val="accent1">
                    <a:lumMod val="50000"/>
                  </a:schemeClr>
                </a:solidFill>
              </a:rPr>
              <a:t>Inventory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FAA260-16FE-EC93-88BF-B3F6E123C0ED}"/>
              </a:ext>
            </a:extLst>
          </p:cNvPr>
          <p:cNvSpPr txBox="1"/>
          <p:nvPr/>
        </p:nvSpPr>
        <p:spPr>
          <a:xfrm>
            <a:off x="9135881" y="109858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>
                <a:solidFill>
                  <a:schemeClr val="accent1">
                    <a:lumMod val="50000"/>
                  </a:schemeClr>
                </a:solidFill>
              </a:rPr>
              <a:t>Procurement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F86353-11E0-A7C0-1102-1E8967655D9F}"/>
              </a:ext>
            </a:extLst>
          </p:cNvPr>
          <p:cNvSpPr txBox="1"/>
          <p:nvPr/>
        </p:nvSpPr>
        <p:spPr>
          <a:xfrm>
            <a:off x="10613315" y="1100427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>
                <a:solidFill>
                  <a:schemeClr val="accent1">
                    <a:lumMod val="50000"/>
                  </a:schemeClr>
                </a:solidFill>
              </a:rPr>
              <a:t>Procurement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CDF676-2173-7DD5-71FC-2349663D1DC4}"/>
              </a:ext>
            </a:extLst>
          </p:cNvPr>
          <p:cNvSpPr txBox="1"/>
          <p:nvPr/>
        </p:nvSpPr>
        <p:spPr>
          <a:xfrm>
            <a:off x="9921241" y="1100426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>
                <a:solidFill>
                  <a:schemeClr val="accent1">
                    <a:lumMod val="50000"/>
                  </a:schemeClr>
                </a:solidFill>
              </a:rPr>
              <a:t>Inventory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2DFF5F-8F6A-FDEF-A44C-886809A0C19A}"/>
              </a:ext>
            </a:extLst>
          </p:cNvPr>
          <p:cNvSpPr txBox="1"/>
          <p:nvPr/>
        </p:nvSpPr>
        <p:spPr>
          <a:xfrm>
            <a:off x="11395963" y="1113346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>
                <a:solidFill>
                  <a:schemeClr val="accent1">
                    <a:lumMod val="50000"/>
                  </a:schemeClr>
                </a:solidFill>
              </a:rPr>
              <a:t>Inventory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309FFA-7220-D257-B146-C038DEEA08CF}"/>
              </a:ext>
            </a:extLst>
          </p:cNvPr>
          <p:cNvGrpSpPr/>
          <p:nvPr/>
        </p:nvGrpSpPr>
        <p:grpSpPr>
          <a:xfrm>
            <a:off x="5415816" y="1535673"/>
            <a:ext cx="6429381" cy="328184"/>
            <a:chOff x="5386623" y="1502909"/>
            <a:chExt cx="6429381" cy="32818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0C933FA-6C8E-6F20-03D8-A623669EE4C2}"/>
                </a:ext>
              </a:extLst>
            </p:cNvPr>
            <p:cNvSpPr txBox="1"/>
            <p:nvPr/>
          </p:nvSpPr>
          <p:spPr>
            <a:xfrm>
              <a:off x="5386623" y="1554094"/>
              <a:ext cx="34586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Frequency - Low Volume</a:t>
              </a:r>
              <a:r>
                <a:rPr lang="en-GB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N" sz="120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B1CBA39-E5B1-B830-6A68-9D80D2DD2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4000" contras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00746" y="1502909"/>
              <a:ext cx="288000" cy="2880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C53FDFD-C3D7-8174-232B-07AC26E7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4000" contras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8869" y="1505253"/>
              <a:ext cx="288000" cy="28800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A7BD26F4-FF22-8615-8759-4432FAE1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4000" contras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99702" y="1503891"/>
              <a:ext cx="288000" cy="28800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10FA06A9-800E-F479-FB89-6C2CE9372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4000" contras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71174" y="1505614"/>
              <a:ext cx="288000" cy="288000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39735819-7621-E874-FCAE-587437B8B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4000" contras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13085" y="1503891"/>
              <a:ext cx="288000" cy="28800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AB5C71DE-FA0F-E3C9-0C08-8F49F1BA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4000" contras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28004" y="1505253"/>
              <a:ext cx="288000" cy="288000"/>
            </a:xfrm>
            <a:prstGeom prst="rect">
              <a:avLst/>
            </a:prstGeom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F14E2-A780-DA1F-4FF6-45FEEE6A9621}"/>
              </a:ext>
            </a:extLst>
          </p:cNvPr>
          <p:cNvSpPr txBox="1"/>
          <p:nvPr/>
        </p:nvSpPr>
        <p:spPr>
          <a:xfrm>
            <a:off x="5458906" y="2993067"/>
            <a:ext cx="2338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Frequency - Low Volume</a:t>
            </a:r>
            <a:r>
              <a:rPr lang="en-GB" sz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20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10E97B2-8DCA-B26A-BBE8-9F8E9F7A5B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595" y="3018140"/>
            <a:ext cx="276999" cy="27699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DD4031F0-B058-E6A4-AC6B-DA881D1C9F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86" y="3003065"/>
            <a:ext cx="285856" cy="285856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44F0222-51BF-40BF-22D4-8869A0E5F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0021" y="2988967"/>
            <a:ext cx="288000" cy="2880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7550E-AA12-35A5-55C3-BE44199438D0}"/>
              </a:ext>
            </a:extLst>
          </p:cNvPr>
          <p:cNvGrpSpPr/>
          <p:nvPr/>
        </p:nvGrpSpPr>
        <p:grpSpPr>
          <a:xfrm>
            <a:off x="5430686" y="1978406"/>
            <a:ext cx="6575174" cy="436993"/>
            <a:chOff x="5415923" y="1892022"/>
            <a:chExt cx="6575174" cy="43699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AB81E93-7C13-054B-AF6F-50E2CBFC3119}"/>
                </a:ext>
              </a:extLst>
            </p:cNvPr>
            <p:cNvSpPr txBox="1"/>
            <p:nvPr/>
          </p:nvSpPr>
          <p:spPr>
            <a:xfrm>
              <a:off x="5415923" y="1966354"/>
              <a:ext cx="24730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 Frequency - Mid Volume</a:t>
              </a:r>
              <a:endParaRPr lang="en-IN" sz="1200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308117C-240B-B057-0BD9-D332240D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1488" t="6549" r="10787" b="7158"/>
            <a:stretch/>
          </p:blipFill>
          <p:spPr>
            <a:xfrm>
              <a:off x="8647495" y="1909844"/>
              <a:ext cx="288000" cy="28800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9B61EB0-4C61-AFFA-8D7B-0E60961A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1488" t="6549" r="10787" b="7158"/>
            <a:stretch/>
          </p:blipFill>
          <p:spPr>
            <a:xfrm>
              <a:off x="10060102" y="1899684"/>
              <a:ext cx="288000" cy="28800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973F6C1C-5486-DA58-E4CE-F5A9C8D4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1488" t="6549" r="10787" b="7158"/>
            <a:stretch/>
          </p:blipFill>
          <p:spPr>
            <a:xfrm>
              <a:off x="11521967" y="1892022"/>
              <a:ext cx="288000" cy="2880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DAD4554-05D0-73E4-FFC6-740E9E863A8A}"/>
                </a:ext>
              </a:extLst>
            </p:cNvPr>
            <p:cNvSpPr txBox="1"/>
            <p:nvPr/>
          </p:nvSpPr>
          <p:spPr>
            <a:xfrm>
              <a:off x="8859942" y="2041015"/>
              <a:ext cx="263214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51735D3-C2F9-63FF-F763-028615386446}"/>
                </a:ext>
              </a:extLst>
            </p:cNvPr>
            <p:cNvSpPr txBox="1"/>
            <p:nvPr/>
          </p:nvSpPr>
          <p:spPr>
            <a:xfrm>
              <a:off x="10270080" y="20399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/>
                <a:t>2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5D54694-754D-DC63-78DE-4A488E3C07D2}"/>
                </a:ext>
              </a:extLst>
            </p:cNvPr>
            <p:cNvSpPr txBox="1"/>
            <p:nvPr/>
          </p:nvSpPr>
          <p:spPr>
            <a:xfrm>
              <a:off x="11727883" y="203259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/>
                <a:t>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05F01E-D0DC-C483-4C38-663055B7C998}"/>
              </a:ext>
            </a:extLst>
          </p:cNvPr>
          <p:cNvGrpSpPr/>
          <p:nvPr/>
        </p:nvGrpSpPr>
        <p:grpSpPr>
          <a:xfrm>
            <a:off x="5425143" y="2481366"/>
            <a:ext cx="6606554" cy="423774"/>
            <a:chOff x="5390831" y="2720173"/>
            <a:chExt cx="6606554" cy="42377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1AC881A-F424-7B7B-0005-2540477854DA}"/>
                </a:ext>
              </a:extLst>
            </p:cNvPr>
            <p:cNvSpPr txBox="1"/>
            <p:nvPr/>
          </p:nvSpPr>
          <p:spPr>
            <a:xfrm>
              <a:off x="5390831" y="2761396"/>
              <a:ext cx="26799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Frequency - High Volume</a:t>
              </a:r>
              <a:endParaRPr lang="en-IN" sz="1200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F8E66B7-678C-0BF9-71BB-739E635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1488" t="6549" r="10787" b="7158"/>
            <a:stretch/>
          </p:blipFill>
          <p:spPr>
            <a:xfrm>
              <a:off x="10078426" y="2725905"/>
              <a:ext cx="288000" cy="288000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972133B-FD23-C4AB-0E28-109E4F58E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1488" t="6549" r="10787" b="7158"/>
            <a:stretch/>
          </p:blipFill>
          <p:spPr>
            <a:xfrm>
              <a:off x="11530408" y="2720173"/>
              <a:ext cx="288000" cy="2880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CE12E68-E82C-9C6C-B1D2-5DD4F6B32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1488" t="6549" r="10787" b="7158"/>
            <a:stretch/>
          </p:blipFill>
          <p:spPr>
            <a:xfrm>
              <a:off x="8654709" y="2728851"/>
              <a:ext cx="288000" cy="288000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9C20DA-CF48-1429-AF81-6DE11F666F74}"/>
                </a:ext>
              </a:extLst>
            </p:cNvPr>
            <p:cNvSpPr txBox="1"/>
            <p:nvPr/>
          </p:nvSpPr>
          <p:spPr>
            <a:xfrm>
              <a:off x="8864472" y="28631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/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D3A1FA-A718-3770-DE34-A2E110CDF03F}"/>
                </a:ext>
              </a:extLst>
            </p:cNvPr>
            <p:cNvSpPr txBox="1"/>
            <p:nvPr/>
          </p:nvSpPr>
          <p:spPr>
            <a:xfrm>
              <a:off x="10285391" y="2866948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/>
                <a:t>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72DA6A7-D453-51E8-357C-19D54F414416}"/>
                </a:ext>
              </a:extLst>
            </p:cNvPr>
            <p:cNvSpPr txBox="1"/>
            <p:nvPr/>
          </p:nvSpPr>
          <p:spPr>
            <a:xfrm>
              <a:off x="11734171" y="28521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/>
                <a:t>2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6B0DDAF-2F01-1774-F9DA-E9E0B59ADC12}"/>
              </a:ext>
            </a:extLst>
          </p:cNvPr>
          <p:cNvGrpSpPr/>
          <p:nvPr/>
        </p:nvGrpSpPr>
        <p:grpSpPr>
          <a:xfrm rot="16200000" flipV="1">
            <a:off x="7384955" y="2324186"/>
            <a:ext cx="2275419" cy="0"/>
            <a:chOff x="0" y="649979"/>
            <a:chExt cx="11727180" cy="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B9EF2A4-E809-EB1A-20C1-A22C2419FE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350E2FA-178E-ECC0-CDFF-19CB0998359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023CBD-FED8-F1DA-7CC8-B49FB3993637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5CED62C7-DD34-6C27-F1A5-8792E478DEE1}"/>
              </a:ext>
            </a:extLst>
          </p:cNvPr>
          <p:cNvSpPr txBox="1"/>
          <p:nvPr/>
        </p:nvSpPr>
        <p:spPr>
          <a:xfrm>
            <a:off x="3930356" y="3660421"/>
            <a:ext cx="976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/>
              <a:t>Aggregator’s responsibility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D003D-B63D-D2E6-5FFC-FF23B019B68F}"/>
              </a:ext>
            </a:extLst>
          </p:cNvPr>
          <p:cNvSpPr txBox="1"/>
          <p:nvPr/>
        </p:nvSpPr>
        <p:spPr>
          <a:xfrm>
            <a:off x="4973661" y="3377294"/>
            <a:ext cx="2549103" cy="307777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N"/>
              <a:t>IMPLEMENTATION TIMELINES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E69C8D-F0B0-C79C-3A4D-4A683A77186F}"/>
              </a:ext>
            </a:extLst>
          </p:cNvPr>
          <p:cNvGrpSpPr/>
          <p:nvPr/>
        </p:nvGrpSpPr>
        <p:grpSpPr>
          <a:xfrm rot="16200000" flipV="1">
            <a:off x="8027702" y="2324185"/>
            <a:ext cx="2275419" cy="0"/>
            <a:chOff x="0" y="649979"/>
            <a:chExt cx="11727180" cy="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7F83A-7556-DEDC-C7A5-5B210A0A99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D22A1A-4CF3-D6EA-EA60-239DBAC972A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12A821-34FB-40E7-85D7-A51D7C4CCB32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A014C2-F893-7DAB-359B-DB138B7358D0}"/>
              </a:ext>
            </a:extLst>
          </p:cNvPr>
          <p:cNvGrpSpPr/>
          <p:nvPr/>
        </p:nvGrpSpPr>
        <p:grpSpPr>
          <a:xfrm rot="16200000" flipV="1">
            <a:off x="8823194" y="2313063"/>
            <a:ext cx="2275419" cy="0"/>
            <a:chOff x="0" y="649979"/>
            <a:chExt cx="11727180" cy="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20E7E3-6628-91B5-9CCB-FF3156CA9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3BF710-FA79-D765-CA95-CEF0AB86B507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29BD3B-8D36-E19D-5824-E8ADB1B5A805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023E3A-0448-6AF3-214C-5AC43B1939F0}"/>
              </a:ext>
            </a:extLst>
          </p:cNvPr>
          <p:cNvGrpSpPr/>
          <p:nvPr/>
        </p:nvGrpSpPr>
        <p:grpSpPr>
          <a:xfrm rot="16200000" flipV="1">
            <a:off x="9476056" y="2312931"/>
            <a:ext cx="2275419" cy="0"/>
            <a:chOff x="0" y="649979"/>
            <a:chExt cx="11727180" cy="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E643A7-C848-F173-5C03-33C2506002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178C7E-3B6D-1A65-8F03-F9987153D3A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8E8B88-B0BE-BDDF-52F5-747E01261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DF7E55-B2EF-7187-08ED-C40F12FD4E4B}"/>
              </a:ext>
            </a:extLst>
          </p:cNvPr>
          <p:cNvGrpSpPr/>
          <p:nvPr/>
        </p:nvGrpSpPr>
        <p:grpSpPr>
          <a:xfrm rot="16200000" flipV="1">
            <a:off x="10299694" y="2312931"/>
            <a:ext cx="2275419" cy="0"/>
            <a:chOff x="0" y="649979"/>
            <a:chExt cx="11727180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20D9B3-F4B2-785C-BE8F-56F528850A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59C858-AB76-497F-1E6C-912E36762A84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831305-1995-FD64-FABE-165EEF9378BC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7" name="Rounded Rectangle 71">
            <a:extLst>
              <a:ext uri="{FF2B5EF4-FFF2-40B4-BE49-F238E27FC236}">
                <a16:creationId xmlns:a16="http://schemas.microsoft.com/office/drawing/2014/main" id="{996E2465-39C8-88CB-4D1B-9267D3A61A1F}"/>
              </a:ext>
            </a:extLst>
          </p:cNvPr>
          <p:cNvSpPr/>
          <p:nvPr/>
        </p:nvSpPr>
        <p:spPr>
          <a:xfrm>
            <a:off x="4920469" y="4008280"/>
            <a:ext cx="7261520" cy="2872514"/>
          </a:xfrm>
          <a:prstGeom prst="roundRect">
            <a:avLst>
              <a:gd name="adj" fmla="val 2947"/>
            </a:avLst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EF3800-38B5-0518-D384-882C7EAD445A}"/>
              </a:ext>
            </a:extLst>
          </p:cNvPr>
          <p:cNvCxnSpPr>
            <a:cxnSpLocks/>
          </p:cNvCxnSpPr>
          <p:nvPr/>
        </p:nvCxnSpPr>
        <p:spPr>
          <a:xfrm>
            <a:off x="10303014" y="4104379"/>
            <a:ext cx="0" cy="273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D2B4CB-61E1-5A6A-E5BB-4DF6C8082241}"/>
              </a:ext>
            </a:extLst>
          </p:cNvPr>
          <p:cNvCxnSpPr>
            <a:cxnSpLocks/>
          </p:cNvCxnSpPr>
          <p:nvPr/>
        </p:nvCxnSpPr>
        <p:spPr>
          <a:xfrm>
            <a:off x="6656249" y="4074853"/>
            <a:ext cx="0" cy="273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78893-A808-F311-8C66-124AE4B045F4}"/>
              </a:ext>
            </a:extLst>
          </p:cNvPr>
          <p:cNvCxnSpPr>
            <a:cxnSpLocks/>
          </p:cNvCxnSpPr>
          <p:nvPr/>
        </p:nvCxnSpPr>
        <p:spPr>
          <a:xfrm>
            <a:off x="8555918" y="4104378"/>
            <a:ext cx="0" cy="273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B2E03B-F818-657E-013D-88F99431D4FF}"/>
              </a:ext>
            </a:extLst>
          </p:cNvPr>
          <p:cNvSpPr txBox="1"/>
          <p:nvPr/>
        </p:nvSpPr>
        <p:spPr>
          <a:xfrm>
            <a:off x="5498168" y="367815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2024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AF640D-6945-A68F-59D4-57D014CDB8E2}"/>
              </a:ext>
            </a:extLst>
          </p:cNvPr>
          <p:cNvSpPr txBox="1"/>
          <p:nvPr/>
        </p:nvSpPr>
        <p:spPr>
          <a:xfrm>
            <a:off x="7164393" y="3679762"/>
            <a:ext cx="6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2025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BDAA7D-51AE-6DB1-6CBA-1AEE5C98A17C}"/>
              </a:ext>
            </a:extLst>
          </p:cNvPr>
          <p:cNvSpPr txBox="1"/>
          <p:nvPr/>
        </p:nvSpPr>
        <p:spPr>
          <a:xfrm>
            <a:off x="10904454" y="3656825"/>
            <a:ext cx="6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2027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376A02-983F-C7E5-955A-804CE358EB26}"/>
              </a:ext>
            </a:extLst>
          </p:cNvPr>
          <p:cNvSpPr txBox="1"/>
          <p:nvPr/>
        </p:nvSpPr>
        <p:spPr>
          <a:xfrm>
            <a:off x="8988367" y="364608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2026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2571B1E-029C-4F74-5FE1-DA3C1421DDF5}"/>
              </a:ext>
            </a:extLst>
          </p:cNvPr>
          <p:cNvSpPr/>
          <p:nvPr/>
        </p:nvSpPr>
        <p:spPr>
          <a:xfrm>
            <a:off x="4918764" y="6506366"/>
            <a:ext cx="1846954" cy="273600"/>
          </a:xfrm>
          <a:prstGeom prst="rightArrow">
            <a:avLst>
              <a:gd name="adj1" fmla="val 82461"/>
              <a:gd name="adj2" fmla="val 50000"/>
            </a:avLst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Moglix Onboarding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43DED26B-D29C-A40D-098C-29B58C5A45B9}"/>
              </a:ext>
            </a:extLst>
          </p:cNvPr>
          <p:cNvSpPr/>
          <p:nvPr/>
        </p:nvSpPr>
        <p:spPr>
          <a:xfrm>
            <a:off x="7128907" y="4883964"/>
            <a:ext cx="4045753" cy="314875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cs typeface="Arial" panose="020B0604020202020204" pitchFamily="34" charset="0"/>
              </a:rPr>
              <a:t>Motherson &amp; OfBusiness onboarding &amp; Integration 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D26D8FCB-36FC-ED0B-7DA4-F1568FC3952F}"/>
              </a:ext>
            </a:extLst>
          </p:cNvPr>
          <p:cNvSpPr/>
          <p:nvPr/>
        </p:nvSpPr>
        <p:spPr>
          <a:xfrm>
            <a:off x="4919891" y="6197723"/>
            <a:ext cx="1845826" cy="273600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Shifting of SKUs 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DBCA814-17A6-6320-4FB9-B74409D1888A}"/>
              </a:ext>
            </a:extLst>
          </p:cNvPr>
          <p:cNvSpPr/>
          <p:nvPr/>
        </p:nvSpPr>
        <p:spPr>
          <a:xfrm>
            <a:off x="9118368" y="4029634"/>
            <a:ext cx="3029897" cy="501195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cs typeface="Arial" panose="020B0604020202020204" pitchFamily="34" charset="0"/>
              </a:rPr>
              <a:t>Full-Scale AI-enabled VMI Implementation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0627BE-87A5-881F-5464-034358A628DA}"/>
              </a:ext>
            </a:extLst>
          </p:cNvPr>
          <p:cNvGrpSpPr/>
          <p:nvPr/>
        </p:nvGrpSpPr>
        <p:grpSpPr>
          <a:xfrm flipV="1">
            <a:off x="7538913" y="3394633"/>
            <a:ext cx="4590822" cy="133041"/>
            <a:chOff x="0" y="649979"/>
            <a:chExt cx="11727180" cy="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525004-F16D-9118-0F47-33C4D59034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D4F5E1-D755-7C99-86CD-C8AF5D6885C8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786500-CB31-3D51-A3E0-1BCBE1B8B7BC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2D00E68A-9B96-7082-9B97-233254C9CA3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11855" y="2938304"/>
            <a:ext cx="434311" cy="43431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1AA059C-4E7E-231D-8C14-F27D584733C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9588" y="2941276"/>
            <a:ext cx="434311" cy="43431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AB75DC2-CE5E-D720-FC72-FFAFA7B98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3081" y="2454129"/>
            <a:ext cx="434311" cy="43431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4D3E3C5-7269-AC50-F509-89619D3E44D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7987" y="1955293"/>
            <a:ext cx="434311" cy="43431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6273BD2-FC1C-EF52-7A75-32F72BD1775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65757" y="2933895"/>
            <a:ext cx="434311" cy="43431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33A02DF-42D7-056C-DD20-3D09232641A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8150" y="2412783"/>
            <a:ext cx="434311" cy="43431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A25FDE-09FF-2C26-42FA-2C34561CDC4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4005" y="1923618"/>
            <a:ext cx="434311" cy="43431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CDFB2E-1599-956C-A8C1-17F9A478F387}"/>
              </a:ext>
            </a:extLst>
          </p:cNvPr>
          <p:cNvSpPr/>
          <p:nvPr/>
        </p:nvSpPr>
        <p:spPr>
          <a:xfrm>
            <a:off x="5950154" y="5220729"/>
            <a:ext cx="2607041" cy="294895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Adaptation to AI-enabled procurement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725D125D-F7C2-22B2-9CBD-6D79A53E3486}"/>
              </a:ext>
            </a:extLst>
          </p:cNvPr>
          <p:cNvSpPr/>
          <p:nvPr/>
        </p:nvSpPr>
        <p:spPr>
          <a:xfrm>
            <a:off x="7664174" y="4564452"/>
            <a:ext cx="4484091" cy="294895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cs typeface="Arial" panose="020B0604020202020204" pitchFamily="34" charset="0"/>
              </a:rPr>
              <a:t>Aggregators Consolidation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49D895A5-B831-7748-6ACD-4C49418E8F89}"/>
              </a:ext>
            </a:extLst>
          </p:cNvPr>
          <p:cNvSpPr/>
          <p:nvPr/>
        </p:nvSpPr>
        <p:spPr>
          <a:xfrm>
            <a:off x="4927545" y="5873352"/>
            <a:ext cx="3052043" cy="286811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visibility &amp; Platform Integration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0891F45A-8B9F-EC42-2876-DD3466144D2E}"/>
              </a:ext>
            </a:extLst>
          </p:cNvPr>
          <p:cNvSpPr/>
          <p:nvPr/>
        </p:nvSpPr>
        <p:spPr>
          <a:xfrm>
            <a:off x="5648324" y="5556141"/>
            <a:ext cx="2607039" cy="286812"/>
          </a:xfrm>
          <a:prstGeom prst="rightArrow">
            <a:avLst>
              <a:gd name="adj1" fmla="val 82461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&amp; Enhancement 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866C462-83EC-3BA7-9281-E9EC8FA2703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05003" y="2457699"/>
            <a:ext cx="434311" cy="43431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6A7DC30-9D24-5F18-1EC8-0D2B02FC9B0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09858" y="1941378"/>
            <a:ext cx="434311" cy="4343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25E89EB-7DD6-89CC-F433-492045605DB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4730" y="3223744"/>
            <a:ext cx="434311" cy="4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3EE3B9-3835-DEF6-D16C-95B0499CE8CC}"/>
              </a:ext>
            </a:extLst>
          </p:cNvPr>
          <p:cNvSpPr/>
          <p:nvPr/>
        </p:nvSpPr>
        <p:spPr>
          <a:xfrm>
            <a:off x="9747579" y="76605"/>
            <a:ext cx="1579774" cy="645172"/>
          </a:xfrm>
          <a:prstGeom prst="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90E2A-A571-4E41-A0D8-A6B730D9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383" y="3"/>
            <a:ext cx="854617" cy="761869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7878E04B-0C39-582D-A7E9-BFF04F331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" y="138807"/>
            <a:ext cx="1472947" cy="501297"/>
          </a:xfrm>
          <a:prstGeom prst="rect">
            <a:avLst/>
          </a:prstGeom>
        </p:spPr>
      </p:pic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DD9DFEE5-C32D-8E33-4C85-F47B7BB65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" y="5973537"/>
            <a:ext cx="1673720" cy="7988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B98FC1-140B-4EA5-98E2-7926BAC9BF54}"/>
              </a:ext>
            </a:extLst>
          </p:cNvPr>
          <p:cNvSpPr/>
          <p:nvPr/>
        </p:nvSpPr>
        <p:spPr>
          <a:xfrm>
            <a:off x="1573256" y="61864"/>
            <a:ext cx="1219682" cy="6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63FE20-0192-E3AC-CD00-4AD45F9273DA}"/>
              </a:ext>
            </a:extLst>
          </p:cNvPr>
          <p:cNvCxnSpPr>
            <a:cxnSpLocks/>
          </p:cNvCxnSpPr>
          <p:nvPr/>
        </p:nvCxnSpPr>
        <p:spPr>
          <a:xfrm>
            <a:off x="1636035" y="128398"/>
            <a:ext cx="12196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B289F-2639-B1EC-A755-FDFFD13AEE2F}"/>
              </a:ext>
            </a:extLst>
          </p:cNvPr>
          <p:cNvCxnSpPr>
            <a:cxnSpLocks/>
          </p:cNvCxnSpPr>
          <p:nvPr/>
        </p:nvCxnSpPr>
        <p:spPr>
          <a:xfrm>
            <a:off x="1636035" y="647243"/>
            <a:ext cx="1219682" cy="235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D7A6E5-351E-D920-1984-F0C9D411FC73}"/>
              </a:ext>
            </a:extLst>
          </p:cNvPr>
          <p:cNvSpPr/>
          <p:nvPr/>
        </p:nvSpPr>
        <p:spPr>
          <a:xfrm>
            <a:off x="1624123" y="231420"/>
            <a:ext cx="1243506" cy="3028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1410A8-505E-9358-773B-83CB9352DB6F}"/>
              </a:ext>
            </a:extLst>
          </p:cNvPr>
          <p:cNvCxnSpPr>
            <a:cxnSpLocks/>
          </p:cNvCxnSpPr>
          <p:nvPr/>
        </p:nvCxnSpPr>
        <p:spPr>
          <a:xfrm>
            <a:off x="9753636" y="716518"/>
            <a:ext cx="1583747" cy="284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65E802-2B56-75EE-3CFC-24326D40CBEF}"/>
              </a:ext>
            </a:extLst>
          </p:cNvPr>
          <p:cNvCxnSpPr>
            <a:cxnSpLocks/>
          </p:cNvCxnSpPr>
          <p:nvPr/>
        </p:nvCxnSpPr>
        <p:spPr>
          <a:xfrm>
            <a:off x="7966964" y="103444"/>
            <a:ext cx="1583747" cy="2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86299-E488-84EF-300E-22A6CA41BCBD}"/>
              </a:ext>
            </a:extLst>
          </p:cNvPr>
          <p:cNvCxnSpPr>
            <a:cxnSpLocks/>
          </p:cNvCxnSpPr>
          <p:nvPr/>
        </p:nvCxnSpPr>
        <p:spPr>
          <a:xfrm>
            <a:off x="9752754" y="76605"/>
            <a:ext cx="158551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0BCF34-BF0D-B184-4504-B4B61CFC1E8F}"/>
              </a:ext>
            </a:extLst>
          </p:cNvPr>
          <p:cNvCxnSpPr>
            <a:cxnSpLocks/>
          </p:cNvCxnSpPr>
          <p:nvPr/>
        </p:nvCxnSpPr>
        <p:spPr>
          <a:xfrm>
            <a:off x="7956934" y="676602"/>
            <a:ext cx="1583747" cy="2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9717E5-8FCB-0003-6F93-691A698CC3E2}"/>
              </a:ext>
            </a:extLst>
          </p:cNvPr>
          <p:cNvSpPr/>
          <p:nvPr/>
        </p:nvSpPr>
        <p:spPr>
          <a:xfrm>
            <a:off x="9668406" y="193911"/>
            <a:ext cx="1754206" cy="3826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&amp; </a:t>
            </a:r>
          </a:p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 PLAN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87A3D7-DD5C-6594-90E0-F660B68F2578}"/>
              </a:ext>
            </a:extLst>
          </p:cNvPr>
          <p:cNvSpPr/>
          <p:nvPr/>
        </p:nvSpPr>
        <p:spPr>
          <a:xfrm>
            <a:off x="7945862" y="256636"/>
            <a:ext cx="1542072" cy="2766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COST-BENEFIT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1281D8B-07C0-3494-69C2-F158F4FB98E2}"/>
              </a:ext>
            </a:extLst>
          </p:cNvPr>
          <p:cNvSpPr/>
          <p:nvPr/>
        </p:nvSpPr>
        <p:spPr>
          <a:xfrm>
            <a:off x="-31899" y="6120"/>
            <a:ext cx="12192000" cy="753576"/>
          </a:xfrm>
          <a:prstGeom prst="round2SameRect">
            <a:avLst/>
          </a:prstGeom>
          <a:solidFill>
            <a:srgbClr val="3206D4">
              <a:alpha val="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5DAF4E-0D72-035E-80E2-13D8FA237F55}"/>
              </a:ext>
            </a:extLst>
          </p:cNvPr>
          <p:cNvSpPr/>
          <p:nvPr/>
        </p:nvSpPr>
        <p:spPr>
          <a:xfrm>
            <a:off x="2992965" y="117627"/>
            <a:ext cx="1097857" cy="520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2ECE44-3A58-4675-EAF5-924A631814F0}"/>
              </a:ext>
            </a:extLst>
          </p:cNvPr>
          <p:cNvCxnSpPr>
            <a:cxnSpLocks/>
          </p:cNvCxnSpPr>
          <p:nvPr/>
        </p:nvCxnSpPr>
        <p:spPr>
          <a:xfrm>
            <a:off x="2995838" y="129647"/>
            <a:ext cx="1199035" cy="40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CF3C1-0E5B-93B4-923A-025A5335EBCB}"/>
              </a:ext>
            </a:extLst>
          </p:cNvPr>
          <p:cNvCxnSpPr>
            <a:cxnSpLocks/>
          </p:cNvCxnSpPr>
          <p:nvPr/>
        </p:nvCxnSpPr>
        <p:spPr>
          <a:xfrm>
            <a:off x="2984681" y="663330"/>
            <a:ext cx="1190207" cy="98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60D49E-A0E2-BB8D-AEEE-EF1008B09615}"/>
              </a:ext>
            </a:extLst>
          </p:cNvPr>
          <p:cNvSpPr/>
          <p:nvPr/>
        </p:nvSpPr>
        <p:spPr>
          <a:xfrm>
            <a:off x="4363829" y="151376"/>
            <a:ext cx="1367739" cy="4808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CAPABILITIES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51119-A559-5BFD-4A6A-19201AA41130}"/>
              </a:ext>
            </a:extLst>
          </p:cNvPr>
          <p:cNvCxnSpPr>
            <a:cxnSpLocks/>
          </p:cNvCxnSpPr>
          <p:nvPr/>
        </p:nvCxnSpPr>
        <p:spPr>
          <a:xfrm>
            <a:off x="4389944" y="97698"/>
            <a:ext cx="1341626" cy="38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9712E-EE42-56F1-B3F6-42BA916F33F6}"/>
              </a:ext>
            </a:extLst>
          </p:cNvPr>
          <p:cNvCxnSpPr>
            <a:cxnSpLocks/>
          </p:cNvCxnSpPr>
          <p:nvPr/>
        </p:nvCxnSpPr>
        <p:spPr>
          <a:xfrm flipV="1">
            <a:off x="4427895" y="673187"/>
            <a:ext cx="1351112" cy="33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B346-EDFD-28FF-D068-D0275E95678D}"/>
              </a:ext>
            </a:extLst>
          </p:cNvPr>
          <p:cNvSpPr/>
          <p:nvPr/>
        </p:nvSpPr>
        <p:spPr>
          <a:xfrm>
            <a:off x="5930808" y="83774"/>
            <a:ext cx="1707678" cy="60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algn="ctr"/>
            <a:r>
              <a:rPr lang="en-GB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64E414-7C6A-06E0-9A7F-C88F84106154}"/>
              </a:ext>
            </a:extLst>
          </p:cNvPr>
          <p:cNvCxnSpPr>
            <a:cxnSpLocks/>
          </p:cNvCxnSpPr>
          <p:nvPr/>
        </p:nvCxnSpPr>
        <p:spPr>
          <a:xfrm>
            <a:off x="5998967" y="96645"/>
            <a:ext cx="1583747" cy="48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82123-8074-4EEF-A554-6C968E7CED63}"/>
              </a:ext>
            </a:extLst>
          </p:cNvPr>
          <p:cNvCxnSpPr>
            <a:cxnSpLocks/>
          </p:cNvCxnSpPr>
          <p:nvPr/>
        </p:nvCxnSpPr>
        <p:spPr>
          <a:xfrm>
            <a:off x="5998967" y="663329"/>
            <a:ext cx="1612123" cy="188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675A7-C930-902E-8BBE-1E7AC7BCEBAF}"/>
              </a:ext>
            </a:extLst>
          </p:cNvPr>
          <p:cNvSpPr txBox="1"/>
          <p:nvPr/>
        </p:nvSpPr>
        <p:spPr>
          <a:xfrm>
            <a:off x="9671327" y="835231"/>
            <a:ext cx="1506289" cy="307777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/>
              <a:t>CONTRACT T&amp;C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78374-EA3A-90D1-1257-6B06C34B4F92}"/>
              </a:ext>
            </a:extLst>
          </p:cNvPr>
          <p:cNvSpPr txBox="1"/>
          <p:nvPr/>
        </p:nvSpPr>
        <p:spPr>
          <a:xfrm>
            <a:off x="3024758" y="913122"/>
            <a:ext cx="2180584" cy="350286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/>
              <a:t>RISK &amp; MITIGATION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2A77C-69BE-BA2F-5403-F3E6E00368FD}"/>
              </a:ext>
            </a:extLst>
          </p:cNvPr>
          <p:cNvSpPr txBox="1"/>
          <p:nvPr/>
        </p:nvSpPr>
        <p:spPr>
          <a:xfrm>
            <a:off x="319448" y="1391257"/>
            <a:ext cx="23839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sz="1400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dirty="0"/>
              <a:t>Dedicated</a:t>
            </a:r>
            <a:r>
              <a:rPr lang="en-GB" sz="1400" b="1" dirty="0"/>
              <a:t> quality engineer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sz="1400" b="1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dirty="0"/>
              <a:t>Strict </a:t>
            </a:r>
            <a:r>
              <a:rPr lang="en-GB" sz="1400" b="1" dirty="0"/>
              <a:t>quality standard</a:t>
            </a:r>
          </a:p>
          <a:p>
            <a:pPr>
              <a:buClr>
                <a:srgbClr val="C00000"/>
              </a:buClr>
            </a:pPr>
            <a:r>
              <a:rPr lang="en-GB" sz="1400" b="1" dirty="0"/>
              <a:t> agreements</a:t>
            </a:r>
          </a:p>
          <a:p>
            <a:pPr>
              <a:buClr>
                <a:srgbClr val="C00000"/>
              </a:buClr>
            </a:pPr>
            <a:endParaRPr lang="en-GB" sz="1400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b="1" dirty="0"/>
              <a:t>Penalties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788F0D-9926-51DD-070F-D4CEC691C433}"/>
              </a:ext>
            </a:extLst>
          </p:cNvPr>
          <p:cNvSpPr/>
          <p:nvPr/>
        </p:nvSpPr>
        <p:spPr>
          <a:xfrm>
            <a:off x="103297" y="1501356"/>
            <a:ext cx="2864090" cy="1676023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DC449-B5E5-E9D6-2F2D-CE264334BEA5}"/>
              </a:ext>
            </a:extLst>
          </p:cNvPr>
          <p:cNvSpPr/>
          <p:nvPr/>
        </p:nvSpPr>
        <p:spPr>
          <a:xfrm>
            <a:off x="2675050" y="2289412"/>
            <a:ext cx="1440000" cy="144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b="1" i="0" dirty="0">
                <a:solidFill>
                  <a:schemeClr val="tx1"/>
                </a:solidFill>
              </a:rPr>
              <a:t>Spurious products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ACD13-CDCC-EA4D-2AF4-6FC348F501AD}"/>
              </a:ext>
            </a:extLst>
          </p:cNvPr>
          <p:cNvSpPr txBox="1"/>
          <p:nvPr/>
        </p:nvSpPr>
        <p:spPr>
          <a:xfrm>
            <a:off x="5780593" y="1682281"/>
            <a:ext cx="23581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dirty="0"/>
              <a:t>Qualified supplier certificates</a:t>
            </a:r>
          </a:p>
          <a:p>
            <a:pPr>
              <a:buClr>
                <a:srgbClr val="C00000"/>
              </a:buClr>
            </a:pPr>
            <a:endParaRPr lang="en-GB" sz="1400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b="1" dirty="0"/>
              <a:t>Reaffirming suppliers</a:t>
            </a:r>
            <a:r>
              <a:rPr lang="en-GB" sz="1400" dirty="0"/>
              <a:t>' status as trusted partners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30D59B-A776-4934-761E-3B6B172494E3}"/>
              </a:ext>
            </a:extLst>
          </p:cNvPr>
          <p:cNvSpPr/>
          <p:nvPr/>
        </p:nvSpPr>
        <p:spPr>
          <a:xfrm>
            <a:off x="5349849" y="1484526"/>
            <a:ext cx="2864090" cy="1676023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82C21CE-2D82-3F50-CD03-06D6DFB571E1}"/>
              </a:ext>
            </a:extLst>
          </p:cNvPr>
          <p:cNvSpPr/>
          <p:nvPr/>
        </p:nvSpPr>
        <p:spPr>
          <a:xfrm>
            <a:off x="4218604" y="2289412"/>
            <a:ext cx="1440000" cy="144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b="1" i="0">
                <a:solidFill>
                  <a:srgbClr val="0D0D0D"/>
                </a:solidFill>
                <a:effectLst/>
                <a:latin typeface="ui-sans-serif"/>
              </a:rPr>
              <a:t>Resistance of Suppliers</a:t>
            </a:r>
            <a:endParaRPr lang="en-GB" sz="1400" b="1" i="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DA908D-E862-6AFC-12D5-62BEB56F2439}"/>
              </a:ext>
            </a:extLst>
          </p:cNvPr>
          <p:cNvSpPr txBox="1"/>
          <p:nvPr/>
        </p:nvSpPr>
        <p:spPr>
          <a:xfrm>
            <a:off x="435396" y="4147711"/>
            <a:ext cx="22369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sz="1400" b="1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b="1" dirty="0"/>
              <a:t>Prioritization </a:t>
            </a:r>
            <a:r>
              <a:rPr lang="en-GB" sz="1400" dirty="0"/>
              <a:t>of Tata Steel's existing suppliers.</a:t>
            </a:r>
          </a:p>
          <a:p>
            <a:pPr>
              <a:buClr>
                <a:srgbClr val="C00000"/>
              </a:buClr>
            </a:pPr>
            <a:endParaRPr lang="en-GB" sz="1400" dirty="0"/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b="1" dirty="0"/>
              <a:t>Clearance certificate</a:t>
            </a:r>
            <a:r>
              <a:rPr lang="en-GB" sz="1400" dirty="0"/>
              <a:t> for onboarding of New suppliers</a:t>
            </a:r>
            <a:endParaRPr lang="en-GB" sz="14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A476566-C794-2495-B6DB-6A27A05C1F13}"/>
              </a:ext>
            </a:extLst>
          </p:cNvPr>
          <p:cNvSpPr/>
          <p:nvPr/>
        </p:nvSpPr>
        <p:spPr>
          <a:xfrm>
            <a:off x="251245" y="4107465"/>
            <a:ext cx="2864090" cy="1676023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6A03C0-CDCA-0994-7E22-8CA511FB3D17}"/>
              </a:ext>
            </a:extLst>
          </p:cNvPr>
          <p:cNvSpPr/>
          <p:nvPr/>
        </p:nvSpPr>
        <p:spPr>
          <a:xfrm>
            <a:off x="2675050" y="3854885"/>
            <a:ext cx="1440000" cy="144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b="1" i="0" dirty="0">
                <a:solidFill>
                  <a:schemeClr val="tx1"/>
                </a:solidFill>
              </a:rPr>
              <a:t>Impact on local suppliers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1831E-885E-90BD-3B90-6BF63305EC62}"/>
              </a:ext>
            </a:extLst>
          </p:cNvPr>
          <p:cNvSpPr txBox="1"/>
          <p:nvPr/>
        </p:nvSpPr>
        <p:spPr>
          <a:xfrm>
            <a:off x="5795180" y="4419367"/>
            <a:ext cx="2421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b="1" dirty="0"/>
              <a:t>Real-time data-sharing platform</a:t>
            </a:r>
          </a:p>
          <a:p>
            <a:pPr>
              <a:buClr>
                <a:srgbClr val="C00000"/>
              </a:buClr>
            </a:pPr>
            <a:r>
              <a:rPr lang="en-GB" sz="1400" dirty="0"/>
              <a:t> 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400" dirty="0"/>
              <a:t>Data security and </a:t>
            </a:r>
            <a:r>
              <a:rPr lang="en-GB" sz="1400" b="1" dirty="0"/>
              <a:t>binding agreements</a:t>
            </a:r>
            <a:endParaRPr lang="en-GB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B644A0F-0F8B-FBAF-EBB6-FEC74CFAFA84}"/>
              </a:ext>
            </a:extLst>
          </p:cNvPr>
          <p:cNvSpPr/>
          <p:nvPr/>
        </p:nvSpPr>
        <p:spPr>
          <a:xfrm>
            <a:off x="5447608" y="4107465"/>
            <a:ext cx="2864090" cy="1676023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229F24-5AEA-DB4E-510E-88CC76626A2F}"/>
              </a:ext>
            </a:extLst>
          </p:cNvPr>
          <p:cNvSpPr/>
          <p:nvPr/>
        </p:nvSpPr>
        <p:spPr>
          <a:xfrm>
            <a:off x="4218604" y="3854885"/>
            <a:ext cx="1440000" cy="144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b="1" i="0" dirty="0">
                <a:solidFill>
                  <a:schemeClr val="tx1"/>
                </a:solidFill>
              </a:rPr>
              <a:t>Lack of data transparency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C3A014-8F6D-B4C2-4CF3-924480669DA7}"/>
              </a:ext>
            </a:extLst>
          </p:cNvPr>
          <p:cNvGrpSpPr/>
          <p:nvPr/>
        </p:nvGrpSpPr>
        <p:grpSpPr>
          <a:xfrm rot="5400000">
            <a:off x="5328666" y="3850205"/>
            <a:ext cx="6100275" cy="0"/>
            <a:chOff x="0" y="649979"/>
            <a:chExt cx="11727180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376417-8656-438C-3065-977DD2F57E7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A3E5F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3128246-0C94-6102-C9F4-D51732F597BB}"/>
                </a:ext>
              </a:extLst>
            </p:cNvPr>
            <p:cNvCxnSpPr>
              <a:cxnSpLocks/>
            </p:cNvCxnSpPr>
            <p:nvPr/>
          </p:nvCxnSpPr>
          <p:spPr>
            <a:xfrm>
              <a:off x="781812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D3E2EC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4D6DF9-F34D-85B5-89D6-5DF3A2E3DCA8}"/>
                </a:ext>
              </a:extLst>
            </p:cNvPr>
            <p:cNvCxnSpPr>
              <a:cxnSpLocks/>
            </p:cNvCxnSpPr>
            <p:nvPr/>
          </p:nvCxnSpPr>
          <p:spPr>
            <a:xfrm>
              <a:off x="3909060" y="649979"/>
              <a:ext cx="3909060" cy="0"/>
            </a:xfrm>
            <a:prstGeom prst="line">
              <a:avLst/>
            </a:prstGeom>
            <a:ln w="19050" cap="flat" cmpd="sng" algn="ctr">
              <a:solidFill>
                <a:srgbClr val="FACAC8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0865A0E-8386-C8AA-5F3D-1B9CD977B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1877" y="1512415"/>
            <a:ext cx="613453" cy="61345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1CDE64-73A8-1ED6-A6BE-30D05EE93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3255" y="3299074"/>
            <a:ext cx="720000" cy="72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9693EFA-1E65-6D4A-D89C-788655492F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5748" y="5297779"/>
            <a:ext cx="720000" cy="72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2D0EE8-81D7-8120-6C79-F38B78528F9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803" y="3277752"/>
            <a:ext cx="720000" cy="7200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421ABB-508B-5DF8-39AE-0ACCB0973EB0}"/>
              </a:ext>
            </a:extLst>
          </p:cNvPr>
          <p:cNvSpPr/>
          <p:nvPr/>
        </p:nvSpPr>
        <p:spPr>
          <a:xfrm>
            <a:off x="8450683" y="1269535"/>
            <a:ext cx="3681867" cy="2303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Monitoring and Replenishment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BBB67F3-F6B3-9655-078D-2667F155084E}"/>
              </a:ext>
            </a:extLst>
          </p:cNvPr>
          <p:cNvSpPr/>
          <p:nvPr/>
        </p:nvSpPr>
        <p:spPr>
          <a:xfrm>
            <a:off x="8453586" y="2123314"/>
            <a:ext cx="3682800" cy="230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Compliance</a:t>
            </a:r>
            <a:endParaRPr lang="en-IN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32316E3-2777-31BD-FF5A-CE42A9CE2B24}"/>
              </a:ext>
            </a:extLst>
          </p:cNvPr>
          <p:cNvSpPr/>
          <p:nvPr/>
        </p:nvSpPr>
        <p:spPr>
          <a:xfrm>
            <a:off x="8429031" y="2853510"/>
            <a:ext cx="3682800" cy="230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Reporting</a:t>
            </a:r>
            <a:endParaRPr lang="en-IN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505B2B4-B9B2-A461-2292-B59D96026BB2}"/>
              </a:ext>
            </a:extLst>
          </p:cNvPr>
          <p:cNvSpPr/>
          <p:nvPr/>
        </p:nvSpPr>
        <p:spPr>
          <a:xfrm>
            <a:off x="8459031" y="3685446"/>
            <a:ext cx="3682800" cy="230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 Policy Compliance</a:t>
            </a:r>
            <a:endParaRPr lang="en-IN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CB6B10D-3FE9-5B5C-A8A2-EC71AA98DC70}"/>
              </a:ext>
            </a:extLst>
          </p:cNvPr>
          <p:cNvSpPr/>
          <p:nvPr/>
        </p:nvSpPr>
        <p:spPr>
          <a:xfrm>
            <a:off x="8433351" y="4565744"/>
            <a:ext cx="3682800" cy="230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Logistics and Returns Flexibility</a:t>
            </a:r>
            <a:endParaRPr lang="en-IN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33911E1-B264-B64B-C21D-89334E176AB5}"/>
              </a:ext>
            </a:extLst>
          </p:cNvPr>
          <p:cNvSpPr/>
          <p:nvPr/>
        </p:nvSpPr>
        <p:spPr>
          <a:xfrm>
            <a:off x="8429031" y="5302824"/>
            <a:ext cx="3682800" cy="230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Deduction for Defective Products</a:t>
            </a:r>
            <a:endParaRPr lang="en-IN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E7B1EB9-DB85-6535-4A9C-C401D9354090}"/>
              </a:ext>
            </a:extLst>
          </p:cNvPr>
          <p:cNvSpPr/>
          <p:nvPr/>
        </p:nvSpPr>
        <p:spPr>
          <a:xfrm>
            <a:off x="8457673" y="5991909"/>
            <a:ext cx="3682800" cy="230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Non-Compete Clause for VMI Warehousing</a:t>
            </a:r>
            <a:endParaRPr lang="en-IN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41E7C-6C09-666C-DCDF-FFCDFBD4746E}"/>
              </a:ext>
            </a:extLst>
          </p:cNvPr>
          <p:cNvSpPr txBox="1"/>
          <p:nvPr/>
        </p:nvSpPr>
        <p:spPr>
          <a:xfrm>
            <a:off x="8387409" y="1550681"/>
            <a:ext cx="37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 panose="020B0604020202020204" pitchFamily="34" charset="0"/>
              </a:rPr>
              <a:t>Ensure continuous monitoring of inventory levels at Tata Steel’s sites</a:t>
            </a:r>
            <a:endParaRPr lang="en-IN" sz="1200" dirty="0"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BD399A-6965-D1EB-4C5F-43ADF981A87D}"/>
              </a:ext>
            </a:extLst>
          </p:cNvPr>
          <p:cNvSpPr txBox="1"/>
          <p:nvPr/>
        </p:nvSpPr>
        <p:spPr>
          <a:xfrm>
            <a:off x="8420682" y="2327388"/>
            <a:ext cx="37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GB" sz="1200" dirty="0">
                <a:cs typeface="Arial" panose="020B0604020202020204" pitchFamily="34" charset="0"/>
              </a:rPr>
              <a:t>All materials delivered must strictly adhere to Tata Steel’s quality standards</a:t>
            </a:r>
            <a:endParaRPr lang="en-IN" sz="1200" dirty="0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74F9A1-6AB1-9B4E-3E27-B1911BF3F284}"/>
              </a:ext>
            </a:extLst>
          </p:cNvPr>
          <p:cNvSpPr txBox="1"/>
          <p:nvPr/>
        </p:nvSpPr>
        <p:spPr>
          <a:xfrm>
            <a:off x="8387409" y="3114327"/>
            <a:ext cx="37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GB" sz="1200" dirty="0">
                <a:cs typeface="Arial" panose="020B0604020202020204" pitchFamily="34" charset="0"/>
              </a:rPr>
              <a:t>Should provide regular and detailed inventory reports to Tata Steel</a:t>
            </a:r>
            <a:endParaRPr lang="en-IN" sz="1200" dirty="0"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403ECE-7948-2D08-5D68-939DB02D55C1}"/>
              </a:ext>
            </a:extLst>
          </p:cNvPr>
          <p:cNvSpPr txBox="1"/>
          <p:nvPr/>
        </p:nvSpPr>
        <p:spPr>
          <a:xfrm>
            <a:off x="8373338" y="3986892"/>
            <a:ext cx="37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GB" sz="1200" dirty="0">
                <a:cs typeface="Arial" panose="020B0604020202020204" pitchFamily="34" charset="0"/>
              </a:rPr>
              <a:t>Adhere to Tata Steel’s procurement policies and ensure </a:t>
            </a:r>
            <a:r>
              <a:rPr lang="en-GB" sz="1200">
                <a:cs typeface="Arial" panose="020B0604020202020204" pitchFamily="34" charset="0"/>
              </a:rPr>
              <a:t>that </a:t>
            </a:r>
            <a:r>
              <a:rPr lang="en-GB" sz="1200" dirty="0">
                <a:cs typeface="Arial" panose="020B0604020202020204" pitchFamily="34" charset="0"/>
              </a:rPr>
              <a:t>all its suppliers </a:t>
            </a:r>
            <a:r>
              <a:rPr lang="en-GB" sz="1200">
                <a:cs typeface="Arial" panose="020B0604020202020204" pitchFamily="34" charset="0"/>
              </a:rPr>
              <a:t>comply</a:t>
            </a:r>
            <a:r>
              <a:rPr lang="en-GB" sz="1200" dirty="0">
                <a:cs typeface="Arial" panose="020B0604020202020204" pitchFamily="34" charset="0"/>
              </a:rPr>
              <a:t>.</a:t>
            </a:r>
            <a:endParaRPr lang="en-IN" sz="1200" dirty="0"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096566-DA41-E0B8-44AD-4C8CC9219BEB}"/>
              </a:ext>
            </a:extLst>
          </p:cNvPr>
          <p:cNvSpPr txBox="1"/>
          <p:nvPr/>
        </p:nvSpPr>
        <p:spPr>
          <a:xfrm>
            <a:off x="8357537" y="4788040"/>
            <a:ext cx="37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GB" sz="1200" dirty="0">
                <a:cs typeface="Arial" panose="020B0604020202020204" pitchFamily="34" charset="0"/>
              </a:rPr>
              <a:t>Include provisions for flexibility in managing reverse logistics.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AB4C27-8C7E-1940-8AB2-CA46B4D21966}"/>
              </a:ext>
            </a:extLst>
          </p:cNvPr>
          <p:cNvSpPr txBox="1"/>
          <p:nvPr/>
        </p:nvSpPr>
        <p:spPr>
          <a:xfrm>
            <a:off x="8357537" y="5500940"/>
            <a:ext cx="37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GB" sz="1200" dirty="0">
                <a:cs typeface="Arial" panose="020B0604020202020204" pitchFamily="34" charset="0"/>
              </a:rPr>
              <a:t>If any spurious products are delivered to Tata Steel, a price deduction will be applied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C340F-D93F-4FC4-74E4-9DB6DA21AF59}"/>
              </a:ext>
            </a:extLst>
          </p:cNvPr>
          <p:cNvSpPr txBox="1"/>
          <p:nvPr/>
        </p:nvSpPr>
        <p:spPr>
          <a:xfrm>
            <a:off x="8393973" y="6372800"/>
            <a:ext cx="3827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GB" sz="1200" dirty="0">
                <a:cs typeface="Arial" panose="020B0604020202020204" pitchFamily="34" charset="0"/>
              </a:rPr>
              <a:t>Implement a non-compete clause for the VMI warehouse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7340-2977-CB38-3642-F24110C60D13}"/>
              </a:ext>
            </a:extLst>
          </p:cNvPr>
          <p:cNvSpPr txBox="1"/>
          <p:nvPr/>
        </p:nvSpPr>
        <p:spPr>
          <a:xfrm>
            <a:off x="1919394" y="6106703"/>
            <a:ext cx="628068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critical Risks which are identified should be </a:t>
            </a:r>
            <a:r>
              <a:rPr lang="en-US" b="1" dirty="0"/>
              <a:t>mitigated</a:t>
            </a:r>
            <a:r>
              <a:rPr lang="en-US" dirty="0"/>
              <a:t> by proposing </a:t>
            </a:r>
            <a:r>
              <a:rPr lang="en-US" b="1" dirty="0"/>
              <a:t>suitable</a:t>
            </a:r>
            <a:r>
              <a:rPr lang="en-US" dirty="0"/>
              <a:t> Terms and Conditions in the </a:t>
            </a:r>
            <a:r>
              <a:rPr lang="en-US" b="1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369736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e0ab84-9862-41aa-bee6-930ee093aa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C873F478C04CB1BAEBC9F64739AE" ma:contentTypeVersion="9" ma:contentTypeDescription="Create a new document." ma:contentTypeScope="" ma:versionID="0cb27f2881beac136509c9e019d60188">
  <xsd:schema xmlns:xsd="http://www.w3.org/2001/XMLSchema" xmlns:xs="http://www.w3.org/2001/XMLSchema" xmlns:p="http://schemas.microsoft.com/office/2006/metadata/properties" xmlns:ns3="ace0ab84-9862-41aa-bee6-930ee093aa8c" xmlns:ns4="7cc1ead9-d51e-402f-aaf2-3ffb40b3b34d" targetNamespace="http://schemas.microsoft.com/office/2006/metadata/properties" ma:root="true" ma:fieldsID="ec86a1cf53e165729c58d2bdead6c47f" ns3:_="" ns4:_="">
    <xsd:import namespace="ace0ab84-9862-41aa-bee6-930ee093aa8c"/>
    <xsd:import namespace="7cc1ead9-d51e-402f-aaf2-3ffb40b3b3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0ab84-9862-41aa-bee6-930ee093aa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1ead9-d51e-402f-aaf2-3ffb40b3b34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BDFA4-583E-4810-BFB4-05751A6BC9A4}">
  <ds:schemaRefs>
    <ds:schemaRef ds:uri="http://www.w3.org/XML/1998/namespace"/>
    <ds:schemaRef ds:uri="http://schemas.microsoft.com/office/2006/documentManagement/types"/>
    <ds:schemaRef ds:uri="7cc1ead9-d51e-402f-aaf2-3ffb40b3b34d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ace0ab84-9862-41aa-bee6-930ee093aa8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AD3A32-DD6E-4A4C-9F61-95F2928BA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DF8AE-D9B6-4646-AD4C-26E35F9E4003}">
  <ds:schemaRefs>
    <ds:schemaRef ds:uri="7cc1ead9-d51e-402f-aaf2-3ffb40b3b34d"/>
    <ds:schemaRef ds:uri="ace0ab84-9862-41aa-bee6-930ee093aa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Widescreen</PresentationFormat>
  <Paragraphs>369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 Math</vt:lpstr>
      <vt:lpstr>ui-sans-serif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SAITEJA KORADA  _30A</cp:lastModifiedBy>
  <cp:revision>1</cp:revision>
  <dcterms:created xsi:type="dcterms:W3CDTF">2024-09-10T10:03:05Z</dcterms:created>
  <dcterms:modified xsi:type="dcterms:W3CDTF">2024-09-25T15:06:36Z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0x010100C8B6C873F478C04CB1BAEBC9F64739AE</vt:lpwstr>
  </property>
  <property fmtid="{D5CDD505-2E9C-101B-9397-08002B2CF9AE}" pid="3" name="MSIP_Label_2f50afb6-ab6e-4e8b-96b5-6e00ab52e29e_Enabled">
    <vt:lpwstr>true</vt:lpwstr>
  </property>
  <property fmtid="{D5CDD505-2E9C-101B-9397-08002B2CF9AE}" pid="4" name="MSIP_Label_2f50afb6-ab6e-4e8b-96b5-6e00ab52e29e_SetDate">
    <vt:lpwstr>2024-09-20T07:27:23Z</vt:lpwstr>
  </property>
  <property fmtid="{D5CDD505-2E9C-101B-9397-08002B2CF9AE}" pid="5" name="MSIP_Label_2f50afb6-ab6e-4e8b-96b5-6e00ab52e29e_Method">
    <vt:lpwstr>Standard</vt:lpwstr>
  </property>
  <property fmtid="{D5CDD505-2E9C-101B-9397-08002B2CF9AE}" pid="6" name="MSIP_Label_2f50afb6-ab6e-4e8b-96b5-6e00ab52e29e_Name">
    <vt:lpwstr>2f50afb6-ab6e-4e8b-96b5-6e00ab52e29e</vt:lpwstr>
  </property>
  <property fmtid="{D5CDD505-2E9C-101B-9397-08002B2CF9AE}" pid="7" name="MSIP_Label_2f50afb6-ab6e-4e8b-96b5-6e00ab52e29e_SiteId">
    <vt:lpwstr>f35425af-4755-4e0c-b1bb-b3cb9f1c6afd</vt:lpwstr>
  </property>
  <property fmtid="{D5CDD505-2E9C-101B-9397-08002B2CF9AE}" pid="8" name="MSIP_Label_2f50afb6-ab6e-4e8b-96b5-6e00ab52e29e_ActionId">
    <vt:lpwstr>c26e3030-a07d-42fc-bae3-b584f890f1a4</vt:lpwstr>
  </property>
  <property fmtid="{D5CDD505-2E9C-101B-9397-08002B2CF9AE}" pid="9" name="MSIP_Label_2f50afb6-ab6e-4e8b-96b5-6e00ab52e29e_ContentBits">
    <vt:lpwstr>0</vt:lpwstr>
  </property>
</Properties>
</file>