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93073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80812" y="1615909"/>
            <a:ext cx="1911680" cy="19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28543" y="2548801"/>
            <a:ext cx="5709920" cy="46355"/>
          </a:xfrm>
          <a:custGeom>
            <a:avLst/>
            <a:gdLst/>
            <a:ahLst/>
            <a:cxnLst/>
            <a:rect l="l" t="t" r="r" b="b"/>
            <a:pathLst>
              <a:path w="5709920" h="46355">
                <a:moveTo>
                  <a:pt x="5709894" y="0"/>
                </a:moveTo>
                <a:lnTo>
                  <a:pt x="0" y="0"/>
                </a:lnTo>
                <a:lnTo>
                  <a:pt x="0" y="45897"/>
                </a:lnTo>
                <a:lnTo>
                  <a:pt x="5709894" y="45897"/>
                </a:lnTo>
                <a:lnTo>
                  <a:pt x="5709894" y="0"/>
                </a:lnTo>
                <a:close/>
              </a:path>
            </a:pathLst>
          </a:custGeom>
          <a:solidFill>
            <a:srgbClr val="A12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0795" y="952500"/>
            <a:ext cx="6582409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2125" y="2870200"/>
            <a:ext cx="8159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385" y="0"/>
            <a:ext cx="826661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63287"/>
            <a:ext cx="9144000" cy="580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1698" y="4694799"/>
            <a:ext cx="1471904" cy="330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2709" y="1711325"/>
            <a:ext cx="6418580" cy="122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698" y="1264894"/>
            <a:ext cx="4696460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Relationship Id="rId4" Type="http://schemas.openxmlformats.org/officeDocument/2006/relationships/image" Target="../media/image54.jpg"/><Relationship Id="rId5" Type="http://schemas.openxmlformats.org/officeDocument/2006/relationships/image" Target="../media/image55.jpg"/><Relationship Id="rId6" Type="http://schemas.openxmlformats.org/officeDocument/2006/relationships/image" Target="../media/image56.jpg"/><Relationship Id="rId7" Type="http://schemas.openxmlformats.org/officeDocument/2006/relationships/image" Target="../media/image57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jpg"/><Relationship Id="rId5" Type="http://schemas.openxmlformats.org/officeDocument/2006/relationships/image" Target="../media/image59.jpg"/><Relationship Id="rId6" Type="http://schemas.openxmlformats.org/officeDocument/2006/relationships/image" Target="../media/image60.jpg"/><Relationship Id="rId7" Type="http://schemas.openxmlformats.org/officeDocument/2006/relationships/image" Target="../media/image61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81000"/>
            <a:ext cx="835152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Performance </a:t>
            </a:r>
            <a:r>
              <a:rPr dirty="0" sz="2700" spc="-5"/>
              <a:t>on disproportionately important</a:t>
            </a:r>
            <a:r>
              <a:rPr dirty="0" sz="2700" spc="-85"/>
              <a:t> </a:t>
            </a:r>
            <a:r>
              <a:rPr dirty="0" sz="2700" spc="-5"/>
              <a:t>examples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673100" y="1054100"/>
            <a:ext cx="4100195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latin typeface="Arial"/>
                <a:cs typeface="Arial"/>
              </a:rPr>
              <a:t>Web </a:t>
            </a:r>
            <a:r>
              <a:rPr dirty="0" sz="2000" b="1">
                <a:latin typeface="Arial"/>
                <a:cs typeface="Arial"/>
              </a:rPr>
              <a:t>Search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513965" algn="l"/>
              </a:tabLst>
            </a:pPr>
            <a:r>
              <a:rPr dirty="0" sz="1800">
                <a:latin typeface="Arial"/>
                <a:cs typeface="Arial"/>
              </a:rPr>
              <a:t>"Apple </a:t>
            </a:r>
            <a:r>
              <a:rPr dirty="0" sz="1800" spc="-5">
                <a:latin typeface="Arial"/>
                <a:cs typeface="Arial"/>
              </a:rPr>
              <a:t>pie </a:t>
            </a:r>
            <a:r>
              <a:rPr dirty="0" sz="1800">
                <a:latin typeface="Arial"/>
                <a:cs typeface="Arial"/>
              </a:rPr>
              <a:t>recipe"	"Latest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movies"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4898" y="2311323"/>
            <a:ext cx="157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"Diwali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festival"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201" y="2324125"/>
            <a:ext cx="2068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"Wireless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plan"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201" y="3200349"/>
            <a:ext cx="1052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"Stanford"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3200400"/>
            <a:ext cx="1018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"Youtube"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9000" y="3200400"/>
            <a:ext cx="8489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"Reddit"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201" y="2019300"/>
            <a:ext cx="2375535" cy="5791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215265">
              <a:lnSpc>
                <a:spcPct val="101800"/>
              </a:lnSpc>
              <a:spcBef>
                <a:spcPts val="60"/>
              </a:spcBef>
            </a:pPr>
            <a:r>
              <a:rPr dirty="0" sz="1800" b="1">
                <a:latin typeface="Arial"/>
                <a:cs typeface="Arial"/>
              </a:rPr>
              <a:t>Informational </a:t>
            </a:r>
            <a:r>
              <a:rPr dirty="0" sz="1800" spc="-5" b="1">
                <a:latin typeface="Arial"/>
                <a:cs typeface="Arial"/>
              </a:rPr>
              <a:t>and  </a:t>
            </a:r>
            <a:r>
              <a:rPr dirty="0" sz="1800" spc="-15" b="1">
                <a:latin typeface="Arial"/>
                <a:cs typeface="Arial"/>
              </a:rPr>
              <a:t>Transactional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61" y="1944166"/>
            <a:ext cx="185420" cy="782955"/>
          </a:xfrm>
          <a:custGeom>
            <a:avLst/>
            <a:gdLst/>
            <a:ahLst/>
            <a:cxnLst/>
            <a:rect l="l" t="t" r="r" b="b"/>
            <a:pathLst>
              <a:path w="185420" h="782955">
                <a:moveTo>
                  <a:pt x="0" y="0"/>
                </a:moveTo>
                <a:lnTo>
                  <a:pt x="36077" y="1214"/>
                </a:lnTo>
                <a:lnTo>
                  <a:pt x="65533" y="4524"/>
                </a:lnTo>
                <a:lnTo>
                  <a:pt x="85391" y="9429"/>
                </a:lnTo>
                <a:lnTo>
                  <a:pt x="92671" y="15430"/>
                </a:lnTo>
                <a:lnTo>
                  <a:pt x="92671" y="375869"/>
                </a:lnTo>
                <a:lnTo>
                  <a:pt x="99954" y="381869"/>
                </a:lnTo>
                <a:lnTo>
                  <a:pt x="119816" y="386775"/>
                </a:lnTo>
                <a:lnTo>
                  <a:pt x="149277" y="390085"/>
                </a:lnTo>
                <a:lnTo>
                  <a:pt x="185356" y="391299"/>
                </a:lnTo>
                <a:lnTo>
                  <a:pt x="149277" y="392514"/>
                </a:lnTo>
                <a:lnTo>
                  <a:pt x="119816" y="395825"/>
                </a:lnTo>
                <a:lnTo>
                  <a:pt x="99954" y="400734"/>
                </a:lnTo>
                <a:lnTo>
                  <a:pt x="92671" y="406742"/>
                </a:lnTo>
                <a:lnTo>
                  <a:pt x="92671" y="767168"/>
                </a:lnTo>
                <a:lnTo>
                  <a:pt x="85391" y="773169"/>
                </a:lnTo>
                <a:lnTo>
                  <a:pt x="65533" y="778075"/>
                </a:lnTo>
                <a:lnTo>
                  <a:pt x="36077" y="781384"/>
                </a:lnTo>
                <a:lnTo>
                  <a:pt x="0" y="782599"/>
                </a:lnTo>
              </a:path>
            </a:pathLst>
          </a:custGeom>
          <a:ln w="19050">
            <a:solidFill>
              <a:srgbClr val="78A6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50473" y="3094456"/>
            <a:ext cx="185420" cy="782955"/>
          </a:xfrm>
          <a:custGeom>
            <a:avLst/>
            <a:gdLst/>
            <a:ahLst/>
            <a:cxnLst/>
            <a:rect l="l" t="t" r="r" b="b"/>
            <a:pathLst>
              <a:path w="185420" h="782954">
                <a:moveTo>
                  <a:pt x="0" y="0"/>
                </a:moveTo>
                <a:lnTo>
                  <a:pt x="36077" y="1214"/>
                </a:lnTo>
                <a:lnTo>
                  <a:pt x="65533" y="4524"/>
                </a:lnTo>
                <a:lnTo>
                  <a:pt x="85391" y="9429"/>
                </a:lnTo>
                <a:lnTo>
                  <a:pt x="92671" y="15430"/>
                </a:lnTo>
                <a:lnTo>
                  <a:pt x="92671" y="375869"/>
                </a:lnTo>
                <a:lnTo>
                  <a:pt x="99954" y="381869"/>
                </a:lnTo>
                <a:lnTo>
                  <a:pt x="119816" y="386775"/>
                </a:lnTo>
                <a:lnTo>
                  <a:pt x="149277" y="390085"/>
                </a:lnTo>
                <a:lnTo>
                  <a:pt x="185356" y="391299"/>
                </a:lnTo>
                <a:lnTo>
                  <a:pt x="149277" y="392514"/>
                </a:lnTo>
                <a:lnTo>
                  <a:pt x="119816" y="395824"/>
                </a:lnTo>
                <a:lnTo>
                  <a:pt x="99954" y="400729"/>
                </a:lnTo>
                <a:lnTo>
                  <a:pt x="92671" y="406730"/>
                </a:lnTo>
                <a:lnTo>
                  <a:pt x="92671" y="767168"/>
                </a:lnTo>
                <a:lnTo>
                  <a:pt x="85391" y="773169"/>
                </a:lnTo>
                <a:lnTo>
                  <a:pt x="65533" y="778075"/>
                </a:lnTo>
                <a:lnTo>
                  <a:pt x="36077" y="781384"/>
                </a:lnTo>
                <a:lnTo>
                  <a:pt x="0" y="782599"/>
                </a:lnTo>
              </a:path>
            </a:pathLst>
          </a:custGeom>
          <a:ln w="19050">
            <a:solidFill>
              <a:srgbClr val="78A6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11800" y="3314700"/>
            <a:ext cx="2261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Navigational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452" y="1016777"/>
            <a:ext cx="699199" cy="64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03958" y="864926"/>
            <a:ext cx="2771140" cy="30480"/>
          </a:xfrm>
          <a:custGeom>
            <a:avLst/>
            <a:gdLst/>
            <a:ahLst/>
            <a:cxnLst/>
            <a:rect l="l" t="t" r="r" b="b"/>
            <a:pathLst>
              <a:path w="2771140" h="30480">
                <a:moveTo>
                  <a:pt x="0" y="10556"/>
                </a:moveTo>
                <a:lnTo>
                  <a:pt x="43501" y="6535"/>
                </a:lnTo>
                <a:lnTo>
                  <a:pt x="62407" y="5204"/>
                </a:lnTo>
                <a:lnTo>
                  <a:pt x="71047" y="4618"/>
                </a:lnTo>
                <a:lnTo>
                  <a:pt x="79480" y="4036"/>
                </a:lnTo>
                <a:lnTo>
                  <a:pt x="87708" y="3458"/>
                </a:lnTo>
                <a:lnTo>
                  <a:pt x="95883" y="2917"/>
                </a:lnTo>
                <a:lnTo>
                  <a:pt x="104161" y="2449"/>
                </a:lnTo>
                <a:lnTo>
                  <a:pt x="112543" y="2053"/>
                </a:lnTo>
                <a:lnTo>
                  <a:pt x="121029" y="1728"/>
                </a:lnTo>
                <a:lnTo>
                  <a:pt x="129410" y="1440"/>
                </a:lnTo>
                <a:lnTo>
                  <a:pt x="137481" y="1152"/>
                </a:lnTo>
                <a:lnTo>
                  <a:pt x="145242" y="864"/>
                </a:lnTo>
                <a:lnTo>
                  <a:pt x="152693" y="576"/>
                </a:lnTo>
                <a:lnTo>
                  <a:pt x="159981" y="324"/>
                </a:lnTo>
                <a:lnTo>
                  <a:pt x="167253" y="144"/>
                </a:lnTo>
                <a:lnTo>
                  <a:pt x="174509" y="36"/>
                </a:lnTo>
                <a:lnTo>
                  <a:pt x="181749" y="0"/>
                </a:lnTo>
                <a:lnTo>
                  <a:pt x="191392" y="0"/>
                </a:lnTo>
                <a:lnTo>
                  <a:pt x="199746" y="0"/>
                </a:lnTo>
                <a:lnTo>
                  <a:pt x="369613" y="0"/>
                </a:lnTo>
                <a:lnTo>
                  <a:pt x="377291" y="125"/>
                </a:lnTo>
                <a:lnTo>
                  <a:pt x="414393" y="1379"/>
                </a:lnTo>
                <a:lnTo>
                  <a:pt x="422464" y="1629"/>
                </a:lnTo>
                <a:lnTo>
                  <a:pt x="458195" y="2257"/>
                </a:lnTo>
                <a:lnTo>
                  <a:pt x="464993" y="2288"/>
                </a:lnTo>
                <a:lnTo>
                  <a:pt x="506848" y="3515"/>
                </a:lnTo>
                <a:lnTo>
                  <a:pt x="550555" y="6461"/>
                </a:lnTo>
                <a:lnTo>
                  <a:pt x="557116" y="7323"/>
                </a:lnTo>
                <a:lnTo>
                  <a:pt x="563677" y="8184"/>
                </a:lnTo>
                <a:lnTo>
                  <a:pt x="570236" y="9193"/>
                </a:lnTo>
                <a:lnTo>
                  <a:pt x="576797" y="10350"/>
                </a:lnTo>
                <a:lnTo>
                  <a:pt x="583358" y="11507"/>
                </a:lnTo>
                <a:lnTo>
                  <a:pt x="629008" y="18177"/>
                </a:lnTo>
                <a:lnTo>
                  <a:pt x="637219" y="19134"/>
                </a:lnTo>
                <a:lnTo>
                  <a:pt x="645430" y="20100"/>
                </a:lnTo>
                <a:lnTo>
                  <a:pt x="653641" y="21068"/>
                </a:lnTo>
                <a:lnTo>
                  <a:pt x="661451" y="22013"/>
                </a:lnTo>
                <a:lnTo>
                  <a:pt x="668861" y="22940"/>
                </a:lnTo>
                <a:lnTo>
                  <a:pt x="676272" y="23866"/>
                </a:lnTo>
                <a:lnTo>
                  <a:pt x="683407" y="24634"/>
                </a:lnTo>
                <a:lnTo>
                  <a:pt x="690266" y="25244"/>
                </a:lnTo>
                <a:lnTo>
                  <a:pt x="697126" y="25856"/>
                </a:lnTo>
                <a:lnTo>
                  <a:pt x="703986" y="26467"/>
                </a:lnTo>
                <a:lnTo>
                  <a:pt x="710847" y="27077"/>
                </a:lnTo>
                <a:lnTo>
                  <a:pt x="717707" y="27689"/>
                </a:lnTo>
                <a:lnTo>
                  <a:pt x="724567" y="28152"/>
                </a:lnTo>
                <a:lnTo>
                  <a:pt x="731427" y="28467"/>
                </a:lnTo>
                <a:lnTo>
                  <a:pt x="738287" y="28783"/>
                </a:lnTo>
                <a:lnTo>
                  <a:pt x="745357" y="29098"/>
                </a:lnTo>
                <a:lnTo>
                  <a:pt x="752637" y="29414"/>
                </a:lnTo>
                <a:lnTo>
                  <a:pt x="759918" y="29729"/>
                </a:lnTo>
                <a:lnTo>
                  <a:pt x="767199" y="29887"/>
                </a:lnTo>
                <a:lnTo>
                  <a:pt x="774480" y="29887"/>
                </a:lnTo>
                <a:lnTo>
                  <a:pt x="781760" y="29887"/>
                </a:lnTo>
                <a:lnTo>
                  <a:pt x="817981" y="28540"/>
                </a:lnTo>
                <a:lnTo>
                  <a:pt x="824801" y="28241"/>
                </a:lnTo>
                <a:lnTo>
                  <a:pt x="832001" y="27814"/>
                </a:lnTo>
                <a:lnTo>
                  <a:pt x="839580" y="27259"/>
                </a:lnTo>
                <a:lnTo>
                  <a:pt x="847161" y="26706"/>
                </a:lnTo>
                <a:lnTo>
                  <a:pt x="884041" y="23934"/>
                </a:lnTo>
                <a:lnTo>
                  <a:pt x="891282" y="23381"/>
                </a:lnTo>
                <a:lnTo>
                  <a:pt x="898542" y="22954"/>
                </a:lnTo>
                <a:lnTo>
                  <a:pt x="905822" y="22655"/>
                </a:lnTo>
                <a:lnTo>
                  <a:pt x="913104" y="22355"/>
                </a:lnTo>
                <a:lnTo>
                  <a:pt x="920384" y="22205"/>
                </a:lnTo>
                <a:lnTo>
                  <a:pt x="927665" y="22205"/>
                </a:lnTo>
                <a:lnTo>
                  <a:pt x="934945" y="22205"/>
                </a:lnTo>
                <a:lnTo>
                  <a:pt x="980720" y="22205"/>
                </a:lnTo>
                <a:lnTo>
                  <a:pt x="988379" y="22026"/>
                </a:lnTo>
                <a:lnTo>
                  <a:pt x="1027715" y="20225"/>
                </a:lnTo>
                <a:lnTo>
                  <a:pt x="1035582" y="19706"/>
                </a:lnTo>
                <a:lnTo>
                  <a:pt x="1075150" y="17208"/>
                </a:lnTo>
                <a:lnTo>
                  <a:pt x="1083211" y="16889"/>
                </a:lnTo>
                <a:lnTo>
                  <a:pt x="1091164" y="16569"/>
                </a:lnTo>
                <a:lnTo>
                  <a:pt x="1099116" y="16249"/>
                </a:lnTo>
                <a:lnTo>
                  <a:pt x="1106962" y="16090"/>
                </a:lnTo>
                <a:lnTo>
                  <a:pt x="1114705" y="16090"/>
                </a:lnTo>
                <a:lnTo>
                  <a:pt x="1122446" y="16090"/>
                </a:lnTo>
                <a:lnTo>
                  <a:pt x="1161483" y="14834"/>
                </a:lnTo>
                <a:lnTo>
                  <a:pt x="1169022" y="14555"/>
                </a:lnTo>
                <a:lnTo>
                  <a:pt x="1176922" y="14276"/>
                </a:lnTo>
                <a:lnTo>
                  <a:pt x="1185182" y="13997"/>
                </a:lnTo>
                <a:lnTo>
                  <a:pt x="1193441" y="13717"/>
                </a:lnTo>
                <a:lnTo>
                  <a:pt x="1201340" y="13579"/>
                </a:lnTo>
                <a:lnTo>
                  <a:pt x="1208880" y="13579"/>
                </a:lnTo>
                <a:lnTo>
                  <a:pt x="1216420" y="13579"/>
                </a:lnTo>
                <a:lnTo>
                  <a:pt x="1223874" y="13579"/>
                </a:lnTo>
                <a:lnTo>
                  <a:pt x="1231244" y="13579"/>
                </a:lnTo>
                <a:lnTo>
                  <a:pt x="1238613" y="13579"/>
                </a:lnTo>
                <a:lnTo>
                  <a:pt x="1245579" y="13716"/>
                </a:lnTo>
                <a:lnTo>
                  <a:pt x="1252139" y="13990"/>
                </a:lnTo>
                <a:lnTo>
                  <a:pt x="1258700" y="14265"/>
                </a:lnTo>
                <a:lnTo>
                  <a:pt x="1265450" y="14540"/>
                </a:lnTo>
                <a:lnTo>
                  <a:pt x="1309115" y="16054"/>
                </a:lnTo>
                <a:lnTo>
                  <a:pt x="1317034" y="16054"/>
                </a:lnTo>
                <a:lnTo>
                  <a:pt x="1324953" y="16054"/>
                </a:lnTo>
                <a:lnTo>
                  <a:pt x="1396147" y="16054"/>
                </a:lnTo>
                <a:lnTo>
                  <a:pt x="1404208" y="15884"/>
                </a:lnTo>
                <a:lnTo>
                  <a:pt x="1412290" y="15544"/>
                </a:lnTo>
                <a:lnTo>
                  <a:pt x="1420370" y="15204"/>
                </a:lnTo>
                <a:lnTo>
                  <a:pt x="1428663" y="14865"/>
                </a:lnTo>
                <a:lnTo>
                  <a:pt x="1437165" y="14524"/>
                </a:lnTo>
                <a:lnTo>
                  <a:pt x="1445667" y="14185"/>
                </a:lnTo>
                <a:lnTo>
                  <a:pt x="1453959" y="13845"/>
                </a:lnTo>
                <a:lnTo>
                  <a:pt x="1462040" y="13505"/>
                </a:lnTo>
                <a:lnTo>
                  <a:pt x="1470122" y="13166"/>
                </a:lnTo>
                <a:lnTo>
                  <a:pt x="1477993" y="12996"/>
                </a:lnTo>
                <a:lnTo>
                  <a:pt x="1485655" y="12996"/>
                </a:lnTo>
                <a:lnTo>
                  <a:pt x="1493315" y="12996"/>
                </a:lnTo>
                <a:lnTo>
                  <a:pt x="1653339" y="12996"/>
                </a:lnTo>
                <a:lnTo>
                  <a:pt x="1661345" y="13143"/>
                </a:lnTo>
                <a:lnTo>
                  <a:pt x="1669394" y="13439"/>
                </a:lnTo>
                <a:lnTo>
                  <a:pt x="1677443" y="13734"/>
                </a:lnTo>
                <a:lnTo>
                  <a:pt x="1685047" y="14177"/>
                </a:lnTo>
                <a:lnTo>
                  <a:pt x="1692206" y="14768"/>
                </a:lnTo>
                <a:lnTo>
                  <a:pt x="1699366" y="15358"/>
                </a:lnTo>
                <a:lnTo>
                  <a:pt x="1706631" y="15948"/>
                </a:lnTo>
                <a:lnTo>
                  <a:pt x="1714000" y="16538"/>
                </a:lnTo>
                <a:lnTo>
                  <a:pt x="1721370" y="17129"/>
                </a:lnTo>
                <a:lnTo>
                  <a:pt x="1728484" y="17572"/>
                </a:lnTo>
                <a:lnTo>
                  <a:pt x="1735344" y="17867"/>
                </a:lnTo>
                <a:lnTo>
                  <a:pt x="1742204" y="18163"/>
                </a:lnTo>
                <a:lnTo>
                  <a:pt x="1749064" y="18311"/>
                </a:lnTo>
                <a:lnTo>
                  <a:pt x="1755924" y="18311"/>
                </a:lnTo>
                <a:lnTo>
                  <a:pt x="1762784" y="18311"/>
                </a:lnTo>
                <a:lnTo>
                  <a:pt x="2144337" y="18311"/>
                </a:lnTo>
                <a:lnTo>
                  <a:pt x="2151421" y="18489"/>
                </a:lnTo>
                <a:lnTo>
                  <a:pt x="2158314" y="18845"/>
                </a:lnTo>
                <a:lnTo>
                  <a:pt x="2165206" y="19200"/>
                </a:lnTo>
                <a:lnTo>
                  <a:pt x="2172078" y="19556"/>
                </a:lnTo>
                <a:lnTo>
                  <a:pt x="2178930" y="19912"/>
                </a:lnTo>
                <a:lnTo>
                  <a:pt x="2185782" y="20268"/>
                </a:lnTo>
                <a:lnTo>
                  <a:pt x="2192636" y="20624"/>
                </a:lnTo>
                <a:lnTo>
                  <a:pt x="2199493" y="20980"/>
                </a:lnTo>
                <a:lnTo>
                  <a:pt x="2206348" y="21336"/>
                </a:lnTo>
                <a:lnTo>
                  <a:pt x="2213396" y="21652"/>
                </a:lnTo>
                <a:lnTo>
                  <a:pt x="2220637" y="21927"/>
                </a:lnTo>
                <a:lnTo>
                  <a:pt x="2227877" y="22202"/>
                </a:lnTo>
                <a:lnTo>
                  <a:pt x="2235012" y="22477"/>
                </a:lnTo>
                <a:lnTo>
                  <a:pt x="2242042" y="22751"/>
                </a:lnTo>
                <a:lnTo>
                  <a:pt x="2249072" y="23026"/>
                </a:lnTo>
                <a:lnTo>
                  <a:pt x="2256101" y="23302"/>
                </a:lnTo>
                <a:lnTo>
                  <a:pt x="2263131" y="23577"/>
                </a:lnTo>
                <a:lnTo>
                  <a:pt x="2270160" y="23852"/>
                </a:lnTo>
                <a:lnTo>
                  <a:pt x="2277276" y="23989"/>
                </a:lnTo>
                <a:lnTo>
                  <a:pt x="2284476" y="23989"/>
                </a:lnTo>
                <a:lnTo>
                  <a:pt x="2291676" y="23989"/>
                </a:lnTo>
                <a:lnTo>
                  <a:pt x="2299001" y="23989"/>
                </a:lnTo>
                <a:lnTo>
                  <a:pt x="2306451" y="23989"/>
                </a:lnTo>
                <a:lnTo>
                  <a:pt x="2313902" y="23989"/>
                </a:lnTo>
                <a:lnTo>
                  <a:pt x="2321542" y="24127"/>
                </a:lnTo>
                <a:lnTo>
                  <a:pt x="2360524" y="25433"/>
                </a:lnTo>
                <a:lnTo>
                  <a:pt x="2402823" y="26439"/>
                </a:lnTo>
                <a:lnTo>
                  <a:pt x="2410419" y="26465"/>
                </a:lnTo>
                <a:lnTo>
                  <a:pt x="2418085" y="26465"/>
                </a:lnTo>
                <a:lnTo>
                  <a:pt x="2425735" y="26465"/>
                </a:lnTo>
                <a:lnTo>
                  <a:pt x="2548189" y="26465"/>
                </a:lnTo>
                <a:lnTo>
                  <a:pt x="2555470" y="26590"/>
                </a:lnTo>
                <a:lnTo>
                  <a:pt x="2562621" y="26841"/>
                </a:lnTo>
                <a:lnTo>
                  <a:pt x="2569772" y="27091"/>
                </a:lnTo>
                <a:lnTo>
                  <a:pt x="2577134" y="27173"/>
                </a:lnTo>
                <a:lnTo>
                  <a:pt x="2584705" y="27083"/>
                </a:lnTo>
                <a:lnTo>
                  <a:pt x="2592277" y="26995"/>
                </a:lnTo>
                <a:lnTo>
                  <a:pt x="2600375" y="26906"/>
                </a:lnTo>
                <a:lnTo>
                  <a:pt x="2608999" y="26817"/>
                </a:lnTo>
                <a:lnTo>
                  <a:pt x="2615574" y="26727"/>
                </a:lnTo>
                <a:lnTo>
                  <a:pt x="2622363" y="26589"/>
                </a:lnTo>
                <a:lnTo>
                  <a:pt x="2629368" y="26405"/>
                </a:lnTo>
                <a:lnTo>
                  <a:pt x="2636587" y="26174"/>
                </a:lnTo>
                <a:lnTo>
                  <a:pt x="2643837" y="25951"/>
                </a:lnTo>
                <a:lnTo>
                  <a:pt x="2650937" y="25791"/>
                </a:lnTo>
                <a:lnTo>
                  <a:pt x="2657886" y="25696"/>
                </a:lnTo>
                <a:lnTo>
                  <a:pt x="2664684" y="25664"/>
                </a:lnTo>
                <a:lnTo>
                  <a:pt x="2673647" y="25664"/>
                </a:lnTo>
                <a:lnTo>
                  <a:pt x="2682000" y="25664"/>
                </a:lnTo>
                <a:lnTo>
                  <a:pt x="2758471" y="25664"/>
                </a:lnTo>
                <a:lnTo>
                  <a:pt x="2770654" y="25664"/>
                </a:lnTo>
              </a:path>
            </a:pathLst>
          </a:custGeom>
          <a:ln w="37276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69081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Performance </a:t>
            </a:r>
            <a:r>
              <a:rPr dirty="0" sz="3000" spc="-5"/>
              <a:t>on </a:t>
            </a:r>
            <a:r>
              <a:rPr dirty="0" sz="3000"/>
              <a:t>key slices </a:t>
            </a:r>
            <a:r>
              <a:rPr dirty="0" sz="3000" spc="-5"/>
              <a:t>of </a:t>
            </a:r>
            <a:r>
              <a:rPr dirty="0" sz="3000"/>
              <a:t>the</a:t>
            </a:r>
            <a:r>
              <a:rPr dirty="0" sz="3000" spc="-90"/>
              <a:t> </a:t>
            </a:r>
            <a:r>
              <a:rPr dirty="0" sz="3000" spc="-5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2950" y="1041400"/>
            <a:ext cx="7858759" cy="239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Example: ML for loan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approval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Make sure </a:t>
            </a:r>
            <a:r>
              <a:rPr dirty="0" sz="1800" spc="-5">
                <a:latin typeface="Arial"/>
                <a:cs typeface="Arial"/>
              </a:rPr>
              <a:t>not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discriminate by </a:t>
            </a:r>
            <a:r>
              <a:rPr dirty="0" sz="1800" spc="-20">
                <a:latin typeface="Arial"/>
                <a:cs typeface="Arial"/>
              </a:rPr>
              <a:t>ethnicity, gender, </a:t>
            </a:r>
            <a:r>
              <a:rPr dirty="0" sz="1800" spc="-5">
                <a:latin typeface="Arial"/>
                <a:cs typeface="Arial"/>
              </a:rPr>
              <a:t>location, language or other  protected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attributes.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Example: Product </a:t>
            </a:r>
            <a:r>
              <a:rPr dirty="0" sz="1800" spc="-5" b="1">
                <a:latin typeface="Arial"/>
                <a:cs typeface="Arial"/>
              </a:rPr>
              <a:t>recommendations </a:t>
            </a:r>
            <a:r>
              <a:rPr dirty="0" sz="1800" b="1">
                <a:latin typeface="Arial"/>
                <a:cs typeface="Arial"/>
              </a:rPr>
              <a:t>from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retailers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Be careful to treat fairly </a:t>
            </a:r>
            <a:r>
              <a:rPr dirty="0" sz="1800" spc="-5">
                <a:latin typeface="Arial"/>
                <a:cs typeface="Arial"/>
              </a:rPr>
              <a:t>all </a:t>
            </a:r>
            <a:r>
              <a:rPr dirty="0" sz="1800">
                <a:latin typeface="Arial"/>
                <a:cs typeface="Arial"/>
              </a:rPr>
              <a:t>major </a:t>
            </a:r>
            <a:r>
              <a:rPr dirty="0" sz="1800" spc="-25">
                <a:latin typeface="Arial"/>
                <a:cs typeface="Arial"/>
              </a:rPr>
              <a:t>user, </a:t>
            </a:r>
            <a:r>
              <a:rPr dirty="0" sz="1800" spc="-15">
                <a:latin typeface="Arial"/>
                <a:cs typeface="Arial"/>
              </a:rPr>
              <a:t>retailer, </a:t>
            </a:r>
            <a:r>
              <a:rPr dirty="0" sz="1800" spc="-5">
                <a:latin typeface="Arial"/>
                <a:cs typeface="Arial"/>
              </a:rPr>
              <a:t>and product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categories.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8705" y="852927"/>
            <a:ext cx="1755775" cy="16510"/>
          </a:xfrm>
          <a:custGeom>
            <a:avLst/>
            <a:gdLst/>
            <a:ahLst/>
            <a:cxnLst/>
            <a:rect l="l" t="t" r="r" b="b"/>
            <a:pathLst>
              <a:path w="1755775" h="16509">
                <a:moveTo>
                  <a:pt x="0" y="16271"/>
                </a:moveTo>
                <a:lnTo>
                  <a:pt x="42610" y="14792"/>
                </a:lnTo>
                <a:lnTo>
                  <a:pt x="84801" y="13237"/>
                </a:lnTo>
                <a:lnTo>
                  <a:pt x="92564" y="12972"/>
                </a:lnTo>
                <a:lnTo>
                  <a:pt x="100303" y="12782"/>
                </a:lnTo>
                <a:lnTo>
                  <a:pt x="108017" y="12669"/>
                </a:lnTo>
                <a:lnTo>
                  <a:pt x="115707" y="12631"/>
                </a:lnTo>
                <a:lnTo>
                  <a:pt x="123334" y="12631"/>
                </a:lnTo>
                <a:lnTo>
                  <a:pt x="130857" y="12631"/>
                </a:lnTo>
                <a:lnTo>
                  <a:pt x="138277" y="12631"/>
                </a:lnTo>
                <a:lnTo>
                  <a:pt x="145595" y="12631"/>
                </a:lnTo>
                <a:lnTo>
                  <a:pt x="152812" y="12597"/>
                </a:lnTo>
                <a:lnTo>
                  <a:pt x="193364" y="11281"/>
                </a:lnTo>
                <a:lnTo>
                  <a:pt x="229479" y="9571"/>
                </a:lnTo>
                <a:lnTo>
                  <a:pt x="237272" y="9391"/>
                </a:lnTo>
                <a:lnTo>
                  <a:pt x="460355" y="9391"/>
                </a:lnTo>
                <a:lnTo>
                  <a:pt x="467985" y="9355"/>
                </a:lnTo>
                <a:lnTo>
                  <a:pt x="504792" y="8238"/>
                </a:lnTo>
                <a:lnTo>
                  <a:pt x="512061" y="7950"/>
                </a:lnTo>
                <a:lnTo>
                  <a:pt x="553959" y="6125"/>
                </a:lnTo>
                <a:lnTo>
                  <a:pt x="561743" y="5773"/>
                </a:lnTo>
                <a:lnTo>
                  <a:pt x="605447" y="4016"/>
                </a:lnTo>
                <a:lnTo>
                  <a:pt x="648460" y="3087"/>
                </a:lnTo>
                <a:lnTo>
                  <a:pt x="659537" y="3057"/>
                </a:lnTo>
                <a:lnTo>
                  <a:pt x="671169" y="3025"/>
                </a:lnTo>
                <a:lnTo>
                  <a:pt x="719756" y="2292"/>
                </a:lnTo>
                <a:lnTo>
                  <a:pt x="764566" y="1273"/>
                </a:lnTo>
                <a:lnTo>
                  <a:pt x="793477" y="508"/>
                </a:lnTo>
                <a:lnTo>
                  <a:pt x="802320" y="286"/>
                </a:lnTo>
                <a:lnTo>
                  <a:pt x="810957" y="127"/>
                </a:lnTo>
                <a:lnTo>
                  <a:pt x="819390" y="31"/>
                </a:lnTo>
                <a:lnTo>
                  <a:pt x="827617" y="0"/>
                </a:lnTo>
                <a:lnTo>
                  <a:pt x="835693" y="0"/>
                </a:lnTo>
                <a:lnTo>
                  <a:pt x="843674" y="0"/>
                </a:lnTo>
                <a:lnTo>
                  <a:pt x="961564" y="0"/>
                </a:lnTo>
                <a:lnTo>
                  <a:pt x="968920" y="167"/>
                </a:lnTo>
                <a:lnTo>
                  <a:pt x="977119" y="503"/>
                </a:lnTo>
                <a:lnTo>
                  <a:pt x="985318" y="838"/>
                </a:lnTo>
                <a:lnTo>
                  <a:pt x="993514" y="1174"/>
                </a:lnTo>
                <a:lnTo>
                  <a:pt x="1037047" y="3854"/>
                </a:lnTo>
                <a:lnTo>
                  <a:pt x="1045420" y="4422"/>
                </a:lnTo>
                <a:lnTo>
                  <a:pt x="1087746" y="6286"/>
                </a:lnTo>
                <a:lnTo>
                  <a:pt x="1109863" y="6625"/>
                </a:lnTo>
                <a:lnTo>
                  <a:pt x="1117216" y="6625"/>
                </a:lnTo>
                <a:lnTo>
                  <a:pt x="1125124" y="6625"/>
                </a:lnTo>
                <a:lnTo>
                  <a:pt x="1176118" y="6625"/>
                </a:lnTo>
                <a:lnTo>
                  <a:pt x="1183574" y="6658"/>
                </a:lnTo>
                <a:lnTo>
                  <a:pt x="1226243" y="7959"/>
                </a:lnTo>
                <a:lnTo>
                  <a:pt x="1253784" y="9294"/>
                </a:lnTo>
                <a:lnTo>
                  <a:pt x="1260761" y="9650"/>
                </a:lnTo>
                <a:lnTo>
                  <a:pt x="1267951" y="9828"/>
                </a:lnTo>
                <a:lnTo>
                  <a:pt x="1275353" y="9828"/>
                </a:lnTo>
                <a:lnTo>
                  <a:pt x="1282755" y="9828"/>
                </a:lnTo>
                <a:lnTo>
                  <a:pt x="1289989" y="9976"/>
                </a:lnTo>
                <a:lnTo>
                  <a:pt x="1297055" y="10271"/>
                </a:lnTo>
                <a:lnTo>
                  <a:pt x="1304122" y="10566"/>
                </a:lnTo>
                <a:lnTo>
                  <a:pt x="1339059" y="12043"/>
                </a:lnTo>
                <a:lnTo>
                  <a:pt x="1345870" y="12337"/>
                </a:lnTo>
                <a:lnTo>
                  <a:pt x="1352597" y="12485"/>
                </a:lnTo>
                <a:lnTo>
                  <a:pt x="1359239" y="12485"/>
                </a:lnTo>
                <a:lnTo>
                  <a:pt x="1365880" y="12485"/>
                </a:lnTo>
                <a:lnTo>
                  <a:pt x="1520691" y="12485"/>
                </a:lnTo>
                <a:lnTo>
                  <a:pt x="1528542" y="12325"/>
                </a:lnTo>
                <a:lnTo>
                  <a:pt x="1568848" y="10728"/>
                </a:lnTo>
                <a:lnTo>
                  <a:pt x="1576696" y="10408"/>
                </a:lnTo>
                <a:lnTo>
                  <a:pt x="1584308" y="10089"/>
                </a:lnTo>
                <a:lnTo>
                  <a:pt x="1591920" y="9770"/>
                </a:lnTo>
                <a:lnTo>
                  <a:pt x="1599786" y="9610"/>
                </a:lnTo>
                <a:lnTo>
                  <a:pt x="1607904" y="9610"/>
                </a:lnTo>
                <a:lnTo>
                  <a:pt x="1616022" y="9610"/>
                </a:lnTo>
                <a:lnTo>
                  <a:pt x="1624244" y="9450"/>
                </a:lnTo>
                <a:lnTo>
                  <a:pt x="1632572" y="9130"/>
                </a:lnTo>
                <a:lnTo>
                  <a:pt x="1640900" y="8811"/>
                </a:lnTo>
                <a:lnTo>
                  <a:pt x="1649035" y="8364"/>
                </a:lnTo>
                <a:lnTo>
                  <a:pt x="1656975" y="7789"/>
                </a:lnTo>
                <a:lnTo>
                  <a:pt x="1664915" y="7214"/>
                </a:lnTo>
                <a:lnTo>
                  <a:pt x="1672602" y="6640"/>
                </a:lnTo>
                <a:lnTo>
                  <a:pt x="1680036" y="6066"/>
                </a:lnTo>
                <a:lnTo>
                  <a:pt x="1687470" y="5492"/>
                </a:lnTo>
                <a:lnTo>
                  <a:pt x="1731410" y="7688"/>
                </a:lnTo>
                <a:lnTo>
                  <a:pt x="1745380" y="8869"/>
                </a:lnTo>
                <a:lnTo>
                  <a:pt x="1755695" y="9755"/>
                </a:lnTo>
              </a:path>
            </a:pathLst>
          </a:custGeom>
          <a:ln w="37276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0378" y="3429950"/>
            <a:ext cx="1095375" cy="27940"/>
          </a:xfrm>
          <a:custGeom>
            <a:avLst/>
            <a:gdLst/>
            <a:ahLst/>
            <a:cxnLst/>
            <a:rect l="l" t="t" r="r" b="b"/>
            <a:pathLst>
              <a:path w="1095375" h="27939">
                <a:moveTo>
                  <a:pt x="0" y="27811"/>
                </a:moveTo>
                <a:lnTo>
                  <a:pt x="43669" y="19708"/>
                </a:lnTo>
                <a:lnTo>
                  <a:pt x="87672" y="15263"/>
                </a:lnTo>
                <a:lnTo>
                  <a:pt x="101024" y="14373"/>
                </a:lnTo>
                <a:lnTo>
                  <a:pt x="107500" y="14013"/>
                </a:lnTo>
                <a:lnTo>
                  <a:pt x="113974" y="13693"/>
                </a:lnTo>
                <a:lnTo>
                  <a:pt x="120445" y="13414"/>
                </a:lnTo>
                <a:lnTo>
                  <a:pt x="126917" y="13135"/>
                </a:lnTo>
                <a:lnTo>
                  <a:pt x="133959" y="12696"/>
                </a:lnTo>
                <a:lnTo>
                  <a:pt x="141572" y="12098"/>
                </a:lnTo>
                <a:lnTo>
                  <a:pt x="149184" y="11499"/>
                </a:lnTo>
                <a:lnTo>
                  <a:pt x="156794" y="10900"/>
                </a:lnTo>
                <a:lnTo>
                  <a:pt x="197485" y="8605"/>
                </a:lnTo>
                <a:lnTo>
                  <a:pt x="205858" y="8295"/>
                </a:lnTo>
                <a:lnTo>
                  <a:pt x="247205" y="6799"/>
                </a:lnTo>
                <a:lnTo>
                  <a:pt x="255227" y="6350"/>
                </a:lnTo>
                <a:lnTo>
                  <a:pt x="295543" y="4179"/>
                </a:lnTo>
                <a:lnTo>
                  <a:pt x="335182" y="3170"/>
                </a:lnTo>
                <a:lnTo>
                  <a:pt x="351727" y="3057"/>
                </a:lnTo>
                <a:lnTo>
                  <a:pt x="359889" y="3057"/>
                </a:lnTo>
                <a:lnTo>
                  <a:pt x="367750" y="3057"/>
                </a:lnTo>
                <a:lnTo>
                  <a:pt x="752686" y="3057"/>
                </a:lnTo>
                <a:lnTo>
                  <a:pt x="760783" y="2888"/>
                </a:lnTo>
                <a:lnTo>
                  <a:pt x="768995" y="2547"/>
                </a:lnTo>
                <a:lnTo>
                  <a:pt x="777206" y="2207"/>
                </a:lnTo>
                <a:lnTo>
                  <a:pt x="785352" y="1868"/>
                </a:lnTo>
                <a:lnTo>
                  <a:pt x="793433" y="1528"/>
                </a:lnTo>
                <a:lnTo>
                  <a:pt x="801515" y="1189"/>
                </a:lnTo>
                <a:lnTo>
                  <a:pt x="809596" y="848"/>
                </a:lnTo>
                <a:lnTo>
                  <a:pt x="817677" y="509"/>
                </a:lnTo>
                <a:lnTo>
                  <a:pt x="825759" y="169"/>
                </a:lnTo>
                <a:lnTo>
                  <a:pt x="833820" y="0"/>
                </a:lnTo>
                <a:lnTo>
                  <a:pt x="841862" y="0"/>
                </a:lnTo>
                <a:lnTo>
                  <a:pt x="849902" y="0"/>
                </a:lnTo>
                <a:lnTo>
                  <a:pt x="944130" y="0"/>
                </a:lnTo>
                <a:lnTo>
                  <a:pt x="952312" y="124"/>
                </a:lnTo>
                <a:lnTo>
                  <a:pt x="960427" y="375"/>
                </a:lnTo>
                <a:lnTo>
                  <a:pt x="968541" y="626"/>
                </a:lnTo>
                <a:lnTo>
                  <a:pt x="975890" y="876"/>
                </a:lnTo>
                <a:lnTo>
                  <a:pt x="982475" y="1127"/>
                </a:lnTo>
                <a:lnTo>
                  <a:pt x="989060" y="1378"/>
                </a:lnTo>
                <a:lnTo>
                  <a:pt x="995702" y="1629"/>
                </a:lnTo>
                <a:lnTo>
                  <a:pt x="1002400" y="1880"/>
                </a:lnTo>
                <a:lnTo>
                  <a:pt x="1009098" y="2131"/>
                </a:lnTo>
                <a:lnTo>
                  <a:pt x="1015825" y="2257"/>
                </a:lnTo>
                <a:lnTo>
                  <a:pt x="1022579" y="2257"/>
                </a:lnTo>
                <a:lnTo>
                  <a:pt x="1029334" y="2257"/>
                </a:lnTo>
                <a:lnTo>
                  <a:pt x="1071291" y="2257"/>
                </a:lnTo>
                <a:lnTo>
                  <a:pt x="1078151" y="2256"/>
                </a:lnTo>
                <a:lnTo>
                  <a:pt x="1085011" y="2256"/>
                </a:lnTo>
                <a:lnTo>
                  <a:pt x="1095301" y="2256"/>
                </a:lnTo>
              </a:path>
            </a:pathLst>
          </a:custGeom>
          <a:ln w="37276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7126" y="3418844"/>
            <a:ext cx="694055" cy="15240"/>
          </a:xfrm>
          <a:custGeom>
            <a:avLst/>
            <a:gdLst/>
            <a:ahLst/>
            <a:cxnLst/>
            <a:rect l="l" t="t" r="r" b="b"/>
            <a:pathLst>
              <a:path w="694054" h="15239">
                <a:moveTo>
                  <a:pt x="0" y="7689"/>
                </a:moveTo>
                <a:lnTo>
                  <a:pt x="43582" y="12910"/>
                </a:lnTo>
                <a:lnTo>
                  <a:pt x="51534" y="13161"/>
                </a:lnTo>
                <a:lnTo>
                  <a:pt x="59486" y="13412"/>
                </a:lnTo>
                <a:lnTo>
                  <a:pt x="67648" y="13662"/>
                </a:lnTo>
                <a:lnTo>
                  <a:pt x="76021" y="13913"/>
                </a:lnTo>
                <a:lnTo>
                  <a:pt x="84394" y="14164"/>
                </a:lnTo>
                <a:lnTo>
                  <a:pt x="92510" y="14415"/>
                </a:lnTo>
                <a:lnTo>
                  <a:pt x="100369" y="14666"/>
                </a:lnTo>
                <a:lnTo>
                  <a:pt x="108227" y="14917"/>
                </a:lnTo>
                <a:lnTo>
                  <a:pt x="115604" y="15042"/>
                </a:lnTo>
                <a:lnTo>
                  <a:pt x="223867" y="15042"/>
                </a:lnTo>
                <a:lnTo>
                  <a:pt x="232082" y="14893"/>
                </a:lnTo>
                <a:lnTo>
                  <a:pt x="239896" y="14593"/>
                </a:lnTo>
                <a:lnTo>
                  <a:pt x="247711" y="14293"/>
                </a:lnTo>
                <a:lnTo>
                  <a:pt x="255507" y="13994"/>
                </a:lnTo>
                <a:lnTo>
                  <a:pt x="263286" y="13695"/>
                </a:lnTo>
                <a:lnTo>
                  <a:pt x="271063" y="13396"/>
                </a:lnTo>
                <a:lnTo>
                  <a:pt x="279012" y="13097"/>
                </a:lnTo>
                <a:lnTo>
                  <a:pt x="287130" y="12798"/>
                </a:lnTo>
                <a:lnTo>
                  <a:pt x="295248" y="12498"/>
                </a:lnTo>
                <a:lnTo>
                  <a:pt x="303155" y="12348"/>
                </a:lnTo>
                <a:lnTo>
                  <a:pt x="310852" y="12348"/>
                </a:lnTo>
                <a:lnTo>
                  <a:pt x="318550" y="12348"/>
                </a:lnTo>
                <a:lnTo>
                  <a:pt x="326415" y="12221"/>
                </a:lnTo>
                <a:lnTo>
                  <a:pt x="334448" y="11966"/>
                </a:lnTo>
                <a:lnTo>
                  <a:pt x="342480" y="11711"/>
                </a:lnTo>
                <a:lnTo>
                  <a:pt x="350113" y="11457"/>
                </a:lnTo>
                <a:lnTo>
                  <a:pt x="357346" y="11201"/>
                </a:lnTo>
                <a:lnTo>
                  <a:pt x="364577" y="10947"/>
                </a:lnTo>
                <a:lnTo>
                  <a:pt x="372210" y="10691"/>
                </a:lnTo>
                <a:lnTo>
                  <a:pt x="380243" y="10437"/>
                </a:lnTo>
                <a:lnTo>
                  <a:pt x="388276" y="10183"/>
                </a:lnTo>
                <a:lnTo>
                  <a:pt x="396543" y="10055"/>
                </a:lnTo>
                <a:lnTo>
                  <a:pt x="405046" y="10055"/>
                </a:lnTo>
                <a:lnTo>
                  <a:pt x="411466" y="10055"/>
                </a:lnTo>
                <a:lnTo>
                  <a:pt x="417975" y="10055"/>
                </a:lnTo>
                <a:lnTo>
                  <a:pt x="424572" y="10055"/>
                </a:lnTo>
                <a:lnTo>
                  <a:pt x="431256" y="10055"/>
                </a:lnTo>
                <a:lnTo>
                  <a:pt x="437957" y="10027"/>
                </a:lnTo>
                <a:lnTo>
                  <a:pt x="482694" y="8325"/>
                </a:lnTo>
                <a:lnTo>
                  <a:pt x="490654" y="7772"/>
                </a:lnTo>
                <a:lnTo>
                  <a:pt x="526305" y="4582"/>
                </a:lnTo>
                <a:lnTo>
                  <a:pt x="532890" y="3749"/>
                </a:lnTo>
                <a:lnTo>
                  <a:pt x="539624" y="3043"/>
                </a:lnTo>
                <a:lnTo>
                  <a:pt x="546508" y="2464"/>
                </a:lnTo>
                <a:lnTo>
                  <a:pt x="553393" y="1887"/>
                </a:lnTo>
                <a:lnTo>
                  <a:pt x="560152" y="1308"/>
                </a:lnTo>
                <a:lnTo>
                  <a:pt x="566785" y="729"/>
                </a:lnTo>
                <a:lnTo>
                  <a:pt x="573418" y="151"/>
                </a:lnTo>
                <a:lnTo>
                  <a:pt x="580109" y="0"/>
                </a:lnTo>
                <a:lnTo>
                  <a:pt x="586856" y="274"/>
                </a:lnTo>
                <a:lnTo>
                  <a:pt x="593602" y="549"/>
                </a:lnTo>
                <a:lnTo>
                  <a:pt x="600130" y="950"/>
                </a:lnTo>
                <a:lnTo>
                  <a:pt x="606440" y="1476"/>
                </a:lnTo>
                <a:lnTo>
                  <a:pt x="612750" y="2001"/>
                </a:lnTo>
                <a:lnTo>
                  <a:pt x="619129" y="2528"/>
                </a:lnTo>
                <a:lnTo>
                  <a:pt x="625576" y="3053"/>
                </a:lnTo>
                <a:lnTo>
                  <a:pt x="632024" y="3579"/>
                </a:lnTo>
                <a:lnTo>
                  <a:pt x="638516" y="3968"/>
                </a:lnTo>
                <a:lnTo>
                  <a:pt x="645053" y="4218"/>
                </a:lnTo>
                <a:lnTo>
                  <a:pt x="651588" y="4469"/>
                </a:lnTo>
                <a:lnTo>
                  <a:pt x="684065" y="6244"/>
                </a:lnTo>
                <a:lnTo>
                  <a:pt x="693664" y="7069"/>
                </a:lnTo>
              </a:path>
            </a:pathLst>
          </a:custGeom>
          <a:ln w="37276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2373" y="3409318"/>
            <a:ext cx="1953260" cy="22860"/>
          </a:xfrm>
          <a:custGeom>
            <a:avLst/>
            <a:gdLst/>
            <a:ahLst/>
            <a:cxnLst/>
            <a:rect l="l" t="t" r="r" b="b"/>
            <a:pathLst>
              <a:path w="1953259" h="22860">
                <a:moveTo>
                  <a:pt x="-18638" y="11230"/>
                </a:moveTo>
                <a:lnTo>
                  <a:pt x="1971529" y="11230"/>
                </a:lnTo>
              </a:path>
            </a:pathLst>
          </a:custGeom>
          <a:ln w="59737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22275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4">
                <a:latin typeface="Times New Roman"/>
                <a:cs typeface="Times New Roman"/>
              </a:rPr>
              <a:t>Rare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235">
                <a:latin typeface="Times New Roman"/>
                <a:cs typeface="Times New Roman"/>
              </a:rPr>
              <a:t>classes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1066800"/>
            <a:ext cx="2515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Skewed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distribution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949" y="2057323"/>
            <a:ext cx="911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print("0")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2408" y="1002690"/>
            <a:ext cx="7620" cy="2784475"/>
          </a:xfrm>
          <a:custGeom>
            <a:avLst/>
            <a:gdLst/>
            <a:ahLst/>
            <a:cxnLst/>
            <a:rect l="l" t="t" r="r" b="b"/>
            <a:pathLst>
              <a:path w="7620" h="2784475">
                <a:moveTo>
                  <a:pt x="0" y="0"/>
                </a:moveTo>
                <a:lnTo>
                  <a:pt x="7623" y="2784184"/>
                </a:lnTo>
              </a:path>
            </a:pathLst>
          </a:custGeom>
          <a:ln w="28574">
            <a:solidFill>
              <a:srgbClr val="A64D7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056799" y="1678711"/>
            <a:ext cx="3181350" cy="2189480"/>
            <a:chOff x="4056799" y="1678711"/>
            <a:chExt cx="3181350" cy="2189480"/>
          </a:xfrm>
        </p:grpSpPr>
        <p:sp>
          <p:nvSpPr>
            <p:cNvPr id="7" name="object 7"/>
            <p:cNvSpPr/>
            <p:nvPr/>
          </p:nvSpPr>
          <p:spPr>
            <a:xfrm>
              <a:off x="4056799" y="2153170"/>
              <a:ext cx="3181350" cy="0"/>
            </a:xfrm>
            <a:custGeom>
              <a:avLst/>
              <a:gdLst/>
              <a:ahLst/>
              <a:cxnLst/>
              <a:rect l="l" t="t" r="r" b="b"/>
              <a:pathLst>
                <a:path w="3181350" h="0">
                  <a:moveTo>
                    <a:pt x="0" y="0"/>
                  </a:moveTo>
                  <a:lnTo>
                    <a:pt x="318099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87996" y="1678711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3" y="0"/>
                  </a:moveTo>
                  <a:lnTo>
                    <a:pt x="0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91000" y="2242820"/>
            <a:ext cx="847725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35">
                <a:latin typeface="Arial"/>
                <a:cs typeface="Arial"/>
              </a:rPr>
              <a:t>f</a:t>
            </a:r>
            <a:r>
              <a:rPr dirty="0" sz="1800">
                <a:latin typeface="Arial"/>
                <a:cs typeface="Arial"/>
              </a:rPr>
              <a:t>fusion  Edema  Mass  </a:t>
            </a:r>
            <a:r>
              <a:rPr dirty="0" sz="1800" spc="-5">
                <a:latin typeface="Arial"/>
                <a:cs typeface="Arial"/>
              </a:rPr>
              <a:t>Hernia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5200" y="2242820"/>
            <a:ext cx="597535" cy="14986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Arial"/>
                <a:cs typeface="Arial"/>
              </a:rPr>
              <a:t>0.901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>
                <a:latin typeface="Arial"/>
                <a:cs typeface="Arial"/>
              </a:rPr>
              <a:t>0.924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>
                <a:latin typeface="Arial"/>
                <a:cs typeface="Arial"/>
              </a:rPr>
              <a:t>0.909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>
                <a:latin typeface="Arial"/>
                <a:cs typeface="Arial"/>
              </a:rPr>
              <a:t>0.851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9100" y="1155700"/>
            <a:ext cx="2858135" cy="883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Accuracy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rare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536065" algn="l"/>
              </a:tabLst>
            </a:pPr>
            <a:r>
              <a:rPr dirty="0" sz="1800">
                <a:latin typeface="Arial"/>
                <a:cs typeface="Arial"/>
              </a:rPr>
              <a:t>Condition	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7485" y="1489268"/>
            <a:ext cx="1250651" cy="2772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599" y="1010010"/>
            <a:ext cx="7221004" cy="3123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76695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Unfortunate </a:t>
            </a:r>
            <a:r>
              <a:rPr dirty="0" sz="3000"/>
              <a:t>conversation </a:t>
            </a:r>
            <a:r>
              <a:rPr dirty="0" sz="3000" spc="-5"/>
              <a:t>in </a:t>
            </a:r>
            <a:r>
              <a:rPr dirty="0" sz="3000"/>
              <a:t>many</a:t>
            </a:r>
            <a:r>
              <a:rPr dirty="0" sz="3000" spc="-90"/>
              <a:t> </a:t>
            </a:r>
            <a:r>
              <a:rPr dirty="0" sz="3000"/>
              <a:t>companies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27200" y="1473200"/>
            <a:ext cx="3237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MLE: "I </a:t>
            </a:r>
            <a:r>
              <a:rPr dirty="0" sz="1800" spc="-5">
                <a:latin typeface="Arial"/>
                <a:cs typeface="Arial"/>
              </a:rPr>
              <a:t>did well on </a:t>
            </a:r>
            <a:r>
              <a:rPr dirty="0" sz="1800">
                <a:latin typeface="Arial"/>
                <a:cs typeface="Arial"/>
              </a:rPr>
              <a:t>the test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set!"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266" y="1183500"/>
            <a:ext cx="994566" cy="9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27200" y="2476500"/>
            <a:ext cx="579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Product Owner: "But this </a:t>
            </a:r>
            <a:r>
              <a:rPr dirty="0" sz="1800" spc="-5">
                <a:latin typeface="Arial"/>
                <a:cs typeface="Arial"/>
              </a:rPr>
              <a:t>doesn't work </a:t>
            </a:r>
            <a:r>
              <a:rPr dirty="0" sz="1800">
                <a:latin typeface="Arial"/>
                <a:cs typeface="Arial"/>
              </a:rPr>
              <a:t>for my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application"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2431" y="2306200"/>
            <a:ext cx="725148" cy="774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39900" y="3568700"/>
            <a:ext cx="3834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MLE: "But... I </a:t>
            </a:r>
            <a:r>
              <a:rPr dirty="0" sz="1800" spc="-5">
                <a:latin typeface="Arial"/>
                <a:cs typeface="Arial"/>
              </a:rPr>
              <a:t>did well on </a:t>
            </a:r>
            <a:r>
              <a:rPr dirty="0" sz="1800">
                <a:latin typeface="Arial"/>
                <a:cs typeface="Arial"/>
              </a:rPr>
              <a:t>the test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set!"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268" y="3281991"/>
            <a:ext cx="994564" cy="92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693670" cy="5143500"/>
            <a:chOff x="0" y="0"/>
            <a:chExt cx="269367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693073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0812" y="1615909"/>
              <a:ext cx="1911680" cy="1911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028543" y="2548801"/>
            <a:ext cx="5709920" cy="46355"/>
          </a:xfrm>
          <a:custGeom>
            <a:avLst/>
            <a:gdLst/>
            <a:ahLst/>
            <a:cxnLst/>
            <a:rect l="l" t="t" r="r" b="b"/>
            <a:pathLst>
              <a:path w="5709920" h="46355">
                <a:moveTo>
                  <a:pt x="5709894" y="0"/>
                </a:moveTo>
                <a:lnTo>
                  <a:pt x="0" y="0"/>
                </a:lnTo>
                <a:lnTo>
                  <a:pt x="0" y="45897"/>
                </a:lnTo>
                <a:lnTo>
                  <a:pt x="5709894" y="45897"/>
                </a:lnTo>
                <a:lnTo>
                  <a:pt x="5709894" y="0"/>
                </a:lnTo>
                <a:close/>
              </a:path>
            </a:pathLst>
          </a:custGeom>
          <a:solidFill>
            <a:srgbClr val="A12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21200" y="2870200"/>
            <a:ext cx="2759075" cy="1369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42900" marR="5080" indent="-330835">
              <a:lnSpc>
                <a:spcPct val="100400"/>
              </a:lnSpc>
              <a:spcBef>
                <a:spcPts val="75"/>
              </a:spcBef>
            </a:pPr>
            <a:r>
              <a:rPr dirty="0" sz="4400">
                <a:latin typeface="Arial"/>
                <a:cs typeface="Arial"/>
              </a:rPr>
              <a:t>Establish</a:t>
            </a:r>
            <a:r>
              <a:rPr dirty="0" sz="4400" spc="-100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a  </a:t>
            </a:r>
            <a:r>
              <a:rPr dirty="0" sz="4400" spc="-5">
                <a:latin typeface="Arial"/>
                <a:cs typeface="Arial"/>
              </a:rPr>
              <a:t>baseline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2053" y="584200"/>
            <a:ext cx="3293745" cy="16052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75565">
              <a:lnSpc>
                <a:spcPts val="6200"/>
              </a:lnSpc>
              <a:spcBef>
                <a:spcPts val="340"/>
              </a:spcBef>
            </a:pPr>
            <a:r>
              <a:rPr dirty="0" sz="5200">
                <a:latin typeface="Arial"/>
                <a:cs typeface="Arial"/>
              </a:rPr>
              <a:t>Select </a:t>
            </a:r>
            <a:r>
              <a:rPr dirty="0" sz="5200" spc="-5">
                <a:latin typeface="Arial"/>
                <a:cs typeface="Arial"/>
              </a:rPr>
              <a:t>and  </a:t>
            </a:r>
            <a:r>
              <a:rPr dirty="0" sz="5200">
                <a:latin typeface="Arial"/>
                <a:cs typeface="Arial"/>
              </a:rPr>
              <a:t>train</a:t>
            </a:r>
            <a:r>
              <a:rPr dirty="0" sz="5200" spc="-100">
                <a:latin typeface="Arial"/>
                <a:cs typeface="Arial"/>
              </a:rPr>
              <a:t> </a:t>
            </a:r>
            <a:r>
              <a:rPr dirty="0" sz="5200">
                <a:latin typeface="Arial"/>
                <a:cs typeface="Arial"/>
              </a:rPr>
              <a:t>model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7478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Establishing a </a:t>
            </a:r>
            <a:r>
              <a:rPr dirty="0" sz="3000" spc="-5"/>
              <a:t>baseline level of</a:t>
            </a:r>
            <a:r>
              <a:rPr dirty="0" sz="3000" spc="-95"/>
              <a:t> </a:t>
            </a:r>
            <a:r>
              <a:rPr dirty="0" sz="3000" spc="-5"/>
              <a:t>performance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71296" y="1054100"/>
            <a:ext cx="483298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Speech </a:t>
            </a:r>
            <a:r>
              <a:rPr dirty="0" sz="2000" spc="-5" b="1">
                <a:latin typeface="Arial"/>
                <a:cs typeface="Arial"/>
              </a:rPr>
              <a:t>recognition </a:t>
            </a:r>
            <a:r>
              <a:rPr dirty="0" sz="2000" spc="-5">
                <a:latin typeface="Arial"/>
                <a:cs typeface="Arial"/>
              </a:rPr>
              <a:t>example</a:t>
            </a:r>
            <a:r>
              <a:rPr dirty="0" sz="2000" spc="-5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Human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8329" y="1830451"/>
          <a:ext cx="5095240" cy="219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605"/>
                <a:gridCol w="1687830"/>
                <a:gridCol w="1614169"/>
              </a:tblGrid>
              <a:tr h="474446"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performance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88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Clear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Speech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685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8255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94%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68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955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8287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Car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825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83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People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87%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41658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Bandwidth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07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5357" y="1099696"/>
            <a:ext cx="6642734" cy="3060065"/>
            <a:chOff x="355357" y="1099696"/>
            <a:chExt cx="6642734" cy="3060065"/>
          </a:xfrm>
        </p:grpSpPr>
        <p:sp>
          <p:nvSpPr>
            <p:cNvPr id="6" name="object 6"/>
            <p:cNvSpPr/>
            <p:nvPr/>
          </p:nvSpPr>
          <p:spPr>
            <a:xfrm>
              <a:off x="442783" y="1099696"/>
              <a:ext cx="492610" cy="482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5357" y="1562967"/>
              <a:ext cx="6642341" cy="25964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5594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Structured </a:t>
            </a:r>
            <a:r>
              <a:rPr dirty="0" sz="3000" spc="-5"/>
              <a:t>and unstructured</a:t>
            </a:r>
            <a:r>
              <a:rPr dirty="0" sz="3000" spc="-90"/>
              <a:t> </a:t>
            </a:r>
            <a:r>
              <a:rPr dirty="0" sz="3000" spc="-5"/>
              <a:t>data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2000" y="3365500"/>
            <a:ext cx="4451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276" y="3271316"/>
            <a:ext cx="1737995" cy="504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57785" marR="120650">
              <a:lnSpc>
                <a:spcPts val="1600"/>
              </a:lnSpc>
              <a:spcBef>
                <a:spcPts val="360"/>
              </a:spcBef>
            </a:pPr>
            <a:r>
              <a:rPr dirty="0" sz="1400">
                <a:latin typeface="Arial"/>
                <a:cs typeface="Arial"/>
              </a:rPr>
              <a:t>This restaurant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was  great!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952500"/>
            <a:ext cx="184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Unstructured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700" y="1066800"/>
            <a:ext cx="1626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Structured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8383" y="1105559"/>
            <a:ext cx="7999730" cy="2784475"/>
            <a:chOff x="698383" y="1105559"/>
            <a:chExt cx="7999730" cy="2784475"/>
          </a:xfrm>
        </p:grpSpPr>
        <p:sp>
          <p:nvSpPr>
            <p:cNvPr id="8" name="object 8"/>
            <p:cNvSpPr/>
            <p:nvPr/>
          </p:nvSpPr>
          <p:spPr>
            <a:xfrm>
              <a:off x="698373" y="1105560"/>
              <a:ext cx="7999730" cy="2784475"/>
            </a:xfrm>
            <a:custGeom>
              <a:avLst/>
              <a:gdLst/>
              <a:ahLst/>
              <a:cxnLst/>
              <a:rect l="l" t="t" r="r" b="b"/>
              <a:pathLst>
                <a:path w="7999730" h="2784475">
                  <a:moveTo>
                    <a:pt x="7999730" y="332816"/>
                  </a:moveTo>
                  <a:lnTo>
                    <a:pt x="3780396" y="320433"/>
                  </a:lnTo>
                  <a:lnTo>
                    <a:pt x="3779520" y="0"/>
                  </a:lnTo>
                  <a:lnTo>
                    <a:pt x="3750957" y="88"/>
                  </a:lnTo>
                  <a:lnTo>
                    <a:pt x="3751834" y="320357"/>
                  </a:lnTo>
                  <a:lnTo>
                    <a:pt x="88" y="309333"/>
                  </a:lnTo>
                  <a:lnTo>
                    <a:pt x="0" y="337896"/>
                  </a:lnTo>
                  <a:lnTo>
                    <a:pt x="3751910" y="348919"/>
                  </a:lnTo>
                  <a:lnTo>
                    <a:pt x="3758577" y="2784271"/>
                  </a:lnTo>
                  <a:lnTo>
                    <a:pt x="3787152" y="2784195"/>
                  </a:lnTo>
                  <a:lnTo>
                    <a:pt x="3780472" y="349008"/>
                  </a:lnTo>
                  <a:lnTo>
                    <a:pt x="7999654" y="361391"/>
                  </a:lnTo>
                  <a:lnTo>
                    <a:pt x="7999730" y="33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03549" y="1543796"/>
              <a:ext cx="852892" cy="783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51035" y="2400861"/>
              <a:ext cx="762379" cy="70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65322" y="1695774"/>
          <a:ext cx="355981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/>
                <a:gridCol w="1151255"/>
                <a:gridCol w="115569"/>
                <a:gridCol w="885190"/>
                <a:gridCol w="708025"/>
              </a:tblGrid>
              <a:tr h="489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Purchase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539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Number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Price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3421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Blue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shirt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3081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$20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54509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Brown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shoes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308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$35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00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8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Price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Product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1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3421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Red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skirt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11200" y="1676400"/>
            <a:ext cx="661035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Audio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8387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/>
              <a:t>Ways </a:t>
            </a:r>
            <a:r>
              <a:rPr dirty="0" sz="3000"/>
              <a:t>to </a:t>
            </a:r>
            <a:r>
              <a:rPr dirty="0" sz="3000" spc="-5"/>
              <a:t>establish </a:t>
            </a:r>
            <a:r>
              <a:rPr dirty="0" sz="3000"/>
              <a:t>a</a:t>
            </a:r>
            <a:r>
              <a:rPr dirty="0" sz="3000" spc="-70"/>
              <a:t> </a:t>
            </a:r>
            <a:r>
              <a:rPr dirty="0" sz="3000" spc="-5"/>
              <a:t>baseline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31800" y="1193977"/>
            <a:ext cx="7824470" cy="268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318135">
              <a:lnSpc>
                <a:spcPct val="100000"/>
              </a:lnSpc>
              <a:spcBef>
                <a:spcPts val="100"/>
              </a:spcBef>
              <a:buChar char="&quot;"/>
              <a:tabLst>
                <a:tab pos="622300" algn="l"/>
                <a:tab pos="622935" algn="l"/>
              </a:tabLst>
            </a:pPr>
            <a:r>
              <a:rPr dirty="0" sz="1800" spc="-5">
                <a:latin typeface="Arial"/>
                <a:cs typeface="Arial"/>
              </a:rPr>
              <a:t>Human level performance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(HLP)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&quot;"/>
            </a:pPr>
            <a:endParaRPr sz="2600">
              <a:latin typeface="Arial"/>
              <a:cs typeface="Arial"/>
            </a:endParaRPr>
          </a:p>
          <a:p>
            <a:pPr marL="622300" indent="-318135">
              <a:lnSpc>
                <a:spcPct val="100000"/>
              </a:lnSpc>
              <a:buChar char="&quot;"/>
              <a:tabLst>
                <a:tab pos="622300" algn="l"/>
                <a:tab pos="622935" algn="l"/>
              </a:tabLst>
            </a:pPr>
            <a:r>
              <a:rPr dirty="0" sz="1800" spc="-5">
                <a:latin typeface="Arial"/>
                <a:cs typeface="Arial"/>
              </a:rPr>
              <a:t>Literature </a:t>
            </a:r>
            <a:r>
              <a:rPr dirty="0" sz="1800">
                <a:latin typeface="Arial"/>
                <a:cs typeface="Arial"/>
              </a:rPr>
              <a:t>search for state-of-the-art/open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&quot;"/>
            </a:pPr>
            <a:endParaRPr sz="2600">
              <a:latin typeface="Arial"/>
              <a:cs typeface="Arial"/>
            </a:endParaRPr>
          </a:p>
          <a:p>
            <a:pPr marL="622300" indent="-318135">
              <a:lnSpc>
                <a:spcPct val="100000"/>
              </a:lnSpc>
              <a:buChar char="&quot;"/>
              <a:tabLst>
                <a:tab pos="622300" algn="l"/>
                <a:tab pos="622935" algn="l"/>
              </a:tabLst>
            </a:pPr>
            <a:r>
              <a:rPr dirty="0" sz="1800">
                <a:latin typeface="Arial"/>
                <a:cs typeface="Arial"/>
              </a:rPr>
              <a:t>Older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Baseline </a:t>
            </a:r>
            <a:r>
              <a:rPr dirty="0" sz="1800" spc="-5">
                <a:latin typeface="Arial"/>
                <a:cs typeface="Arial"/>
              </a:rPr>
              <a:t>gives an estimate of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irreducible error </a:t>
            </a:r>
            <a:r>
              <a:rPr dirty="0" sz="1800">
                <a:latin typeface="Arial"/>
                <a:cs typeface="Arial"/>
              </a:rPr>
              <a:t>/ Bayes </a:t>
            </a:r>
            <a:r>
              <a:rPr dirty="0" sz="1800" spc="-5">
                <a:latin typeface="Arial"/>
                <a:cs typeface="Arial"/>
              </a:rPr>
              <a:t>error and indicates  what </a:t>
            </a:r>
            <a:r>
              <a:rPr dirty="0" sz="1800">
                <a:latin typeface="Arial"/>
                <a:cs typeface="Arial"/>
              </a:rPr>
              <a:t>might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2053" y="584200"/>
            <a:ext cx="3293745" cy="16052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75565">
              <a:lnSpc>
                <a:spcPts val="6200"/>
              </a:lnSpc>
              <a:spcBef>
                <a:spcPts val="340"/>
              </a:spcBef>
            </a:pPr>
            <a:r>
              <a:rPr dirty="0" sz="5200">
                <a:latin typeface="Arial"/>
                <a:cs typeface="Arial"/>
              </a:rPr>
              <a:t>Select </a:t>
            </a:r>
            <a:r>
              <a:rPr dirty="0" sz="5200" spc="-5">
                <a:latin typeface="Arial"/>
                <a:cs typeface="Arial"/>
              </a:rPr>
              <a:t>and  </a:t>
            </a:r>
            <a:r>
              <a:rPr dirty="0" sz="5200">
                <a:latin typeface="Arial"/>
                <a:cs typeface="Arial"/>
              </a:rPr>
              <a:t>train</a:t>
            </a:r>
            <a:r>
              <a:rPr dirty="0" sz="5200" spc="-100">
                <a:latin typeface="Arial"/>
                <a:cs typeface="Arial"/>
              </a:rPr>
              <a:t> </a:t>
            </a:r>
            <a:r>
              <a:rPr dirty="0" sz="5200">
                <a:latin typeface="Arial"/>
                <a:cs typeface="Arial"/>
              </a:rPr>
              <a:t>model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0" y="2857500"/>
            <a:ext cx="531241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5">
                <a:latin typeface="Arial"/>
                <a:cs typeface="Arial"/>
              </a:rPr>
              <a:t>Tips </a:t>
            </a:r>
            <a:r>
              <a:rPr dirty="0" sz="4200">
                <a:latin typeface="Arial"/>
                <a:cs typeface="Arial"/>
              </a:rPr>
              <a:t>for </a:t>
            </a:r>
            <a:r>
              <a:rPr dirty="0" sz="4200" spc="-5">
                <a:latin typeface="Arial"/>
                <a:cs typeface="Arial"/>
              </a:rPr>
              <a:t>getting</a:t>
            </a:r>
            <a:r>
              <a:rPr dirty="0" sz="4200" spc="-45">
                <a:latin typeface="Arial"/>
                <a:cs typeface="Arial"/>
              </a:rPr>
              <a:t> </a:t>
            </a:r>
            <a:r>
              <a:rPr dirty="0" sz="4200">
                <a:latin typeface="Arial"/>
                <a:cs typeface="Arial"/>
              </a:rPr>
              <a:t>started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7510" y="988212"/>
            <a:ext cx="4286885" cy="2802890"/>
            <a:chOff x="2487510" y="988212"/>
            <a:chExt cx="4286885" cy="2802890"/>
          </a:xfrm>
        </p:grpSpPr>
        <p:sp>
          <p:nvSpPr>
            <p:cNvPr id="3" name="object 3"/>
            <p:cNvSpPr/>
            <p:nvPr/>
          </p:nvSpPr>
          <p:spPr>
            <a:xfrm>
              <a:off x="2611297" y="1022896"/>
              <a:ext cx="3950792" cy="276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09910" y="1000912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5">
                  <a:moveTo>
                    <a:pt x="1027112" y="0"/>
                  </a:moveTo>
                  <a:lnTo>
                    <a:pt x="0" y="0"/>
                  </a:lnTo>
                  <a:lnTo>
                    <a:pt x="0" y="373570"/>
                  </a:lnTo>
                  <a:lnTo>
                    <a:pt x="1027112" y="373570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9910" y="1000912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5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00210" y="2723769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5" h="374014">
                  <a:moveTo>
                    <a:pt x="874141" y="0"/>
                  </a:moveTo>
                  <a:lnTo>
                    <a:pt x="0" y="0"/>
                  </a:lnTo>
                  <a:lnTo>
                    <a:pt x="0" y="373570"/>
                  </a:lnTo>
                  <a:lnTo>
                    <a:pt x="874141" y="373570"/>
                  </a:lnTo>
                  <a:lnTo>
                    <a:pt x="8741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00210" y="2723769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5" h="374014">
                  <a:moveTo>
                    <a:pt x="0" y="0"/>
                  </a:moveTo>
                  <a:lnTo>
                    <a:pt x="874141" y="0"/>
                  </a:lnTo>
                  <a:lnTo>
                    <a:pt x="874141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34507" y="2742603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1027112" y="0"/>
                  </a:moveTo>
                  <a:lnTo>
                    <a:pt x="0" y="0"/>
                  </a:lnTo>
                  <a:lnTo>
                    <a:pt x="0" y="373557"/>
                  </a:lnTo>
                  <a:lnTo>
                    <a:pt x="1027112" y="373557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34507" y="2742603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07447" y="20553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07447" y="20553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3460" y="3461461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3460" y="3461461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90159" y="20553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90159" y="20553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3700" y="328385"/>
            <a:ext cx="5164455" cy="93916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3000"/>
              <a:t>ML </a:t>
            </a:r>
            <a:r>
              <a:rPr dirty="0" sz="3000" spc="-5"/>
              <a:t>is an iterative</a:t>
            </a:r>
            <a:r>
              <a:rPr dirty="0" sz="3000" spc="-145"/>
              <a:t> </a:t>
            </a:r>
            <a:r>
              <a:rPr dirty="0" sz="3000" spc="-5"/>
              <a:t>process</a:t>
            </a:r>
            <a:endParaRPr sz="3000"/>
          </a:p>
          <a:p>
            <a:pPr marL="3200400" marR="5080" indent="659765">
              <a:lnSpc>
                <a:spcPts val="1600"/>
              </a:lnSpc>
              <a:spcBef>
                <a:spcPts val="219"/>
              </a:spcBef>
            </a:pPr>
            <a:r>
              <a:rPr dirty="0" sz="1400"/>
              <a:t>Model +  </a:t>
            </a:r>
            <a:r>
              <a:rPr dirty="0" sz="1400" spc="-5"/>
              <a:t>Hyperparameters </a:t>
            </a:r>
            <a:r>
              <a:rPr dirty="0" sz="1400"/>
              <a:t>+</a:t>
            </a:r>
            <a:r>
              <a:rPr dirty="0" sz="1400" spc="-85"/>
              <a:t> </a:t>
            </a:r>
            <a:r>
              <a:rPr dirty="0" sz="1400" spc="-5"/>
              <a:t>Data</a:t>
            </a:r>
            <a:endParaRPr sz="1400"/>
          </a:p>
        </p:txBody>
      </p:sp>
      <p:sp>
        <p:nvSpPr>
          <p:cNvPr id="17" name="object 17"/>
          <p:cNvSpPr txBox="1"/>
          <p:nvPr/>
        </p:nvSpPr>
        <p:spPr>
          <a:xfrm>
            <a:off x="5778500" y="3060700"/>
            <a:ext cx="6616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200" y="3060700"/>
            <a:ext cx="1112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Error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0200" y="4152900"/>
            <a:ext cx="1478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Audit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53423" y="3329387"/>
            <a:ext cx="1491079" cy="1235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37230" cy="5143500"/>
            <a:chOff x="0" y="0"/>
            <a:chExt cx="32372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37230" cy="5143500"/>
            </a:xfrm>
            <a:custGeom>
              <a:avLst/>
              <a:gdLst/>
              <a:ahLst/>
              <a:cxnLst/>
              <a:rect l="l" t="t" r="r" b="b"/>
              <a:pathLst>
                <a:path w="3237230" h="5143500">
                  <a:moveTo>
                    <a:pt x="3236894" y="0"/>
                  </a:moveTo>
                  <a:lnTo>
                    <a:pt x="0" y="0"/>
                  </a:lnTo>
                  <a:lnTo>
                    <a:pt x="0" y="5038698"/>
                  </a:lnTo>
                  <a:lnTo>
                    <a:pt x="818492" y="5143500"/>
                  </a:lnTo>
                  <a:lnTo>
                    <a:pt x="2578305" y="5143500"/>
                  </a:lnTo>
                  <a:lnTo>
                    <a:pt x="3236894" y="0"/>
                  </a:lnTo>
                  <a:close/>
                </a:path>
              </a:pathLst>
            </a:custGeom>
            <a:solidFill>
              <a:srgbClr val="935D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802255" cy="5143500"/>
            </a:xfrm>
            <a:custGeom>
              <a:avLst/>
              <a:gdLst/>
              <a:ahLst/>
              <a:cxnLst/>
              <a:rect l="l" t="t" r="r" b="b"/>
              <a:pathLst>
                <a:path w="2802255" h="5143500">
                  <a:moveTo>
                    <a:pt x="256615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439229" y="5143500"/>
                  </a:lnTo>
                  <a:lnTo>
                    <a:pt x="2801670" y="16649"/>
                  </a:lnTo>
                  <a:lnTo>
                    <a:pt x="2566150" y="0"/>
                  </a:lnTo>
                  <a:close/>
                </a:path>
              </a:pathLst>
            </a:custGeom>
            <a:solidFill>
              <a:srgbClr val="933C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664699" y="3158844"/>
            <a:ext cx="4974590" cy="5715"/>
          </a:xfrm>
          <a:custGeom>
            <a:avLst/>
            <a:gdLst/>
            <a:ahLst/>
            <a:cxnLst/>
            <a:rect l="l" t="t" r="r" b="b"/>
            <a:pathLst>
              <a:path w="4974590" h="5714">
                <a:moveTo>
                  <a:pt x="0" y="5703"/>
                </a:moveTo>
                <a:lnTo>
                  <a:pt x="4974310" y="0"/>
                </a:lnTo>
              </a:path>
            </a:pathLst>
          </a:custGeom>
          <a:ln w="38100">
            <a:solidFill>
              <a:srgbClr val="8E24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248" y="1428750"/>
            <a:ext cx="2286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03700" y="2044700"/>
            <a:ext cx="384175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"/>
              <a:t>C1W2</a:t>
            </a:r>
            <a:r>
              <a:rPr dirty="0" sz="5200" spc="-95"/>
              <a:t> </a:t>
            </a:r>
            <a:r>
              <a:rPr dirty="0" sz="5200"/>
              <a:t>Slides</a:t>
            </a:r>
            <a:endParaRPr sz="5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7072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0">
                <a:latin typeface="Verdana"/>
                <a:cs typeface="Verdana"/>
              </a:rPr>
              <a:t>Getting </a:t>
            </a:r>
            <a:r>
              <a:rPr dirty="0" sz="3000" spc="-215">
                <a:latin typeface="Verdana"/>
                <a:cs typeface="Verdana"/>
              </a:rPr>
              <a:t>started </a:t>
            </a:r>
            <a:r>
              <a:rPr dirty="0" sz="3000" spc="-195">
                <a:latin typeface="Verdana"/>
                <a:cs typeface="Verdana"/>
              </a:rPr>
              <a:t>on</a:t>
            </a:r>
            <a:r>
              <a:rPr dirty="0" sz="3000" spc="-330">
                <a:latin typeface="Verdana"/>
                <a:cs typeface="Verdana"/>
              </a:rPr>
              <a:t> </a:t>
            </a:r>
            <a:r>
              <a:rPr dirty="0" sz="3000" spc="-204">
                <a:latin typeface="Verdana"/>
                <a:cs typeface="Verdana"/>
              </a:rPr>
              <a:t>modeling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1231900"/>
            <a:ext cx="7230745" cy="182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Font typeface="Arial"/>
              <a:buChar char="&quot;"/>
              <a:tabLst>
                <a:tab pos="329565" algn="l"/>
                <a:tab pos="330200" algn="l"/>
              </a:tabLst>
            </a:pPr>
            <a:r>
              <a:rPr dirty="0" sz="2000" spc="-140">
                <a:latin typeface="Verdana"/>
                <a:cs typeface="Verdana"/>
              </a:rPr>
              <a:t>Literature </a:t>
            </a:r>
            <a:r>
              <a:rPr dirty="0" sz="2000" spc="-100">
                <a:latin typeface="Verdana"/>
                <a:cs typeface="Verdana"/>
              </a:rPr>
              <a:t>search </a:t>
            </a:r>
            <a:r>
              <a:rPr dirty="0" sz="2000" spc="-170">
                <a:latin typeface="Verdana"/>
                <a:cs typeface="Verdana"/>
              </a:rPr>
              <a:t>to </a:t>
            </a:r>
            <a:r>
              <a:rPr dirty="0" sz="2000" spc="-70">
                <a:latin typeface="Verdana"/>
                <a:cs typeface="Verdana"/>
              </a:rPr>
              <a:t>see </a:t>
            </a:r>
            <a:r>
              <a:rPr dirty="0" sz="2000" spc="-145">
                <a:latin typeface="Verdana"/>
                <a:cs typeface="Verdana"/>
              </a:rPr>
              <a:t>what’s</a:t>
            </a:r>
            <a:r>
              <a:rPr dirty="0" sz="2000" spc="-27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possible.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&quot;"/>
            </a:pPr>
            <a:endParaRPr sz="1850">
              <a:latin typeface="Verdana"/>
              <a:cs typeface="Verdana"/>
            </a:endParaRPr>
          </a:p>
          <a:p>
            <a:pPr marL="330200" indent="-317500">
              <a:lnSpc>
                <a:spcPct val="100000"/>
              </a:lnSpc>
              <a:buFont typeface="Arial"/>
              <a:buChar char="&quot;"/>
              <a:tabLst>
                <a:tab pos="329565" algn="l"/>
                <a:tab pos="330200" algn="l"/>
              </a:tabLst>
            </a:pPr>
            <a:r>
              <a:rPr dirty="0" sz="2000" spc="-80">
                <a:latin typeface="Verdana"/>
                <a:cs typeface="Verdana"/>
              </a:rPr>
              <a:t>Find </a:t>
            </a:r>
            <a:r>
              <a:rPr dirty="0" sz="2000" spc="-125">
                <a:latin typeface="Verdana"/>
                <a:cs typeface="Verdana"/>
              </a:rPr>
              <a:t>open-source </a:t>
            </a:r>
            <a:r>
              <a:rPr dirty="0" sz="2000" spc="-150">
                <a:latin typeface="Verdana"/>
                <a:cs typeface="Verdana"/>
              </a:rPr>
              <a:t>implementations </a:t>
            </a:r>
            <a:r>
              <a:rPr dirty="0" sz="2000" spc="-130">
                <a:latin typeface="Verdana"/>
                <a:cs typeface="Verdana"/>
              </a:rPr>
              <a:t>if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available.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&quot;"/>
            </a:pPr>
            <a:endParaRPr sz="1850">
              <a:latin typeface="Verdana"/>
              <a:cs typeface="Verdana"/>
            </a:endParaRPr>
          </a:p>
          <a:p>
            <a:pPr marL="330200" marR="5080" indent="-317500">
              <a:lnSpc>
                <a:spcPct val="100000"/>
              </a:lnSpc>
              <a:buFont typeface="Arial"/>
              <a:buChar char="&quot;"/>
              <a:tabLst>
                <a:tab pos="329565" algn="l"/>
                <a:tab pos="330200" algn="l"/>
              </a:tabLst>
            </a:pPr>
            <a:r>
              <a:rPr dirty="0" sz="2000" spc="-35">
                <a:latin typeface="Verdana"/>
                <a:cs typeface="Verdana"/>
              </a:rPr>
              <a:t>A </a:t>
            </a:r>
            <a:r>
              <a:rPr dirty="0" sz="2000" spc="-110">
                <a:latin typeface="Verdana"/>
                <a:cs typeface="Verdana"/>
              </a:rPr>
              <a:t>reasonable </a:t>
            </a:r>
            <a:r>
              <a:rPr dirty="0" sz="2000" spc="-160">
                <a:latin typeface="Verdana"/>
                <a:cs typeface="Verdana"/>
              </a:rPr>
              <a:t>algorithm </a:t>
            </a:r>
            <a:r>
              <a:rPr dirty="0" sz="2000" spc="-175">
                <a:latin typeface="Verdana"/>
                <a:cs typeface="Verdana"/>
              </a:rPr>
              <a:t>with </a:t>
            </a:r>
            <a:r>
              <a:rPr dirty="0" sz="2000" spc="-125">
                <a:latin typeface="Verdana"/>
                <a:cs typeface="Verdana"/>
              </a:rPr>
              <a:t>good </a:t>
            </a:r>
            <a:r>
              <a:rPr dirty="0" sz="2000" spc="-140">
                <a:latin typeface="Verdana"/>
                <a:cs typeface="Verdana"/>
              </a:rPr>
              <a:t>data </a:t>
            </a:r>
            <a:r>
              <a:rPr dirty="0" sz="2000" spc="-135">
                <a:latin typeface="Verdana"/>
                <a:cs typeface="Verdana"/>
              </a:rPr>
              <a:t>will </a:t>
            </a:r>
            <a:r>
              <a:rPr dirty="0" sz="2000" spc="-150">
                <a:latin typeface="Verdana"/>
                <a:cs typeface="Verdana"/>
              </a:rPr>
              <a:t>often </a:t>
            </a:r>
            <a:r>
              <a:rPr dirty="0" sz="2000" spc="-165">
                <a:latin typeface="Verdana"/>
                <a:cs typeface="Verdana"/>
              </a:rPr>
              <a:t>outperform</a:t>
            </a:r>
            <a:r>
              <a:rPr dirty="0" sz="2000" spc="-42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a  </a:t>
            </a:r>
            <a:r>
              <a:rPr dirty="0" sz="2000" spc="-150">
                <a:latin typeface="Verdana"/>
                <a:cs typeface="Verdana"/>
              </a:rPr>
              <a:t>great </a:t>
            </a:r>
            <a:r>
              <a:rPr dirty="0" sz="2000" spc="-160">
                <a:latin typeface="Verdana"/>
                <a:cs typeface="Verdana"/>
              </a:rPr>
              <a:t>algorithm </a:t>
            </a:r>
            <a:r>
              <a:rPr dirty="0" sz="2000" spc="-175">
                <a:latin typeface="Verdana"/>
                <a:cs typeface="Verdana"/>
              </a:rPr>
              <a:t>with </a:t>
            </a:r>
            <a:r>
              <a:rPr dirty="0" sz="2000" spc="-170">
                <a:latin typeface="Verdana"/>
                <a:cs typeface="Verdana"/>
              </a:rPr>
              <a:t>not </a:t>
            </a:r>
            <a:r>
              <a:rPr dirty="0" sz="2000" spc="-75">
                <a:latin typeface="Verdana"/>
                <a:cs typeface="Verdana"/>
              </a:rPr>
              <a:t>so </a:t>
            </a:r>
            <a:r>
              <a:rPr dirty="0" sz="2000" spc="-125">
                <a:latin typeface="Verdana"/>
                <a:cs typeface="Verdana"/>
              </a:rPr>
              <a:t>good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0"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5547" y="2731366"/>
            <a:ext cx="1168400" cy="27305"/>
          </a:xfrm>
          <a:custGeom>
            <a:avLst/>
            <a:gdLst/>
            <a:ahLst/>
            <a:cxnLst/>
            <a:rect l="l" t="t" r="r" b="b"/>
            <a:pathLst>
              <a:path w="1168400" h="27305">
                <a:moveTo>
                  <a:pt x="0" y="15980"/>
                </a:moveTo>
                <a:lnTo>
                  <a:pt x="46037" y="18112"/>
                </a:lnTo>
                <a:lnTo>
                  <a:pt x="53986" y="18237"/>
                </a:lnTo>
                <a:lnTo>
                  <a:pt x="61776" y="18237"/>
                </a:lnTo>
                <a:lnTo>
                  <a:pt x="69566" y="18237"/>
                </a:lnTo>
                <a:lnTo>
                  <a:pt x="77162" y="18363"/>
                </a:lnTo>
                <a:lnTo>
                  <a:pt x="84564" y="18614"/>
                </a:lnTo>
                <a:lnTo>
                  <a:pt x="91966" y="18864"/>
                </a:lnTo>
                <a:lnTo>
                  <a:pt x="99219" y="19115"/>
                </a:lnTo>
                <a:lnTo>
                  <a:pt x="106321" y="19366"/>
                </a:lnTo>
                <a:lnTo>
                  <a:pt x="113424" y="19616"/>
                </a:lnTo>
                <a:lnTo>
                  <a:pt x="120652" y="19867"/>
                </a:lnTo>
                <a:lnTo>
                  <a:pt x="128006" y="20119"/>
                </a:lnTo>
                <a:lnTo>
                  <a:pt x="135359" y="20369"/>
                </a:lnTo>
                <a:lnTo>
                  <a:pt x="143542" y="20705"/>
                </a:lnTo>
                <a:lnTo>
                  <a:pt x="179462" y="22387"/>
                </a:lnTo>
                <a:lnTo>
                  <a:pt x="186181" y="22703"/>
                </a:lnTo>
                <a:lnTo>
                  <a:pt x="224161" y="24281"/>
                </a:lnTo>
                <a:lnTo>
                  <a:pt x="231688" y="24281"/>
                </a:lnTo>
                <a:lnTo>
                  <a:pt x="239215" y="24281"/>
                </a:lnTo>
                <a:lnTo>
                  <a:pt x="281730" y="24281"/>
                </a:lnTo>
                <a:lnTo>
                  <a:pt x="288600" y="24449"/>
                </a:lnTo>
                <a:lnTo>
                  <a:pt x="295873" y="24784"/>
                </a:lnTo>
                <a:lnTo>
                  <a:pt x="303146" y="25119"/>
                </a:lnTo>
                <a:lnTo>
                  <a:pt x="310481" y="25455"/>
                </a:lnTo>
                <a:lnTo>
                  <a:pt x="347886" y="27134"/>
                </a:lnTo>
                <a:lnTo>
                  <a:pt x="355660" y="27132"/>
                </a:lnTo>
                <a:lnTo>
                  <a:pt x="397167" y="24753"/>
                </a:lnTo>
                <a:lnTo>
                  <a:pt x="404509" y="24244"/>
                </a:lnTo>
                <a:lnTo>
                  <a:pt x="450119" y="21696"/>
                </a:lnTo>
                <a:lnTo>
                  <a:pt x="478277" y="21186"/>
                </a:lnTo>
                <a:lnTo>
                  <a:pt x="486860" y="21186"/>
                </a:lnTo>
                <a:lnTo>
                  <a:pt x="495233" y="21186"/>
                </a:lnTo>
                <a:lnTo>
                  <a:pt x="503396" y="21186"/>
                </a:lnTo>
                <a:lnTo>
                  <a:pt x="511558" y="21186"/>
                </a:lnTo>
                <a:lnTo>
                  <a:pt x="519575" y="21026"/>
                </a:lnTo>
                <a:lnTo>
                  <a:pt x="558729" y="19428"/>
                </a:lnTo>
                <a:lnTo>
                  <a:pt x="574309" y="18341"/>
                </a:lnTo>
                <a:lnTo>
                  <a:pt x="582099" y="17722"/>
                </a:lnTo>
                <a:lnTo>
                  <a:pt x="620359" y="16066"/>
                </a:lnTo>
                <a:lnTo>
                  <a:pt x="635859" y="15617"/>
                </a:lnTo>
                <a:lnTo>
                  <a:pt x="643609" y="15617"/>
                </a:lnTo>
                <a:lnTo>
                  <a:pt x="651359" y="15617"/>
                </a:lnTo>
                <a:lnTo>
                  <a:pt x="821309" y="15617"/>
                </a:lnTo>
                <a:lnTo>
                  <a:pt x="829055" y="15477"/>
                </a:lnTo>
                <a:lnTo>
                  <a:pt x="836885" y="15198"/>
                </a:lnTo>
                <a:lnTo>
                  <a:pt x="844716" y="14919"/>
                </a:lnTo>
                <a:lnTo>
                  <a:pt x="852782" y="14490"/>
                </a:lnTo>
                <a:lnTo>
                  <a:pt x="861082" y="13911"/>
                </a:lnTo>
                <a:lnTo>
                  <a:pt x="869381" y="13333"/>
                </a:lnTo>
                <a:lnTo>
                  <a:pt x="908600" y="8973"/>
                </a:lnTo>
                <a:lnTo>
                  <a:pt x="916140" y="8055"/>
                </a:lnTo>
                <a:lnTo>
                  <a:pt x="950318" y="5290"/>
                </a:lnTo>
                <a:lnTo>
                  <a:pt x="957130" y="4991"/>
                </a:lnTo>
                <a:lnTo>
                  <a:pt x="964111" y="4841"/>
                </a:lnTo>
                <a:lnTo>
                  <a:pt x="971262" y="4841"/>
                </a:lnTo>
                <a:lnTo>
                  <a:pt x="978414" y="4841"/>
                </a:lnTo>
                <a:lnTo>
                  <a:pt x="1014036" y="5969"/>
                </a:lnTo>
                <a:lnTo>
                  <a:pt x="1021099" y="6220"/>
                </a:lnTo>
                <a:lnTo>
                  <a:pt x="1028128" y="6471"/>
                </a:lnTo>
                <a:lnTo>
                  <a:pt x="1035126" y="6722"/>
                </a:lnTo>
                <a:lnTo>
                  <a:pt x="1042124" y="6973"/>
                </a:lnTo>
                <a:lnTo>
                  <a:pt x="1049101" y="7098"/>
                </a:lnTo>
                <a:lnTo>
                  <a:pt x="1056058" y="7098"/>
                </a:lnTo>
                <a:lnTo>
                  <a:pt x="1063015" y="7098"/>
                </a:lnTo>
                <a:lnTo>
                  <a:pt x="1069971" y="6959"/>
                </a:lnTo>
                <a:lnTo>
                  <a:pt x="1076928" y="6680"/>
                </a:lnTo>
                <a:lnTo>
                  <a:pt x="1083886" y="6401"/>
                </a:lnTo>
                <a:lnTo>
                  <a:pt x="1090669" y="5867"/>
                </a:lnTo>
                <a:lnTo>
                  <a:pt x="1097278" y="5078"/>
                </a:lnTo>
                <a:lnTo>
                  <a:pt x="1103888" y="4289"/>
                </a:lnTo>
                <a:lnTo>
                  <a:pt x="1144238" y="255"/>
                </a:lnTo>
                <a:lnTo>
                  <a:pt x="1151082" y="0"/>
                </a:lnTo>
                <a:lnTo>
                  <a:pt x="1157951" y="0"/>
                </a:lnTo>
                <a:lnTo>
                  <a:pt x="1168253" y="0"/>
                </a:lnTo>
              </a:path>
            </a:pathLst>
          </a:custGeom>
          <a:ln w="37276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7774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Deployment </a:t>
            </a:r>
            <a:r>
              <a:rPr dirty="0" sz="3000"/>
              <a:t>constraints </a:t>
            </a:r>
            <a:r>
              <a:rPr dirty="0" sz="3000" spc="-5"/>
              <a:t>when picking </a:t>
            </a:r>
            <a:r>
              <a:rPr dirty="0" sz="3000"/>
              <a:t>a</a:t>
            </a:r>
            <a:r>
              <a:rPr dirty="0" sz="3000" spc="-90"/>
              <a:t> </a:t>
            </a:r>
            <a:r>
              <a:rPr dirty="0" sz="3000"/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0200" y="977900"/>
            <a:ext cx="7685405" cy="299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 marR="5080" indent="88900">
              <a:lnSpc>
                <a:spcPct val="1417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Should you take </a:t>
            </a:r>
            <a:r>
              <a:rPr dirty="0" sz="2000" spc="-5">
                <a:latin typeface="Arial"/>
                <a:cs typeface="Arial"/>
              </a:rPr>
              <a:t>into account deployment </a:t>
            </a:r>
            <a:r>
              <a:rPr dirty="0" sz="2000">
                <a:latin typeface="Arial"/>
                <a:cs typeface="Arial"/>
              </a:rPr>
              <a:t>constraints </a:t>
            </a:r>
            <a:r>
              <a:rPr dirty="0" sz="2000" spc="-5">
                <a:latin typeface="Arial"/>
                <a:cs typeface="Arial"/>
              </a:rPr>
              <a:t>when picking 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model?</a:t>
            </a:r>
            <a:endParaRPr sz="2000">
              <a:latin typeface="Arial"/>
              <a:cs typeface="Arial"/>
            </a:endParaRPr>
          </a:p>
          <a:p>
            <a:pPr marL="12700" marR="659130" indent="88900">
              <a:lnSpc>
                <a:spcPct val="145800"/>
              </a:lnSpc>
              <a:spcBef>
                <a:spcPts val="1500"/>
              </a:spcBef>
            </a:pPr>
            <a:r>
              <a:rPr dirty="0" sz="2000" spc="-30" b="1">
                <a:latin typeface="Arial"/>
                <a:cs typeface="Arial"/>
              </a:rPr>
              <a:t>Yes</a:t>
            </a:r>
            <a:r>
              <a:rPr dirty="0" sz="2000" spc="-30">
                <a:latin typeface="Arial"/>
                <a:cs typeface="Arial"/>
              </a:rPr>
              <a:t>, </a:t>
            </a:r>
            <a:r>
              <a:rPr dirty="0" sz="2000" spc="-5">
                <a:latin typeface="Arial"/>
                <a:cs typeface="Arial"/>
              </a:rPr>
              <a:t>if baseline is already established and goal is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build and  </a:t>
            </a:r>
            <a:r>
              <a:rPr dirty="0" sz="2000" spc="-25">
                <a:latin typeface="Arial"/>
                <a:cs typeface="Arial"/>
              </a:rPr>
              <a:t>deploy.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"/>
              <a:cs typeface="Arial"/>
            </a:endParaRPr>
          </a:p>
          <a:p>
            <a:pPr marL="88900" marR="601980">
              <a:lnSpc>
                <a:spcPts val="2300"/>
              </a:lnSpc>
            </a:pPr>
            <a:r>
              <a:rPr dirty="0" sz="2000" b="1">
                <a:latin typeface="Arial"/>
                <a:cs typeface="Arial"/>
              </a:rPr>
              <a:t>No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5">
                <a:latin typeface="Arial"/>
                <a:cs typeface="Arial"/>
              </a:rPr>
              <a:t>if purpose is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establish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baseline and determine what is  possible and </a:t>
            </a:r>
            <a:r>
              <a:rPr dirty="0" sz="2000">
                <a:latin typeface="Arial"/>
                <a:cs typeface="Arial"/>
              </a:rPr>
              <a:t>might </a:t>
            </a:r>
            <a:r>
              <a:rPr dirty="0" sz="2000" spc="-5">
                <a:latin typeface="Arial"/>
                <a:cs typeface="Arial"/>
              </a:rPr>
              <a:t>be worth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pursuing.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61036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Sanity-check for code </a:t>
            </a:r>
            <a:r>
              <a:rPr dirty="0" sz="3000" spc="-5"/>
              <a:t>and</a:t>
            </a:r>
            <a:r>
              <a:rPr dirty="0" sz="3000" spc="-100"/>
              <a:t> </a:t>
            </a:r>
            <a:r>
              <a:rPr dirty="0" sz="3000" spc="-5"/>
              <a:t>algorithm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5054168" y="2097671"/>
            <a:ext cx="295275" cy="167005"/>
            <a:chOff x="5054168" y="2097671"/>
            <a:chExt cx="295275" cy="167005"/>
          </a:xfrm>
        </p:grpSpPr>
        <p:sp>
          <p:nvSpPr>
            <p:cNvPr id="4" name="object 4"/>
            <p:cNvSpPr/>
            <p:nvPr/>
          </p:nvSpPr>
          <p:spPr>
            <a:xfrm>
              <a:off x="5066868" y="2110371"/>
              <a:ext cx="269875" cy="141605"/>
            </a:xfrm>
            <a:custGeom>
              <a:avLst/>
              <a:gdLst/>
              <a:ahLst/>
              <a:cxnLst/>
              <a:rect l="l" t="t" r="r" b="b"/>
              <a:pathLst>
                <a:path w="269875" h="141605">
                  <a:moveTo>
                    <a:pt x="199059" y="0"/>
                  </a:moveTo>
                  <a:lnTo>
                    <a:pt x="199059" y="35318"/>
                  </a:lnTo>
                  <a:lnTo>
                    <a:pt x="0" y="35318"/>
                  </a:lnTo>
                  <a:lnTo>
                    <a:pt x="0" y="105956"/>
                  </a:lnTo>
                  <a:lnTo>
                    <a:pt x="199059" y="105956"/>
                  </a:lnTo>
                  <a:lnTo>
                    <a:pt x="199059" y="141274"/>
                  </a:lnTo>
                  <a:lnTo>
                    <a:pt x="269697" y="70637"/>
                  </a:lnTo>
                  <a:lnTo>
                    <a:pt x="199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66868" y="2110371"/>
              <a:ext cx="269875" cy="141605"/>
            </a:xfrm>
            <a:custGeom>
              <a:avLst/>
              <a:gdLst/>
              <a:ahLst/>
              <a:cxnLst/>
              <a:rect l="l" t="t" r="r" b="b"/>
              <a:pathLst>
                <a:path w="269875" h="141605">
                  <a:moveTo>
                    <a:pt x="199059" y="105956"/>
                  </a:moveTo>
                  <a:lnTo>
                    <a:pt x="199059" y="141274"/>
                  </a:lnTo>
                  <a:lnTo>
                    <a:pt x="269697" y="70637"/>
                  </a:lnTo>
                  <a:lnTo>
                    <a:pt x="199059" y="0"/>
                  </a:lnTo>
                  <a:lnTo>
                    <a:pt x="199059" y="35318"/>
                  </a:lnTo>
                  <a:lnTo>
                    <a:pt x="0" y="35318"/>
                  </a:lnTo>
                  <a:lnTo>
                    <a:pt x="0" y="105956"/>
                  </a:lnTo>
                  <a:lnTo>
                    <a:pt x="199059" y="10595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08500" y="1688535"/>
            <a:ext cx="1353820" cy="63055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608965" algn="l"/>
              </a:tabLst>
            </a:pPr>
            <a:r>
              <a:rPr dirty="0" sz="1400">
                <a:latin typeface="Arial"/>
                <a:cs typeface="Arial"/>
              </a:rPr>
              <a:t>audio	transcript</a:t>
            </a:r>
            <a:endParaRPr sz="14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520"/>
              </a:spcBef>
              <a:tabLst>
                <a:tab pos="913765" algn="l"/>
              </a:tabLst>
            </a:pPr>
            <a:r>
              <a:rPr dirty="0" sz="1800">
                <a:latin typeface="Arial"/>
                <a:cs typeface="Arial"/>
              </a:rPr>
              <a:t>X	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7950" y="2056028"/>
            <a:ext cx="276225" cy="71120"/>
          </a:xfrm>
          <a:custGeom>
            <a:avLst/>
            <a:gdLst/>
            <a:ahLst/>
            <a:cxnLst/>
            <a:rect l="l" t="t" r="r" b="b"/>
            <a:pathLst>
              <a:path w="276225" h="71119">
                <a:moveTo>
                  <a:pt x="276123" y="0"/>
                </a:moveTo>
                <a:lnTo>
                  <a:pt x="275661" y="27496"/>
                </a:lnTo>
                <a:lnTo>
                  <a:pt x="274402" y="49949"/>
                </a:lnTo>
                <a:lnTo>
                  <a:pt x="272533" y="65086"/>
                </a:lnTo>
                <a:lnTo>
                  <a:pt x="270243" y="70637"/>
                </a:lnTo>
                <a:lnTo>
                  <a:pt x="5880" y="70637"/>
                </a:lnTo>
                <a:lnTo>
                  <a:pt x="3595" y="65086"/>
                </a:lnTo>
                <a:lnTo>
                  <a:pt x="1725" y="49949"/>
                </a:lnTo>
                <a:lnTo>
                  <a:pt x="463" y="27496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1761" y="2056028"/>
            <a:ext cx="276225" cy="71120"/>
          </a:xfrm>
          <a:custGeom>
            <a:avLst/>
            <a:gdLst/>
            <a:ahLst/>
            <a:cxnLst/>
            <a:rect l="l" t="t" r="r" b="b"/>
            <a:pathLst>
              <a:path w="276225" h="71119">
                <a:moveTo>
                  <a:pt x="276123" y="0"/>
                </a:moveTo>
                <a:lnTo>
                  <a:pt x="275661" y="27496"/>
                </a:lnTo>
                <a:lnTo>
                  <a:pt x="274402" y="49949"/>
                </a:lnTo>
                <a:lnTo>
                  <a:pt x="272533" y="65086"/>
                </a:lnTo>
                <a:lnTo>
                  <a:pt x="270243" y="70637"/>
                </a:lnTo>
                <a:lnTo>
                  <a:pt x="5880" y="70637"/>
                </a:lnTo>
                <a:lnTo>
                  <a:pt x="3595" y="65086"/>
                </a:lnTo>
                <a:lnTo>
                  <a:pt x="1725" y="49949"/>
                </a:lnTo>
                <a:lnTo>
                  <a:pt x="463" y="27496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05560" y="2056028"/>
            <a:ext cx="276225" cy="71120"/>
          </a:xfrm>
          <a:custGeom>
            <a:avLst/>
            <a:gdLst/>
            <a:ahLst/>
            <a:cxnLst/>
            <a:rect l="l" t="t" r="r" b="b"/>
            <a:pathLst>
              <a:path w="276225" h="71119">
                <a:moveTo>
                  <a:pt x="276123" y="0"/>
                </a:moveTo>
                <a:lnTo>
                  <a:pt x="275661" y="27496"/>
                </a:lnTo>
                <a:lnTo>
                  <a:pt x="274402" y="49949"/>
                </a:lnTo>
                <a:lnTo>
                  <a:pt x="272533" y="65086"/>
                </a:lnTo>
                <a:lnTo>
                  <a:pt x="270243" y="70637"/>
                </a:lnTo>
                <a:lnTo>
                  <a:pt x="5880" y="70637"/>
                </a:lnTo>
                <a:lnTo>
                  <a:pt x="3595" y="65086"/>
                </a:lnTo>
                <a:lnTo>
                  <a:pt x="1725" y="49949"/>
                </a:lnTo>
                <a:lnTo>
                  <a:pt x="463" y="27496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9372" y="2056015"/>
            <a:ext cx="276225" cy="71120"/>
          </a:xfrm>
          <a:custGeom>
            <a:avLst/>
            <a:gdLst/>
            <a:ahLst/>
            <a:cxnLst/>
            <a:rect l="l" t="t" r="r" b="b"/>
            <a:pathLst>
              <a:path w="276225" h="71119">
                <a:moveTo>
                  <a:pt x="276123" y="0"/>
                </a:moveTo>
                <a:lnTo>
                  <a:pt x="275661" y="27496"/>
                </a:lnTo>
                <a:lnTo>
                  <a:pt x="274402" y="49949"/>
                </a:lnTo>
                <a:lnTo>
                  <a:pt x="272533" y="65086"/>
                </a:lnTo>
                <a:lnTo>
                  <a:pt x="270243" y="70637"/>
                </a:lnTo>
                <a:lnTo>
                  <a:pt x="5880" y="70637"/>
                </a:lnTo>
                <a:lnTo>
                  <a:pt x="3595" y="65086"/>
                </a:lnTo>
                <a:lnTo>
                  <a:pt x="1725" y="49949"/>
                </a:lnTo>
                <a:lnTo>
                  <a:pt x="463" y="27496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53184" y="2056015"/>
            <a:ext cx="276225" cy="71120"/>
          </a:xfrm>
          <a:custGeom>
            <a:avLst/>
            <a:gdLst/>
            <a:ahLst/>
            <a:cxnLst/>
            <a:rect l="l" t="t" r="r" b="b"/>
            <a:pathLst>
              <a:path w="276225" h="71119">
                <a:moveTo>
                  <a:pt x="276123" y="0"/>
                </a:moveTo>
                <a:lnTo>
                  <a:pt x="275661" y="27496"/>
                </a:lnTo>
                <a:lnTo>
                  <a:pt x="274402" y="49949"/>
                </a:lnTo>
                <a:lnTo>
                  <a:pt x="272533" y="65086"/>
                </a:lnTo>
                <a:lnTo>
                  <a:pt x="270243" y="70637"/>
                </a:lnTo>
                <a:lnTo>
                  <a:pt x="5880" y="70637"/>
                </a:lnTo>
                <a:lnTo>
                  <a:pt x="3595" y="65086"/>
                </a:lnTo>
                <a:lnTo>
                  <a:pt x="1725" y="49949"/>
                </a:lnTo>
                <a:lnTo>
                  <a:pt x="463" y="27496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76983" y="2056015"/>
            <a:ext cx="276225" cy="71120"/>
          </a:xfrm>
          <a:custGeom>
            <a:avLst/>
            <a:gdLst/>
            <a:ahLst/>
            <a:cxnLst/>
            <a:rect l="l" t="t" r="r" b="b"/>
            <a:pathLst>
              <a:path w="276225" h="71119">
                <a:moveTo>
                  <a:pt x="276123" y="0"/>
                </a:moveTo>
                <a:lnTo>
                  <a:pt x="275661" y="27496"/>
                </a:lnTo>
                <a:lnTo>
                  <a:pt x="274402" y="49949"/>
                </a:lnTo>
                <a:lnTo>
                  <a:pt x="272533" y="65086"/>
                </a:lnTo>
                <a:lnTo>
                  <a:pt x="270243" y="70637"/>
                </a:lnTo>
                <a:lnTo>
                  <a:pt x="5880" y="70637"/>
                </a:lnTo>
                <a:lnTo>
                  <a:pt x="3595" y="65086"/>
                </a:lnTo>
                <a:lnTo>
                  <a:pt x="1725" y="49949"/>
                </a:lnTo>
                <a:lnTo>
                  <a:pt x="463" y="27496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9900" y="1104900"/>
            <a:ext cx="7132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sz="1800" spc="445">
                <a:latin typeface="Arial"/>
                <a:cs typeface="Arial"/>
              </a:rPr>
              <a:t>"	</a:t>
            </a:r>
            <a:r>
              <a:rPr dirty="0" sz="1800" spc="-25">
                <a:latin typeface="Arial"/>
                <a:cs typeface="Arial"/>
              </a:rPr>
              <a:t>Try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overfit </a:t>
            </a:r>
            <a:r>
              <a:rPr dirty="0" sz="1800">
                <a:latin typeface="Arial"/>
                <a:cs typeface="Arial"/>
              </a:rPr>
              <a:t>a small training </a:t>
            </a:r>
            <a:r>
              <a:rPr dirty="0" sz="1800" spc="-5">
                <a:latin typeface="Arial"/>
                <a:cs typeface="Arial"/>
              </a:rPr>
              <a:t>dataset before </a:t>
            </a:r>
            <a:r>
              <a:rPr dirty="0" sz="1800">
                <a:latin typeface="Arial"/>
                <a:cs typeface="Arial"/>
              </a:rPr>
              <a:t>training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large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900" y="1905000"/>
            <a:ext cx="3634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sz="1800" spc="445">
                <a:latin typeface="Arial"/>
                <a:cs typeface="Arial"/>
              </a:rPr>
              <a:t>"	</a:t>
            </a:r>
            <a:r>
              <a:rPr dirty="0" sz="1800">
                <a:latin typeface="Arial"/>
                <a:cs typeface="Arial"/>
              </a:rPr>
              <a:t>Example </a:t>
            </a:r>
            <a:r>
              <a:rPr dirty="0" sz="1800" spc="-5">
                <a:latin typeface="Arial"/>
                <a:cs typeface="Arial"/>
              </a:rPr>
              <a:t>#1: </a:t>
            </a:r>
            <a:r>
              <a:rPr dirty="0" sz="1800">
                <a:latin typeface="Arial"/>
                <a:cs typeface="Arial"/>
              </a:rPr>
              <a:t>Speech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recognition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900" y="2717901"/>
            <a:ext cx="3749040" cy="109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0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Example </a:t>
            </a:r>
            <a:r>
              <a:rPr dirty="0" sz="1800" spc="-5">
                <a:latin typeface="Arial"/>
                <a:cs typeface="Arial"/>
              </a:rPr>
              <a:t>#2: </a:t>
            </a:r>
            <a:r>
              <a:rPr dirty="0" sz="1800">
                <a:latin typeface="Arial"/>
                <a:cs typeface="Arial"/>
              </a:rPr>
              <a:t>Image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segmentation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&quot;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&quot;"/>
            </a:pP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Example </a:t>
            </a:r>
            <a:r>
              <a:rPr dirty="0" sz="1800" spc="-5">
                <a:latin typeface="Arial"/>
                <a:cs typeface="Arial"/>
              </a:rPr>
              <a:t>#3: </a:t>
            </a:r>
            <a:r>
              <a:rPr dirty="0" sz="1800">
                <a:latin typeface="Arial"/>
                <a:cs typeface="Arial"/>
              </a:rPr>
              <a:t>Image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7390" y="2734796"/>
            <a:ext cx="1295044" cy="118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7024090" y="2734793"/>
            <a:ext cx="1295400" cy="1194435"/>
            <a:chOff x="7024090" y="2734793"/>
            <a:chExt cx="1295400" cy="1194435"/>
          </a:xfrm>
        </p:grpSpPr>
        <p:sp>
          <p:nvSpPr>
            <p:cNvPr id="18" name="object 18"/>
            <p:cNvSpPr/>
            <p:nvPr/>
          </p:nvSpPr>
          <p:spPr>
            <a:xfrm>
              <a:off x="7024090" y="2734793"/>
              <a:ext cx="1295044" cy="11898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45350" y="3110056"/>
              <a:ext cx="1047750" cy="819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001" y="495300"/>
            <a:ext cx="5511165" cy="14255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380365">
              <a:lnSpc>
                <a:spcPts val="5500"/>
              </a:lnSpc>
              <a:spcBef>
                <a:spcPts val="300"/>
              </a:spcBef>
            </a:pPr>
            <a:r>
              <a:rPr dirty="0" sz="4600">
                <a:latin typeface="Arial"/>
                <a:cs typeface="Arial"/>
              </a:rPr>
              <a:t>Error </a:t>
            </a:r>
            <a:r>
              <a:rPr dirty="0" sz="4600" spc="-5">
                <a:latin typeface="Arial"/>
                <a:cs typeface="Arial"/>
              </a:rPr>
              <a:t>analysis and  performance</a:t>
            </a:r>
            <a:r>
              <a:rPr dirty="0" sz="4600" spc="-95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auditing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0" y="2857500"/>
            <a:ext cx="54489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Arial"/>
                <a:cs typeface="Arial"/>
              </a:rPr>
              <a:t>Error </a:t>
            </a:r>
            <a:r>
              <a:rPr dirty="0" sz="4200" spc="-5">
                <a:latin typeface="Arial"/>
                <a:cs typeface="Arial"/>
              </a:rPr>
              <a:t>analysis</a:t>
            </a:r>
            <a:r>
              <a:rPr dirty="0" sz="4200" spc="-95">
                <a:latin typeface="Arial"/>
                <a:cs typeface="Arial"/>
              </a:rPr>
              <a:t> </a:t>
            </a:r>
            <a:r>
              <a:rPr dirty="0" sz="4200" spc="-5">
                <a:latin typeface="Arial"/>
                <a:cs typeface="Arial"/>
              </a:rPr>
              <a:t>example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8329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Speech recognition</a:t>
            </a:r>
            <a:r>
              <a:rPr dirty="0" sz="3000" spc="-95"/>
              <a:t> </a:t>
            </a:r>
            <a:r>
              <a:rPr dirty="0" sz="3000" spc="-5"/>
              <a:t>example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4000" y="1435100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142240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0215" y="1323136"/>
            <a:ext cx="8644255" cy="2311400"/>
            <a:chOff x="280215" y="1323136"/>
            <a:chExt cx="8644255" cy="2311400"/>
          </a:xfrm>
        </p:grpSpPr>
        <p:sp>
          <p:nvSpPr>
            <p:cNvPr id="6" name="object 6"/>
            <p:cNvSpPr/>
            <p:nvPr/>
          </p:nvSpPr>
          <p:spPr>
            <a:xfrm>
              <a:off x="280212" y="1367967"/>
              <a:ext cx="8644255" cy="2266950"/>
            </a:xfrm>
            <a:custGeom>
              <a:avLst/>
              <a:gdLst/>
              <a:ahLst/>
              <a:cxnLst/>
              <a:rect l="l" t="t" r="r" b="b"/>
              <a:pathLst>
                <a:path w="8644255" h="2266950">
                  <a:moveTo>
                    <a:pt x="8643976" y="434644"/>
                  </a:moveTo>
                  <a:lnTo>
                    <a:pt x="1070305" y="423405"/>
                  </a:lnTo>
                  <a:lnTo>
                    <a:pt x="1075105" y="317"/>
                  </a:lnTo>
                  <a:lnTo>
                    <a:pt x="1046543" y="0"/>
                  </a:lnTo>
                  <a:lnTo>
                    <a:pt x="1041742" y="423354"/>
                  </a:lnTo>
                  <a:lnTo>
                    <a:pt x="38" y="421805"/>
                  </a:lnTo>
                  <a:lnTo>
                    <a:pt x="0" y="450367"/>
                  </a:lnTo>
                  <a:lnTo>
                    <a:pt x="1041412" y="451916"/>
                  </a:lnTo>
                  <a:lnTo>
                    <a:pt x="1020851" y="2266010"/>
                  </a:lnTo>
                  <a:lnTo>
                    <a:pt x="1049426" y="2266340"/>
                  </a:lnTo>
                  <a:lnTo>
                    <a:pt x="1069975" y="451967"/>
                  </a:lnTo>
                  <a:lnTo>
                    <a:pt x="8643937" y="463219"/>
                  </a:lnTo>
                  <a:lnTo>
                    <a:pt x="8643976" y="434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32565" y="1337424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3" y="0"/>
                  </a:moveTo>
                  <a:lnTo>
                    <a:pt x="0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98359" y="1337424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3" y="0"/>
                  </a:moveTo>
                  <a:lnTo>
                    <a:pt x="0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45000" y="1384300"/>
            <a:ext cx="1042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300" y="1818639"/>
            <a:ext cx="138430" cy="11811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7000" y="1818639"/>
            <a:ext cx="219138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563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"Stir fried </a:t>
            </a:r>
            <a:r>
              <a:rPr dirty="0" sz="1600" spc="-5">
                <a:latin typeface="Arial"/>
                <a:cs typeface="Arial"/>
              </a:rPr>
              <a:t>lettuce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recipe"  "Sweetened </a:t>
            </a:r>
            <a:r>
              <a:rPr dirty="0" sz="1600" spc="-5">
                <a:latin typeface="Arial"/>
                <a:cs typeface="Arial"/>
              </a:rPr>
              <a:t>coffee"  </a:t>
            </a:r>
            <a:r>
              <a:rPr dirty="0" sz="1600">
                <a:latin typeface="Arial"/>
                <a:cs typeface="Arial"/>
              </a:rPr>
              <a:t>"Sail </a:t>
            </a:r>
            <a:r>
              <a:rPr dirty="0" sz="1600" spc="-5">
                <a:latin typeface="Arial"/>
                <a:cs typeface="Arial"/>
              </a:rPr>
              <a:t>away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song"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4300" y="1831339"/>
            <a:ext cx="2021839" cy="1155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56300"/>
              </a:lnSpc>
            </a:pPr>
            <a:r>
              <a:rPr dirty="0" sz="1600">
                <a:latin typeface="Arial"/>
                <a:cs typeface="Arial"/>
              </a:rPr>
              <a:t>"Stir fry </a:t>
            </a:r>
            <a:r>
              <a:rPr dirty="0" sz="1600" spc="-5">
                <a:latin typeface="Arial"/>
                <a:cs typeface="Arial"/>
              </a:rPr>
              <a:t>lettuce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recipe"  "Swedish </a:t>
            </a:r>
            <a:r>
              <a:rPr dirty="0" sz="1600" spc="-5">
                <a:latin typeface="Arial"/>
                <a:cs typeface="Arial"/>
              </a:rPr>
              <a:t>coffee"  </a:t>
            </a:r>
            <a:r>
              <a:rPr dirty="0" sz="1600">
                <a:latin typeface="Arial"/>
                <a:cs typeface="Arial"/>
              </a:rPr>
              <a:t>"Sell </a:t>
            </a:r>
            <a:r>
              <a:rPr dirty="0" sz="1600" spc="-5">
                <a:latin typeface="Arial"/>
                <a:cs typeface="Arial"/>
              </a:rPr>
              <a:t>away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some"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300" y="3149600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9900" y="3162300"/>
            <a:ext cx="1417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"Let's catch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up"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7200" y="3162300"/>
            <a:ext cx="13608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"Let's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ketchup"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3423" y="1308100"/>
            <a:ext cx="480059" cy="44259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76200">
              <a:lnSpc>
                <a:spcPts val="1600"/>
              </a:lnSpc>
              <a:spcBef>
                <a:spcPts val="219"/>
              </a:spcBef>
            </a:pPr>
            <a:r>
              <a:rPr dirty="0" sz="1400" spc="-5">
                <a:latin typeface="Arial"/>
                <a:cs typeface="Arial"/>
              </a:rPr>
              <a:t>Car  Noise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24302" y="1337424"/>
            <a:ext cx="2348865" cy="2189480"/>
            <a:chOff x="6424302" y="1337424"/>
            <a:chExt cx="2348865" cy="2189480"/>
          </a:xfrm>
        </p:grpSpPr>
        <p:sp>
          <p:nvSpPr>
            <p:cNvPr id="18" name="object 18"/>
            <p:cNvSpPr/>
            <p:nvPr/>
          </p:nvSpPr>
          <p:spPr>
            <a:xfrm>
              <a:off x="7071664" y="1337424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0" y="0"/>
                  </a:moveTo>
                  <a:lnTo>
                    <a:pt x="3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34870" y="1337424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0" y="0"/>
                  </a:moveTo>
                  <a:lnTo>
                    <a:pt x="3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42940" y="1911568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20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7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10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65545" y="2344918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19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8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09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81354" y="2344918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19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8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09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65545" y="2750302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19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8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09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42940" y="3211604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19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8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09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65545" y="3151025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19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8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09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381354" y="3151025"/>
              <a:ext cx="373380" cy="262890"/>
            </a:xfrm>
            <a:custGeom>
              <a:avLst/>
              <a:gdLst/>
              <a:ahLst/>
              <a:cxnLst/>
              <a:rect l="l" t="t" r="r" b="b"/>
              <a:pathLst>
                <a:path w="373379" h="262889">
                  <a:moveTo>
                    <a:pt x="0" y="212195"/>
                  </a:moveTo>
                  <a:lnTo>
                    <a:pt x="33689" y="235647"/>
                  </a:lnTo>
                  <a:lnTo>
                    <a:pt x="39352" y="239449"/>
                  </a:lnTo>
                  <a:lnTo>
                    <a:pt x="44715" y="243089"/>
                  </a:lnTo>
                  <a:lnTo>
                    <a:pt x="50078" y="246729"/>
                  </a:lnTo>
                  <a:lnTo>
                    <a:pt x="55353" y="250443"/>
                  </a:lnTo>
                  <a:lnTo>
                    <a:pt x="60538" y="254228"/>
                  </a:lnTo>
                  <a:lnTo>
                    <a:pt x="65723" y="258015"/>
                  </a:lnTo>
                  <a:lnTo>
                    <a:pt x="70772" y="260398"/>
                  </a:lnTo>
                  <a:lnTo>
                    <a:pt x="75682" y="261382"/>
                  </a:lnTo>
                  <a:lnTo>
                    <a:pt x="80592" y="262365"/>
                  </a:lnTo>
                  <a:lnTo>
                    <a:pt x="85432" y="261921"/>
                  </a:lnTo>
                  <a:lnTo>
                    <a:pt x="90200" y="260053"/>
                  </a:lnTo>
                  <a:lnTo>
                    <a:pt x="94970" y="258184"/>
                  </a:lnTo>
                  <a:lnTo>
                    <a:pt x="99763" y="254821"/>
                  </a:lnTo>
                  <a:lnTo>
                    <a:pt x="104580" y="249963"/>
                  </a:lnTo>
                  <a:lnTo>
                    <a:pt x="109397" y="245106"/>
                  </a:lnTo>
                  <a:lnTo>
                    <a:pt x="132034" y="218984"/>
                  </a:lnTo>
                  <a:lnTo>
                    <a:pt x="136613" y="213277"/>
                  </a:lnTo>
                  <a:lnTo>
                    <a:pt x="141191" y="207570"/>
                  </a:lnTo>
                  <a:lnTo>
                    <a:pt x="145770" y="201862"/>
                  </a:lnTo>
                  <a:lnTo>
                    <a:pt x="150349" y="196155"/>
                  </a:lnTo>
                  <a:lnTo>
                    <a:pt x="174699" y="170689"/>
                  </a:lnTo>
                  <a:lnTo>
                    <a:pt x="179601" y="166017"/>
                  </a:lnTo>
                  <a:lnTo>
                    <a:pt x="184641" y="161206"/>
                  </a:lnTo>
                  <a:lnTo>
                    <a:pt x="189817" y="156255"/>
                  </a:lnTo>
                  <a:lnTo>
                    <a:pt x="194995" y="151305"/>
                  </a:lnTo>
                  <a:lnTo>
                    <a:pt x="200298" y="146353"/>
                  </a:lnTo>
                  <a:lnTo>
                    <a:pt x="205726" y="141403"/>
                  </a:lnTo>
                  <a:lnTo>
                    <a:pt x="211154" y="136452"/>
                  </a:lnTo>
                  <a:lnTo>
                    <a:pt x="216719" y="131638"/>
                  </a:lnTo>
                  <a:lnTo>
                    <a:pt x="222423" y="126963"/>
                  </a:lnTo>
                  <a:lnTo>
                    <a:pt x="228126" y="122286"/>
                  </a:lnTo>
                  <a:lnTo>
                    <a:pt x="233667" y="117910"/>
                  </a:lnTo>
                  <a:lnTo>
                    <a:pt x="239047" y="113833"/>
                  </a:lnTo>
                  <a:lnTo>
                    <a:pt x="244427" y="109756"/>
                  </a:lnTo>
                  <a:lnTo>
                    <a:pt x="249657" y="105554"/>
                  </a:lnTo>
                  <a:lnTo>
                    <a:pt x="254737" y="101225"/>
                  </a:lnTo>
                  <a:lnTo>
                    <a:pt x="259817" y="96898"/>
                  </a:lnTo>
                  <a:lnTo>
                    <a:pt x="264748" y="92559"/>
                  </a:lnTo>
                  <a:lnTo>
                    <a:pt x="269528" y="88212"/>
                  </a:lnTo>
                  <a:lnTo>
                    <a:pt x="274309" y="83863"/>
                  </a:lnTo>
                  <a:lnTo>
                    <a:pt x="279167" y="79549"/>
                  </a:lnTo>
                  <a:lnTo>
                    <a:pt x="284102" y="75270"/>
                  </a:lnTo>
                  <a:lnTo>
                    <a:pt x="289037" y="70991"/>
                  </a:lnTo>
                  <a:lnTo>
                    <a:pt x="294354" y="66490"/>
                  </a:lnTo>
                  <a:lnTo>
                    <a:pt x="300054" y="61770"/>
                  </a:lnTo>
                  <a:lnTo>
                    <a:pt x="305752" y="57050"/>
                  </a:lnTo>
                  <a:lnTo>
                    <a:pt x="311390" y="52279"/>
                  </a:lnTo>
                  <a:lnTo>
                    <a:pt x="316968" y="47458"/>
                  </a:lnTo>
                  <a:lnTo>
                    <a:pt x="322547" y="42636"/>
                  </a:lnTo>
                  <a:lnTo>
                    <a:pt x="328104" y="37601"/>
                  </a:lnTo>
                  <a:lnTo>
                    <a:pt x="333641" y="32350"/>
                  </a:lnTo>
                  <a:lnTo>
                    <a:pt x="339179" y="27101"/>
                  </a:lnTo>
                  <a:lnTo>
                    <a:pt x="344459" y="22336"/>
                  </a:lnTo>
                  <a:lnTo>
                    <a:pt x="349483" y="18056"/>
                  </a:lnTo>
                  <a:lnTo>
                    <a:pt x="354507" y="13777"/>
                  </a:lnTo>
                  <a:lnTo>
                    <a:pt x="359704" y="9697"/>
                  </a:lnTo>
                  <a:lnTo>
                    <a:pt x="365076" y="5818"/>
                  </a:lnTo>
                  <a:lnTo>
                    <a:pt x="373133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02500" y="1308100"/>
            <a:ext cx="579120" cy="44259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3500" marR="5080" indent="-51435">
              <a:lnSpc>
                <a:spcPts val="1600"/>
              </a:lnSpc>
              <a:spcBef>
                <a:spcPts val="219"/>
              </a:spcBef>
            </a:pPr>
            <a:r>
              <a:rPr dirty="0" sz="1400">
                <a:latin typeface="Arial"/>
                <a:cs typeface="Arial"/>
              </a:rPr>
              <a:t>People  </a:t>
            </a:r>
            <a:r>
              <a:rPr dirty="0" sz="1400" spc="-5">
                <a:latin typeface="Arial"/>
                <a:cs typeface="Arial"/>
              </a:rPr>
              <a:t>Noise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5224" y="1308100"/>
            <a:ext cx="855980" cy="44259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254000">
              <a:lnSpc>
                <a:spcPts val="1600"/>
              </a:lnSpc>
              <a:spcBef>
                <a:spcPts val="219"/>
              </a:spcBef>
            </a:pPr>
            <a:r>
              <a:rPr dirty="0" sz="1400" spc="-5">
                <a:latin typeface="Arial"/>
                <a:cs typeface="Arial"/>
              </a:rPr>
              <a:t>Low  </a:t>
            </a:r>
            <a:r>
              <a:rPr dirty="0" sz="1400">
                <a:latin typeface="Arial"/>
                <a:cs typeface="Arial"/>
              </a:rPr>
              <a:t>Bandwidth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5636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Iterative </a:t>
            </a:r>
            <a:r>
              <a:rPr dirty="0" sz="3000" spc="-5"/>
              <a:t>process of error</a:t>
            </a:r>
            <a:r>
              <a:rPr dirty="0" sz="3000" spc="-85"/>
              <a:t> </a:t>
            </a:r>
            <a:r>
              <a:rPr dirty="0" sz="3000" spc="-5"/>
              <a:t>analysis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10183" y="2305075"/>
            <a:ext cx="5715" cy="1660525"/>
          </a:xfrm>
          <a:custGeom>
            <a:avLst/>
            <a:gdLst/>
            <a:ahLst/>
            <a:cxnLst/>
            <a:rect l="l" t="t" r="r" b="b"/>
            <a:pathLst>
              <a:path w="5714" h="1660525">
                <a:moveTo>
                  <a:pt x="5224" y="0"/>
                </a:moveTo>
                <a:lnTo>
                  <a:pt x="0" y="1660440"/>
                </a:lnTo>
              </a:path>
            </a:pathLst>
          </a:custGeom>
          <a:ln w="28574">
            <a:solidFill>
              <a:srgbClr val="A64D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07000" y="1244600"/>
            <a:ext cx="1073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Propose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76" y="1244600"/>
            <a:ext cx="717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2326639"/>
            <a:ext cx="3956050" cy="182880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80"/>
              </a:spcBef>
              <a:buChar char="&quot;"/>
              <a:tabLst>
                <a:tab pos="329565" algn="l"/>
                <a:tab pos="330200" algn="l"/>
              </a:tabLst>
            </a:pPr>
            <a:r>
              <a:rPr dirty="0" sz="1600">
                <a:latin typeface="Arial"/>
                <a:cs typeface="Arial"/>
              </a:rPr>
              <a:t>Specific class </a:t>
            </a:r>
            <a:r>
              <a:rPr dirty="0" sz="1600" spc="-5">
                <a:latin typeface="Arial"/>
                <a:cs typeface="Arial"/>
              </a:rPr>
              <a:t>labels </a:t>
            </a:r>
            <a:r>
              <a:rPr dirty="0" sz="1600">
                <a:latin typeface="Arial"/>
                <a:cs typeface="Arial"/>
              </a:rPr>
              <a:t>(scratch, </a:t>
            </a:r>
            <a:r>
              <a:rPr dirty="0" sz="1600" spc="-5">
                <a:latin typeface="Arial"/>
                <a:cs typeface="Arial"/>
              </a:rPr>
              <a:t>dent,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880"/>
              </a:spcBef>
              <a:buChar char="&quot;"/>
              <a:tabLst>
                <a:tab pos="329565" algn="l"/>
                <a:tab pos="330200" algn="l"/>
              </a:tabLst>
            </a:pPr>
            <a:r>
              <a:rPr dirty="0" sz="1600">
                <a:latin typeface="Arial"/>
                <a:cs typeface="Arial"/>
              </a:rPr>
              <a:t>Image </a:t>
            </a:r>
            <a:r>
              <a:rPr dirty="0" sz="1600" spc="-5">
                <a:latin typeface="Arial"/>
                <a:cs typeface="Arial"/>
              </a:rPr>
              <a:t>properties </a:t>
            </a:r>
            <a:r>
              <a:rPr dirty="0" sz="1600" spc="-15">
                <a:latin typeface="Arial"/>
                <a:cs typeface="Arial"/>
              </a:rPr>
              <a:t>(blurry, </a:t>
            </a:r>
            <a:r>
              <a:rPr dirty="0" sz="1600" spc="-5">
                <a:latin typeface="Arial"/>
                <a:cs typeface="Arial"/>
              </a:rPr>
              <a:t>dark</a:t>
            </a:r>
            <a:endParaRPr sz="1600">
              <a:latin typeface="Arial"/>
              <a:cs typeface="Arial"/>
            </a:endParaRPr>
          </a:p>
          <a:p>
            <a:pPr marL="329565" marR="897255">
              <a:lnSpc>
                <a:spcPct val="1458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background, light background,  </a:t>
            </a:r>
            <a:r>
              <a:rPr dirty="0" sz="1600">
                <a:latin typeface="Arial"/>
                <a:cs typeface="Arial"/>
              </a:rPr>
              <a:t>reflection….)</a:t>
            </a:r>
            <a:endParaRPr sz="16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980"/>
              </a:spcBef>
              <a:buChar char="&quot;"/>
              <a:tabLst>
                <a:tab pos="329565" algn="l"/>
                <a:tab pos="330200" algn="l"/>
              </a:tabLst>
            </a:pPr>
            <a:r>
              <a:rPr dirty="0" sz="1600">
                <a:latin typeface="Arial"/>
                <a:cs typeface="Arial"/>
              </a:rPr>
              <a:t>Other meta-data: </a:t>
            </a:r>
            <a:r>
              <a:rPr dirty="0" sz="1600" spc="-5">
                <a:latin typeface="Arial"/>
                <a:cs typeface="Arial"/>
              </a:rPr>
              <a:t>phone </a:t>
            </a:r>
            <a:r>
              <a:rPr dirty="0" sz="1600">
                <a:latin typeface="Arial"/>
                <a:cs typeface="Arial"/>
              </a:rPr>
              <a:t>model,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factory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8498" y="2326436"/>
            <a:ext cx="2104390" cy="73660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80"/>
              </a:spcBef>
              <a:buChar char="&quot;"/>
              <a:tabLst>
                <a:tab pos="329565" algn="l"/>
                <a:tab pos="330200" algn="l"/>
              </a:tabLst>
            </a:pPr>
            <a:r>
              <a:rPr dirty="0" sz="1600" spc="-5">
                <a:latin typeface="Arial"/>
                <a:cs typeface="Arial"/>
              </a:rPr>
              <a:t>User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demographics</a:t>
            </a:r>
            <a:endParaRPr sz="16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880"/>
              </a:spcBef>
              <a:buChar char="&quot;"/>
              <a:tabLst>
                <a:tab pos="329565" algn="l"/>
                <a:tab pos="330200" algn="l"/>
              </a:tabLst>
            </a:pP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40" y="1993900"/>
            <a:ext cx="176148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Visual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inspection: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998" y="2011315"/>
            <a:ext cx="518054" cy="47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59996" y="1981200"/>
            <a:ext cx="266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Product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recommendations: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9552" y="2042773"/>
            <a:ext cx="456708" cy="424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315217" y="1011035"/>
            <a:ext cx="2128520" cy="274320"/>
            <a:chOff x="3315217" y="1011035"/>
            <a:chExt cx="2128520" cy="274320"/>
          </a:xfrm>
        </p:grpSpPr>
        <p:sp>
          <p:nvSpPr>
            <p:cNvPr id="13" name="object 13"/>
            <p:cNvSpPr/>
            <p:nvPr/>
          </p:nvSpPr>
          <p:spPr>
            <a:xfrm>
              <a:off x="3333855" y="1029673"/>
              <a:ext cx="2082800" cy="215265"/>
            </a:xfrm>
            <a:custGeom>
              <a:avLst/>
              <a:gdLst/>
              <a:ahLst/>
              <a:cxnLst/>
              <a:rect l="l" t="t" r="r" b="b"/>
              <a:pathLst>
                <a:path w="2082800" h="215265">
                  <a:moveTo>
                    <a:pt x="0" y="199415"/>
                  </a:moveTo>
                  <a:lnTo>
                    <a:pt x="38253" y="182482"/>
                  </a:lnTo>
                  <a:lnTo>
                    <a:pt x="78887" y="166078"/>
                  </a:lnTo>
                  <a:lnTo>
                    <a:pt x="98610" y="159466"/>
                  </a:lnTo>
                  <a:lnTo>
                    <a:pt x="105084" y="157382"/>
                  </a:lnTo>
                  <a:lnTo>
                    <a:pt x="111558" y="155298"/>
                  </a:lnTo>
                  <a:lnTo>
                    <a:pt x="118031" y="153214"/>
                  </a:lnTo>
                  <a:lnTo>
                    <a:pt x="126663" y="150435"/>
                  </a:lnTo>
                  <a:lnTo>
                    <a:pt x="134467" y="148114"/>
                  </a:lnTo>
                  <a:lnTo>
                    <a:pt x="141444" y="146249"/>
                  </a:lnTo>
                  <a:lnTo>
                    <a:pt x="148421" y="144384"/>
                  </a:lnTo>
                  <a:lnTo>
                    <a:pt x="155399" y="142340"/>
                  </a:lnTo>
                  <a:lnTo>
                    <a:pt x="162376" y="140115"/>
                  </a:lnTo>
                  <a:lnTo>
                    <a:pt x="169353" y="137890"/>
                  </a:lnTo>
                  <a:lnTo>
                    <a:pt x="176921" y="135708"/>
                  </a:lnTo>
                  <a:lnTo>
                    <a:pt x="210192" y="126670"/>
                  </a:lnTo>
                  <a:lnTo>
                    <a:pt x="216629" y="124859"/>
                  </a:lnTo>
                  <a:lnTo>
                    <a:pt x="260489" y="114135"/>
                  </a:lnTo>
                  <a:lnTo>
                    <a:pt x="268271" y="112436"/>
                  </a:lnTo>
                  <a:lnTo>
                    <a:pt x="275841" y="110718"/>
                  </a:lnTo>
                  <a:lnTo>
                    <a:pt x="315857" y="101292"/>
                  </a:lnTo>
                  <a:lnTo>
                    <a:pt x="357946" y="92031"/>
                  </a:lnTo>
                  <a:lnTo>
                    <a:pt x="399216" y="84151"/>
                  </a:lnTo>
                  <a:lnTo>
                    <a:pt x="433240" y="77950"/>
                  </a:lnTo>
                  <a:lnTo>
                    <a:pt x="441771" y="76403"/>
                  </a:lnTo>
                  <a:lnTo>
                    <a:pt x="479211" y="69138"/>
                  </a:lnTo>
                  <a:lnTo>
                    <a:pt x="498803" y="65199"/>
                  </a:lnTo>
                  <a:lnTo>
                    <a:pt x="506247" y="63713"/>
                  </a:lnTo>
                  <a:lnTo>
                    <a:pt x="513649" y="62248"/>
                  </a:lnTo>
                  <a:lnTo>
                    <a:pt x="521051" y="60784"/>
                  </a:lnTo>
                  <a:lnTo>
                    <a:pt x="528198" y="59342"/>
                  </a:lnTo>
                  <a:lnTo>
                    <a:pt x="535091" y="57922"/>
                  </a:lnTo>
                  <a:lnTo>
                    <a:pt x="541983" y="56503"/>
                  </a:lnTo>
                  <a:lnTo>
                    <a:pt x="549720" y="54913"/>
                  </a:lnTo>
                  <a:lnTo>
                    <a:pt x="558303" y="53154"/>
                  </a:lnTo>
                  <a:lnTo>
                    <a:pt x="564701" y="51832"/>
                  </a:lnTo>
                  <a:lnTo>
                    <a:pt x="571019" y="50507"/>
                  </a:lnTo>
                  <a:lnTo>
                    <a:pt x="577257" y="49178"/>
                  </a:lnTo>
                  <a:lnTo>
                    <a:pt x="583416" y="47845"/>
                  </a:lnTo>
                  <a:lnTo>
                    <a:pt x="589582" y="46542"/>
                  </a:lnTo>
                  <a:lnTo>
                    <a:pt x="632124" y="39187"/>
                  </a:lnTo>
                  <a:lnTo>
                    <a:pt x="653820" y="36414"/>
                  </a:lnTo>
                  <a:lnTo>
                    <a:pt x="661307" y="35670"/>
                  </a:lnTo>
                  <a:lnTo>
                    <a:pt x="668538" y="34937"/>
                  </a:lnTo>
                  <a:lnTo>
                    <a:pt x="675516" y="34218"/>
                  </a:lnTo>
                  <a:lnTo>
                    <a:pt x="682493" y="33498"/>
                  </a:lnTo>
                  <a:lnTo>
                    <a:pt x="689470" y="32778"/>
                  </a:lnTo>
                  <a:lnTo>
                    <a:pt x="696448" y="32059"/>
                  </a:lnTo>
                  <a:lnTo>
                    <a:pt x="703425" y="31338"/>
                  </a:lnTo>
                  <a:lnTo>
                    <a:pt x="711292" y="30396"/>
                  </a:lnTo>
                  <a:lnTo>
                    <a:pt x="720050" y="29231"/>
                  </a:lnTo>
                  <a:lnTo>
                    <a:pt x="726772" y="28351"/>
                  </a:lnTo>
                  <a:lnTo>
                    <a:pt x="772227" y="23176"/>
                  </a:lnTo>
                  <a:lnTo>
                    <a:pt x="812283" y="19845"/>
                  </a:lnTo>
                  <a:lnTo>
                    <a:pt x="847509" y="17097"/>
                  </a:lnTo>
                  <a:lnTo>
                    <a:pt x="856906" y="16355"/>
                  </a:lnTo>
                  <a:lnTo>
                    <a:pt x="896320" y="12670"/>
                  </a:lnTo>
                  <a:lnTo>
                    <a:pt x="925648" y="9682"/>
                  </a:lnTo>
                  <a:lnTo>
                    <a:pt x="935056" y="8737"/>
                  </a:lnTo>
                  <a:lnTo>
                    <a:pt x="977673" y="5149"/>
                  </a:lnTo>
                  <a:lnTo>
                    <a:pt x="1019430" y="2270"/>
                  </a:lnTo>
                  <a:lnTo>
                    <a:pt x="1058842" y="636"/>
                  </a:lnTo>
                  <a:lnTo>
                    <a:pt x="1091350" y="0"/>
                  </a:lnTo>
                  <a:lnTo>
                    <a:pt x="1099426" y="0"/>
                  </a:lnTo>
                  <a:lnTo>
                    <a:pt x="1107398" y="0"/>
                  </a:lnTo>
                  <a:lnTo>
                    <a:pt x="1152999" y="0"/>
                  </a:lnTo>
                  <a:lnTo>
                    <a:pt x="1160370" y="37"/>
                  </a:lnTo>
                  <a:lnTo>
                    <a:pt x="1167947" y="149"/>
                  </a:lnTo>
                  <a:lnTo>
                    <a:pt x="1175729" y="337"/>
                  </a:lnTo>
                  <a:lnTo>
                    <a:pt x="1183717" y="600"/>
                  </a:lnTo>
                  <a:lnTo>
                    <a:pt x="1191927" y="900"/>
                  </a:lnTo>
                  <a:lnTo>
                    <a:pt x="1200374" y="1201"/>
                  </a:lnTo>
                  <a:lnTo>
                    <a:pt x="1209060" y="1501"/>
                  </a:lnTo>
                  <a:lnTo>
                    <a:pt x="1217984" y="1801"/>
                  </a:lnTo>
                  <a:lnTo>
                    <a:pt x="1227135" y="2137"/>
                  </a:lnTo>
                  <a:lnTo>
                    <a:pt x="1265593" y="4154"/>
                  </a:lnTo>
                  <a:lnTo>
                    <a:pt x="1309202" y="6952"/>
                  </a:lnTo>
                  <a:lnTo>
                    <a:pt x="1351682" y="10228"/>
                  </a:lnTo>
                  <a:lnTo>
                    <a:pt x="1357713" y="10770"/>
                  </a:lnTo>
                  <a:lnTo>
                    <a:pt x="1364007" y="11328"/>
                  </a:lnTo>
                  <a:lnTo>
                    <a:pt x="1370563" y="11902"/>
                  </a:lnTo>
                  <a:lnTo>
                    <a:pt x="1377382" y="12492"/>
                  </a:lnTo>
                  <a:lnTo>
                    <a:pt x="1384368" y="13123"/>
                  </a:lnTo>
                  <a:lnTo>
                    <a:pt x="1429390" y="18457"/>
                  </a:lnTo>
                  <a:lnTo>
                    <a:pt x="1471267" y="24626"/>
                  </a:lnTo>
                  <a:lnTo>
                    <a:pt x="1509668" y="31114"/>
                  </a:lnTo>
                  <a:lnTo>
                    <a:pt x="1517789" y="32470"/>
                  </a:lnTo>
                  <a:lnTo>
                    <a:pt x="1524767" y="33563"/>
                  </a:lnTo>
                  <a:lnTo>
                    <a:pt x="1531744" y="34655"/>
                  </a:lnTo>
                  <a:lnTo>
                    <a:pt x="1538721" y="35747"/>
                  </a:lnTo>
                  <a:lnTo>
                    <a:pt x="1574882" y="41269"/>
                  </a:lnTo>
                  <a:lnTo>
                    <a:pt x="1582369" y="42565"/>
                  </a:lnTo>
                  <a:lnTo>
                    <a:pt x="1589856" y="44041"/>
                  </a:lnTo>
                  <a:lnTo>
                    <a:pt x="1597343" y="45516"/>
                  </a:lnTo>
                  <a:lnTo>
                    <a:pt x="1604787" y="46971"/>
                  </a:lnTo>
                  <a:lnTo>
                    <a:pt x="1612189" y="48403"/>
                  </a:lnTo>
                  <a:lnTo>
                    <a:pt x="1619591" y="49835"/>
                  </a:lnTo>
                  <a:lnTo>
                    <a:pt x="1626739" y="51434"/>
                  </a:lnTo>
                  <a:lnTo>
                    <a:pt x="1633630" y="53202"/>
                  </a:lnTo>
                  <a:lnTo>
                    <a:pt x="1640523" y="54970"/>
                  </a:lnTo>
                  <a:lnTo>
                    <a:pt x="1647457" y="56717"/>
                  </a:lnTo>
                  <a:lnTo>
                    <a:pt x="1654435" y="58444"/>
                  </a:lnTo>
                  <a:lnTo>
                    <a:pt x="1661413" y="60171"/>
                  </a:lnTo>
                  <a:lnTo>
                    <a:pt x="1668177" y="62088"/>
                  </a:lnTo>
                  <a:lnTo>
                    <a:pt x="1674730" y="64196"/>
                  </a:lnTo>
                  <a:lnTo>
                    <a:pt x="1681282" y="66303"/>
                  </a:lnTo>
                  <a:lnTo>
                    <a:pt x="1688238" y="68391"/>
                  </a:lnTo>
                  <a:lnTo>
                    <a:pt x="1695595" y="70457"/>
                  </a:lnTo>
                  <a:lnTo>
                    <a:pt x="1701263" y="72074"/>
                  </a:lnTo>
                  <a:lnTo>
                    <a:pt x="1707233" y="73826"/>
                  </a:lnTo>
                  <a:lnTo>
                    <a:pt x="1713504" y="75712"/>
                  </a:lnTo>
                  <a:lnTo>
                    <a:pt x="1720076" y="77732"/>
                  </a:lnTo>
                  <a:lnTo>
                    <a:pt x="1726799" y="79785"/>
                  </a:lnTo>
                  <a:lnTo>
                    <a:pt x="1733521" y="81771"/>
                  </a:lnTo>
                  <a:lnTo>
                    <a:pt x="1740243" y="83690"/>
                  </a:lnTo>
                  <a:lnTo>
                    <a:pt x="1746966" y="85541"/>
                  </a:lnTo>
                  <a:lnTo>
                    <a:pt x="1753771" y="87393"/>
                  </a:lnTo>
                  <a:lnTo>
                    <a:pt x="1760743" y="89315"/>
                  </a:lnTo>
                  <a:lnTo>
                    <a:pt x="1767881" y="91309"/>
                  </a:lnTo>
                  <a:lnTo>
                    <a:pt x="1775185" y="93373"/>
                  </a:lnTo>
                  <a:lnTo>
                    <a:pt x="1782489" y="95405"/>
                  </a:lnTo>
                  <a:lnTo>
                    <a:pt x="1789626" y="97303"/>
                  </a:lnTo>
                  <a:lnTo>
                    <a:pt x="1796598" y="99067"/>
                  </a:lnTo>
                  <a:lnTo>
                    <a:pt x="1803403" y="100697"/>
                  </a:lnTo>
                  <a:lnTo>
                    <a:pt x="1810126" y="102293"/>
                  </a:lnTo>
                  <a:lnTo>
                    <a:pt x="1816848" y="103956"/>
                  </a:lnTo>
                  <a:lnTo>
                    <a:pt x="1856679" y="115616"/>
                  </a:lnTo>
                  <a:lnTo>
                    <a:pt x="1888476" y="127907"/>
                  </a:lnTo>
                  <a:lnTo>
                    <a:pt x="1894782" y="130489"/>
                  </a:lnTo>
                  <a:lnTo>
                    <a:pt x="1932004" y="144326"/>
                  </a:lnTo>
                  <a:lnTo>
                    <a:pt x="1955484" y="150829"/>
                  </a:lnTo>
                  <a:lnTo>
                    <a:pt x="1963226" y="152723"/>
                  </a:lnTo>
                  <a:lnTo>
                    <a:pt x="2001194" y="164420"/>
                  </a:lnTo>
                  <a:lnTo>
                    <a:pt x="2040134" y="185655"/>
                  </a:lnTo>
                  <a:lnTo>
                    <a:pt x="2063054" y="201625"/>
                  </a:lnTo>
                  <a:lnTo>
                    <a:pt x="2068576" y="205531"/>
                  </a:lnTo>
                  <a:lnTo>
                    <a:pt x="2074037" y="209390"/>
                  </a:lnTo>
                  <a:lnTo>
                    <a:pt x="2082228" y="215178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41165" y="1043503"/>
              <a:ext cx="183515" cy="223520"/>
            </a:xfrm>
            <a:custGeom>
              <a:avLst/>
              <a:gdLst/>
              <a:ahLst/>
              <a:cxnLst/>
              <a:rect l="l" t="t" r="r" b="b"/>
              <a:pathLst>
                <a:path w="183514" h="223519">
                  <a:moveTo>
                    <a:pt x="0" y="223115"/>
                  </a:moveTo>
                  <a:lnTo>
                    <a:pt x="38538" y="217516"/>
                  </a:lnTo>
                  <a:lnTo>
                    <a:pt x="62891" y="213577"/>
                  </a:lnTo>
                  <a:lnTo>
                    <a:pt x="70876" y="212169"/>
                  </a:lnTo>
                  <a:lnTo>
                    <a:pt x="78237" y="210689"/>
                  </a:lnTo>
                  <a:lnTo>
                    <a:pt x="84976" y="209136"/>
                  </a:lnTo>
                  <a:lnTo>
                    <a:pt x="91715" y="207583"/>
                  </a:lnTo>
                  <a:lnTo>
                    <a:pt x="127762" y="200691"/>
                  </a:lnTo>
                  <a:lnTo>
                    <a:pt x="135342" y="199671"/>
                  </a:lnTo>
                  <a:lnTo>
                    <a:pt x="143015" y="199035"/>
                  </a:lnTo>
                  <a:lnTo>
                    <a:pt x="150781" y="198779"/>
                  </a:lnTo>
                  <a:lnTo>
                    <a:pt x="158546" y="198525"/>
                  </a:lnTo>
                  <a:lnTo>
                    <a:pt x="164994" y="197162"/>
                  </a:lnTo>
                  <a:lnTo>
                    <a:pt x="170123" y="194690"/>
                  </a:lnTo>
                  <a:lnTo>
                    <a:pt x="175252" y="192219"/>
                  </a:lnTo>
                  <a:lnTo>
                    <a:pt x="178793" y="188619"/>
                  </a:lnTo>
                  <a:lnTo>
                    <a:pt x="180747" y="183890"/>
                  </a:lnTo>
                  <a:lnTo>
                    <a:pt x="182701" y="179162"/>
                  </a:lnTo>
                  <a:lnTo>
                    <a:pt x="183384" y="173305"/>
                  </a:lnTo>
                  <a:lnTo>
                    <a:pt x="179137" y="139127"/>
                  </a:lnTo>
                  <a:lnTo>
                    <a:pt x="178012" y="132333"/>
                  </a:lnTo>
                  <a:lnTo>
                    <a:pt x="176876" y="125433"/>
                  </a:lnTo>
                  <a:lnTo>
                    <a:pt x="175739" y="118533"/>
                  </a:lnTo>
                  <a:lnTo>
                    <a:pt x="174613" y="111675"/>
                  </a:lnTo>
                  <a:lnTo>
                    <a:pt x="173496" y="104858"/>
                  </a:lnTo>
                  <a:lnTo>
                    <a:pt x="172380" y="98043"/>
                  </a:lnTo>
                  <a:lnTo>
                    <a:pt x="171415" y="91272"/>
                  </a:lnTo>
                  <a:lnTo>
                    <a:pt x="170603" y="84545"/>
                  </a:lnTo>
                  <a:lnTo>
                    <a:pt x="169789" y="77820"/>
                  </a:lnTo>
                  <a:lnTo>
                    <a:pt x="168861" y="71288"/>
                  </a:lnTo>
                  <a:lnTo>
                    <a:pt x="167817" y="64950"/>
                  </a:lnTo>
                  <a:lnTo>
                    <a:pt x="166773" y="58611"/>
                  </a:lnTo>
                  <a:lnTo>
                    <a:pt x="160136" y="27587"/>
                  </a:lnTo>
                  <a:lnTo>
                    <a:pt x="158608" y="21427"/>
                  </a:lnTo>
                  <a:lnTo>
                    <a:pt x="157079" y="15290"/>
                  </a:lnTo>
                  <a:lnTo>
                    <a:pt x="155550" y="9172"/>
                  </a:lnTo>
                  <a:lnTo>
                    <a:pt x="153257" y="0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411139" y="1467200"/>
            <a:ext cx="2141855" cy="345440"/>
            <a:chOff x="3411139" y="1467200"/>
            <a:chExt cx="2141855" cy="345440"/>
          </a:xfrm>
        </p:grpSpPr>
        <p:sp>
          <p:nvSpPr>
            <p:cNvPr id="16" name="object 16"/>
            <p:cNvSpPr/>
            <p:nvPr/>
          </p:nvSpPr>
          <p:spPr>
            <a:xfrm>
              <a:off x="3478735" y="1485839"/>
              <a:ext cx="2055495" cy="307975"/>
            </a:xfrm>
            <a:custGeom>
              <a:avLst/>
              <a:gdLst/>
              <a:ahLst/>
              <a:cxnLst/>
              <a:rect l="l" t="t" r="r" b="b"/>
              <a:pathLst>
                <a:path w="2055495" h="307975">
                  <a:moveTo>
                    <a:pt x="2055330" y="0"/>
                  </a:moveTo>
                  <a:lnTo>
                    <a:pt x="2019304" y="25559"/>
                  </a:lnTo>
                  <a:lnTo>
                    <a:pt x="2014285" y="29693"/>
                  </a:lnTo>
                  <a:lnTo>
                    <a:pt x="2009265" y="33826"/>
                  </a:lnTo>
                  <a:lnTo>
                    <a:pt x="2004278" y="38337"/>
                  </a:lnTo>
                  <a:lnTo>
                    <a:pt x="1999323" y="43223"/>
                  </a:lnTo>
                  <a:lnTo>
                    <a:pt x="1994368" y="48109"/>
                  </a:lnTo>
                  <a:lnTo>
                    <a:pt x="1989401" y="53132"/>
                  </a:lnTo>
                  <a:lnTo>
                    <a:pt x="1984421" y="58294"/>
                  </a:lnTo>
                  <a:lnTo>
                    <a:pt x="1979442" y="63455"/>
                  </a:lnTo>
                  <a:lnTo>
                    <a:pt x="1974556" y="68665"/>
                  </a:lnTo>
                  <a:lnTo>
                    <a:pt x="1969763" y="73923"/>
                  </a:lnTo>
                  <a:lnTo>
                    <a:pt x="1964969" y="79181"/>
                  </a:lnTo>
                  <a:lnTo>
                    <a:pt x="1960270" y="84488"/>
                  </a:lnTo>
                  <a:lnTo>
                    <a:pt x="1955663" y="89843"/>
                  </a:lnTo>
                  <a:lnTo>
                    <a:pt x="1951056" y="95198"/>
                  </a:lnTo>
                  <a:lnTo>
                    <a:pt x="1946484" y="100392"/>
                  </a:lnTo>
                  <a:lnTo>
                    <a:pt x="1941945" y="105423"/>
                  </a:lnTo>
                  <a:lnTo>
                    <a:pt x="1937407" y="110456"/>
                  </a:lnTo>
                  <a:lnTo>
                    <a:pt x="1932454" y="115362"/>
                  </a:lnTo>
                  <a:lnTo>
                    <a:pt x="1927087" y="120143"/>
                  </a:lnTo>
                  <a:lnTo>
                    <a:pt x="1921719" y="124924"/>
                  </a:lnTo>
                  <a:lnTo>
                    <a:pt x="1916183" y="129450"/>
                  </a:lnTo>
                  <a:lnTo>
                    <a:pt x="1910480" y="133721"/>
                  </a:lnTo>
                  <a:lnTo>
                    <a:pt x="1904776" y="137992"/>
                  </a:lnTo>
                  <a:lnTo>
                    <a:pt x="1898667" y="142093"/>
                  </a:lnTo>
                  <a:lnTo>
                    <a:pt x="1892151" y="146020"/>
                  </a:lnTo>
                  <a:lnTo>
                    <a:pt x="1885635" y="149948"/>
                  </a:lnTo>
                  <a:lnTo>
                    <a:pt x="1850699" y="167958"/>
                  </a:lnTo>
                  <a:lnTo>
                    <a:pt x="1843634" y="171143"/>
                  </a:lnTo>
                  <a:lnTo>
                    <a:pt x="1836737" y="174158"/>
                  </a:lnTo>
                  <a:lnTo>
                    <a:pt x="1830011" y="177005"/>
                  </a:lnTo>
                  <a:lnTo>
                    <a:pt x="1823284" y="179852"/>
                  </a:lnTo>
                  <a:lnTo>
                    <a:pt x="1791751" y="192646"/>
                  </a:lnTo>
                  <a:lnTo>
                    <a:pt x="1785064" y="195202"/>
                  </a:lnTo>
                  <a:lnTo>
                    <a:pt x="1747036" y="208415"/>
                  </a:lnTo>
                  <a:lnTo>
                    <a:pt x="1739217" y="210927"/>
                  </a:lnTo>
                  <a:lnTo>
                    <a:pt x="1731255" y="213490"/>
                  </a:lnTo>
                  <a:lnTo>
                    <a:pt x="1723149" y="216108"/>
                  </a:lnTo>
                  <a:lnTo>
                    <a:pt x="1715043" y="218725"/>
                  </a:lnTo>
                  <a:lnTo>
                    <a:pt x="1707147" y="221322"/>
                  </a:lnTo>
                  <a:lnTo>
                    <a:pt x="1668410" y="233476"/>
                  </a:lnTo>
                  <a:lnTo>
                    <a:pt x="1627548" y="243827"/>
                  </a:lnTo>
                  <a:lnTo>
                    <a:pt x="1584164" y="254187"/>
                  </a:lnTo>
                  <a:lnTo>
                    <a:pt x="1546880" y="262760"/>
                  </a:lnTo>
                  <a:lnTo>
                    <a:pt x="1523718" y="267365"/>
                  </a:lnTo>
                  <a:lnTo>
                    <a:pt x="1516055" y="268855"/>
                  </a:lnTo>
                  <a:lnTo>
                    <a:pt x="1472045" y="277746"/>
                  </a:lnTo>
                  <a:lnTo>
                    <a:pt x="1437723" y="285489"/>
                  </a:lnTo>
                  <a:lnTo>
                    <a:pt x="1429617" y="287234"/>
                  </a:lnTo>
                  <a:lnTo>
                    <a:pt x="1421511" y="288811"/>
                  </a:lnTo>
                  <a:lnTo>
                    <a:pt x="1413405" y="290389"/>
                  </a:lnTo>
                  <a:lnTo>
                    <a:pt x="1405704" y="291641"/>
                  </a:lnTo>
                  <a:lnTo>
                    <a:pt x="1398407" y="292567"/>
                  </a:lnTo>
                  <a:lnTo>
                    <a:pt x="1391110" y="293494"/>
                  </a:lnTo>
                  <a:lnTo>
                    <a:pt x="1383818" y="294293"/>
                  </a:lnTo>
                  <a:lnTo>
                    <a:pt x="1376529" y="294964"/>
                  </a:lnTo>
                  <a:lnTo>
                    <a:pt x="1369239" y="295636"/>
                  </a:lnTo>
                  <a:lnTo>
                    <a:pt x="1362101" y="296339"/>
                  </a:lnTo>
                  <a:lnTo>
                    <a:pt x="1355111" y="297076"/>
                  </a:lnTo>
                  <a:lnTo>
                    <a:pt x="1348122" y="297812"/>
                  </a:lnTo>
                  <a:lnTo>
                    <a:pt x="1341133" y="298548"/>
                  </a:lnTo>
                  <a:lnTo>
                    <a:pt x="1334143" y="299283"/>
                  </a:lnTo>
                  <a:lnTo>
                    <a:pt x="1327154" y="300019"/>
                  </a:lnTo>
                  <a:lnTo>
                    <a:pt x="1284131" y="303130"/>
                  </a:lnTo>
                  <a:lnTo>
                    <a:pt x="1277278" y="303429"/>
                  </a:lnTo>
                  <a:lnTo>
                    <a:pt x="1270195" y="303790"/>
                  </a:lnTo>
                  <a:lnTo>
                    <a:pt x="1262881" y="304214"/>
                  </a:lnTo>
                  <a:lnTo>
                    <a:pt x="1255336" y="304701"/>
                  </a:lnTo>
                  <a:lnTo>
                    <a:pt x="1247795" y="305187"/>
                  </a:lnTo>
                  <a:lnTo>
                    <a:pt x="1206110" y="306998"/>
                  </a:lnTo>
                  <a:lnTo>
                    <a:pt x="1169558" y="307754"/>
                  </a:lnTo>
                  <a:lnTo>
                    <a:pt x="1161635" y="307754"/>
                  </a:lnTo>
                  <a:lnTo>
                    <a:pt x="1153378" y="307754"/>
                  </a:lnTo>
                  <a:lnTo>
                    <a:pt x="913928" y="307754"/>
                  </a:lnTo>
                  <a:lnTo>
                    <a:pt x="904990" y="307720"/>
                  </a:lnTo>
                  <a:lnTo>
                    <a:pt x="863777" y="306494"/>
                  </a:lnTo>
                  <a:lnTo>
                    <a:pt x="856278" y="306133"/>
                  </a:lnTo>
                  <a:lnTo>
                    <a:pt x="848778" y="305773"/>
                  </a:lnTo>
                  <a:lnTo>
                    <a:pt x="841535" y="305413"/>
                  </a:lnTo>
                  <a:lnTo>
                    <a:pt x="834545" y="305054"/>
                  </a:lnTo>
                  <a:lnTo>
                    <a:pt x="827556" y="304693"/>
                  </a:lnTo>
                  <a:lnTo>
                    <a:pt x="820566" y="304334"/>
                  </a:lnTo>
                  <a:lnTo>
                    <a:pt x="813577" y="303974"/>
                  </a:lnTo>
                  <a:lnTo>
                    <a:pt x="806587" y="303614"/>
                  </a:lnTo>
                  <a:lnTo>
                    <a:pt x="799852" y="303253"/>
                  </a:lnTo>
                  <a:lnTo>
                    <a:pt x="793373" y="302894"/>
                  </a:lnTo>
                  <a:lnTo>
                    <a:pt x="786893" y="302533"/>
                  </a:lnTo>
                  <a:lnTo>
                    <a:pt x="780158" y="301981"/>
                  </a:lnTo>
                  <a:lnTo>
                    <a:pt x="773169" y="301237"/>
                  </a:lnTo>
                  <a:lnTo>
                    <a:pt x="766179" y="300493"/>
                  </a:lnTo>
                  <a:lnTo>
                    <a:pt x="730468" y="298391"/>
                  </a:lnTo>
                  <a:lnTo>
                    <a:pt x="722969" y="298007"/>
                  </a:lnTo>
                  <a:lnTo>
                    <a:pt x="715725" y="297636"/>
                  </a:lnTo>
                  <a:lnTo>
                    <a:pt x="708735" y="297276"/>
                  </a:lnTo>
                  <a:lnTo>
                    <a:pt x="701746" y="296916"/>
                  </a:lnTo>
                  <a:lnTo>
                    <a:pt x="667563" y="293495"/>
                  </a:lnTo>
                  <a:lnTo>
                    <a:pt x="661083" y="292776"/>
                  </a:lnTo>
                  <a:lnTo>
                    <a:pt x="654348" y="292043"/>
                  </a:lnTo>
                  <a:lnTo>
                    <a:pt x="647359" y="291299"/>
                  </a:lnTo>
                  <a:lnTo>
                    <a:pt x="640369" y="290555"/>
                  </a:lnTo>
                  <a:lnTo>
                    <a:pt x="632277" y="289629"/>
                  </a:lnTo>
                  <a:lnTo>
                    <a:pt x="592961" y="284656"/>
                  </a:lnTo>
                  <a:lnTo>
                    <a:pt x="553362" y="279209"/>
                  </a:lnTo>
                  <a:lnTo>
                    <a:pt x="509628" y="272532"/>
                  </a:lnTo>
                  <a:lnTo>
                    <a:pt x="472332" y="265805"/>
                  </a:lnTo>
                  <a:lnTo>
                    <a:pt x="464983" y="264482"/>
                  </a:lnTo>
                  <a:lnTo>
                    <a:pt x="421623" y="257026"/>
                  </a:lnTo>
                  <a:lnTo>
                    <a:pt x="401418" y="253749"/>
                  </a:lnTo>
                  <a:lnTo>
                    <a:pt x="394429" y="252645"/>
                  </a:lnTo>
                  <a:lnTo>
                    <a:pt x="353367" y="247275"/>
                  </a:lnTo>
                  <a:lnTo>
                    <a:pt x="344759" y="246232"/>
                  </a:lnTo>
                  <a:lnTo>
                    <a:pt x="336406" y="245020"/>
                  </a:lnTo>
                  <a:lnTo>
                    <a:pt x="297507" y="236892"/>
                  </a:lnTo>
                  <a:lnTo>
                    <a:pt x="254874" y="223594"/>
                  </a:lnTo>
                  <a:lnTo>
                    <a:pt x="218388" y="209872"/>
                  </a:lnTo>
                  <a:lnTo>
                    <a:pt x="178740" y="191281"/>
                  </a:lnTo>
                  <a:lnTo>
                    <a:pt x="151230" y="176519"/>
                  </a:lnTo>
                  <a:lnTo>
                    <a:pt x="144379" y="172645"/>
                  </a:lnTo>
                  <a:lnTo>
                    <a:pt x="137609" y="169097"/>
                  </a:lnTo>
                  <a:lnTo>
                    <a:pt x="130924" y="165878"/>
                  </a:lnTo>
                  <a:lnTo>
                    <a:pt x="124238" y="162658"/>
                  </a:lnTo>
                  <a:lnTo>
                    <a:pt x="117489" y="159481"/>
                  </a:lnTo>
                  <a:lnTo>
                    <a:pt x="110678" y="156347"/>
                  </a:lnTo>
                  <a:lnTo>
                    <a:pt x="103866" y="153212"/>
                  </a:lnTo>
                  <a:lnTo>
                    <a:pt x="97447" y="150009"/>
                  </a:lnTo>
                  <a:lnTo>
                    <a:pt x="91420" y="146741"/>
                  </a:lnTo>
                  <a:lnTo>
                    <a:pt x="85394" y="143474"/>
                  </a:lnTo>
                  <a:lnTo>
                    <a:pt x="58129" y="122800"/>
                  </a:lnTo>
                  <a:lnTo>
                    <a:pt x="53247" y="118173"/>
                  </a:lnTo>
                  <a:lnTo>
                    <a:pt x="48515" y="113558"/>
                  </a:lnTo>
                  <a:lnTo>
                    <a:pt x="43932" y="108954"/>
                  </a:lnTo>
                  <a:lnTo>
                    <a:pt x="39349" y="104352"/>
                  </a:lnTo>
                  <a:lnTo>
                    <a:pt x="35042" y="99357"/>
                  </a:lnTo>
                  <a:lnTo>
                    <a:pt x="31009" y="93969"/>
                  </a:lnTo>
                  <a:lnTo>
                    <a:pt x="26976" y="88582"/>
                  </a:lnTo>
                  <a:lnTo>
                    <a:pt x="22862" y="83260"/>
                  </a:lnTo>
                  <a:lnTo>
                    <a:pt x="18668" y="78006"/>
                  </a:lnTo>
                  <a:lnTo>
                    <a:pt x="14473" y="72752"/>
                  </a:lnTo>
                  <a:lnTo>
                    <a:pt x="10314" y="67532"/>
                  </a:lnTo>
                  <a:lnTo>
                    <a:pt x="6188" y="62346"/>
                  </a:lnTo>
                  <a:lnTo>
                    <a:pt x="0" y="54568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11139" y="1476145"/>
              <a:ext cx="224171" cy="174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556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Useful </a:t>
            </a:r>
            <a:r>
              <a:rPr dirty="0" sz="3000"/>
              <a:t>metrics for </a:t>
            </a:r>
            <a:r>
              <a:rPr dirty="0" sz="3000" spc="-5"/>
              <a:t>each</a:t>
            </a:r>
            <a:r>
              <a:rPr dirty="0" sz="3000" spc="-95"/>
              <a:t> </a:t>
            </a:r>
            <a:r>
              <a:rPr dirty="0" sz="3000"/>
              <a:t>tag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74700" y="947496"/>
            <a:ext cx="5819775" cy="170180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2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What fraction </a:t>
            </a:r>
            <a:r>
              <a:rPr dirty="0" sz="1800" spc="-5">
                <a:latin typeface="Arial"/>
                <a:cs typeface="Arial"/>
              </a:rPr>
              <a:t>of errors has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tag?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35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all data with </a:t>
            </a:r>
            <a:r>
              <a:rPr dirty="0" sz="1800">
                <a:latin typeface="Arial"/>
                <a:cs typeface="Arial"/>
              </a:rPr>
              <a:t>that tag, </a:t>
            </a:r>
            <a:r>
              <a:rPr dirty="0" sz="1800" spc="-5">
                <a:latin typeface="Arial"/>
                <a:cs typeface="Arial"/>
              </a:rPr>
              <a:t>what </a:t>
            </a:r>
            <a:r>
              <a:rPr dirty="0" sz="1800">
                <a:latin typeface="Arial"/>
                <a:cs typeface="Arial"/>
              </a:rPr>
              <a:t>fraction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misclassified?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What fraction </a:t>
            </a:r>
            <a:r>
              <a:rPr dirty="0" sz="1800" spc="-5">
                <a:latin typeface="Arial"/>
                <a:cs typeface="Arial"/>
              </a:rPr>
              <a:t>of all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 has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tag?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much room </a:t>
            </a:r>
            <a:r>
              <a:rPr dirty="0" sz="1800" spc="-5">
                <a:latin typeface="Arial"/>
                <a:cs typeface="Arial"/>
              </a:rPr>
              <a:t>of improvement is </a:t>
            </a:r>
            <a:r>
              <a:rPr dirty="0" sz="1800">
                <a:latin typeface="Arial"/>
                <a:cs typeface="Arial"/>
              </a:rPr>
              <a:t>there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001" y="508000"/>
            <a:ext cx="5511165" cy="14255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380365">
              <a:lnSpc>
                <a:spcPts val="5500"/>
              </a:lnSpc>
              <a:spcBef>
                <a:spcPts val="300"/>
              </a:spcBef>
            </a:pPr>
            <a:r>
              <a:rPr dirty="0" sz="4600">
                <a:latin typeface="Arial"/>
                <a:cs typeface="Arial"/>
              </a:rPr>
              <a:t>Error </a:t>
            </a:r>
            <a:r>
              <a:rPr dirty="0" sz="4600" spc="-5">
                <a:latin typeface="Arial"/>
                <a:cs typeface="Arial"/>
              </a:rPr>
              <a:t>analysis and  performance</a:t>
            </a:r>
            <a:r>
              <a:rPr dirty="0" sz="4600" spc="-95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auditing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6100" y="2857500"/>
            <a:ext cx="564007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>
                <a:latin typeface="Arial"/>
                <a:cs typeface="Arial"/>
              </a:rPr>
              <a:t>Prioritizing </a:t>
            </a:r>
            <a:r>
              <a:rPr dirty="0" sz="3700" spc="-5">
                <a:latin typeface="Arial"/>
                <a:cs typeface="Arial"/>
              </a:rPr>
              <a:t>what </a:t>
            </a:r>
            <a:r>
              <a:rPr dirty="0" sz="3700">
                <a:latin typeface="Arial"/>
                <a:cs typeface="Arial"/>
              </a:rPr>
              <a:t>to </a:t>
            </a:r>
            <a:r>
              <a:rPr dirty="0" sz="3700" spc="-5">
                <a:latin typeface="Arial"/>
                <a:cs typeface="Arial"/>
              </a:rPr>
              <a:t>work</a:t>
            </a:r>
            <a:r>
              <a:rPr dirty="0" sz="3700" spc="-95">
                <a:latin typeface="Arial"/>
                <a:cs typeface="Arial"/>
              </a:rPr>
              <a:t> </a:t>
            </a:r>
            <a:r>
              <a:rPr dirty="0" sz="3700" spc="-5">
                <a:latin typeface="Arial"/>
                <a:cs typeface="Arial"/>
              </a:rPr>
              <a:t>on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577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Prioritizing </a:t>
            </a:r>
            <a:r>
              <a:rPr dirty="0" sz="3000" spc="-5"/>
              <a:t>what </a:t>
            </a:r>
            <a:r>
              <a:rPr dirty="0" sz="3000"/>
              <a:t>to </a:t>
            </a:r>
            <a:r>
              <a:rPr dirty="0" sz="3000" spc="-5"/>
              <a:t>work</a:t>
            </a:r>
            <a:r>
              <a:rPr dirty="0" sz="3000" spc="-95"/>
              <a:t> </a:t>
            </a:r>
            <a:r>
              <a:rPr dirty="0" sz="3000" spc="-5"/>
              <a:t>on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989" y="1343101"/>
          <a:ext cx="7383780" cy="220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939"/>
                <a:gridCol w="1282700"/>
                <a:gridCol w="1501139"/>
                <a:gridCol w="1605279"/>
                <a:gridCol w="1188084"/>
              </a:tblGrid>
              <a:tr h="471865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762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Accuracy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78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Human</a:t>
                      </a:r>
                      <a:r>
                        <a:rPr dirty="0"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level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82880">
                        <a:lnSpc>
                          <a:spcPts val="186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performance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Gap to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HLP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34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18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Clean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Speech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8435"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94%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8435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53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84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11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60%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1135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7197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Car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84%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219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93%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4%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4%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06349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People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87%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219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84%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30%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4062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Bandwidth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70%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53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70%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787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6%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1103464"/>
            <a:ext cx="9144000" cy="269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577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Prioritizing </a:t>
            </a:r>
            <a:r>
              <a:rPr dirty="0" sz="3000" spc="-5"/>
              <a:t>what </a:t>
            </a:r>
            <a:r>
              <a:rPr dirty="0" sz="3000"/>
              <a:t>to </a:t>
            </a:r>
            <a:r>
              <a:rPr dirty="0" sz="3000" spc="-5"/>
              <a:t>work</a:t>
            </a:r>
            <a:r>
              <a:rPr dirty="0" sz="3000" spc="-95"/>
              <a:t> </a:t>
            </a:r>
            <a:r>
              <a:rPr dirty="0" sz="3000" spc="-5"/>
              <a:t>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2900" y="1036218"/>
            <a:ext cx="5932805" cy="19939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 spc="-5">
                <a:latin typeface="Arial"/>
                <a:cs typeface="Arial"/>
              </a:rPr>
              <a:t>Decide on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spc="-5">
                <a:latin typeface="Arial"/>
                <a:cs typeface="Arial"/>
              </a:rPr>
              <a:t>important </a:t>
            </a:r>
            <a:r>
              <a:rPr dirty="0" sz="1800">
                <a:latin typeface="Arial"/>
                <a:cs typeface="Arial"/>
              </a:rPr>
              <a:t>categories to </a:t>
            </a:r>
            <a:r>
              <a:rPr dirty="0" sz="1800" spc="-5">
                <a:latin typeface="Arial"/>
                <a:cs typeface="Arial"/>
              </a:rPr>
              <a:t>work on based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on:</a:t>
            </a:r>
            <a:endParaRPr sz="1800">
              <a:latin typeface="Arial"/>
              <a:cs typeface="Arial"/>
            </a:endParaRPr>
          </a:p>
          <a:p>
            <a:pPr marL="711200" indent="-318135">
              <a:lnSpc>
                <a:spcPct val="100000"/>
              </a:lnSpc>
              <a:spcBef>
                <a:spcPts val="640"/>
              </a:spcBef>
              <a:buChar char="&quot;"/>
              <a:tabLst>
                <a:tab pos="711200" algn="l"/>
                <a:tab pos="711835" algn="l"/>
              </a:tabLst>
            </a:pP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much room for </a:t>
            </a:r>
            <a:r>
              <a:rPr dirty="0" sz="1800" spc="-5">
                <a:latin typeface="Arial"/>
                <a:cs typeface="Arial"/>
              </a:rPr>
              <a:t>improvement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is.</a:t>
            </a:r>
            <a:endParaRPr sz="1800">
              <a:latin typeface="Arial"/>
              <a:cs typeface="Arial"/>
            </a:endParaRPr>
          </a:p>
          <a:p>
            <a:pPr marL="711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11200" algn="l"/>
                <a:tab pos="711835" algn="l"/>
              </a:tabLst>
            </a:pP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frequently that category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appears.</a:t>
            </a:r>
            <a:endParaRPr sz="1800">
              <a:latin typeface="Arial"/>
              <a:cs typeface="Arial"/>
            </a:endParaRPr>
          </a:p>
          <a:p>
            <a:pPr marL="711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11200" algn="l"/>
                <a:tab pos="711835" algn="l"/>
              </a:tabLst>
            </a:pPr>
            <a:r>
              <a:rPr dirty="0" sz="1800" spc="-5">
                <a:latin typeface="Arial"/>
                <a:cs typeface="Arial"/>
              </a:rPr>
              <a:t>How easy 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improve accuracy in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category.</a:t>
            </a:r>
            <a:endParaRPr sz="1800">
              <a:latin typeface="Arial"/>
              <a:cs typeface="Arial"/>
            </a:endParaRPr>
          </a:p>
          <a:p>
            <a:pPr marL="711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11200" algn="l"/>
                <a:tab pos="711835" algn="l"/>
              </a:tabLst>
            </a:pPr>
            <a:r>
              <a:rPr dirty="0" sz="1800" spc="-5">
                <a:latin typeface="Arial"/>
                <a:cs typeface="Arial"/>
              </a:rPr>
              <a:t>How important it 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improve in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category.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2053" y="622300"/>
            <a:ext cx="3293745" cy="15805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 indent="75565">
              <a:lnSpc>
                <a:spcPts val="6000"/>
              </a:lnSpc>
              <a:spcBef>
                <a:spcPts val="500"/>
              </a:spcBef>
            </a:pPr>
            <a:r>
              <a:rPr dirty="0" sz="5200">
                <a:latin typeface="Arial"/>
                <a:cs typeface="Arial"/>
              </a:rPr>
              <a:t>Select </a:t>
            </a:r>
            <a:r>
              <a:rPr dirty="0" sz="5200" spc="-5">
                <a:latin typeface="Arial"/>
                <a:cs typeface="Arial"/>
              </a:rPr>
              <a:t>and  </a:t>
            </a:r>
            <a:r>
              <a:rPr dirty="0" sz="5200">
                <a:latin typeface="Arial"/>
                <a:cs typeface="Arial"/>
              </a:rPr>
              <a:t>train</a:t>
            </a:r>
            <a:r>
              <a:rPr dirty="0" sz="5200" spc="-100">
                <a:latin typeface="Arial"/>
                <a:cs typeface="Arial"/>
              </a:rPr>
              <a:t> </a:t>
            </a:r>
            <a:r>
              <a:rPr dirty="0" sz="5200">
                <a:latin typeface="Arial"/>
                <a:cs typeface="Arial"/>
              </a:rPr>
              <a:t>model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800" y="2768600"/>
            <a:ext cx="4337685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">
                <a:latin typeface="Arial"/>
                <a:cs typeface="Arial"/>
              </a:rPr>
              <a:t>Modeling</a:t>
            </a:r>
            <a:r>
              <a:rPr dirty="0" sz="4100" spc="-85">
                <a:latin typeface="Arial"/>
                <a:cs typeface="Arial"/>
              </a:rPr>
              <a:t> </a:t>
            </a:r>
            <a:r>
              <a:rPr dirty="0" sz="4100" spc="-5">
                <a:latin typeface="Arial"/>
                <a:cs typeface="Arial"/>
              </a:rPr>
              <a:t>overview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2059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Adding</a:t>
            </a:r>
            <a:r>
              <a:rPr dirty="0" sz="3000" spc="-90"/>
              <a:t> </a:t>
            </a:r>
            <a:r>
              <a:rPr dirty="0" sz="3000" spc="-5"/>
              <a:t>data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19100" y="990600"/>
            <a:ext cx="5156200" cy="1163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For categories you </a:t>
            </a:r>
            <a:r>
              <a:rPr dirty="0" sz="1800" spc="-5">
                <a:latin typeface="Arial"/>
                <a:cs typeface="Arial"/>
              </a:rPr>
              <a:t>want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prioritize:</a:t>
            </a:r>
            <a:endParaRPr sz="1800">
              <a:latin typeface="Arial"/>
              <a:cs typeface="Arial"/>
            </a:endParaRPr>
          </a:p>
          <a:p>
            <a:pPr marL="533400" indent="-318135">
              <a:lnSpc>
                <a:spcPct val="100000"/>
              </a:lnSpc>
              <a:spcBef>
                <a:spcPts val="1340"/>
              </a:spcBef>
              <a:buChar char="&quot;"/>
              <a:tabLst>
                <a:tab pos="532765" algn="l"/>
                <a:tab pos="534035" algn="l"/>
              </a:tabLst>
            </a:pPr>
            <a:r>
              <a:rPr dirty="0" sz="1800" spc="-5">
                <a:latin typeface="Arial"/>
                <a:cs typeface="Arial"/>
              </a:rPr>
              <a:t>Collect </a:t>
            </a:r>
            <a:r>
              <a:rPr dirty="0" sz="1800">
                <a:latin typeface="Arial"/>
                <a:cs typeface="Arial"/>
              </a:rPr>
              <a:t>more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>
                <a:latin typeface="Arial"/>
                <a:cs typeface="Arial"/>
              </a:rPr>
              <a:t>(or </a:t>
            </a:r>
            <a:r>
              <a:rPr dirty="0" sz="1800" spc="-5">
                <a:latin typeface="Arial"/>
                <a:cs typeface="Arial"/>
              </a:rPr>
              <a:t>improve label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accuracy)</a:t>
            </a:r>
            <a:endParaRPr sz="1800">
              <a:latin typeface="Arial"/>
              <a:cs typeface="Arial"/>
            </a:endParaRPr>
          </a:p>
          <a:p>
            <a:pPr marL="5334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532765" algn="l"/>
                <a:tab pos="534035" algn="l"/>
              </a:tabLst>
            </a:pPr>
            <a:r>
              <a:rPr dirty="0" sz="1800" spc="-5">
                <a:latin typeface="Arial"/>
                <a:cs typeface="Arial"/>
              </a:rPr>
              <a:t>Use data augmentation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get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3284" y="2495397"/>
            <a:ext cx="2839085" cy="1983739"/>
            <a:chOff x="5993284" y="2495397"/>
            <a:chExt cx="2839085" cy="1983739"/>
          </a:xfrm>
        </p:grpSpPr>
        <p:sp>
          <p:nvSpPr>
            <p:cNvPr id="5" name="object 5"/>
            <p:cNvSpPr/>
            <p:nvPr/>
          </p:nvSpPr>
          <p:spPr>
            <a:xfrm>
              <a:off x="5993284" y="2495397"/>
              <a:ext cx="2839019" cy="1983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2002" y="2753569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09" h="0">
                  <a:moveTo>
                    <a:pt x="-2" y="-5"/>
                  </a:moveTo>
                  <a:lnTo>
                    <a:pt x="-2" y="-5"/>
                  </a:lnTo>
                  <a:lnTo>
                    <a:pt x="246447" y="-5"/>
                  </a:lnTo>
                  <a:lnTo>
                    <a:pt x="295737" y="-5"/>
                  </a:lnTo>
                </a:path>
              </a:pathLst>
            </a:custGeom>
            <a:ln w="372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17911" y="2725275"/>
            <a:ext cx="5225415" cy="1659255"/>
            <a:chOff x="417911" y="2725275"/>
            <a:chExt cx="5225415" cy="1659255"/>
          </a:xfrm>
        </p:grpSpPr>
        <p:sp>
          <p:nvSpPr>
            <p:cNvPr id="8" name="object 8"/>
            <p:cNvSpPr/>
            <p:nvPr/>
          </p:nvSpPr>
          <p:spPr>
            <a:xfrm>
              <a:off x="919306" y="2725275"/>
              <a:ext cx="4723964" cy="16587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8300" y="3578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201" y="93192"/>
                  </a:lnTo>
                  <a:lnTo>
                    <a:pt x="93292" y="4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7230" y="3625014"/>
              <a:ext cx="497205" cy="1270"/>
            </a:xfrm>
            <a:custGeom>
              <a:avLst/>
              <a:gdLst/>
              <a:ahLst/>
              <a:cxnLst/>
              <a:rect l="l" t="t" r="r" b="b"/>
              <a:pathLst>
                <a:path w="497205" h="1270">
                  <a:moveTo>
                    <a:pt x="-9319" y="536"/>
                  </a:moveTo>
                  <a:lnTo>
                    <a:pt x="506027" y="536"/>
                  </a:lnTo>
                </a:path>
              </a:pathLst>
            </a:custGeom>
            <a:ln w="1971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8300" y="379743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201" y="93192"/>
                  </a:lnTo>
                  <a:lnTo>
                    <a:pt x="93292" y="4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7230" y="3844015"/>
              <a:ext cx="497205" cy="1270"/>
            </a:xfrm>
            <a:custGeom>
              <a:avLst/>
              <a:gdLst/>
              <a:ahLst/>
              <a:cxnLst/>
              <a:rect l="l" t="t" r="r" b="b"/>
              <a:pathLst>
                <a:path w="497205" h="1270">
                  <a:moveTo>
                    <a:pt x="-9319" y="537"/>
                  </a:moveTo>
                  <a:lnTo>
                    <a:pt x="506027" y="537"/>
                  </a:lnTo>
                </a:path>
              </a:pathLst>
            </a:custGeom>
            <a:ln w="197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001" y="508000"/>
            <a:ext cx="5511165" cy="14255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380365">
              <a:lnSpc>
                <a:spcPts val="5500"/>
              </a:lnSpc>
              <a:spcBef>
                <a:spcPts val="300"/>
              </a:spcBef>
            </a:pPr>
            <a:r>
              <a:rPr dirty="0" sz="4600">
                <a:latin typeface="Arial"/>
                <a:cs typeface="Arial"/>
              </a:rPr>
              <a:t>Error </a:t>
            </a:r>
            <a:r>
              <a:rPr dirty="0" sz="4600" spc="-5">
                <a:latin typeface="Arial"/>
                <a:cs typeface="Arial"/>
              </a:rPr>
              <a:t>analysis and  performance</a:t>
            </a:r>
            <a:r>
              <a:rPr dirty="0" sz="4600" spc="-95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auditing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25" y="2857500"/>
            <a:ext cx="2041525" cy="13004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62865">
              <a:lnSpc>
                <a:spcPts val="5000"/>
              </a:lnSpc>
              <a:spcBef>
                <a:spcPts val="300"/>
              </a:spcBef>
            </a:pPr>
            <a:r>
              <a:rPr dirty="0" sz="4200">
                <a:latin typeface="Arial"/>
                <a:cs typeface="Arial"/>
              </a:rPr>
              <a:t>Skewed  </a:t>
            </a:r>
            <a:r>
              <a:rPr dirty="0" sz="4200" spc="-5">
                <a:latin typeface="Arial"/>
                <a:cs typeface="Arial"/>
              </a:rPr>
              <a:t>datasets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5065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Examples </a:t>
            </a:r>
            <a:r>
              <a:rPr dirty="0" sz="3000" spc="-5"/>
              <a:t>of </a:t>
            </a:r>
            <a:r>
              <a:rPr dirty="0" sz="3000"/>
              <a:t>skewed</a:t>
            </a:r>
            <a:r>
              <a:rPr dirty="0" sz="3000" spc="-90"/>
              <a:t> </a:t>
            </a:r>
            <a:r>
              <a:rPr dirty="0" sz="3000" spc="-5"/>
              <a:t>datasets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60109" y="3452610"/>
            <a:ext cx="530779" cy="48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857" y="1088979"/>
            <a:ext cx="555969" cy="514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7200" y="1066800"/>
            <a:ext cx="8040370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Manufacturing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1800" spc="-5">
                <a:latin typeface="Arial"/>
                <a:cs typeface="Arial"/>
              </a:rPr>
              <a:t>99.7% no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defect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00" spc="-5">
                <a:latin typeface="Arial"/>
                <a:cs typeface="Arial"/>
              </a:rPr>
              <a:t>0.3%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defect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639"/>
              </a:spcBef>
            </a:pPr>
            <a:r>
              <a:rPr dirty="0" sz="1800" b="1">
                <a:latin typeface="Arial"/>
                <a:cs typeface="Arial"/>
              </a:rPr>
              <a:t>Medical </a:t>
            </a:r>
            <a:r>
              <a:rPr dirty="0" sz="1800" spc="-5" b="1">
                <a:latin typeface="Arial"/>
                <a:cs typeface="Arial"/>
              </a:rPr>
              <a:t>Diagnosis </a:t>
            </a:r>
            <a:r>
              <a:rPr dirty="0" sz="1800" spc="-5">
                <a:latin typeface="Arial"/>
                <a:cs typeface="Arial"/>
              </a:rPr>
              <a:t>example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98% of patients don't have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disease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533400" marR="5080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Speech </a:t>
            </a:r>
            <a:r>
              <a:rPr dirty="0" sz="1800" spc="-5" b="1">
                <a:latin typeface="Arial"/>
                <a:cs typeface="Arial"/>
              </a:rPr>
              <a:t>Recognition </a:t>
            </a:r>
            <a:r>
              <a:rPr dirty="0" sz="1800" spc="-5">
                <a:latin typeface="Arial"/>
                <a:cs typeface="Arial"/>
              </a:rPr>
              <a:t>example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wake word detection, 96.7% of </a:t>
            </a:r>
            <a:r>
              <a:rPr dirty="0" sz="1800">
                <a:latin typeface="Arial"/>
                <a:cs typeface="Arial"/>
              </a:rPr>
              <a:t>the time  </a:t>
            </a:r>
            <a:r>
              <a:rPr dirty="0" sz="1800" spc="-5">
                <a:latin typeface="Arial"/>
                <a:cs typeface="Arial"/>
              </a:rPr>
              <a:t>wake word doesn't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occur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883" y="2678224"/>
            <a:ext cx="590008" cy="551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8470" y="1402422"/>
            <a:ext cx="3391426" cy="1012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6376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Confusion </a:t>
            </a:r>
            <a:r>
              <a:rPr dirty="0" sz="3000"/>
              <a:t>matrix: </a:t>
            </a:r>
            <a:r>
              <a:rPr dirty="0" sz="3000" spc="-5"/>
              <a:t>precision and</a:t>
            </a:r>
            <a:r>
              <a:rPr dirty="0" sz="3000" spc="-90"/>
              <a:t> </a:t>
            </a:r>
            <a:r>
              <a:rPr dirty="0" sz="3000"/>
              <a:t>recall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90750" y="1860550"/>
          <a:ext cx="2625725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/>
                <a:gridCol w="1303020"/>
              </a:tblGrid>
              <a:tr h="1222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2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965444" y="3714750"/>
            <a:ext cx="1017257" cy="52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3808" y="3003499"/>
            <a:ext cx="1242860" cy="478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05982" y="1373351"/>
            <a:ext cx="381007" cy="238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88189" y="2519108"/>
            <a:ext cx="416601" cy="233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90945" y="2130096"/>
            <a:ext cx="411085" cy="2291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86500" y="1137919"/>
            <a:ext cx="1690370" cy="15494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20">
                <a:latin typeface="Arial"/>
                <a:cs typeface="Arial"/>
              </a:rPr>
              <a:t>True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Negative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20">
                <a:latin typeface="Arial"/>
                <a:cs typeface="Arial"/>
              </a:rPr>
              <a:t>True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Arial"/>
                <a:cs typeface="Arial"/>
              </a:rPr>
              <a:t>: False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Negative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Arial"/>
                <a:cs typeface="Arial"/>
              </a:rPr>
              <a:t>: False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0945" y="1734298"/>
            <a:ext cx="411082" cy="246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75000" y="1066800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Actual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2954" y="2602922"/>
            <a:ext cx="281305" cy="991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latin typeface="Arial"/>
                <a:cs typeface="Arial"/>
              </a:rPr>
              <a:t>Predicted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327" y="776650"/>
            <a:ext cx="7861173" cy="3547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50431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What </a:t>
            </a:r>
            <a:r>
              <a:rPr dirty="0" sz="3000" spc="-5"/>
              <a:t>happens with</a:t>
            </a:r>
            <a:r>
              <a:rPr dirty="0" sz="3000" spc="-90"/>
              <a:t> </a:t>
            </a:r>
            <a:r>
              <a:rPr dirty="0" sz="3000" spc="-5"/>
              <a:t>print(“0”)?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90750" y="1860550"/>
          <a:ext cx="2625725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/>
                <a:gridCol w="1303020"/>
              </a:tblGrid>
              <a:tr h="1222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914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2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47254" y="2628322"/>
            <a:ext cx="281305" cy="991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latin typeface="Arial"/>
                <a:cs typeface="Arial"/>
              </a:rPr>
              <a:t>Predicted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1600" y="962297"/>
            <a:ext cx="1749425" cy="69913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ctr" marR="13970">
              <a:lnSpc>
                <a:spcPct val="100000"/>
              </a:lnSpc>
              <a:spcBef>
                <a:spcPts val="919"/>
              </a:spcBef>
            </a:pPr>
            <a:r>
              <a:rPr dirty="0" sz="1800">
                <a:latin typeface="Arial"/>
                <a:cs typeface="Arial"/>
              </a:rPr>
              <a:t>Actual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  <a:tabLst>
                <a:tab pos="1332865" algn="l"/>
              </a:tabLst>
            </a:pPr>
            <a:r>
              <a:rPr dirty="0" sz="1400">
                <a:latin typeface="Arial"/>
                <a:cs typeface="Arial"/>
              </a:rPr>
              <a:t>y = 0	y =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8587" y="970450"/>
            <a:ext cx="7905750" cy="3547745"/>
            <a:chOff x="1238587" y="970450"/>
            <a:chExt cx="7905750" cy="3547745"/>
          </a:xfrm>
        </p:grpSpPr>
        <p:sp>
          <p:nvSpPr>
            <p:cNvPr id="7" name="object 7"/>
            <p:cNvSpPr/>
            <p:nvPr/>
          </p:nvSpPr>
          <p:spPr>
            <a:xfrm>
              <a:off x="5203533" y="3193134"/>
              <a:ext cx="2172804" cy="524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71897" y="2481887"/>
              <a:ext cx="2296325" cy="524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8587" y="970450"/>
              <a:ext cx="7905412" cy="35473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17500"/>
            <a:ext cx="7121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Combining precision and </a:t>
            </a:r>
            <a:r>
              <a:rPr dirty="0" sz="3000"/>
              <a:t>recall – </a:t>
            </a:r>
            <a:r>
              <a:rPr dirty="0" sz="3000" spc="-5" i="1">
                <a:latin typeface="Arial"/>
                <a:cs typeface="Arial"/>
              </a:rPr>
              <a:t>F</a:t>
            </a:r>
            <a:r>
              <a:rPr dirty="0" baseline="-22222" sz="3000" spc="-7" i="1">
                <a:latin typeface="Arial"/>
                <a:cs typeface="Arial"/>
              </a:rPr>
              <a:t>1</a:t>
            </a:r>
            <a:r>
              <a:rPr dirty="0" baseline="-22222" sz="3000" spc="322" i="1">
                <a:latin typeface="Arial"/>
                <a:cs typeface="Arial"/>
              </a:rPr>
              <a:t> </a:t>
            </a:r>
            <a:r>
              <a:rPr dirty="0" sz="3000"/>
              <a:t>score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8220" y="1320850"/>
            <a:ext cx="5424805" cy="2049145"/>
            <a:chOff x="658220" y="1320850"/>
            <a:chExt cx="5424805" cy="2049145"/>
          </a:xfrm>
        </p:grpSpPr>
        <p:sp>
          <p:nvSpPr>
            <p:cNvPr id="4" name="object 4"/>
            <p:cNvSpPr/>
            <p:nvPr/>
          </p:nvSpPr>
          <p:spPr>
            <a:xfrm>
              <a:off x="672508" y="1853476"/>
              <a:ext cx="5396230" cy="0"/>
            </a:xfrm>
            <a:custGeom>
              <a:avLst/>
              <a:gdLst/>
              <a:ahLst/>
              <a:cxnLst/>
              <a:rect l="l" t="t" r="r" b="b"/>
              <a:pathLst>
                <a:path w="5396230" h="0">
                  <a:moveTo>
                    <a:pt x="0" y="0"/>
                  </a:moveTo>
                  <a:lnTo>
                    <a:pt x="539602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88282" y="1335138"/>
              <a:ext cx="0" cy="2020570"/>
            </a:xfrm>
            <a:custGeom>
              <a:avLst/>
              <a:gdLst/>
              <a:ahLst/>
              <a:cxnLst/>
              <a:rect l="l" t="t" r="r" b="b"/>
              <a:pathLst>
                <a:path w="0" h="2020570">
                  <a:moveTo>
                    <a:pt x="4" y="0"/>
                  </a:moveTo>
                  <a:lnTo>
                    <a:pt x="0" y="202018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14600" y="1282700"/>
            <a:ext cx="1105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Precision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5141" y="1282700"/>
            <a:ext cx="17138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  <a:tab pos="1624330" algn="l"/>
              </a:tabLst>
            </a:pPr>
            <a:r>
              <a:rPr dirty="0" sz="1800">
                <a:latin typeface="Arial"/>
                <a:cs typeface="Arial"/>
              </a:rPr>
              <a:t>)	</a:t>
            </a:r>
            <a:r>
              <a:rPr dirty="0" sz="1800" spc="-5">
                <a:latin typeface="Arial"/>
                <a:cs typeface="Arial"/>
              </a:rPr>
              <a:t>Recal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	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223" y="2057425"/>
            <a:ext cx="838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223" y="2628925"/>
            <a:ext cx="838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3623" y="2070226"/>
            <a:ext cx="4705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88.3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8872" y="2057425"/>
            <a:ext cx="4705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79.1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9622" y="2628925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7.3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3623" y="2616123"/>
            <a:ext cx="4705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97.0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5693" y="3525048"/>
            <a:ext cx="1813560" cy="79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3580891" y="1422386"/>
            <a:ext cx="1859914" cy="251460"/>
            <a:chOff x="3580891" y="1422386"/>
            <a:chExt cx="1859914" cy="251460"/>
          </a:xfrm>
        </p:grpSpPr>
        <p:sp>
          <p:nvSpPr>
            <p:cNvPr id="16" name="object 16"/>
            <p:cNvSpPr/>
            <p:nvPr/>
          </p:nvSpPr>
          <p:spPr>
            <a:xfrm>
              <a:off x="3580891" y="1422386"/>
              <a:ext cx="252666" cy="2506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92128" y="1423148"/>
              <a:ext cx="248655" cy="2506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6792874" y="1853476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 h="0">
                <a:moveTo>
                  <a:pt x="0" y="0"/>
                </a:moveTo>
                <a:lnTo>
                  <a:pt x="15350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0998" y="1430665"/>
            <a:ext cx="252667" cy="250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39960" y="2031040"/>
            <a:ext cx="72009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5">
                <a:latin typeface="Arial"/>
                <a:cs typeface="Arial"/>
              </a:rPr>
              <a:t>83.4</a:t>
            </a:r>
            <a:r>
              <a:rPr dirty="0" sz="1750" spc="-65">
                <a:latin typeface="Arial"/>
                <a:cs typeface="Arial"/>
              </a:rPr>
              <a:t> </a:t>
            </a:r>
            <a:r>
              <a:rPr dirty="0" sz="1750" spc="5">
                <a:latin typeface="Arial"/>
                <a:cs typeface="Arial"/>
              </a:rPr>
              <a:t>%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9958" y="2613498"/>
            <a:ext cx="72009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5">
                <a:latin typeface="Arial"/>
                <a:cs typeface="Arial"/>
              </a:rPr>
              <a:t>13.6</a:t>
            </a:r>
            <a:r>
              <a:rPr dirty="0" sz="1750" spc="-65">
                <a:latin typeface="Arial"/>
                <a:cs typeface="Arial"/>
              </a:rPr>
              <a:t> </a:t>
            </a:r>
            <a:r>
              <a:rPr dirty="0" sz="1750" spc="5">
                <a:latin typeface="Arial"/>
                <a:cs typeface="Arial"/>
              </a:rPr>
              <a:t>%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31584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Multi-class</a:t>
            </a:r>
            <a:r>
              <a:rPr dirty="0" sz="3000" spc="-90"/>
              <a:t> </a:t>
            </a:r>
            <a:r>
              <a:rPr dirty="0" sz="3000"/>
              <a:t>metrics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23900" y="1841500"/>
            <a:ext cx="11061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Defect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1841500"/>
            <a:ext cx="8616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Precision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982" y="1813877"/>
            <a:ext cx="5370195" cy="2218055"/>
            <a:chOff x="507982" y="1813877"/>
            <a:chExt cx="5370195" cy="2218055"/>
          </a:xfrm>
        </p:grpSpPr>
        <p:sp>
          <p:nvSpPr>
            <p:cNvPr id="6" name="object 6"/>
            <p:cNvSpPr/>
            <p:nvPr/>
          </p:nvSpPr>
          <p:spPr>
            <a:xfrm>
              <a:off x="507974" y="1829714"/>
              <a:ext cx="5370195" cy="2183130"/>
            </a:xfrm>
            <a:custGeom>
              <a:avLst/>
              <a:gdLst/>
              <a:ahLst/>
              <a:cxnLst/>
              <a:rect l="l" t="t" r="r" b="b"/>
              <a:pathLst>
                <a:path w="5370195" h="2183129">
                  <a:moveTo>
                    <a:pt x="5369623" y="434657"/>
                  </a:moveTo>
                  <a:lnTo>
                    <a:pt x="1827822" y="426199"/>
                  </a:lnTo>
                  <a:lnTo>
                    <a:pt x="1832838" y="342"/>
                  </a:lnTo>
                  <a:lnTo>
                    <a:pt x="1804276" y="0"/>
                  </a:lnTo>
                  <a:lnTo>
                    <a:pt x="1799259" y="426123"/>
                  </a:lnTo>
                  <a:lnTo>
                    <a:pt x="63" y="421817"/>
                  </a:lnTo>
                  <a:lnTo>
                    <a:pt x="0" y="450380"/>
                  </a:lnTo>
                  <a:lnTo>
                    <a:pt x="1798916" y="454698"/>
                  </a:lnTo>
                  <a:lnTo>
                    <a:pt x="1778584" y="2182533"/>
                  </a:lnTo>
                  <a:lnTo>
                    <a:pt x="1807159" y="2182876"/>
                  </a:lnTo>
                  <a:lnTo>
                    <a:pt x="1827491" y="454761"/>
                  </a:lnTo>
                  <a:lnTo>
                    <a:pt x="5369560" y="463232"/>
                  </a:lnTo>
                  <a:lnTo>
                    <a:pt x="5369623" y="434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07571" y="1828164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3" y="0"/>
                  </a:moveTo>
                  <a:lnTo>
                    <a:pt x="0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34671" y="1828164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w="0" h="2189479">
                  <a:moveTo>
                    <a:pt x="3" y="0"/>
                  </a:moveTo>
                  <a:lnTo>
                    <a:pt x="0" y="21889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35400" y="1854200"/>
            <a:ext cx="589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Recall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9700" y="3657600"/>
            <a:ext cx="6019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72.1%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700" y="3632200"/>
            <a:ext cx="11995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Discoloration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4300" y="3670300"/>
            <a:ext cx="43243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97%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46150" y="2470348"/>
          <a:ext cx="4653280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/>
                <a:gridCol w="1369695"/>
                <a:gridCol w="1149350"/>
                <a:gridCol w="872489"/>
              </a:tblGrid>
              <a:tr h="335705">
                <a:tc>
                  <a:txBody>
                    <a:bodyPr/>
                    <a:lstStyle/>
                    <a:p>
                      <a:pPr algn="ctr" marR="475615">
                        <a:lnSpc>
                          <a:spcPts val="177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Scratch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0990">
                        <a:lnSpc>
                          <a:spcPts val="187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82.1%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3840">
                        <a:lnSpc>
                          <a:spcPts val="187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99.2%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89.8%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393649">
                <a:tc>
                  <a:txBody>
                    <a:bodyPr/>
                    <a:lstStyle/>
                    <a:p>
                      <a:pPr algn="ctr" marR="5067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Dent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r" marR="3009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92.1%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2438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99.5%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95.7%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</a:tr>
              <a:tr h="323157">
                <a:tc>
                  <a:txBody>
                    <a:bodyPr/>
                    <a:lstStyle/>
                    <a:p>
                      <a:pPr algn="ctr" marR="44513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Pit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mark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300990">
                        <a:lnSpc>
                          <a:spcPts val="1839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85.3%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6835"/>
                </a:tc>
                <a:tc>
                  <a:txBody>
                    <a:bodyPr/>
                    <a:lstStyle/>
                    <a:p>
                      <a:pPr algn="r" marR="256540">
                        <a:lnSpc>
                          <a:spcPts val="1839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98.7%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68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91.5%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0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978298" y="3670198"/>
            <a:ext cx="6019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82.7%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900" y="1079500"/>
            <a:ext cx="4762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Classes: </a:t>
            </a:r>
            <a:r>
              <a:rPr dirty="0" sz="1800">
                <a:latin typeface="Arial"/>
                <a:cs typeface="Arial"/>
              </a:rPr>
              <a:t>Scratch, </a:t>
            </a:r>
            <a:r>
              <a:rPr dirty="0" sz="1800" spc="-5">
                <a:latin typeface="Arial"/>
                <a:cs typeface="Arial"/>
              </a:rPr>
              <a:t>Dent, </a:t>
            </a:r>
            <a:r>
              <a:rPr dirty="0" sz="1800">
                <a:latin typeface="Arial"/>
                <a:cs typeface="Arial"/>
              </a:rPr>
              <a:t>Pit mark,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Discoloration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53278" y="1875307"/>
            <a:ext cx="252667" cy="25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001" y="508000"/>
            <a:ext cx="5511165" cy="14255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380365">
              <a:lnSpc>
                <a:spcPts val="5500"/>
              </a:lnSpc>
              <a:spcBef>
                <a:spcPts val="300"/>
              </a:spcBef>
            </a:pPr>
            <a:r>
              <a:rPr dirty="0" sz="4600">
                <a:latin typeface="Arial"/>
                <a:cs typeface="Arial"/>
              </a:rPr>
              <a:t>Error </a:t>
            </a:r>
            <a:r>
              <a:rPr dirty="0" sz="4600" spc="-5">
                <a:latin typeface="Arial"/>
                <a:cs typeface="Arial"/>
              </a:rPr>
              <a:t>analysis and  performance</a:t>
            </a:r>
            <a:r>
              <a:rPr dirty="0" sz="4600" spc="-95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auditing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800" y="2857500"/>
            <a:ext cx="509524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Arial"/>
                <a:cs typeface="Arial"/>
              </a:rPr>
              <a:t>Performance</a:t>
            </a:r>
            <a:r>
              <a:rPr dirty="0" sz="4200" spc="-90">
                <a:latin typeface="Arial"/>
                <a:cs typeface="Arial"/>
              </a:rPr>
              <a:t> </a:t>
            </a:r>
            <a:r>
              <a:rPr dirty="0" sz="4200" spc="-5">
                <a:latin typeface="Arial"/>
                <a:cs typeface="Arial"/>
              </a:rPr>
              <a:t>auditing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3287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Auditing</a:t>
            </a:r>
            <a:r>
              <a:rPr dirty="0" sz="3000" spc="-90"/>
              <a:t> </a:t>
            </a:r>
            <a:r>
              <a:rPr dirty="0" sz="3000"/>
              <a:t>framework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2900" y="1079500"/>
            <a:ext cx="3884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Check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20">
                <a:latin typeface="Arial"/>
                <a:cs typeface="Arial"/>
              </a:rPr>
              <a:t>accuracy, </a:t>
            </a:r>
            <a:r>
              <a:rPr dirty="0" sz="1800">
                <a:latin typeface="Arial"/>
                <a:cs typeface="Arial"/>
              </a:rPr>
              <a:t>fairness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649" y="1511325"/>
            <a:ext cx="5336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dirty="0" sz="1800" spc="-5">
                <a:latin typeface="Arial"/>
                <a:cs typeface="Arial"/>
              </a:rPr>
              <a:t>1.	</a:t>
            </a:r>
            <a:r>
              <a:rPr dirty="0" sz="1800">
                <a:latin typeface="Arial"/>
                <a:cs typeface="Arial"/>
              </a:rPr>
              <a:t>Brainstorm the </a:t>
            </a:r>
            <a:r>
              <a:rPr dirty="0" sz="1800" spc="-5">
                <a:latin typeface="Arial"/>
                <a:cs typeface="Arial"/>
              </a:rPr>
              <a:t>ways </a:t>
            </a:r>
            <a:r>
              <a:rPr dirty="0" sz="1800">
                <a:latin typeface="Arial"/>
                <a:cs typeface="Arial"/>
              </a:rPr>
              <a:t>the system might </a:t>
            </a:r>
            <a:r>
              <a:rPr dirty="0" sz="1800" spc="-5">
                <a:latin typeface="Arial"/>
                <a:cs typeface="Arial"/>
              </a:rPr>
              <a:t>go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wrong.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974" y="3264001"/>
            <a:ext cx="7101205" cy="9982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139065">
              <a:lnSpc>
                <a:spcPct val="101800"/>
              </a:lnSpc>
              <a:spcBef>
                <a:spcPts val="60"/>
              </a:spcBef>
              <a:buAutoNum type="arabicPeriod" startAt="2"/>
              <a:tabLst>
                <a:tab pos="533400" algn="l"/>
                <a:tab pos="534035" algn="l"/>
              </a:tabLst>
            </a:pPr>
            <a:r>
              <a:rPr dirty="0" sz="1800">
                <a:latin typeface="Arial"/>
                <a:cs typeface="Arial"/>
              </a:rPr>
              <a:t>Establish metrics to </a:t>
            </a:r>
            <a:r>
              <a:rPr dirty="0" sz="1800" spc="-5">
                <a:latin typeface="Arial"/>
                <a:cs typeface="Arial"/>
              </a:rPr>
              <a:t>assess performance against </a:t>
            </a:r>
            <a:r>
              <a:rPr dirty="0" sz="1800">
                <a:latin typeface="Arial"/>
                <a:cs typeface="Arial"/>
              </a:rPr>
              <a:t>these </a:t>
            </a:r>
            <a:r>
              <a:rPr dirty="0" sz="1800" spc="-5">
                <a:latin typeface="Arial"/>
                <a:cs typeface="Arial"/>
              </a:rPr>
              <a:t>issues on  appropriate </a:t>
            </a:r>
            <a:r>
              <a:rPr dirty="0" sz="1800">
                <a:latin typeface="Arial"/>
                <a:cs typeface="Arial"/>
              </a:rPr>
              <a:t>slices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533400" indent="-382270">
              <a:lnSpc>
                <a:spcPct val="100000"/>
              </a:lnSpc>
              <a:spcBef>
                <a:spcPts val="1140"/>
              </a:spcBef>
              <a:buAutoNum type="arabicPeriod" startAt="2"/>
              <a:tabLst>
                <a:tab pos="533400" algn="l"/>
                <a:tab pos="534035" algn="l"/>
              </a:tabLst>
            </a:pPr>
            <a:r>
              <a:rPr dirty="0" sz="1800">
                <a:latin typeface="Arial"/>
                <a:cs typeface="Arial"/>
              </a:rPr>
              <a:t>Get </a:t>
            </a:r>
            <a:r>
              <a:rPr dirty="0" sz="1800" spc="-5">
                <a:latin typeface="Arial"/>
                <a:cs typeface="Arial"/>
              </a:rPr>
              <a:t>business/product owner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buy-in.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50" y="1684147"/>
            <a:ext cx="6031230" cy="128270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2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Performance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subsets </a:t>
            </a:r>
            <a:r>
              <a:rPr dirty="0" sz="1800" spc="-5">
                <a:latin typeface="Arial"/>
                <a:cs typeface="Arial"/>
              </a:rPr>
              <a:t>of data </a:t>
            </a:r>
            <a:r>
              <a:rPr dirty="0" sz="1800">
                <a:latin typeface="Arial"/>
                <a:cs typeface="Arial"/>
              </a:rPr>
              <a:t>(e.g., </a:t>
            </a:r>
            <a:r>
              <a:rPr dirty="0" sz="1800" spc="-20">
                <a:latin typeface="Arial"/>
                <a:cs typeface="Arial"/>
              </a:rPr>
              <a:t>ethnicity,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gender).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35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Prevalence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specific </a:t>
            </a:r>
            <a:r>
              <a:rPr dirty="0" sz="1800" spc="-5">
                <a:latin typeface="Arial"/>
                <a:cs typeface="Arial"/>
              </a:rPr>
              <a:t>errors/outputs </a:t>
            </a:r>
            <a:r>
              <a:rPr dirty="0" sz="1800">
                <a:latin typeface="Arial"/>
                <a:cs typeface="Arial"/>
              </a:rPr>
              <a:t>(e.g., </a:t>
            </a:r>
            <a:r>
              <a:rPr dirty="0" sz="1800" spc="-80">
                <a:latin typeface="Arial"/>
                <a:cs typeface="Arial"/>
              </a:rPr>
              <a:t>FP,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FN).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Performance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rare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8329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Speech recognition</a:t>
            </a:r>
            <a:r>
              <a:rPr dirty="0" sz="3000" spc="-95"/>
              <a:t> </a:t>
            </a:r>
            <a:r>
              <a:rPr dirty="0" sz="3000" spc="-5"/>
              <a:t>example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4025" y="1080135"/>
            <a:ext cx="7101205" cy="3253104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533400" indent="-38227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33400" algn="l"/>
                <a:tab pos="534035" algn="l"/>
              </a:tabLst>
            </a:pPr>
            <a:r>
              <a:rPr dirty="0" sz="1800">
                <a:latin typeface="Arial"/>
                <a:cs typeface="Arial"/>
              </a:rPr>
              <a:t>Brainstorm the </a:t>
            </a:r>
            <a:r>
              <a:rPr dirty="0" sz="1800" spc="-5">
                <a:latin typeface="Arial"/>
                <a:cs typeface="Arial"/>
              </a:rPr>
              <a:t>ways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u="heavy" sz="1800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system might </a:t>
            </a:r>
            <a:r>
              <a:rPr dirty="0" u="heavy" sz="1800" spc="-5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go</a:t>
            </a:r>
            <a:r>
              <a:rPr dirty="0" u="heavy" sz="1800" spc="-25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wrong.</a:t>
            </a:r>
            <a:endParaRPr sz="1800">
              <a:latin typeface="Arial"/>
              <a:cs typeface="Arial"/>
            </a:endParaRPr>
          </a:p>
          <a:p>
            <a:pPr lvl="1" marL="837565" indent="-318135">
              <a:lnSpc>
                <a:spcPct val="100000"/>
              </a:lnSpc>
              <a:spcBef>
                <a:spcPts val="439"/>
              </a:spcBef>
              <a:buChar char="&quot;"/>
              <a:tabLst>
                <a:tab pos="837565" algn="l"/>
                <a:tab pos="838200" algn="l"/>
              </a:tabLst>
            </a:pPr>
            <a:r>
              <a:rPr dirty="0" sz="1600">
                <a:latin typeface="Arial"/>
                <a:cs typeface="Arial"/>
              </a:rPr>
              <a:t>Accuracy </a:t>
            </a:r>
            <a:r>
              <a:rPr dirty="0" sz="1600" spc="-5">
                <a:latin typeface="Arial"/>
                <a:cs typeface="Arial"/>
              </a:rPr>
              <a:t>on different genders and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ethnicities.</a:t>
            </a:r>
            <a:endParaRPr sz="1600">
              <a:latin typeface="Arial"/>
              <a:cs typeface="Arial"/>
            </a:endParaRPr>
          </a:p>
          <a:p>
            <a:pPr lvl="1" marL="837565" indent="-318135">
              <a:lnSpc>
                <a:spcPct val="100000"/>
              </a:lnSpc>
              <a:spcBef>
                <a:spcPts val="880"/>
              </a:spcBef>
              <a:buChar char="&quot;"/>
              <a:tabLst>
                <a:tab pos="837565" algn="l"/>
                <a:tab pos="838200" algn="l"/>
              </a:tabLst>
            </a:pPr>
            <a:r>
              <a:rPr dirty="0" sz="1600">
                <a:latin typeface="Arial"/>
                <a:cs typeface="Arial"/>
              </a:rPr>
              <a:t>Accuracy </a:t>
            </a:r>
            <a:r>
              <a:rPr dirty="0" sz="1600" spc="-5">
                <a:latin typeface="Arial"/>
                <a:cs typeface="Arial"/>
              </a:rPr>
              <a:t>on different devices.</a:t>
            </a:r>
            <a:endParaRPr sz="1600">
              <a:latin typeface="Arial"/>
              <a:cs typeface="Arial"/>
            </a:endParaRPr>
          </a:p>
          <a:p>
            <a:pPr lvl="1" marL="837565" indent="-318135">
              <a:lnSpc>
                <a:spcPct val="100000"/>
              </a:lnSpc>
              <a:spcBef>
                <a:spcPts val="980"/>
              </a:spcBef>
              <a:buChar char="&quot;"/>
              <a:tabLst>
                <a:tab pos="837565" algn="l"/>
                <a:tab pos="838200" algn="l"/>
              </a:tabLst>
            </a:pPr>
            <a:r>
              <a:rPr dirty="0" sz="1600">
                <a:latin typeface="Arial"/>
                <a:cs typeface="Arial"/>
              </a:rPr>
              <a:t>Prevalence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rude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mistranscriptions.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&quot;"/>
            </a:pPr>
            <a:endParaRPr sz="1850">
              <a:latin typeface="Arial"/>
              <a:cs typeface="Arial"/>
            </a:endParaRPr>
          </a:p>
          <a:p>
            <a:pPr marL="12700" marR="5080" indent="139065">
              <a:lnSpc>
                <a:spcPct val="101800"/>
              </a:lnSpc>
              <a:spcBef>
                <a:spcPts val="5"/>
              </a:spcBef>
              <a:buAutoNum type="arabicPeriod"/>
              <a:tabLst>
                <a:tab pos="533400" algn="l"/>
                <a:tab pos="534035" algn="l"/>
              </a:tabLst>
            </a:pPr>
            <a:r>
              <a:rPr dirty="0" sz="1800">
                <a:latin typeface="Arial"/>
                <a:cs typeface="Arial"/>
              </a:rPr>
              <a:t>Establish metrics to </a:t>
            </a:r>
            <a:r>
              <a:rPr dirty="0" sz="1800" spc="-5">
                <a:latin typeface="Arial"/>
                <a:cs typeface="Arial"/>
              </a:rPr>
              <a:t>assess performance against </a:t>
            </a:r>
            <a:r>
              <a:rPr dirty="0" sz="1800">
                <a:latin typeface="Arial"/>
                <a:cs typeface="Arial"/>
              </a:rPr>
              <a:t>these </a:t>
            </a:r>
            <a:r>
              <a:rPr dirty="0" sz="1800" spc="-5">
                <a:latin typeface="Arial"/>
                <a:cs typeface="Arial"/>
              </a:rPr>
              <a:t>issues on  appropriate </a:t>
            </a:r>
            <a:r>
              <a:rPr dirty="0" sz="1800">
                <a:latin typeface="Arial"/>
                <a:cs typeface="Arial"/>
              </a:rPr>
              <a:t>slices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lvl="1" marL="837565" indent="-318135">
              <a:lnSpc>
                <a:spcPct val="100000"/>
              </a:lnSpc>
              <a:spcBef>
                <a:spcPts val="535"/>
              </a:spcBef>
              <a:buChar char="&quot;"/>
              <a:tabLst>
                <a:tab pos="837565" algn="l"/>
                <a:tab pos="838200" algn="l"/>
              </a:tabLst>
            </a:pPr>
            <a:r>
              <a:rPr dirty="0" sz="1600">
                <a:latin typeface="Arial"/>
                <a:cs typeface="Arial"/>
              </a:rPr>
              <a:t>Mean </a:t>
            </a:r>
            <a:r>
              <a:rPr dirty="0" sz="1600" spc="-5">
                <a:latin typeface="Arial"/>
                <a:cs typeface="Arial"/>
              </a:rPr>
              <a:t>accuracy </a:t>
            </a:r>
            <a:r>
              <a:rPr dirty="0" sz="1600">
                <a:latin typeface="Arial"/>
                <a:cs typeface="Arial"/>
              </a:rPr>
              <a:t>for </a:t>
            </a:r>
            <a:r>
              <a:rPr dirty="0" sz="1600" spc="-5">
                <a:latin typeface="Arial"/>
                <a:cs typeface="Arial"/>
              </a:rPr>
              <a:t>different genders and </a:t>
            </a:r>
            <a:r>
              <a:rPr dirty="0" sz="1600">
                <a:latin typeface="Arial"/>
                <a:cs typeface="Arial"/>
              </a:rPr>
              <a:t>major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accents.</a:t>
            </a:r>
            <a:endParaRPr sz="1600">
              <a:latin typeface="Arial"/>
              <a:cs typeface="Arial"/>
            </a:endParaRPr>
          </a:p>
          <a:p>
            <a:pPr lvl="1" marL="837565" indent="-318135">
              <a:lnSpc>
                <a:spcPct val="100000"/>
              </a:lnSpc>
              <a:spcBef>
                <a:spcPts val="880"/>
              </a:spcBef>
              <a:buChar char="&quot;"/>
              <a:tabLst>
                <a:tab pos="837565" algn="l"/>
                <a:tab pos="838200" algn="l"/>
              </a:tabLst>
            </a:pPr>
            <a:r>
              <a:rPr dirty="0" sz="1600">
                <a:latin typeface="Arial"/>
                <a:cs typeface="Arial"/>
              </a:rPr>
              <a:t>Mean </a:t>
            </a:r>
            <a:r>
              <a:rPr dirty="0" sz="1600" spc="-5">
                <a:latin typeface="Arial"/>
                <a:cs typeface="Arial"/>
              </a:rPr>
              <a:t>accuracy on different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 lvl="1" marL="837565" indent="-318135">
              <a:lnSpc>
                <a:spcPct val="100000"/>
              </a:lnSpc>
              <a:spcBef>
                <a:spcPts val="980"/>
              </a:spcBef>
              <a:buChar char="&quot;"/>
              <a:tabLst>
                <a:tab pos="837565" algn="l"/>
                <a:tab pos="838200" algn="l"/>
              </a:tabLst>
            </a:pPr>
            <a:r>
              <a:rPr dirty="0" sz="1600" spc="-5">
                <a:latin typeface="Arial"/>
                <a:cs typeface="Arial"/>
              </a:rPr>
              <a:t>Check </a:t>
            </a:r>
            <a:r>
              <a:rPr dirty="0" sz="1600">
                <a:latin typeface="Arial"/>
                <a:cs typeface="Arial"/>
              </a:rPr>
              <a:t>for </a:t>
            </a:r>
            <a:r>
              <a:rPr dirty="0" sz="1600" spc="-5">
                <a:latin typeface="Arial"/>
                <a:cs typeface="Arial"/>
              </a:rPr>
              <a:t>prevalence of offensive words in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output.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63287"/>
            <a:ext cx="9144000" cy="580390"/>
            <a:chOff x="0" y="4563287"/>
            <a:chExt cx="9144000" cy="580390"/>
          </a:xfrm>
        </p:grpSpPr>
        <p:sp>
          <p:nvSpPr>
            <p:cNvPr id="3" name="object 3"/>
            <p:cNvSpPr/>
            <p:nvPr/>
          </p:nvSpPr>
          <p:spPr>
            <a:xfrm>
              <a:off x="0" y="4563287"/>
              <a:ext cx="9144000" cy="580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1698" y="4694799"/>
              <a:ext cx="1471904" cy="330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93700" y="355600"/>
            <a:ext cx="15716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Modeling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031" y="1083335"/>
            <a:ext cx="8887968" cy="166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2600" y="1993900"/>
            <a:ext cx="872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Define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1231900"/>
            <a:ext cx="5765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Scoping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1100" y="1231900"/>
            <a:ext cx="3282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400" y="1854200"/>
            <a:ext cx="836930" cy="457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>
              <a:lnSpc>
                <a:spcPts val="1100"/>
              </a:lnSpc>
              <a:spcBef>
                <a:spcPts val="219"/>
              </a:spcBef>
            </a:pPr>
            <a:r>
              <a:rPr dirty="0" sz="1000" spc="-5" b="1">
                <a:latin typeface="Arial"/>
                <a:cs typeface="Arial"/>
              </a:rPr>
              <a:t>Define </a:t>
            </a:r>
            <a:r>
              <a:rPr dirty="0" sz="1000" b="1">
                <a:latin typeface="Arial"/>
                <a:cs typeface="Arial"/>
              </a:rPr>
              <a:t>data  </a:t>
            </a:r>
            <a:r>
              <a:rPr dirty="0" sz="1000" spc="-5" b="1">
                <a:latin typeface="Arial"/>
                <a:cs typeface="Arial"/>
              </a:rPr>
              <a:t>and</a:t>
            </a:r>
            <a:r>
              <a:rPr dirty="0" sz="1000" spc="-9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establish  </a:t>
            </a:r>
            <a:r>
              <a:rPr dirty="0" sz="1000" b="1">
                <a:latin typeface="Arial"/>
                <a:cs typeface="Arial"/>
              </a:rPr>
              <a:t>baseline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4500" y="1917700"/>
            <a:ext cx="844550" cy="317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14300">
              <a:lnSpc>
                <a:spcPts val="1100"/>
              </a:lnSpc>
              <a:spcBef>
                <a:spcPts val="219"/>
              </a:spcBef>
            </a:pPr>
            <a:r>
              <a:rPr dirty="0" sz="1000" b="1">
                <a:latin typeface="Arial"/>
                <a:cs typeface="Arial"/>
              </a:rPr>
              <a:t>Label </a:t>
            </a:r>
            <a:r>
              <a:rPr dirty="0" sz="1000" spc="-5" b="1">
                <a:latin typeface="Arial"/>
                <a:cs typeface="Arial"/>
              </a:rPr>
              <a:t>and  </a:t>
            </a:r>
            <a:r>
              <a:rPr dirty="0" sz="1000" b="1">
                <a:latin typeface="Arial"/>
                <a:cs typeface="Arial"/>
              </a:rPr>
              <a:t>organize</a:t>
            </a:r>
            <a:r>
              <a:rPr dirty="0" sz="1000" spc="-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9800" y="1231900"/>
            <a:ext cx="6388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Modeling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9900" y="1917700"/>
            <a:ext cx="709930" cy="317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25400">
              <a:lnSpc>
                <a:spcPts val="1100"/>
              </a:lnSpc>
              <a:spcBef>
                <a:spcPts val="219"/>
              </a:spcBef>
            </a:pPr>
            <a:r>
              <a:rPr dirty="0" sz="1000" b="1">
                <a:latin typeface="Arial"/>
                <a:cs typeface="Arial"/>
              </a:rPr>
              <a:t>Select </a:t>
            </a:r>
            <a:r>
              <a:rPr dirty="0" sz="1000" spc="-5" b="1">
                <a:latin typeface="Arial"/>
                <a:cs typeface="Arial"/>
              </a:rPr>
              <a:t>and  </a:t>
            </a:r>
            <a:r>
              <a:rPr dirty="0" sz="1000" b="1">
                <a:latin typeface="Arial"/>
                <a:cs typeface="Arial"/>
              </a:rPr>
              <a:t>train</a:t>
            </a:r>
            <a:r>
              <a:rPr dirty="0" sz="1000" spc="-9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5600" y="1905000"/>
            <a:ext cx="844550" cy="317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65100" marR="5080" indent="-152400">
              <a:lnSpc>
                <a:spcPts val="1100"/>
              </a:lnSpc>
              <a:spcBef>
                <a:spcPts val="219"/>
              </a:spcBef>
            </a:pPr>
            <a:r>
              <a:rPr dirty="0" sz="1000" b="1">
                <a:latin typeface="Arial"/>
                <a:cs typeface="Arial"/>
              </a:rPr>
              <a:t>Perform</a:t>
            </a:r>
            <a:r>
              <a:rPr dirty="0" sz="1000" spc="-9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error  </a:t>
            </a:r>
            <a:r>
              <a:rPr dirty="0" sz="1000" b="1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9300" y="1231900"/>
            <a:ext cx="825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Deployment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5600" y="1917700"/>
            <a:ext cx="688975" cy="317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50800">
              <a:lnSpc>
                <a:spcPts val="1100"/>
              </a:lnSpc>
              <a:spcBef>
                <a:spcPts val="219"/>
              </a:spcBef>
            </a:pPr>
            <a:r>
              <a:rPr dirty="0" sz="1000" spc="-5" b="1">
                <a:latin typeface="Arial"/>
                <a:cs typeface="Arial"/>
              </a:rPr>
              <a:t>Deploy </a:t>
            </a:r>
            <a:r>
              <a:rPr dirty="0" sz="1000" b="1">
                <a:latin typeface="Arial"/>
                <a:cs typeface="Arial"/>
              </a:rPr>
              <a:t>in  production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2900" y="1854200"/>
            <a:ext cx="618490" cy="457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50800" marR="5080" indent="-38100">
              <a:lnSpc>
                <a:spcPts val="1100"/>
              </a:lnSpc>
              <a:spcBef>
                <a:spcPts val="219"/>
              </a:spcBef>
            </a:pPr>
            <a:r>
              <a:rPr dirty="0" sz="1000" b="1">
                <a:latin typeface="Arial"/>
                <a:cs typeface="Arial"/>
              </a:rPr>
              <a:t>Monitor</a:t>
            </a:r>
            <a:r>
              <a:rPr dirty="0" sz="1000" spc="-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&amp;  </a:t>
            </a:r>
            <a:r>
              <a:rPr dirty="0" sz="1000" spc="-5" b="1">
                <a:latin typeface="Arial"/>
                <a:cs typeface="Arial"/>
              </a:rPr>
              <a:t>maintain  system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56631" y="1133881"/>
            <a:ext cx="3416300" cy="85725"/>
            <a:chOff x="2256631" y="1133881"/>
            <a:chExt cx="3416300" cy="85725"/>
          </a:xfrm>
        </p:grpSpPr>
        <p:sp>
          <p:nvSpPr>
            <p:cNvPr id="19" name="object 19"/>
            <p:cNvSpPr/>
            <p:nvPr/>
          </p:nvSpPr>
          <p:spPr>
            <a:xfrm>
              <a:off x="5586063" y="1134427"/>
              <a:ext cx="86283" cy="847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60858" y="1134198"/>
              <a:ext cx="86283" cy="847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56631" y="1133881"/>
              <a:ext cx="86283" cy="847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8900" y="257274"/>
            <a:ext cx="9055100" cy="4121150"/>
            <a:chOff x="88900" y="257274"/>
            <a:chExt cx="9055100" cy="4121150"/>
          </a:xfrm>
        </p:grpSpPr>
        <p:sp>
          <p:nvSpPr>
            <p:cNvPr id="23" name="object 23"/>
            <p:cNvSpPr/>
            <p:nvPr/>
          </p:nvSpPr>
          <p:spPr>
            <a:xfrm>
              <a:off x="5626950" y="1079182"/>
              <a:ext cx="1587500" cy="142875"/>
            </a:xfrm>
            <a:custGeom>
              <a:avLst/>
              <a:gdLst/>
              <a:ahLst/>
              <a:cxnLst/>
              <a:rect l="l" t="t" r="r" b="b"/>
              <a:pathLst>
                <a:path w="1587500" h="142875">
                  <a:moveTo>
                    <a:pt x="0" y="113576"/>
                  </a:moveTo>
                  <a:lnTo>
                    <a:pt x="26689" y="71817"/>
                  </a:lnTo>
                  <a:lnTo>
                    <a:pt x="72133" y="50532"/>
                  </a:lnTo>
                  <a:lnTo>
                    <a:pt x="137449" y="33854"/>
                  </a:lnTo>
                  <a:lnTo>
                    <a:pt x="176959" y="27072"/>
                  </a:lnTo>
                  <a:lnTo>
                    <a:pt x="220714" y="21238"/>
                  </a:lnTo>
                  <a:lnTo>
                    <a:pt x="268476" y="16282"/>
                  </a:lnTo>
                  <a:lnTo>
                    <a:pt x="320002" y="12138"/>
                  </a:lnTo>
                  <a:lnTo>
                    <a:pt x="375053" y="8736"/>
                  </a:lnTo>
                  <a:lnTo>
                    <a:pt x="433387" y="6009"/>
                  </a:lnTo>
                  <a:lnTo>
                    <a:pt x="494765" y="3889"/>
                  </a:lnTo>
                  <a:lnTo>
                    <a:pt x="558944" y="2307"/>
                  </a:lnTo>
                  <a:lnTo>
                    <a:pt x="625686" y="1195"/>
                  </a:lnTo>
                  <a:lnTo>
                    <a:pt x="694748" y="486"/>
                  </a:lnTo>
                  <a:lnTo>
                    <a:pt x="765890" y="110"/>
                  </a:lnTo>
                  <a:lnTo>
                    <a:pt x="838873" y="0"/>
                  </a:lnTo>
                  <a:lnTo>
                    <a:pt x="838212" y="0"/>
                  </a:lnTo>
                  <a:lnTo>
                    <a:pt x="837539" y="0"/>
                  </a:lnTo>
                  <a:lnTo>
                    <a:pt x="836955" y="0"/>
                  </a:lnTo>
                  <a:lnTo>
                    <a:pt x="917524" y="427"/>
                  </a:lnTo>
                  <a:lnTo>
                    <a:pt x="994140" y="1727"/>
                  </a:lnTo>
                  <a:lnTo>
                    <a:pt x="1066681" y="3923"/>
                  </a:lnTo>
                  <a:lnTo>
                    <a:pt x="1135029" y="7040"/>
                  </a:lnTo>
                  <a:lnTo>
                    <a:pt x="1199062" y="11102"/>
                  </a:lnTo>
                  <a:lnTo>
                    <a:pt x="1258662" y="16134"/>
                  </a:lnTo>
                  <a:lnTo>
                    <a:pt x="1313709" y="22161"/>
                  </a:lnTo>
                  <a:lnTo>
                    <a:pt x="1364081" y="29206"/>
                  </a:lnTo>
                  <a:lnTo>
                    <a:pt x="1409661" y="37294"/>
                  </a:lnTo>
                  <a:lnTo>
                    <a:pt x="1450327" y="46450"/>
                  </a:lnTo>
                  <a:lnTo>
                    <a:pt x="1516440" y="68063"/>
                  </a:lnTo>
                  <a:lnTo>
                    <a:pt x="1561461" y="94241"/>
                  </a:lnTo>
                  <a:lnTo>
                    <a:pt x="1584431" y="125178"/>
                  </a:lnTo>
                  <a:lnTo>
                    <a:pt x="1587347" y="142493"/>
                  </a:lnTo>
                </a:path>
              </a:pathLst>
            </a:custGeom>
            <a:ln w="28575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96767" y="1086002"/>
              <a:ext cx="1485265" cy="138430"/>
            </a:xfrm>
            <a:custGeom>
              <a:avLst/>
              <a:gdLst/>
              <a:ahLst/>
              <a:cxnLst/>
              <a:rect l="l" t="t" r="r" b="b"/>
              <a:pathLst>
                <a:path w="1485264" h="138430">
                  <a:moveTo>
                    <a:pt x="0" y="111620"/>
                  </a:moveTo>
                  <a:lnTo>
                    <a:pt x="30574" y="65912"/>
                  </a:lnTo>
                  <a:lnTo>
                    <a:pt x="82422" y="43631"/>
                  </a:lnTo>
                  <a:lnTo>
                    <a:pt x="156637" y="26969"/>
                  </a:lnTo>
                  <a:lnTo>
                    <a:pt x="201379" y="20497"/>
                  </a:lnTo>
                  <a:lnTo>
                    <a:pt x="250811" y="15129"/>
                  </a:lnTo>
                  <a:lnTo>
                    <a:pt x="304631" y="10768"/>
                  </a:lnTo>
                  <a:lnTo>
                    <a:pt x="362539" y="7311"/>
                  </a:lnTo>
                  <a:lnTo>
                    <a:pt x="424235" y="4661"/>
                  </a:lnTo>
                  <a:lnTo>
                    <a:pt x="489416" y="2717"/>
                  </a:lnTo>
                  <a:lnTo>
                    <a:pt x="557783" y="1378"/>
                  </a:lnTo>
                  <a:lnTo>
                    <a:pt x="629036" y="546"/>
                  </a:lnTo>
                  <a:lnTo>
                    <a:pt x="702872" y="119"/>
                  </a:lnTo>
                  <a:lnTo>
                    <a:pt x="778992" y="0"/>
                  </a:lnTo>
                  <a:lnTo>
                    <a:pt x="778370" y="0"/>
                  </a:lnTo>
                  <a:lnTo>
                    <a:pt x="777760" y="0"/>
                  </a:lnTo>
                  <a:lnTo>
                    <a:pt x="777138" y="0"/>
                  </a:lnTo>
                  <a:lnTo>
                    <a:pt x="857147" y="433"/>
                  </a:lnTo>
                  <a:lnTo>
                    <a:pt x="933102" y="1761"/>
                  </a:lnTo>
                  <a:lnTo>
                    <a:pt x="1004852" y="4026"/>
                  </a:lnTo>
                  <a:lnTo>
                    <a:pt x="1072243" y="7271"/>
                  </a:lnTo>
                  <a:lnTo>
                    <a:pt x="1135122" y="11538"/>
                  </a:lnTo>
                  <a:lnTo>
                    <a:pt x="1193336" y="16870"/>
                  </a:lnTo>
                  <a:lnTo>
                    <a:pt x="1246732" y="23308"/>
                  </a:lnTo>
                  <a:lnTo>
                    <a:pt x="1295157" y="30895"/>
                  </a:lnTo>
                  <a:lnTo>
                    <a:pt x="1338458" y="39674"/>
                  </a:lnTo>
                  <a:lnTo>
                    <a:pt x="1376482" y="49687"/>
                  </a:lnTo>
                  <a:lnTo>
                    <a:pt x="1436086" y="73584"/>
                  </a:lnTo>
                  <a:lnTo>
                    <a:pt x="1472747" y="102925"/>
                  </a:lnTo>
                  <a:lnTo>
                    <a:pt x="1482091" y="119742"/>
                  </a:lnTo>
                  <a:lnTo>
                    <a:pt x="1485239" y="138048"/>
                  </a:lnTo>
                </a:path>
              </a:pathLst>
            </a:custGeom>
            <a:ln w="28575">
              <a:solidFill>
                <a:srgbClr val="FACB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97696" y="979335"/>
              <a:ext cx="5824855" cy="246379"/>
            </a:xfrm>
            <a:custGeom>
              <a:avLst/>
              <a:gdLst/>
              <a:ahLst/>
              <a:cxnLst/>
              <a:rect l="l" t="t" r="r" b="b"/>
              <a:pathLst>
                <a:path w="5824855" h="246380">
                  <a:moveTo>
                    <a:pt x="0" y="216090"/>
                  </a:moveTo>
                  <a:lnTo>
                    <a:pt x="15568" y="178901"/>
                  </a:lnTo>
                  <a:lnTo>
                    <a:pt x="47131" y="153994"/>
                  </a:lnTo>
                  <a:lnTo>
                    <a:pt x="95072" y="131509"/>
                  </a:lnTo>
                  <a:lnTo>
                    <a:pt x="135833" y="117804"/>
                  </a:lnTo>
                  <a:lnTo>
                    <a:pt x="183428" y="105083"/>
                  </a:lnTo>
                  <a:lnTo>
                    <a:pt x="237677" y="93310"/>
                  </a:lnTo>
                  <a:lnTo>
                    <a:pt x="298402" y="82449"/>
                  </a:lnTo>
                  <a:lnTo>
                    <a:pt x="365424" y="72462"/>
                  </a:lnTo>
                  <a:lnTo>
                    <a:pt x="438566" y="63314"/>
                  </a:lnTo>
                  <a:lnTo>
                    <a:pt x="477376" y="59043"/>
                  </a:lnTo>
                  <a:lnTo>
                    <a:pt x="517649" y="54967"/>
                  </a:lnTo>
                  <a:lnTo>
                    <a:pt x="559363" y="51083"/>
                  </a:lnTo>
                  <a:lnTo>
                    <a:pt x="602495" y="47386"/>
                  </a:lnTo>
                  <a:lnTo>
                    <a:pt x="647023" y="43871"/>
                  </a:lnTo>
                  <a:lnTo>
                    <a:pt x="692925" y="40533"/>
                  </a:lnTo>
                  <a:lnTo>
                    <a:pt x="740178" y="37368"/>
                  </a:lnTo>
                  <a:lnTo>
                    <a:pt x="788760" y="34372"/>
                  </a:lnTo>
                  <a:lnTo>
                    <a:pt x="838650" y="31539"/>
                  </a:lnTo>
                  <a:lnTo>
                    <a:pt x="889823" y="28866"/>
                  </a:lnTo>
                  <a:lnTo>
                    <a:pt x="942260" y="26347"/>
                  </a:lnTo>
                  <a:lnTo>
                    <a:pt x="995936" y="23978"/>
                  </a:lnTo>
                  <a:lnTo>
                    <a:pt x="1050830" y="21755"/>
                  </a:lnTo>
                  <a:lnTo>
                    <a:pt x="1106919" y="19673"/>
                  </a:lnTo>
                  <a:lnTo>
                    <a:pt x="1164181" y="17727"/>
                  </a:lnTo>
                  <a:lnTo>
                    <a:pt x="1222594" y="15913"/>
                  </a:lnTo>
                  <a:lnTo>
                    <a:pt x="1282136" y="14226"/>
                  </a:lnTo>
                  <a:lnTo>
                    <a:pt x="1342784" y="12662"/>
                  </a:lnTo>
                  <a:lnTo>
                    <a:pt x="1404515" y="11215"/>
                  </a:lnTo>
                  <a:lnTo>
                    <a:pt x="1467309" y="9882"/>
                  </a:lnTo>
                  <a:lnTo>
                    <a:pt x="1531141" y="8659"/>
                  </a:lnTo>
                  <a:lnTo>
                    <a:pt x="1595991" y="7539"/>
                  </a:lnTo>
                  <a:lnTo>
                    <a:pt x="1661835" y="6519"/>
                  </a:lnTo>
                  <a:lnTo>
                    <a:pt x="1728652" y="5594"/>
                  </a:lnTo>
                  <a:lnTo>
                    <a:pt x="1796419" y="4760"/>
                  </a:lnTo>
                  <a:lnTo>
                    <a:pt x="1865114" y="4012"/>
                  </a:lnTo>
                  <a:lnTo>
                    <a:pt x="1934714" y="3345"/>
                  </a:lnTo>
                  <a:lnTo>
                    <a:pt x="2005198" y="2756"/>
                  </a:lnTo>
                  <a:lnTo>
                    <a:pt x="2076542" y="2238"/>
                  </a:lnTo>
                  <a:lnTo>
                    <a:pt x="2148725" y="1788"/>
                  </a:lnTo>
                  <a:lnTo>
                    <a:pt x="2221725" y="1402"/>
                  </a:lnTo>
                  <a:lnTo>
                    <a:pt x="2295518" y="1073"/>
                  </a:lnTo>
                  <a:lnTo>
                    <a:pt x="2370083" y="799"/>
                  </a:lnTo>
                  <a:lnTo>
                    <a:pt x="2445398" y="574"/>
                  </a:lnTo>
                  <a:lnTo>
                    <a:pt x="2521440" y="394"/>
                  </a:lnTo>
                  <a:lnTo>
                    <a:pt x="2598187" y="255"/>
                  </a:lnTo>
                  <a:lnTo>
                    <a:pt x="2675616" y="151"/>
                  </a:lnTo>
                  <a:lnTo>
                    <a:pt x="2753706" y="78"/>
                  </a:lnTo>
                  <a:lnTo>
                    <a:pt x="2832433" y="31"/>
                  </a:lnTo>
                  <a:lnTo>
                    <a:pt x="2911776" y="7"/>
                  </a:lnTo>
                  <a:lnTo>
                    <a:pt x="2991713" y="0"/>
                  </a:lnTo>
                  <a:lnTo>
                    <a:pt x="2989567" y="0"/>
                  </a:lnTo>
                  <a:lnTo>
                    <a:pt x="2987141" y="0"/>
                  </a:lnTo>
                  <a:lnTo>
                    <a:pt x="2984703" y="0"/>
                  </a:lnTo>
                  <a:lnTo>
                    <a:pt x="3068496" y="32"/>
                  </a:lnTo>
                  <a:lnTo>
                    <a:pt x="3151389" y="133"/>
                  </a:lnTo>
                  <a:lnTo>
                    <a:pt x="3233364" y="305"/>
                  </a:lnTo>
                  <a:lnTo>
                    <a:pt x="3314404" y="553"/>
                  </a:lnTo>
                  <a:lnTo>
                    <a:pt x="3394491" y="879"/>
                  </a:lnTo>
                  <a:lnTo>
                    <a:pt x="3473609" y="1288"/>
                  </a:lnTo>
                  <a:lnTo>
                    <a:pt x="3551739" y="1783"/>
                  </a:lnTo>
                  <a:lnTo>
                    <a:pt x="3628864" y="2367"/>
                  </a:lnTo>
                  <a:lnTo>
                    <a:pt x="3704968" y="3045"/>
                  </a:lnTo>
                  <a:lnTo>
                    <a:pt x="3780032" y="3820"/>
                  </a:lnTo>
                  <a:lnTo>
                    <a:pt x="3854039" y="4695"/>
                  </a:lnTo>
                  <a:lnTo>
                    <a:pt x="3926972" y="5675"/>
                  </a:lnTo>
                  <a:lnTo>
                    <a:pt x="3998814" y="6762"/>
                  </a:lnTo>
                  <a:lnTo>
                    <a:pt x="4069547" y="7961"/>
                  </a:lnTo>
                  <a:lnTo>
                    <a:pt x="4139154" y="9274"/>
                  </a:lnTo>
                  <a:lnTo>
                    <a:pt x="4207617" y="10707"/>
                  </a:lnTo>
                  <a:lnTo>
                    <a:pt x="4274919" y="12262"/>
                  </a:lnTo>
                  <a:lnTo>
                    <a:pt x="4341043" y="13942"/>
                  </a:lnTo>
                  <a:lnTo>
                    <a:pt x="4405972" y="15753"/>
                  </a:lnTo>
                  <a:lnTo>
                    <a:pt x="4469687" y="17696"/>
                  </a:lnTo>
                  <a:lnTo>
                    <a:pt x="4532172" y="19777"/>
                  </a:lnTo>
                  <a:lnTo>
                    <a:pt x="4593410" y="21997"/>
                  </a:lnTo>
                  <a:lnTo>
                    <a:pt x="4653382" y="24362"/>
                  </a:lnTo>
                  <a:lnTo>
                    <a:pt x="4712072" y="26874"/>
                  </a:lnTo>
                  <a:lnTo>
                    <a:pt x="4769462" y="29538"/>
                  </a:lnTo>
                  <a:lnTo>
                    <a:pt x="4825535" y="32357"/>
                  </a:lnTo>
                  <a:lnTo>
                    <a:pt x="4880274" y="35334"/>
                  </a:lnTo>
                  <a:lnTo>
                    <a:pt x="4933660" y="38473"/>
                  </a:lnTo>
                  <a:lnTo>
                    <a:pt x="4985678" y="41778"/>
                  </a:lnTo>
                  <a:lnTo>
                    <a:pt x="5036308" y="45253"/>
                  </a:lnTo>
                  <a:lnTo>
                    <a:pt x="5085535" y="48900"/>
                  </a:lnTo>
                  <a:lnTo>
                    <a:pt x="5133341" y="52725"/>
                  </a:lnTo>
                  <a:lnTo>
                    <a:pt x="5179707" y="56729"/>
                  </a:lnTo>
                  <a:lnTo>
                    <a:pt x="5224618" y="60918"/>
                  </a:lnTo>
                  <a:lnTo>
                    <a:pt x="5268055" y="65293"/>
                  </a:lnTo>
                  <a:lnTo>
                    <a:pt x="5310002" y="69861"/>
                  </a:lnTo>
                  <a:lnTo>
                    <a:pt x="5350440" y="74622"/>
                  </a:lnTo>
                  <a:lnTo>
                    <a:pt x="5389353" y="79583"/>
                  </a:lnTo>
                  <a:lnTo>
                    <a:pt x="5462533" y="90113"/>
                  </a:lnTo>
                  <a:lnTo>
                    <a:pt x="5529402" y="101480"/>
                  </a:lnTo>
                  <a:lnTo>
                    <a:pt x="5589823" y="113714"/>
                  </a:lnTo>
                  <a:lnTo>
                    <a:pt x="5643655" y="126842"/>
                  </a:lnTo>
                  <a:lnTo>
                    <a:pt x="5690760" y="140895"/>
                  </a:lnTo>
                  <a:lnTo>
                    <a:pt x="5731000" y="155901"/>
                  </a:lnTo>
                  <a:lnTo>
                    <a:pt x="5778181" y="180260"/>
                  </a:lnTo>
                  <a:lnTo>
                    <a:pt x="5809133" y="206926"/>
                  </a:lnTo>
                  <a:lnTo>
                    <a:pt x="5823387" y="235998"/>
                  </a:lnTo>
                  <a:lnTo>
                    <a:pt x="5824347" y="246240"/>
                  </a:lnTo>
                </a:path>
              </a:pathLst>
            </a:custGeom>
            <a:ln w="28575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8900" y="257274"/>
              <a:ext cx="9055100" cy="41209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7889875" y="3789908"/>
            <a:ext cx="631825" cy="568325"/>
          </a:xfrm>
          <a:custGeom>
            <a:avLst/>
            <a:gdLst/>
            <a:ahLst/>
            <a:cxnLst/>
            <a:rect l="l" t="t" r="r" b="b"/>
            <a:pathLst>
              <a:path w="631825" h="568325">
                <a:moveTo>
                  <a:pt x="0" y="0"/>
                </a:moveTo>
                <a:lnTo>
                  <a:pt x="631825" y="0"/>
                </a:lnTo>
                <a:lnTo>
                  <a:pt x="631825" y="567931"/>
                </a:lnTo>
                <a:lnTo>
                  <a:pt x="0" y="5679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35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849" y="2832100"/>
            <a:ext cx="3731260" cy="13004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406400">
              <a:lnSpc>
                <a:spcPts val="5000"/>
              </a:lnSpc>
              <a:spcBef>
                <a:spcPts val="300"/>
              </a:spcBef>
            </a:pPr>
            <a:r>
              <a:rPr dirty="0" sz="4200" spc="-5">
                <a:latin typeface="Arial"/>
                <a:cs typeface="Arial"/>
              </a:rPr>
              <a:t>Data-centric  </a:t>
            </a:r>
            <a:r>
              <a:rPr dirty="0" sz="4200">
                <a:latin typeface="Arial"/>
                <a:cs typeface="Arial"/>
              </a:rPr>
              <a:t>AI</a:t>
            </a:r>
            <a:r>
              <a:rPr dirty="0" sz="4200" spc="-100">
                <a:latin typeface="Arial"/>
                <a:cs typeface="Arial"/>
              </a:rPr>
              <a:t> </a:t>
            </a:r>
            <a:r>
              <a:rPr dirty="0" sz="4200" spc="-5">
                <a:latin typeface="Arial"/>
                <a:cs typeface="Arial"/>
              </a:rPr>
              <a:t>development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810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Data-centric </a:t>
            </a:r>
            <a:r>
              <a:rPr dirty="0" sz="3000"/>
              <a:t>AI</a:t>
            </a:r>
            <a:r>
              <a:rPr dirty="0" sz="3000" spc="-250"/>
              <a:t> </a:t>
            </a:r>
            <a:r>
              <a:rPr dirty="0" sz="3000" spc="-5"/>
              <a:t>development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14400" y="1155700"/>
            <a:ext cx="63328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5565" algn="l"/>
              </a:tabLst>
            </a:pPr>
            <a:r>
              <a:rPr dirty="0" sz="2500">
                <a:latin typeface="Arial"/>
                <a:cs typeface="Arial"/>
              </a:rPr>
              <a:t>Model-centric view	</a:t>
            </a:r>
            <a:r>
              <a:rPr dirty="0" sz="2500" spc="-5">
                <a:latin typeface="Arial"/>
                <a:cs typeface="Arial"/>
              </a:rPr>
              <a:t>Data-centric</a:t>
            </a:r>
            <a:r>
              <a:rPr dirty="0" sz="2500" spc="-8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view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854200"/>
            <a:ext cx="3354704" cy="8585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 sz="1800" spc="-5">
                <a:latin typeface="Arial"/>
                <a:cs typeface="Arial"/>
              </a:rPr>
              <a:t>Collect what data </a:t>
            </a:r>
            <a:r>
              <a:rPr dirty="0" sz="1800">
                <a:latin typeface="Arial"/>
                <a:cs typeface="Arial"/>
              </a:rPr>
              <a:t>you can, </a:t>
            </a:r>
            <a:r>
              <a:rPr dirty="0" sz="1800" spc="-5">
                <a:latin typeface="Arial"/>
                <a:cs typeface="Arial"/>
              </a:rPr>
              <a:t>and  develop </a:t>
            </a:r>
            <a:r>
              <a:rPr dirty="0" sz="1800">
                <a:latin typeface="Arial"/>
                <a:cs typeface="Arial"/>
              </a:rPr>
              <a:t>a model </a:t>
            </a:r>
            <a:r>
              <a:rPr dirty="0" sz="1800" spc="-5">
                <a:latin typeface="Arial"/>
                <a:cs typeface="Arial"/>
              </a:rPr>
              <a:t>good enough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deal 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noise in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7900" y="1854200"/>
            <a:ext cx="3328670" cy="11379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 sz="1800">
                <a:latin typeface="Arial"/>
                <a:cs typeface="Arial"/>
              </a:rPr>
              <a:t>The consistency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 is  paramount. Use </a:t>
            </a:r>
            <a:r>
              <a:rPr dirty="0" sz="1800">
                <a:latin typeface="Arial"/>
                <a:cs typeface="Arial"/>
              </a:rPr>
              <a:t>tools to </a:t>
            </a:r>
            <a:r>
              <a:rPr dirty="0" sz="1800" spc="-5">
                <a:latin typeface="Arial"/>
                <a:cs typeface="Arial"/>
              </a:rPr>
              <a:t>improve 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 quality; </a:t>
            </a: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will allow  </a:t>
            </a:r>
            <a:r>
              <a:rPr dirty="0" sz="1800">
                <a:latin typeface="Arial"/>
                <a:cs typeface="Arial"/>
              </a:rPr>
              <a:t>multiple models to </a:t>
            </a:r>
            <a:r>
              <a:rPr dirty="0" sz="1800" spc="-5">
                <a:latin typeface="Arial"/>
                <a:cs typeface="Arial"/>
              </a:rPr>
              <a:t>do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501" y="3365246"/>
            <a:ext cx="2870835" cy="8585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 sz="1800" spc="-5">
                <a:latin typeface="Arial"/>
                <a:cs typeface="Arial"/>
              </a:rPr>
              <a:t>Hold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>
                <a:latin typeface="Arial"/>
                <a:cs typeface="Arial"/>
              </a:rPr>
              <a:t>fixed </a:t>
            </a:r>
            <a:r>
              <a:rPr dirty="0" sz="1800" spc="-5">
                <a:latin typeface="Arial"/>
                <a:cs typeface="Arial"/>
              </a:rPr>
              <a:t>and  iteratively improve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code/  model.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7900" y="3365246"/>
            <a:ext cx="2820035" cy="5791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 sz="1800" spc="-5" i="1">
                <a:latin typeface="Arial"/>
                <a:cs typeface="Arial"/>
              </a:rPr>
              <a:t>Hold </a:t>
            </a:r>
            <a:r>
              <a:rPr dirty="0" sz="1800" i="1">
                <a:latin typeface="Arial"/>
                <a:cs typeface="Arial"/>
              </a:rPr>
              <a:t>the code fixed </a:t>
            </a:r>
            <a:r>
              <a:rPr dirty="0" sz="1800" spc="-5" i="1">
                <a:latin typeface="Arial"/>
                <a:cs typeface="Arial"/>
              </a:rPr>
              <a:t>and  </a:t>
            </a:r>
            <a:r>
              <a:rPr dirty="0" sz="1800" spc="-5" i="1">
                <a:latin typeface="Arial"/>
                <a:cs typeface="Arial"/>
              </a:rPr>
              <a:t>iteratively improve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8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35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2200" y="2946400"/>
            <a:ext cx="454596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latin typeface="Arial"/>
                <a:cs typeface="Arial"/>
              </a:rPr>
              <a:t>A </a:t>
            </a:r>
            <a:r>
              <a:rPr dirty="0" sz="3500" spc="-5">
                <a:latin typeface="Arial"/>
                <a:cs typeface="Arial"/>
              </a:rPr>
              <a:t>useful picture of</a:t>
            </a:r>
            <a:r>
              <a:rPr dirty="0" sz="3500" spc="-285">
                <a:latin typeface="Arial"/>
                <a:cs typeface="Arial"/>
              </a:rPr>
              <a:t> </a:t>
            </a:r>
            <a:r>
              <a:rPr dirty="0" sz="3500" spc="-5">
                <a:latin typeface="Arial"/>
                <a:cs typeface="Arial"/>
              </a:rPr>
              <a:t>data  augmentation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8329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Speech recognition</a:t>
            </a:r>
            <a:r>
              <a:rPr dirty="0" sz="3000" spc="-95"/>
              <a:t> </a:t>
            </a:r>
            <a:r>
              <a:rPr dirty="0" sz="3000" spc="-5"/>
              <a:t>example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19100" y="883970"/>
            <a:ext cx="3173730" cy="332740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800" spc="-5">
                <a:latin typeface="Arial"/>
                <a:cs typeface="Arial"/>
              </a:rPr>
              <a:t>Different </a:t>
            </a:r>
            <a:r>
              <a:rPr dirty="0" sz="1800">
                <a:latin typeface="Arial"/>
                <a:cs typeface="Arial"/>
              </a:rPr>
              <a:t>types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speech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940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 spc="-5">
                <a:latin typeface="Arial"/>
                <a:cs typeface="Arial"/>
              </a:rPr>
              <a:t>Car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1135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>
                <a:latin typeface="Arial"/>
                <a:cs typeface="Arial"/>
              </a:rPr>
              <a:t>Plane</a:t>
            </a:r>
            <a:r>
              <a:rPr dirty="0" sz="1800" spc="-5">
                <a:latin typeface="Arial"/>
                <a:cs typeface="Arial"/>
              </a:rPr>
              <a:t> noise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 spc="-15">
                <a:latin typeface="Arial"/>
                <a:cs typeface="Arial"/>
              </a:rPr>
              <a:t>Train</a:t>
            </a:r>
            <a:r>
              <a:rPr dirty="0" sz="1800" spc="-5">
                <a:latin typeface="Arial"/>
                <a:cs typeface="Arial"/>
              </a:rPr>
              <a:t> noise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>
                <a:latin typeface="Arial"/>
                <a:cs typeface="Arial"/>
              </a:rPr>
              <a:t>Machine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 spc="-5">
                <a:latin typeface="Arial"/>
                <a:cs typeface="Arial"/>
              </a:rPr>
              <a:t>Cafe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 spc="-5">
                <a:latin typeface="Arial"/>
                <a:cs typeface="Arial"/>
              </a:rPr>
              <a:t>Library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7620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761365" algn="l"/>
                <a:tab pos="762635" algn="l"/>
              </a:tabLst>
            </a:pPr>
            <a:r>
              <a:rPr dirty="0" sz="1800">
                <a:latin typeface="Arial"/>
                <a:cs typeface="Arial"/>
              </a:rPr>
              <a:t>Food court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8329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Speech recognition</a:t>
            </a:r>
            <a:r>
              <a:rPr dirty="0" sz="3000" spc="-95"/>
              <a:t> </a:t>
            </a:r>
            <a:r>
              <a:rPr dirty="0" sz="3000" spc="-5"/>
              <a:t>example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919361" y="1140104"/>
            <a:ext cx="7212330" cy="2329815"/>
            <a:chOff x="919361" y="1140104"/>
            <a:chExt cx="7212330" cy="2329815"/>
          </a:xfrm>
        </p:grpSpPr>
        <p:sp>
          <p:nvSpPr>
            <p:cNvPr id="4" name="object 4"/>
            <p:cNvSpPr/>
            <p:nvPr/>
          </p:nvSpPr>
          <p:spPr>
            <a:xfrm>
              <a:off x="1138115" y="1239913"/>
              <a:ext cx="0" cy="2215515"/>
            </a:xfrm>
            <a:custGeom>
              <a:avLst/>
              <a:gdLst/>
              <a:ahLst/>
              <a:cxnLst/>
              <a:rect l="l" t="t" r="r" b="b"/>
              <a:pathLst>
                <a:path w="0" h="2215515">
                  <a:moveTo>
                    <a:pt x="0" y="2215146"/>
                  </a:moveTo>
                  <a:lnTo>
                    <a:pt x="3" y="14287"/>
                  </a:lnTo>
                  <a:lnTo>
                    <a:pt x="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0335" y="1140104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47790" y="0"/>
                  </a:moveTo>
                  <a:lnTo>
                    <a:pt x="0" y="95567"/>
                  </a:lnTo>
                  <a:lnTo>
                    <a:pt x="95567" y="95567"/>
                  </a:lnTo>
                  <a:lnTo>
                    <a:pt x="47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649" y="3285947"/>
              <a:ext cx="7098030" cy="0"/>
            </a:xfrm>
            <a:custGeom>
              <a:avLst/>
              <a:gdLst/>
              <a:ahLst/>
              <a:cxnLst/>
              <a:rect l="l" t="t" r="r" b="b"/>
              <a:pathLst>
                <a:path w="7098030" h="0">
                  <a:moveTo>
                    <a:pt x="0" y="0"/>
                  </a:moveTo>
                  <a:lnTo>
                    <a:pt x="7083475" y="0"/>
                  </a:lnTo>
                  <a:lnTo>
                    <a:pt x="709776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35645" y="3238169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0"/>
                  </a:moveTo>
                  <a:lnTo>
                    <a:pt x="0" y="95567"/>
                  </a:lnTo>
                  <a:lnTo>
                    <a:pt x="95567" y="4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57436" y="1811448"/>
            <a:ext cx="196215" cy="957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3416300"/>
            <a:ext cx="41529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4765" marR="5080" indent="-1270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Arial"/>
                <a:cs typeface="Arial"/>
              </a:rPr>
              <a:t>Plane  </a:t>
            </a:r>
            <a:r>
              <a:rPr dirty="0" sz="1200" spc="-5">
                <a:latin typeface="Arial"/>
                <a:cs typeface="Arial"/>
              </a:rPr>
              <a:t>noise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2792" y="3165507"/>
            <a:ext cx="4733290" cy="217804"/>
            <a:chOff x="1922792" y="3165507"/>
            <a:chExt cx="4733290" cy="217804"/>
          </a:xfrm>
        </p:grpSpPr>
        <p:sp>
          <p:nvSpPr>
            <p:cNvPr id="11" name="object 11"/>
            <p:cNvSpPr/>
            <p:nvPr/>
          </p:nvSpPr>
          <p:spPr>
            <a:xfrm>
              <a:off x="1922792" y="3165507"/>
              <a:ext cx="198878" cy="205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69172" y="3165507"/>
              <a:ext cx="198878" cy="205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53232" y="3165507"/>
              <a:ext cx="198880" cy="205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87051" y="3165507"/>
              <a:ext cx="198880" cy="205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60491" y="3171795"/>
              <a:ext cx="198878" cy="2051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7111" y="3178069"/>
              <a:ext cx="198878" cy="2051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74849" y="3416300"/>
            <a:ext cx="38989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63500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latin typeface="Arial"/>
                <a:cs typeface="Arial"/>
              </a:rPr>
              <a:t>Car  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1050" y="3416300"/>
            <a:ext cx="107188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2065">
              <a:lnSpc>
                <a:spcPts val="1400"/>
              </a:lnSpc>
              <a:spcBef>
                <a:spcPts val="180"/>
              </a:spcBef>
              <a:tabLst>
                <a:tab pos="583565" algn="l"/>
              </a:tabLst>
            </a:pPr>
            <a:r>
              <a:rPr dirty="0" sz="1200" spc="-10">
                <a:latin typeface="Arial"/>
                <a:cs typeface="Arial"/>
              </a:rPr>
              <a:t>Train </a:t>
            </a:r>
            <a:r>
              <a:rPr dirty="0" sz="1200">
                <a:latin typeface="Arial"/>
                <a:cs typeface="Arial"/>
              </a:rPr>
              <a:t>Machine  </a:t>
            </a:r>
            <a:r>
              <a:rPr dirty="0" sz="1200" spc="-5">
                <a:latin typeface="Arial"/>
                <a:cs typeface="Arial"/>
              </a:rPr>
              <a:t>noise	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5000" y="3416300"/>
            <a:ext cx="185928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400"/>
              </a:lnSpc>
              <a:spcBef>
                <a:spcPts val="180"/>
              </a:spcBef>
              <a:tabLst>
                <a:tab pos="621665" algn="l"/>
                <a:tab pos="647065" algn="l"/>
                <a:tab pos="1116965" algn="l"/>
                <a:tab pos="1294765" algn="l"/>
              </a:tabLst>
            </a:pPr>
            <a:r>
              <a:rPr dirty="0" sz="1200" spc="-5">
                <a:latin typeface="Arial"/>
                <a:cs typeface="Arial"/>
              </a:rPr>
              <a:t>Library		Cafe	</a:t>
            </a:r>
            <a:r>
              <a:rPr dirty="0" sz="1200">
                <a:latin typeface="Arial"/>
                <a:cs typeface="Arial"/>
              </a:rPr>
              <a:t>Food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court  </a:t>
            </a:r>
            <a:r>
              <a:rPr dirty="0" sz="1200" spc="-5">
                <a:latin typeface="Arial"/>
                <a:cs typeface="Arial"/>
              </a:rPr>
              <a:t>noise	noise		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78853" y="3178068"/>
            <a:ext cx="198880" cy="205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29100" y="3886200"/>
            <a:ext cx="132207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31800" marR="5080" indent="-419100">
              <a:lnSpc>
                <a:spcPts val="1400"/>
              </a:lnSpc>
              <a:spcBef>
                <a:spcPts val="180"/>
              </a:spcBef>
            </a:pPr>
            <a:r>
              <a:rPr dirty="0" sz="1200" b="1">
                <a:latin typeface="Arial"/>
                <a:cs typeface="Arial"/>
              </a:rPr>
              <a:t>Space of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possible  inputs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9320" y="863600"/>
            <a:ext cx="8664679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35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7301" y="2844800"/>
            <a:ext cx="3256915" cy="13004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1053465">
              <a:lnSpc>
                <a:spcPts val="5000"/>
              </a:lnSpc>
              <a:spcBef>
                <a:spcPts val="300"/>
              </a:spcBef>
            </a:pPr>
            <a:r>
              <a:rPr dirty="0" sz="4200" spc="-5">
                <a:latin typeface="Arial"/>
                <a:cs typeface="Arial"/>
              </a:rPr>
              <a:t>Data  augmentation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32442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Data</a:t>
            </a:r>
            <a:r>
              <a:rPr dirty="0" sz="3000" spc="-85"/>
              <a:t> </a:t>
            </a:r>
            <a:r>
              <a:rPr dirty="0" sz="3000" spc="-5"/>
              <a:t>augmentation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2900" y="845794"/>
            <a:ext cx="7291070" cy="116840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00" spc="-5">
                <a:latin typeface="Arial"/>
                <a:cs typeface="Arial"/>
              </a:rPr>
              <a:t>Goal:</a:t>
            </a:r>
            <a:endParaRPr sz="1800">
              <a:latin typeface="Arial"/>
              <a:cs typeface="Arial"/>
            </a:endParaRPr>
          </a:p>
          <a:p>
            <a:pPr marL="151765" marR="5080" indent="139065">
              <a:lnSpc>
                <a:spcPct val="101800"/>
              </a:lnSpc>
              <a:spcBef>
                <a:spcPts val="1200"/>
              </a:spcBef>
            </a:pP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u="heavy" sz="1800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realistic </a:t>
            </a:r>
            <a:r>
              <a:rPr dirty="0" u="heavy" sz="1800" spc="-5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examples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 (i) the </a:t>
            </a:r>
            <a:r>
              <a:rPr dirty="0" u="heavy" sz="1800" spc="-5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algorithm does poorly on,</a:t>
            </a:r>
            <a:r>
              <a:rPr dirty="0" sz="1800" spc="-5">
                <a:latin typeface="Arial"/>
                <a:cs typeface="Arial"/>
              </a:rPr>
              <a:t> but </a:t>
            </a:r>
            <a:r>
              <a:rPr dirty="0" sz="1800">
                <a:latin typeface="Arial"/>
                <a:cs typeface="Arial"/>
              </a:rPr>
              <a:t>(ii)  </a:t>
            </a:r>
            <a:r>
              <a:rPr dirty="0" sz="1800" spc="-5">
                <a:latin typeface="Arial"/>
                <a:cs typeface="Arial"/>
              </a:rPr>
              <a:t>humans </a:t>
            </a:r>
            <a:r>
              <a:rPr dirty="0" sz="1800">
                <a:latin typeface="Arial"/>
                <a:cs typeface="Arial"/>
              </a:rPr>
              <a:t>(or </a:t>
            </a:r>
            <a:r>
              <a:rPr dirty="0" sz="1800" spc="-5">
                <a:latin typeface="Arial"/>
                <a:cs typeface="Arial"/>
              </a:rPr>
              <a:t>other baseline) do well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50" y="2247798"/>
            <a:ext cx="1016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Checklist: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3708" y="2996920"/>
            <a:ext cx="474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Y mapping clear? (e.g., can </a:t>
            </a:r>
            <a:r>
              <a:rPr dirty="0" sz="1800" spc="-5">
                <a:latin typeface="Arial"/>
                <a:cs typeface="Arial"/>
              </a:rPr>
              <a:t>humans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recognize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50" y="2433192"/>
            <a:ext cx="4777105" cy="170180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2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 spc="-5">
                <a:latin typeface="Arial"/>
                <a:cs typeface="Arial"/>
              </a:rPr>
              <a:t>Does it </a:t>
            </a:r>
            <a:r>
              <a:rPr dirty="0" sz="1800">
                <a:latin typeface="Arial"/>
                <a:cs typeface="Arial"/>
              </a:rPr>
              <a:t>sound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realistic?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35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Is the 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126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140"/>
              </a:spcBef>
            </a:pPr>
            <a:r>
              <a:rPr dirty="0" sz="1800">
                <a:latin typeface="Arial"/>
                <a:cs typeface="Arial"/>
              </a:rPr>
              <a:t>speech?)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1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 sz="1800">
                <a:latin typeface="Arial"/>
                <a:cs typeface="Arial"/>
              </a:rPr>
              <a:t>Is the </a:t>
            </a:r>
            <a:r>
              <a:rPr dirty="0" sz="1800" spc="-5">
                <a:latin typeface="Arial"/>
                <a:cs typeface="Arial"/>
              </a:rPr>
              <a:t>algorithm </a:t>
            </a:r>
            <a:r>
              <a:rPr dirty="0" sz="1800">
                <a:latin typeface="Arial"/>
                <a:cs typeface="Arial"/>
              </a:rPr>
              <a:t>currently </a:t>
            </a:r>
            <a:r>
              <a:rPr dirty="0" sz="1800" spc="-5">
                <a:latin typeface="Arial"/>
                <a:cs typeface="Arial"/>
              </a:rPr>
              <a:t>doing poorly on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268" y="2029270"/>
            <a:ext cx="3820160" cy="635"/>
          </a:xfrm>
          <a:custGeom>
            <a:avLst/>
            <a:gdLst/>
            <a:ahLst/>
            <a:cxnLst/>
            <a:rect l="l" t="t" r="r" b="b"/>
            <a:pathLst>
              <a:path w="3820160" h="635">
                <a:moveTo>
                  <a:pt x="7" y="1"/>
                </a:moveTo>
                <a:lnTo>
                  <a:pt x="50934" y="3"/>
                </a:lnTo>
                <a:lnTo>
                  <a:pt x="101861" y="4"/>
                </a:lnTo>
                <a:lnTo>
                  <a:pt x="152788" y="6"/>
                </a:lnTo>
                <a:lnTo>
                  <a:pt x="203715" y="8"/>
                </a:lnTo>
                <a:lnTo>
                  <a:pt x="254642" y="9"/>
                </a:lnTo>
                <a:lnTo>
                  <a:pt x="305569" y="11"/>
                </a:lnTo>
                <a:lnTo>
                  <a:pt x="356496" y="12"/>
                </a:lnTo>
                <a:lnTo>
                  <a:pt x="407423" y="14"/>
                </a:lnTo>
                <a:lnTo>
                  <a:pt x="458350" y="15"/>
                </a:lnTo>
                <a:lnTo>
                  <a:pt x="509277" y="17"/>
                </a:lnTo>
                <a:lnTo>
                  <a:pt x="560204" y="19"/>
                </a:lnTo>
                <a:lnTo>
                  <a:pt x="611131" y="20"/>
                </a:lnTo>
                <a:lnTo>
                  <a:pt x="662058" y="22"/>
                </a:lnTo>
                <a:lnTo>
                  <a:pt x="712985" y="23"/>
                </a:lnTo>
                <a:lnTo>
                  <a:pt x="763912" y="25"/>
                </a:lnTo>
                <a:lnTo>
                  <a:pt x="814839" y="26"/>
                </a:lnTo>
                <a:lnTo>
                  <a:pt x="865766" y="28"/>
                </a:lnTo>
                <a:lnTo>
                  <a:pt x="916693" y="30"/>
                </a:lnTo>
                <a:lnTo>
                  <a:pt x="967621" y="31"/>
                </a:lnTo>
                <a:lnTo>
                  <a:pt x="1018548" y="33"/>
                </a:lnTo>
                <a:lnTo>
                  <a:pt x="1069475" y="34"/>
                </a:lnTo>
                <a:lnTo>
                  <a:pt x="1120402" y="36"/>
                </a:lnTo>
                <a:lnTo>
                  <a:pt x="1171329" y="37"/>
                </a:lnTo>
                <a:lnTo>
                  <a:pt x="1222256" y="39"/>
                </a:lnTo>
                <a:lnTo>
                  <a:pt x="1273183" y="41"/>
                </a:lnTo>
                <a:lnTo>
                  <a:pt x="1324110" y="42"/>
                </a:lnTo>
                <a:lnTo>
                  <a:pt x="1375037" y="44"/>
                </a:lnTo>
                <a:lnTo>
                  <a:pt x="1425964" y="45"/>
                </a:lnTo>
                <a:lnTo>
                  <a:pt x="1476891" y="47"/>
                </a:lnTo>
                <a:lnTo>
                  <a:pt x="1527818" y="49"/>
                </a:lnTo>
                <a:lnTo>
                  <a:pt x="1578745" y="50"/>
                </a:lnTo>
                <a:lnTo>
                  <a:pt x="1629672" y="52"/>
                </a:lnTo>
                <a:lnTo>
                  <a:pt x="1680599" y="53"/>
                </a:lnTo>
                <a:lnTo>
                  <a:pt x="1731526" y="55"/>
                </a:lnTo>
                <a:lnTo>
                  <a:pt x="1782453" y="56"/>
                </a:lnTo>
                <a:lnTo>
                  <a:pt x="1833380" y="58"/>
                </a:lnTo>
                <a:lnTo>
                  <a:pt x="1884307" y="60"/>
                </a:lnTo>
                <a:lnTo>
                  <a:pt x="1935234" y="61"/>
                </a:lnTo>
                <a:lnTo>
                  <a:pt x="1986161" y="63"/>
                </a:lnTo>
                <a:lnTo>
                  <a:pt x="2037088" y="64"/>
                </a:lnTo>
                <a:lnTo>
                  <a:pt x="2088015" y="66"/>
                </a:lnTo>
                <a:lnTo>
                  <a:pt x="2138942" y="67"/>
                </a:lnTo>
                <a:lnTo>
                  <a:pt x="2189869" y="69"/>
                </a:lnTo>
                <a:lnTo>
                  <a:pt x="2240796" y="71"/>
                </a:lnTo>
                <a:lnTo>
                  <a:pt x="2291723" y="72"/>
                </a:lnTo>
                <a:lnTo>
                  <a:pt x="2342650" y="74"/>
                </a:lnTo>
                <a:lnTo>
                  <a:pt x="2393577" y="75"/>
                </a:lnTo>
                <a:lnTo>
                  <a:pt x="2444504" y="77"/>
                </a:lnTo>
                <a:lnTo>
                  <a:pt x="2495432" y="78"/>
                </a:lnTo>
                <a:lnTo>
                  <a:pt x="2546359" y="80"/>
                </a:lnTo>
                <a:lnTo>
                  <a:pt x="2597286" y="82"/>
                </a:lnTo>
                <a:lnTo>
                  <a:pt x="2648213" y="83"/>
                </a:lnTo>
                <a:lnTo>
                  <a:pt x="2699140" y="85"/>
                </a:lnTo>
                <a:lnTo>
                  <a:pt x="2750067" y="86"/>
                </a:lnTo>
                <a:lnTo>
                  <a:pt x="2800994" y="88"/>
                </a:lnTo>
                <a:lnTo>
                  <a:pt x="2851921" y="89"/>
                </a:lnTo>
                <a:lnTo>
                  <a:pt x="2902848" y="91"/>
                </a:lnTo>
                <a:lnTo>
                  <a:pt x="2953775" y="93"/>
                </a:lnTo>
                <a:lnTo>
                  <a:pt x="3004702" y="94"/>
                </a:lnTo>
                <a:lnTo>
                  <a:pt x="3055629" y="96"/>
                </a:lnTo>
                <a:lnTo>
                  <a:pt x="3106556" y="97"/>
                </a:lnTo>
                <a:lnTo>
                  <a:pt x="3157483" y="99"/>
                </a:lnTo>
                <a:lnTo>
                  <a:pt x="3208410" y="100"/>
                </a:lnTo>
                <a:lnTo>
                  <a:pt x="3259337" y="102"/>
                </a:lnTo>
                <a:lnTo>
                  <a:pt x="3310264" y="104"/>
                </a:lnTo>
                <a:lnTo>
                  <a:pt x="3361191" y="105"/>
                </a:lnTo>
                <a:lnTo>
                  <a:pt x="3412118" y="107"/>
                </a:lnTo>
                <a:lnTo>
                  <a:pt x="3463045" y="108"/>
                </a:lnTo>
                <a:lnTo>
                  <a:pt x="3513972" y="110"/>
                </a:lnTo>
                <a:lnTo>
                  <a:pt x="3564899" y="112"/>
                </a:lnTo>
                <a:lnTo>
                  <a:pt x="3615826" y="113"/>
                </a:lnTo>
                <a:lnTo>
                  <a:pt x="3666754" y="115"/>
                </a:lnTo>
                <a:lnTo>
                  <a:pt x="3717681" y="116"/>
                </a:lnTo>
                <a:lnTo>
                  <a:pt x="3768608" y="118"/>
                </a:lnTo>
                <a:lnTo>
                  <a:pt x="3819535" y="119"/>
                </a:lnTo>
              </a:path>
            </a:pathLst>
          </a:custGeom>
          <a:ln w="46596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3681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The rubber sheet</a:t>
            </a:r>
            <a:r>
              <a:rPr dirty="0" sz="3000" spc="-95"/>
              <a:t> </a:t>
            </a:r>
            <a:r>
              <a:rPr dirty="0" sz="3000" spc="-5"/>
              <a:t>analogy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919361" y="1154175"/>
            <a:ext cx="7212330" cy="2329815"/>
            <a:chOff x="919361" y="1154175"/>
            <a:chExt cx="7212330" cy="2329815"/>
          </a:xfrm>
        </p:grpSpPr>
        <p:sp>
          <p:nvSpPr>
            <p:cNvPr id="4" name="object 4"/>
            <p:cNvSpPr/>
            <p:nvPr/>
          </p:nvSpPr>
          <p:spPr>
            <a:xfrm>
              <a:off x="1138115" y="1253972"/>
              <a:ext cx="0" cy="2215515"/>
            </a:xfrm>
            <a:custGeom>
              <a:avLst/>
              <a:gdLst/>
              <a:ahLst/>
              <a:cxnLst/>
              <a:rect l="l" t="t" r="r" b="b"/>
              <a:pathLst>
                <a:path w="0" h="2215515">
                  <a:moveTo>
                    <a:pt x="0" y="2215146"/>
                  </a:moveTo>
                  <a:lnTo>
                    <a:pt x="3" y="14287"/>
                  </a:lnTo>
                  <a:lnTo>
                    <a:pt x="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0335" y="1154175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47790" y="0"/>
                  </a:moveTo>
                  <a:lnTo>
                    <a:pt x="0" y="95567"/>
                  </a:lnTo>
                  <a:lnTo>
                    <a:pt x="95567" y="95567"/>
                  </a:lnTo>
                  <a:lnTo>
                    <a:pt x="47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649" y="3300018"/>
              <a:ext cx="7098030" cy="0"/>
            </a:xfrm>
            <a:custGeom>
              <a:avLst/>
              <a:gdLst/>
              <a:ahLst/>
              <a:cxnLst/>
              <a:rect l="l" t="t" r="r" b="b"/>
              <a:pathLst>
                <a:path w="7098030" h="0">
                  <a:moveTo>
                    <a:pt x="0" y="0"/>
                  </a:moveTo>
                  <a:lnTo>
                    <a:pt x="7083475" y="0"/>
                  </a:lnTo>
                  <a:lnTo>
                    <a:pt x="709776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35645" y="3252241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0"/>
                  </a:moveTo>
                  <a:lnTo>
                    <a:pt x="0" y="95567"/>
                  </a:lnTo>
                  <a:lnTo>
                    <a:pt x="95567" y="47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57436" y="1824148"/>
            <a:ext cx="196215" cy="957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3429000"/>
            <a:ext cx="41529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4765" marR="5080" indent="-1270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Arial"/>
                <a:cs typeface="Arial"/>
              </a:rPr>
              <a:t>Plane  </a:t>
            </a:r>
            <a:r>
              <a:rPr dirty="0" sz="1200" spc="-5">
                <a:latin typeface="Arial"/>
                <a:cs typeface="Arial"/>
              </a:rPr>
              <a:t>noise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2792" y="3179582"/>
            <a:ext cx="4733290" cy="217804"/>
            <a:chOff x="1922792" y="3179582"/>
            <a:chExt cx="4733290" cy="217804"/>
          </a:xfrm>
        </p:grpSpPr>
        <p:sp>
          <p:nvSpPr>
            <p:cNvPr id="11" name="object 11"/>
            <p:cNvSpPr/>
            <p:nvPr/>
          </p:nvSpPr>
          <p:spPr>
            <a:xfrm>
              <a:off x="1922792" y="3179582"/>
              <a:ext cx="198878" cy="205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69172" y="3179582"/>
              <a:ext cx="198878" cy="2051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53232" y="3179582"/>
              <a:ext cx="198880" cy="2051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87051" y="3179582"/>
              <a:ext cx="198880" cy="2051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60491" y="3185853"/>
              <a:ext cx="198878" cy="205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7111" y="3192139"/>
              <a:ext cx="198878" cy="205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74849" y="3429000"/>
            <a:ext cx="38989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63500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latin typeface="Arial"/>
                <a:cs typeface="Arial"/>
              </a:rPr>
              <a:t>Car  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1050" y="3429000"/>
            <a:ext cx="107188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2065">
              <a:lnSpc>
                <a:spcPts val="1400"/>
              </a:lnSpc>
              <a:spcBef>
                <a:spcPts val="180"/>
              </a:spcBef>
              <a:tabLst>
                <a:tab pos="583565" algn="l"/>
              </a:tabLst>
            </a:pPr>
            <a:r>
              <a:rPr dirty="0" sz="1200" spc="-10">
                <a:latin typeface="Arial"/>
                <a:cs typeface="Arial"/>
              </a:rPr>
              <a:t>Train </a:t>
            </a:r>
            <a:r>
              <a:rPr dirty="0" sz="1200">
                <a:latin typeface="Arial"/>
                <a:cs typeface="Arial"/>
              </a:rPr>
              <a:t>Machine  </a:t>
            </a:r>
            <a:r>
              <a:rPr dirty="0" sz="1200" spc="-5">
                <a:latin typeface="Arial"/>
                <a:cs typeface="Arial"/>
              </a:rPr>
              <a:t>noise	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5000" y="3429000"/>
            <a:ext cx="185928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2865" marR="5080" indent="-50800">
              <a:lnSpc>
                <a:spcPts val="1400"/>
              </a:lnSpc>
              <a:spcBef>
                <a:spcPts val="180"/>
              </a:spcBef>
              <a:tabLst>
                <a:tab pos="621665" algn="l"/>
                <a:tab pos="647065" algn="l"/>
                <a:tab pos="1116965" algn="l"/>
                <a:tab pos="1294765" algn="l"/>
              </a:tabLst>
            </a:pPr>
            <a:r>
              <a:rPr dirty="0" sz="1200" spc="-5">
                <a:latin typeface="Arial"/>
                <a:cs typeface="Arial"/>
              </a:rPr>
              <a:t>Library		Cafe	</a:t>
            </a:r>
            <a:r>
              <a:rPr dirty="0" sz="1200">
                <a:latin typeface="Arial"/>
                <a:cs typeface="Arial"/>
              </a:rPr>
              <a:t>Food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court  </a:t>
            </a:r>
            <a:r>
              <a:rPr dirty="0" sz="1200" spc="-5">
                <a:latin typeface="Arial"/>
                <a:cs typeface="Arial"/>
              </a:rPr>
              <a:t>noise	noise		noise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78853" y="3192142"/>
            <a:ext cx="198880" cy="205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29100" y="3898900"/>
            <a:ext cx="132207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31800" marR="5080" indent="-419100">
              <a:lnSpc>
                <a:spcPts val="1400"/>
              </a:lnSpc>
              <a:spcBef>
                <a:spcPts val="180"/>
              </a:spcBef>
            </a:pPr>
            <a:r>
              <a:rPr dirty="0" sz="1200" b="1">
                <a:latin typeface="Arial"/>
                <a:cs typeface="Arial"/>
              </a:rPr>
              <a:t>Space of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possible  inputs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9320" y="863600"/>
            <a:ext cx="8664679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26308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Image</a:t>
            </a:r>
            <a:r>
              <a:rPr dirty="0" sz="3000" spc="-90"/>
              <a:t> </a:t>
            </a:r>
            <a:r>
              <a:rPr dirty="0" sz="3000" spc="-5"/>
              <a:t>example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65686" y="199885"/>
            <a:ext cx="8617585" cy="4309110"/>
            <a:chOff x="365686" y="199885"/>
            <a:chExt cx="8617585" cy="4309110"/>
          </a:xfrm>
        </p:grpSpPr>
        <p:sp>
          <p:nvSpPr>
            <p:cNvPr id="4" name="object 4"/>
            <p:cNvSpPr/>
            <p:nvPr/>
          </p:nvSpPr>
          <p:spPr>
            <a:xfrm>
              <a:off x="762726" y="1243977"/>
              <a:ext cx="1257706" cy="2321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7368" y="1472272"/>
              <a:ext cx="316865" cy="247650"/>
            </a:xfrm>
            <a:custGeom>
              <a:avLst/>
              <a:gdLst/>
              <a:ahLst/>
              <a:cxnLst/>
              <a:rect l="l" t="t" r="r" b="b"/>
              <a:pathLst>
                <a:path w="316864" h="247650">
                  <a:moveTo>
                    <a:pt x="186410" y="0"/>
                  </a:moveTo>
                  <a:lnTo>
                    <a:pt x="210616" y="41020"/>
                  </a:lnTo>
                  <a:lnTo>
                    <a:pt x="0" y="165328"/>
                  </a:lnTo>
                  <a:lnTo>
                    <a:pt x="48412" y="247357"/>
                  </a:lnTo>
                  <a:lnTo>
                    <a:pt x="259029" y="123050"/>
                  </a:lnTo>
                  <a:lnTo>
                    <a:pt x="283235" y="164058"/>
                  </a:lnTo>
                  <a:lnTo>
                    <a:pt x="316852" y="33616"/>
                  </a:lnTo>
                  <a:lnTo>
                    <a:pt x="186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7367" y="1472280"/>
              <a:ext cx="316865" cy="247650"/>
            </a:xfrm>
            <a:custGeom>
              <a:avLst/>
              <a:gdLst/>
              <a:ahLst/>
              <a:cxnLst/>
              <a:rect l="l" t="t" r="r" b="b"/>
              <a:pathLst>
                <a:path w="316864" h="247650">
                  <a:moveTo>
                    <a:pt x="259030" y="123043"/>
                  </a:moveTo>
                  <a:lnTo>
                    <a:pt x="283237" y="164057"/>
                  </a:lnTo>
                  <a:lnTo>
                    <a:pt x="316852" y="33615"/>
                  </a:lnTo>
                  <a:lnTo>
                    <a:pt x="186410" y="0"/>
                  </a:lnTo>
                  <a:lnTo>
                    <a:pt x="210616" y="41014"/>
                  </a:lnTo>
                  <a:lnTo>
                    <a:pt x="0" y="165320"/>
                  </a:lnTo>
                  <a:lnTo>
                    <a:pt x="48413" y="247349"/>
                  </a:lnTo>
                  <a:lnTo>
                    <a:pt x="259030" y="1230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46928" y="456284"/>
              <a:ext cx="671060" cy="12388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7990" y="2321064"/>
              <a:ext cx="340360" cy="191135"/>
            </a:xfrm>
            <a:custGeom>
              <a:avLst/>
              <a:gdLst/>
              <a:ahLst/>
              <a:cxnLst/>
              <a:rect l="l" t="t" r="r" b="b"/>
              <a:pathLst>
                <a:path w="340360" h="191135">
                  <a:moveTo>
                    <a:pt x="244563" y="0"/>
                  </a:moveTo>
                  <a:lnTo>
                    <a:pt x="244563" y="47637"/>
                  </a:lnTo>
                  <a:lnTo>
                    <a:pt x="0" y="47637"/>
                  </a:lnTo>
                  <a:lnTo>
                    <a:pt x="0" y="142887"/>
                  </a:lnTo>
                  <a:lnTo>
                    <a:pt x="244563" y="142887"/>
                  </a:lnTo>
                  <a:lnTo>
                    <a:pt x="244563" y="190512"/>
                  </a:lnTo>
                  <a:lnTo>
                    <a:pt x="339813" y="95262"/>
                  </a:lnTo>
                  <a:lnTo>
                    <a:pt x="244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7990" y="2321077"/>
              <a:ext cx="340360" cy="190500"/>
            </a:xfrm>
            <a:custGeom>
              <a:avLst/>
              <a:gdLst/>
              <a:ahLst/>
              <a:cxnLst/>
              <a:rect l="l" t="t" r="r" b="b"/>
              <a:pathLst>
                <a:path w="340360" h="190500">
                  <a:moveTo>
                    <a:pt x="244563" y="142875"/>
                  </a:moveTo>
                  <a:lnTo>
                    <a:pt x="244563" y="190500"/>
                  </a:lnTo>
                  <a:lnTo>
                    <a:pt x="339813" y="95250"/>
                  </a:lnTo>
                  <a:lnTo>
                    <a:pt x="244563" y="0"/>
                  </a:lnTo>
                  <a:lnTo>
                    <a:pt x="244563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44563" y="142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46933" y="1825706"/>
              <a:ext cx="671059" cy="1238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42540" y="3113036"/>
              <a:ext cx="316865" cy="247650"/>
            </a:xfrm>
            <a:custGeom>
              <a:avLst/>
              <a:gdLst/>
              <a:ahLst/>
              <a:cxnLst/>
              <a:rect l="l" t="t" r="r" b="b"/>
              <a:pathLst>
                <a:path w="316864" h="247650">
                  <a:moveTo>
                    <a:pt x="48412" y="0"/>
                  </a:moveTo>
                  <a:lnTo>
                    <a:pt x="0" y="82016"/>
                  </a:lnTo>
                  <a:lnTo>
                    <a:pt x="210616" y="206336"/>
                  </a:lnTo>
                  <a:lnTo>
                    <a:pt x="186410" y="247345"/>
                  </a:lnTo>
                  <a:lnTo>
                    <a:pt x="316852" y="213740"/>
                  </a:lnTo>
                  <a:lnTo>
                    <a:pt x="283235" y="83273"/>
                  </a:lnTo>
                  <a:lnTo>
                    <a:pt x="259029" y="124307"/>
                  </a:lnTo>
                  <a:lnTo>
                    <a:pt x="48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42539" y="3113025"/>
              <a:ext cx="316865" cy="247650"/>
            </a:xfrm>
            <a:custGeom>
              <a:avLst/>
              <a:gdLst/>
              <a:ahLst/>
              <a:cxnLst/>
              <a:rect l="l" t="t" r="r" b="b"/>
              <a:pathLst>
                <a:path w="316864" h="247650">
                  <a:moveTo>
                    <a:pt x="259030" y="124306"/>
                  </a:moveTo>
                  <a:lnTo>
                    <a:pt x="283237" y="83291"/>
                  </a:lnTo>
                  <a:lnTo>
                    <a:pt x="316852" y="213733"/>
                  </a:lnTo>
                  <a:lnTo>
                    <a:pt x="186410" y="247349"/>
                  </a:lnTo>
                  <a:lnTo>
                    <a:pt x="210616" y="206334"/>
                  </a:lnTo>
                  <a:lnTo>
                    <a:pt x="0" y="82028"/>
                  </a:lnTo>
                  <a:lnTo>
                    <a:pt x="48413" y="0"/>
                  </a:lnTo>
                  <a:lnTo>
                    <a:pt x="259030" y="1243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46933" y="3200207"/>
              <a:ext cx="668309" cy="1233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48495" y="3197664"/>
              <a:ext cx="666750" cy="1233805"/>
            </a:xfrm>
            <a:custGeom>
              <a:avLst/>
              <a:gdLst/>
              <a:ahLst/>
              <a:cxnLst/>
              <a:rect l="l" t="t" r="r" b="b"/>
              <a:pathLst>
                <a:path w="666750" h="1233804">
                  <a:moveTo>
                    <a:pt x="666737" y="0"/>
                  </a:moveTo>
                  <a:lnTo>
                    <a:pt x="0" y="0"/>
                  </a:lnTo>
                  <a:lnTo>
                    <a:pt x="0" y="1233792"/>
                  </a:lnTo>
                  <a:lnTo>
                    <a:pt x="666737" y="1233792"/>
                  </a:lnTo>
                  <a:lnTo>
                    <a:pt x="666737" y="0"/>
                  </a:lnTo>
                  <a:close/>
                </a:path>
              </a:pathLst>
            </a:custGeom>
            <a:solidFill>
              <a:srgbClr val="000000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48495" y="3197669"/>
              <a:ext cx="666750" cy="1233805"/>
            </a:xfrm>
            <a:custGeom>
              <a:avLst/>
              <a:gdLst/>
              <a:ahLst/>
              <a:cxnLst/>
              <a:rect l="l" t="t" r="r" b="b"/>
              <a:pathLst>
                <a:path w="666750" h="1233804">
                  <a:moveTo>
                    <a:pt x="0" y="0"/>
                  </a:moveTo>
                  <a:lnTo>
                    <a:pt x="666750" y="0"/>
                  </a:lnTo>
                  <a:lnTo>
                    <a:pt x="666750" y="1233792"/>
                  </a:lnTo>
                  <a:lnTo>
                    <a:pt x="0" y="123379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97310" y="1243977"/>
              <a:ext cx="1261925" cy="2329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06870" y="2321077"/>
              <a:ext cx="340360" cy="190500"/>
            </a:xfrm>
            <a:custGeom>
              <a:avLst/>
              <a:gdLst/>
              <a:ahLst/>
              <a:cxnLst/>
              <a:rect l="l" t="t" r="r" b="b"/>
              <a:pathLst>
                <a:path w="340359" h="190500">
                  <a:moveTo>
                    <a:pt x="244563" y="0"/>
                  </a:moveTo>
                  <a:lnTo>
                    <a:pt x="244563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44563" y="142875"/>
                  </a:lnTo>
                  <a:lnTo>
                    <a:pt x="244563" y="190500"/>
                  </a:lnTo>
                  <a:lnTo>
                    <a:pt x="339813" y="95250"/>
                  </a:lnTo>
                  <a:lnTo>
                    <a:pt x="244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06870" y="2321077"/>
              <a:ext cx="340360" cy="190500"/>
            </a:xfrm>
            <a:custGeom>
              <a:avLst/>
              <a:gdLst/>
              <a:ahLst/>
              <a:cxnLst/>
              <a:rect l="l" t="t" r="r" b="b"/>
              <a:pathLst>
                <a:path w="340359" h="190500">
                  <a:moveTo>
                    <a:pt x="244563" y="142875"/>
                  </a:moveTo>
                  <a:lnTo>
                    <a:pt x="244563" y="190500"/>
                  </a:lnTo>
                  <a:lnTo>
                    <a:pt x="339813" y="95250"/>
                  </a:lnTo>
                  <a:lnTo>
                    <a:pt x="244563" y="0"/>
                  </a:lnTo>
                  <a:lnTo>
                    <a:pt x="244563" y="47625"/>
                  </a:lnTo>
                  <a:lnTo>
                    <a:pt x="0" y="47625"/>
                  </a:lnTo>
                  <a:lnTo>
                    <a:pt x="0" y="142875"/>
                  </a:lnTo>
                  <a:lnTo>
                    <a:pt x="244563" y="142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94320" y="1243964"/>
              <a:ext cx="1265811" cy="23297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5686" y="199885"/>
              <a:ext cx="8616988" cy="4308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31159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Data iteration</a:t>
            </a:r>
            <a:r>
              <a:rPr dirty="0" sz="3000" spc="-90"/>
              <a:t> </a:t>
            </a:r>
            <a:r>
              <a:rPr dirty="0" sz="3000" spc="-5"/>
              <a:t>loop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239949" y="1244396"/>
            <a:ext cx="4286885" cy="2802890"/>
            <a:chOff x="2239949" y="1244396"/>
            <a:chExt cx="4286885" cy="2802890"/>
          </a:xfrm>
        </p:grpSpPr>
        <p:sp>
          <p:nvSpPr>
            <p:cNvPr id="4" name="object 4"/>
            <p:cNvSpPr/>
            <p:nvPr/>
          </p:nvSpPr>
          <p:spPr>
            <a:xfrm>
              <a:off x="2363736" y="1279066"/>
              <a:ext cx="3950779" cy="276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62349" y="1257096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1027112" y="0"/>
                  </a:moveTo>
                  <a:lnTo>
                    <a:pt x="0" y="0"/>
                  </a:lnTo>
                  <a:lnTo>
                    <a:pt x="0" y="373570"/>
                  </a:lnTo>
                  <a:lnTo>
                    <a:pt x="1027112" y="373570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62349" y="1257096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52649" y="2979953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4" h="374014">
                  <a:moveTo>
                    <a:pt x="874141" y="0"/>
                  </a:moveTo>
                  <a:lnTo>
                    <a:pt x="0" y="0"/>
                  </a:lnTo>
                  <a:lnTo>
                    <a:pt x="0" y="373570"/>
                  </a:lnTo>
                  <a:lnTo>
                    <a:pt x="874141" y="373570"/>
                  </a:lnTo>
                  <a:lnTo>
                    <a:pt x="8741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52649" y="2979940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4" h="374014">
                  <a:moveTo>
                    <a:pt x="0" y="0"/>
                  </a:moveTo>
                  <a:lnTo>
                    <a:pt x="874141" y="0"/>
                  </a:lnTo>
                  <a:lnTo>
                    <a:pt x="874141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86946" y="2998774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1027112" y="0"/>
                  </a:moveTo>
                  <a:lnTo>
                    <a:pt x="0" y="0"/>
                  </a:lnTo>
                  <a:lnTo>
                    <a:pt x="0" y="373557"/>
                  </a:lnTo>
                  <a:lnTo>
                    <a:pt x="1027112" y="373557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86946" y="2998774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59886" y="2311565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9886" y="2311565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75912" y="3717630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75912" y="3717632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42598" y="2311565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42598" y="2311565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467074" y="1092200"/>
            <a:ext cx="1676400" cy="4546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114300">
              <a:lnSpc>
                <a:spcPct val="101200"/>
              </a:lnSpc>
              <a:spcBef>
                <a:spcPts val="80"/>
              </a:spcBef>
            </a:pPr>
            <a:r>
              <a:rPr dirty="0" sz="1400">
                <a:latin typeface="Arial"/>
                <a:cs typeface="Arial"/>
              </a:rPr>
              <a:t>Add/Improve </a:t>
            </a:r>
            <a:r>
              <a:rPr dirty="0" sz="1400" spc="-5">
                <a:latin typeface="Arial"/>
                <a:cs typeface="Arial"/>
              </a:rPr>
              <a:t>Data  </a:t>
            </a:r>
            <a:r>
              <a:rPr dirty="0" sz="1400">
                <a:latin typeface="Arial"/>
                <a:cs typeface="Arial"/>
              </a:rPr>
              <a:t>(holding model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fixed)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1774" y="3314700"/>
            <a:ext cx="6616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2050" y="3314700"/>
            <a:ext cx="1112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Error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2053" y="622300"/>
            <a:ext cx="3293745" cy="15805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 indent="75565">
              <a:lnSpc>
                <a:spcPts val="6000"/>
              </a:lnSpc>
              <a:spcBef>
                <a:spcPts val="500"/>
              </a:spcBef>
            </a:pPr>
            <a:r>
              <a:rPr dirty="0" sz="5200">
                <a:latin typeface="Arial"/>
                <a:cs typeface="Arial"/>
              </a:rPr>
              <a:t>Select </a:t>
            </a:r>
            <a:r>
              <a:rPr dirty="0" sz="5200" spc="-5">
                <a:latin typeface="Arial"/>
                <a:cs typeface="Arial"/>
              </a:rPr>
              <a:t>and  </a:t>
            </a:r>
            <a:r>
              <a:rPr dirty="0" sz="5200">
                <a:latin typeface="Arial"/>
                <a:cs typeface="Arial"/>
              </a:rPr>
              <a:t>train</a:t>
            </a:r>
            <a:r>
              <a:rPr dirty="0" sz="5200" spc="-100">
                <a:latin typeface="Arial"/>
                <a:cs typeface="Arial"/>
              </a:rPr>
              <a:t> </a:t>
            </a:r>
            <a:r>
              <a:rPr dirty="0" sz="5200">
                <a:latin typeface="Arial"/>
                <a:cs typeface="Arial"/>
              </a:rPr>
              <a:t>model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7500" y="3238500"/>
            <a:ext cx="355727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>
                <a:latin typeface="Arial"/>
                <a:cs typeface="Arial"/>
              </a:rPr>
              <a:t>Key</a:t>
            </a:r>
            <a:r>
              <a:rPr dirty="0" sz="4100" spc="-9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challenges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600" y="1422400"/>
            <a:ext cx="3951604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">
                <a:latin typeface="Arial"/>
                <a:cs typeface="Arial"/>
              </a:rPr>
              <a:t>Data</a:t>
            </a:r>
            <a:r>
              <a:rPr dirty="0" sz="5200" spc="-95">
                <a:latin typeface="Arial"/>
                <a:cs typeface="Arial"/>
              </a:rPr>
              <a:t> </a:t>
            </a:r>
            <a:r>
              <a:rPr dirty="0" sz="5200" spc="-5">
                <a:latin typeface="Arial"/>
                <a:cs typeface="Arial"/>
              </a:rPr>
              <a:t>iteration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6300" y="2870200"/>
            <a:ext cx="2428875" cy="11480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51765" marR="5080" indent="-139700">
              <a:lnSpc>
                <a:spcPts val="4400"/>
              </a:lnSpc>
              <a:spcBef>
                <a:spcPts val="280"/>
              </a:spcBef>
            </a:pPr>
            <a:r>
              <a:rPr dirty="0" sz="3700" spc="-5">
                <a:latin typeface="Arial"/>
                <a:cs typeface="Arial"/>
              </a:rPr>
              <a:t>Can</a:t>
            </a:r>
            <a:r>
              <a:rPr dirty="0" sz="3700" spc="-95">
                <a:latin typeface="Arial"/>
                <a:cs typeface="Arial"/>
              </a:rPr>
              <a:t> </a:t>
            </a:r>
            <a:r>
              <a:rPr dirty="0" sz="3700" spc="-5">
                <a:latin typeface="Arial"/>
                <a:cs typeface="Arial"/>
              </a:rPr>
              <a:t>adding  data</a:t>
            </a:r>
            <a:r>
              <a:rPr dirty="0" sz="3700" spc="-50">
                <a:latin typeface="Arial"/>
                <a:cs typeface="Arial"/>
              </a:rPr>
              <a:t> </a:t>
            </a:r>
            <a:r>
              <a:rPr dirty="0" sz="3700" spc="-5">
                <a:latin typeface="Arial"/>
                <a:cs typeface="Arial"/>
              </a:rPr>
              <a:t>hurt?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60382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Can adding data hurt</a:t>
            </a:r>
            <a:r>
              <a:rPr dirty="0" sz="3000" spc="-80"/>
              <a:t> </a:t>
            </a:r>
            <a:r>
              <a:rPr dirty="0" sz="3000" spc="-5"/>
              <a:t>performance?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42900" y="1079500"/>
            <a:ext cx="351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unstructured data problems,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if: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310" y="1828622"/>
            <a:ext cx="4417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Y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clear (e.g., </a:t>
            </a:r>
            <a:r>
              <a:rPr dirty="0" sz="1800" spc="-5">
                <a:latin typeface="Arial"/>
                <a:cs typeface="Arial"/>
              </a:rPr>
              <a:t>humans </a:t>
            </a:r>
            <a:r>
              <a:rPr dirty="0" sz="1800">
                <a:latin typeface="Arial"/>
                <a:cs typeface="Arial"/>
              </a:rPr>
              <a:t>can make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accurate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240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/>
              <a:t>The model </a:t>
            </a:r>
            <a:r>
              <a:rPr dirty="0" spc="-5"/>
              <a:t>is large </a:t>
            </a:r>
            <a:r>
              <a:rPr dirty="0"/>
              <a:t>(low</a:t>
            </a:r>
            <a:r>
              <a:rPr dirty="0" spc="-20"/>
              <a:t> </a:t>
            </a:r>
            <a:r>
              <a:rPr dirty="0" spc="-5"/>
              <a:t>bias).</a:t>
            </a:r>
          </a:p>
          <a:p>
            <a:pPr marL="330200" indent="-318135">
              <a:lnSpc>
                <a:spcPct val="100000"/>
              </a:lnSpc>
              <a:spcBef>
                <a:spcPts val="1135"/>
              </a:spcBef>
              <a:buChar char="&quot;"/>
              <a:tabLst>
                <a:tab pos="329565" algn="l"/>
                <a:tab pos="330835" algn="l"/>
              </a:tabLst>
            </a:pPr>
            <a:r>
              <a:rPr dirty="0"/>
              <a:t>The mapping X</a:t>
            </a:r>
            <a:r>
              <a:rPr dirty="0" spc="-15"/>
              <a:t> </a:t>
            </a:r>
            <a:r>
              <a:rPr dirty="0" spc="1260"/>
              <a:t>!</a:t>
            </a:r>
          </a:p>
          <a:p>
            <a:pPr marL="330200">
              <a:lnSpc>
                <a:spcPts val="2080"/>
              </a:lnSpc>
              <a:spcBef>
                <a:spcPts val="1140"/>
              </a:spcBef>
            </a:pPr>
            <a:r>
              <a:rPr dirty="0" spc="-5"/>
              <a:t>predictions).</a:t>
            </a:r>
          </a:p>
          <a:p>
            <a:pPr marL="330200">
              <a:lnSpc>
                <a:spcPts val="2080"/>
              </a:lnSpc>
            </a:pPr>
            <a:r>
              <a:rPr dirty="0"/>
              <a:t>Then, </a:t>
            </a:r>
            <a:r>
              <a:rPr dirty="0" spc="-5" b="1">
                <a:latin typeface="Arial"/>
                <a:cs typeface="Arial"/>
              </a:rPr>
              <a:t>adding </a:t>
            </a:r>
            <a:r>
              <a:rPr dirty="0" b="1">
                <a:latin typeface="Arial"/>
                <a:cs typeface="Arial"/>
              </a:rPr>
              <a:t>data </a:t>
            </a:r>
            <a:r>
              <a:rPr dirty="0" spc="-5" b="1">
                <a:latin typeface="Arial"/>
                <a:cs typeface="Arial"/>
              </a:rPr>
              <a:t>rarely </a:t>
            </a:r>
            <a:r>
              <a:rPr dirty="0" b="1">
                <a:latin typeface="Arial"/>
                <a:cs typeface="Arial"/>
              </a:rPr>
              <a:t>hurts</a:t>
            </a:r>
            <a:r>
              <a:rPr dirty="0" spc="-8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accuracy.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63287"/>
            <a:ext cx="9144000" cy="580390"/>
            <a:chOff x="0" y="4563287"/>
            <a:chExt cx="9144000" cy="580390"/>
          </a:xfrm>
        </p:grpSpPr>
        <p:sp>
          <p:nvSpPr>
            <p:cNvPr id="3" name="object 3"/>
            <p:cNvSpPr/>
            <p:nvPr/>
          </p:nvSpPr>
          <p:spPr>
            <a:xfrm>
              <a:off x="0" y="4563287"/>
              <a:ext cx="9144000" cy="580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1698" y="4694799"/>
              <a:ext cx="1471904" cy="330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93700" y="355600"/>
            <a:ext cx="47910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Photo OCR</a:t>
            </a:r>
            <a:r>
              <a:rPr dirty="0" sz="3000" spc="-9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counterexample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3187700"/>
            <a:ext cx="6896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Adding a </a:t>
            </a:r>
            <a:r>
              <a:rPr dirty="0" sz="1800" spc="-5">
                <a:latin typeface="Arial"/>
                <a:cs typeface="Arial"/>
              </a:rPr>
              <a:t>lot of new </a:t>
            </a:r>
            <a:r>
              <a:rPr dirty="0" sz="1800">
                <a:latin typeface="Arial"/>
                <a:cs typeface="Arial"/>
              </a:rPr>
              <a:t>"I"s may skew the </a:t>
            </a:r>
            <a:r>
              <a:rPr dirty="0" sz="1800" spc="-5">
                <a:latin typeface="Arial"/>
                <a:cs typeface="Arial"/>
              </a:rPr>
              <a:t>dataset and hurt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926" y="1128322"/>
            <a:ext cx="7883525" cy="3149600"/>
            <a:chOff x="415926" y="1128322"/>
            <a:chExt cx="7883525" cy="3149600"/>
          </a:xfrm>
        </p:grpSpPr>
        <p:sp>
          <p:nvSpPr>
            <p:cNvPr id="8" name="object 8"/>
            <p:cNvSpPr/>
            <p:nvPr/>
          </p:nvSpPr>
          <p:spPr>
            <a:xfrm>
              <a:off x="3614915" y="1232827"/>
              <a:ext cx="715695" cy="1707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5027" y="1232827"/>
              <a:ext cx="1004709" cy="1707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88658" y="1232827"/>
              <a:ext cx="690549" cy="1707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5926" y="1128322"/>
              <a:ext cx="7883525" cy="3149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35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7650" y="2908300"/>
            <a:ext cx="1953895" cy="13004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126364">
              <a:lnSpc>
                <a:spcPts val="5000"/>
              </a:lnSpc>
              <a:spcBef>
                <a:spcPts val="300"/>
              </a:spcBef>
            </a:pPr>
            <a:r>
              <a:rPr dirty="0" sz="4200">
                <a:latin typeface="Arial"/>
                <a:cs typeface="Arial"/>
              </a:rPr>
              <a:t>Adding  features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26308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Structured</a:t>
            </a:r>
            <a:r>
              <a:rPr dirty="0" sz="3000" spc="-90"/>
              <a:t> </a:t>
            </a:r>
            <a:r>
              <a:rPr dirty="0" sz="3000" spc="-5"/>
              <a:t>data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19125" y="1168400"/>
            <a:ext cx="7090409" cy="238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Restaurant recommendation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12700" marR="5080" indent="139065">
              <a:lnSpc>
                <a:spcPct val="101800"/>
              </a:lnSpc>
            </a:pPr>
            <a:r>
              <a:rPr dirty="0" sz="1800" spc="-15">
                <a:latin typeface="Arial"/>
                <a:cs typeface="Arial"/>
              </a:rPr>
              <a:t>Vegetarians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frequently recommended restaurants </a:t>
            </a:r>
            <a:r>
              <a:rPr dirty="0" sz="1800" spc="-5">
                <a:latin typeface="Arial"/>
                <a:cs typeface="Arial"/>
              </a:rPr>
              <a:t>with only </a:t>
            </a:r>
            <a:r>
              <a:rPr dirty="0" sz="1800">
                <a:latin typeface="Arial"/>
                <a:cs typeface="Arial"/>
              </a:rPr>
              <a:t>meat  </a:t>
            </a:r>
            <a:r>
              <a:rPr dirty="0" sz="1800" spc="-5">
                <a:latin typeface="Arial"/>
                <a:cs typeface="Arial"/>
              </a:rPr>
              <a:t>options.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1140"/>
              </a:spcBef>
            </a:pPr>
            <a:r>
              <a:rPr dirty="0" sz="1800">
                <a:latin typeface="Arial"/>
                <a:cs typeface="Arial"/>
              </a:rPr>
              <a:t>Possible features to</a:t>
            </a:r>
            <a:r>
              <a:rPr dirty="0" sz="1800" spc="-5">
                <a:latin typeface="Arial"/>
                <a:cs typeface="Arial"/>
              </a:rPr>
              <a:t> add?</a:t>
            </a:r>
            <a:endParaRPr sz="1800">
              <a:latin typeface="Arial"/>
              <a:cs typeface="Arial"/>
            </a:endParaRPr>
          </a:p>
          <a:p>
            <a:pPr marL="647700" indent="-318135">
              <a:lnSpc>
                <a:spcPct val="100000"/>
              </a:lnSpc>
              <a:spcBef>
                <a:spcPts val="645"/>
              </a:spcBef>
              <a:buChar char="&quot;"/>
              <a:tabLst>
                <a:tab pos="647065" algn="l"/>
                <a:tab pos="648335" algn="l"/>
              </a:tabLst>
            </a:pP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person </a:t>
            </a:r>
            <a:r>
              <a:rPr dirty="0" sz="1800">
                <a:latin typeface="Arial"/>
                <a:cs typeface="Arial"/>
              </a:rPr>
              <a:t>vegetarian (based </a:t>
            </a:r>
            <a:r>
              <a:rPr dirty="0" sz="1800" spc="-5">
                <a:latin typeface="Arial"/>
                <a:cs typeface="Arial"/>
              </a:rPr>
              <a:t>on past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orders)?</a:t>
            </a:r>
            <a:endParaRPr sz="1800">
              <a:latin typeface="Arial"/>
              <a:cs typeface="Arial"/>
            </a:endParaRPr>
          </a:p>
          <a:p>
            <a:pPr marL="647700" indent="-318135">
              <a:lnSpc>
                <a:spcPct val="100000"/>
              </a:lnSpc>
              <a:spcBef>
                <a:spcPts val="1135"/>
              </a:spcBef>
              <a:buChar char="&quot;"/>
              <a:tabLst>
                <a:tab pos="647065" algn="l"/>
                <a:tab pos="648335" algn="l"/>
              </a:tabLst>
            </a:pPr>
            <a:r>
              <a:rPr dirty="0" sz="1800" spc="-5">
                <a:latin typeface="Arial"/>
                <a:cs typeface="Arial"/>
              </a:rPr>
              <a:t>Does </a:t>
            </a:r>
            <a:r>
              <a:rPr dirty="0" sz="1800">
                <a:latin typeface="Arial"/>
                <a:cs typeface="Arial"/>
              </a:rPr>
              <a:t>restaurant </a:t>
            </a: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vegetarian </a:t>
            </a:r>
            <a:r>
              <a:rPr dirty="0" sz="1800" spc="-5">
                <a:latin typeface="Arial"/>
                <a:cs typeface="Arial"/>
              </a:rPr>
              <a:t>options </a:t>
            </a:r>
            <a:r>
              <a:rPr dirty="0" sz="1800">
                <a:latin typeface="Arial"/>
                <a:cs typeface="Arial"/>
              </a:rPr>
              <a:t>(based </a:t>
            </a:r>
            <a:r>
              <a:rPr dirty="0" sz="1800" spc="-5">
                <a:latin typeface="Arial"/>
                <a:cs typeface="Arial"/>
              </a:rPr>
              <a:t>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menu)?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851" y="1030740"/>
            <a:ext cx="579959" cy="53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49809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Other food </a:t>
            </a:r>
            <a:r>
              <a:rPr dirty="0" sz="3000" spc="-5"/>
              <a:t>delivery</a:t>
            </a:r>
            <a:r>
              <a:rPr dirty="0" sz="3000" spc="-95"/>
              <a:t> </a:t>
            </a:r>
            <a:r>
              <a:rPr dirty="0" sz="3000" spc="-5"/>
              <a:t>examples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3400" y="1155598"/>
            <a:ext cx="7065645" cy="1913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4665" indent="-318135">
              <a:lnSpc>
                <a:spcPct val="100000"/>
              </a:lnSpc>
              <a:spcBef>
                <a:spcPts val="100"/>
              </a:spcBef>
              <a:buChar char="&quot;"/>
              <a:tabLst>
                <a:tab pos="494665" algn="l"/>
                <a:tab pos="495300" algn="l"/>
              </a:tabLst>
            </a:pP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5">
                <a:latin typeface="Arial"/>
                <a:cs typeface="Arial"/>
              </a:rPr>
              <a:t> tea/coffee</a:t>
            </a:r>
            <a:endParaRPr sz="1800">
              <a:latin typeface="Arial"/>
              <a:cs typeface="Arial"/>
            </a:endParaRPr>
          </a:p>
          <a:p>
            <a:pPr marL="494665" indent="-318135">
              <a:lnSpc>
                <a:spcPct val="100000"/>
              </a:lnSpc>
              <a:spcBef>
                <a:spcPts val="1340"/>
              </a:spcBef>
              <a:buChar char="&quot;"/>
              <a:tabLst>
                <a:tab pos="494665" algn="l"/>
                <a:tab pos="495300" algn="l"/>
              </a:tabLst>
            </a:pP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5">
                <a:latin typeface="Arial"/>
                <a:cs typeface="Arial"/>
              </a:rPr>
              <a:t> pizza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8300"/>
              </a:lnSpc>
              <a:spcBef>
                <a:spcPts val="200"/>
              </a:spcBef>
            </a:pPr>
            <a:r>
              <a:rPr dirty="0" sz="1800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added </a:t>
            </a:r>
            <a:r>
              <a:rPr dirty="0" sz="1800">
                <a:latin typeface="Arial"/>
                <a:cs typeface="Arial"/>
              </a:rPr>
              <a:t>signals (features) that can </a:t>
            </a:r>
            <a:r>
              <a:rPr dirty="0" sz="1800" spc="-5">
                <a:latin typeface="Arial"/>
                <a:cs typeface="Arial"/>
              </a:rPr>
              <a:t>help </a:t>
            </a:r>
            <a:r>
              <a:rPr dirty="0" sz="1800">
                <a:latin typeface="Arial"/>
                <a:cs typeface="Arial"/>
              </a:rPr>
              <a:t>make a </a:t>
            </a:r>
            <a:r>
              <a:rPr dirty="0" sz="1800" spc="-5">
                <a:latin typeface="Arial"/>
                <a:cs typeface="Arial"/>
              </a:rPr>
              <a:t>decision? 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recommendation: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298" y="3378047"/>
            <a:ext cx="215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Collaborative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filtering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047" y="3378047"/>
            <a:ext cx="2299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Context based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filtering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22910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95">
                <a:latin typeface="Verdana"/>
                <a:cs typeface="Verdana"/>
              </a:rPr>
              <a:t>Data</a:t>
            </a:r>
            <a:r>
              <a:rPr dirty="0" sz="3000" spc="-300">
                <a:latin typeface="Verdana"/>
                <a:cs typeface="Verdana"/>
              </a:rPr>
              <a:t> </a:t>
            </a:r>
            <a:r>
              <a:rPr dirty="0" sz="3000" spc="-220">
                <a:latin typeface="Verdana"/>
                <a:cs typeface="Verdana"/>
              </a:rPr>
              <a:t>iteration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4019" y="1293342"/>
            <a:ext cx="4286885" cy="2802890"/>
            <a:chOff x="704019" y="1293342"/>
            <a:chExt cx="4286885" cy="2802890"/>
          </a:xfrm>
        </p:grpSpPr>
        <p:sp>
          <p:nvSpPr>
            <p:cNvPr id="4" name="object 4"/>
            <p:cNvSpPr/>
            <p:nvPr/>
          </p:nvSpPr>
          <p:spPr>
            <a:xfrm>
              <a:off x="827807" y="1328018"/>
              <a:ext cx="3950779" cy="276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26424" y="1306042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1027112" y="0"/>
                  </a:moveTo>
                  <a:lnTo>
                    <a:pt x="0" y="0"/>
                  </a:lnTo>
                  <a:lnTo>
                    <a:pt x="0" y="373557"/>
                  </a:lnTo>
                  <a:lnTo>
                    <a:pt x="1027112" y="373557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26424" y="1306042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6719" y="3028899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4" h="374014">
                  <a:moveTo>
                    <a:pt x="874141" y="0"/>
                  </a:moveTo>
                  <a:lnTo>
                    <a:pt x="0" y="0"/>
                  </a:lnTo>
                  <a:lnTo>
                    <a:pt x="0" y="373570"/>
                  </a:lnTo>
                  <a:lnTo>
                    <a:pt x="874141" y="373570"/>
                  </a:lnTo>
                  <a:lnTo>
                    <a:pt x="8741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6719" y="3028899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4" h="374014">
                  <a:moveTo>
                    <a:pt x="0" y="0"/>
                  </a:moveTo>
                  <a:lnTo>
                    <a:pt x="874141" y="0"/>
                  </a:lnTo>
                  <a:lnTo>
                    <a:pt x="874141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51020" y="3047720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1027112" y="0"/>
                  </a:moveTo>
                  <a:lnTo>
                    <a:pt x="0" y="0"/>
                  </a:lnTo>
                  <a:lnTo>
                    <a:pt x="0" y="373570"/>
                  </a:lnTo>
                  <a:lnTo>
                    <a:pt x="1027112" y="373570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51020" y="3047720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23961" y="236052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23961" y="236052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39974" y="376658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39974" y="3766578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06673" y="236052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6673" y="236052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975176" y="3365500"/>
            <a:ext cx="6616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Verdana"/>
                <a:cs typeface="Verdana"/>
              </a:rPr>
              <a:t>T</a:t>
            </a:r>
            <a:r>
              <a:rPr dirty="0" sz="1400" spc="-95">
                <a:latin typeface="Verdana"/>
                <a:cs typeface="Verdana"/>
              </a:rPr>
              <a:t>raining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452" y="3365500"/>
            <a:ext cx="1112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latin typeface="Verdana"/>
                <a:cs typeface="Verdana"/>
              </a:rPr>
              <a:t>Error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80"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2000" y="1143000"/>
            <a:ext cx="1487805" cy="4546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3200" marR="5080" indent="-191135">
              <a:lnSpc>
                <a:spcPct val="101200"/>
              </a:lnSpc>
              <a:spcBef>
                <a:spcPts val="80"/>
              </a:spcBef>
            </a:pPr>
            <a:r>
              <a:rPr dirty="0" sz="1400" spc="-65">
                <a:latin typeface="Verdana"/>
                <a:cs typeface="Verdana"/>
              </a:rPr>
              <a:t>Model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100">
                <a:latin typeface="Verdana"/>
                <a:cs typeface="Verdana"/>
              </a:rPr>
              <a:t>architecture  </a:t>
            </a:r>
            <a:r>
              <a:rPr dirty="0" sz="1400" spc="-105">
                <a:latin typeface="Verdana"/>
                <a:cs typeface="Verdana"/>
              </a:rPr>
              <a:t>(add</a:t>
            </a:r>
            <a:r>
              <a:rPr dirty="0" sz="1400" spc="-125">
                <a:latin typeface="Verdana"/>
                <a:cs typeface="Verdana"/>
              </a:rPr>
              <a:t> </a:t>
            </a:r>
            <a:r>
              <a:rPr dirty="0" sz="1400" spc="-100">
                <a:latin typeface="Verdana"/>
                <a:cs typeface="Verdana"/>
              </a:rPr>
              <a:t>features)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2400" y="1308100"/>
            <a:ext cx="3315970" cy="8585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200" marR="5080" indent="-318135">
              <a:lnSpc>
                <a:spcPct val="101800"/>
              </a:lnSpc>
              <a:spcBef>
                <a:spcPts val="60"/>
              </a:spcBef>
              <a:tabLst>
                <a:tab pos="329565" algn="l"/>
              </a:tabLst>
            </a:pPr>
            <a:r>
              <a:rPr dirty="0" sz="1800" spc="445">
                <a:latin typeface="Arial"/>
                <a:cs typeface="Arial"/>
              </a:rPr>
              <a:t>"	</a:t>
            </a:r>
            <a:r>
              <a:rPr dirty="0" sz="1800" spc="-110">
                <a:latin typeface="Verdana"/>
                <a:cs typeface="Verdana"/>
              </a:rPr>
              <a:t>Error </a:t>
            </a:r>
            <a:r>
              <a:rPr dirty="0" sz="1800" spc="-100">
                <a:latin typeface="Verdana"/>
                <a:cs typeface="Verdana"/>
              </a:rPr>
              <a:t>analysis </a:t>
            </a:r>
            <a:r>
              <a:rPr dirty="0" sz="1800" spc="-90">
                <a:latin typeface="Verdana"/>
                <a:cs typeface="Verdana"/>
              </a:rPr>
              <a:t>can </a:t>
            </a:r>
            <a:r>
              <a:rPr dirty="0" sz="1800" spc="-100">
                <a:latin typeface="Verdana"/>
                <a:cs typeface="Verdana"/>
              </a:rPr>
              <a:t>be </a:t>
            </a:r>
            <a:r>
              <a:rPr dirty="0" sz="1800" spc="-130">
                <a:latin typeface="Verdana"/>
                <a:cs typeface="Verdana"/>
              </a:rPr>
              <a:t>harder  </a:t>
            </a:r>
            <a:r>
              <a:rPr dirty="0" sz="1800" spc="-120">
                <a:latin typeface="Verdana"/>
                <a:cs typeface="Verdana"/>
              </a:rPr>
              <a:t>if </a:t>
            </a:r>
            <a:r>
              <a:rPr dirty="0" sz="1800" spc="-135">
                <a:latin typeface="Verdana"/>
                <a:cs typeface="Verdana"/>
              </a:rPr>
              <a:t>there </a:t>
            </a:r>
            <a:r>
              <a:rPr dirty="0" sz="1800" spc="-70">
                <a:latin typeface="Verdana"/>
                <a:cs typeface="Verdana"/>
              </a:rPr>
              <a:t>is </a:t>
            </a:r>
            <a:r>
              <a:rPr dirty="0" sz="1800" spc="-120">
                <a:latin typeface="Verdana"/>
                <a:cs typeface="Verdana"/>
              </a:rPr>
              <a:t>no </a:t>
            </a:r>
            <a:r>
              <a:rPr dirty="0" sz="1800" spc="-110">
                <a:latin typeface="Verdana"/>
                <a:cs typeface="Verdana"/>
              </a:rPr>
              <a:t>good </a:t>
            </a:r>
            <a:r>
              <a:rPr dirty="0" sz="1800" spc="-95">
                <a:latin typeface="Verdana"/>
                <a:cs typeface="Verdana"/>
              </a:rPr>
              <a:t>baseline  </a:t>
            </a:r>
            <a:r>
              <a:rPr dirty="0" sz="1800" spc="-114">
                <a:latin typeface="Verdana"/>
                <a:cs typeface="Verdana"/>
              </a:rPr>
              <a:t>(such </a:t>
            </a:r>
            <a:r>
              <a:rPr dirty="0" sz="1800" spc="-65">
                <a:latin typeface="Verdana"/>
                <a:cs typeface="Verdana"/>
              </a:rPr>
              <a:t>as </a:t>
            </a:r>
            <a:r>
              <a:rPr dirty="0" sz="1800" spc="-45">
                <a:latin typeface="Verdana"/>
                <a:cs typeface="Verdana"/>
              </a:rPr>
              <a:t>HLP) </a:t>
            </a:r>
            <a:r>
              <a:rPr dirty="0" sz="1800" spc="-155">
                <a:latin typeface="Verdana"/>
                <a:cs typeface="Verdana"/>
              </a:rPr>
              <a:t>to </a:t>
            </a:r>
            <a:r>
              <a:rPr dirty="0" sz="1800" spc="-120">
                <a:latin typeface="Verdana"/>
                <a:cs typeface="Verdana"/>
              </a:rPr>
              <a:t>compare</a:t>
            </a:r>
            <a:r>
              <a:rPr dirty="0" sz="1800" spc="-33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to.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2400" y="2413000"/>
            <a:ext cx="3303270" cy="14173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200" marR="5080" indent="-318135">
              <a:lnSpc>
                <a:spcPct val="101800"/>
              </a:lnSpc>
              <a:spcBef>
                <a:spcPts val="60"/>
              </a:spcBef>
              <a:tabLst>
                <a:tab pos="329565" algn="l"/>
              </a:tabLst>
            </a:pPr>
            <a:r>
              <a:rPr dirty="0" sz="1800" spc="445">
                <a:latin typeface="Arial"/>
                <a:cs typeface="Arial"/>
              </a:rPr>
              <a:t>"	</a:t>
            </a:r>
            <a:r>
              <a:rPr dirty="0" sz="1800" spc="-110">
                <a:latin typeface="Verdana"/>
                <a:cs typeface="Verdana"/>
              </a:rPr>
              <a:t>Error </a:t>
            </a:r>
            <a:r>
              <a:rPr dirty="0" sz="1800" spc="-105">
                <a:latin typeface="Verdana"/>
                <a:cs typeface="Verdana"/>
              </a:rPr>
              <a:t>analysis, </a:t>
            </a:r>
            <a:r>
              <a:rPr dirty="0" sz="1800" spc="-110">
                <a:latin typeface="Verdana"/>
                <a:cs typeface="Verdana"/>
              </a:rPr>
              <a:t>user</a:t>
            </a:r>
            <a:r>
              <a:rPr dirty="0" sz="1800" spc="-240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feedback  </a:t>
            </a:r>
            <a:r>
              <a:rPr dirty="0" sz="1800" spc="-120">
                <a:latin typeface="Verdana"/>
                <a:cs typeface="Verdana"/>
              </a:rPr>
              <a:t>and </a:t>
            </a:r>
            <a:r>
              <a:rPr dirty="0" sz="1800" spc="-135">
                <a:latin typeface="Verdana"/>
                <a:cs typeface="Verdana"/>
              </a:rPr>
              <a:t>benchmarking </a:t>
            </a:r>
            <a:r>
              <a:rPr dirty="0" sz="1800" spc="-155">
                <a:latin typeface="Verdana"/>
                <a:cs typeface="Verdana"/>
              </a:rPr>
              <a:t>to  </a:t>
            </a:r>
            <a:r>
              <a:rPr dirty="0" sz="1800" spc="-130">
                <a:latin typeface="Verdana"/>
                <a:cs typeface="Verdana"/>
              </a:rPr>
              <a:t>competitors </a:t>
            </a:r>
            <a:r>
              <a:rPr dirty="0" sz="1800" spc="-90">
                <a:latin typeface="Verdana"/>
                <a:cs typeface="Verdana"/>
              </a:rPr>
              <a:t>can </a:t>
            </a:r>
            <a:r>
              <a:rPr dirty="0" sz="1800" spc="-95">
                <a:latin typeface="Verdana"/>
                <a:cs typeface="Verdana"/>
              </a:rPr>
              <a:t>all </a:t>
            </a:r>
            <a:r>
              <a:rPr dirty="0" sz="1800" spc="-125">
                <a:latin typeface="Verdana"/>
                <a:cs typeface="Verdana"/>
              </a:rPr>
              <a:t>provide  </a:t>
            </a:r>
            <a:r>
              <a:rPr dirty="0" sz="1800" spc="-120">
                <a:latin typeface="Verdana"/>
                <a:cs typeface="Verdana"/>
              </a:rPr>
              <a:t>inspiration </a:t>
            </a:r>
            <a:r>
              <a:rPr dirty="0" sz="1800" spc="-135">
                <a:latin typeface="Verdana"/>
                <a:cs typeface="Verdana"/>
              </a:rPr>
              <a:t>for </a:t>
            </a:r>
            <a:r>
              <a:rPr dirty="0" sz="1800" spc="-114">
                <a:latin typeface="Verdana"/>
                <a:cs typeface="Verdana"/>
              </a:rPr>
              <a:t>features </a:t>
            </a:r>
            <a:r>
              <a:rPr dirty="0" sz="1800" spc="-155">
                <a:latin typeface="Verdana"/>
                <a:cs typeface="Verdana"/>
              </a:rPr>
              <a:t>to  </a:t>
            </a:r>
            <a:r>
              <a:rPr dirty="0" sz="1800" spc="-120">
                <a:latin typeface="Verdana"/>
                <a:cs typeface="Verdana"/>
              </a:rPr>
              <a:t>add.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35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3500" y="2959100"/>
            <a:ext cx="40665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Experiment</a:t>
            </a:r>
            <a:r>
              <a:rPr dirty="0" sz="3600" spc="-9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tracking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339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Experiment</a:t>
            </a:r>
            <a:r>
              <a:rPr dirty="0" sz="3000" spc="-90"/>
              <a:t> </a:t>
            </a:r>
            <a:r>
              <a:rPr dirty="0" sz="3000"/>
              <a:t>tracking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41300" y="1600200"/>
            <a:ext cx="12604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What to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track?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987" y="1187208"/>
            <a:ext cx="0" cy="1179830"/>
          </a:xfrm>
          <a:custGeom>
            <a:avLst/>
            <a:gdLst/>
            <a:ahLst/>
            <a:cxnLst/>
            <a:rect l="l" t="t" r="r" b="b"/>
            <a:pathLst>
              <a:path w="0" h="1179830">
                <a:moveTo>
                  <a:pt x="0" y="0"/>
                </a:moveTo>
                <a:lnTo>
                  <a:pt x="4" y="1179766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400" y="3314700"/>
            <a:ext cx="15671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Desirable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4905" y="2912071"/>
            <a:ext cx="31115" cy="1092200"/>
          </a:xfrm>
          <a:custGeom>
            <a:avLst/>
            <a:gdLst/>
            <a:ahLst/>
            <a:cxnLst/>
            <a:rect l="l" t="t" r="r" b="b"/>
            <a:pathLst>
              <a:path w="31114" h="1092200">
                <a:moveTo>
                  <a:pt x="0" y="1091994"/>
                </a:moveTo>
                <a:lnTo>
                  <a:pt x="1994" y="0"/>
                </a:lnTo>
                <a:lnTo>
                  <a:pt x="30569" y="52"/>
                </a:lnTo>
                <a:lnTo>
                  <a:pt x="28574" y="1092046"/>
                </a:lnTo>
                <a:lnTo>
                  <a:pt x="0" y="1091994"/>
                </a:lnTo>
                <a:close/>
              </a:path>
            </a:pathLst>
          </a:custGeom>
          <a:solidFill>
            <a:srgbClr val="A64D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06600" y="1168400"/>
            <a:ext cx="1779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Algorithm/code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versioning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600" y="1511300"/>
            <a:ext cx="923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Dataset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6600" y="1841550"/>
            <a:ext cx="1202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Hyperparameters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600" y="2171801"/>
            <a:ext cx="533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1248" y="1282852"/>
            <a:ext cx="618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Arial"/>
                <a:cs typeface="Arial"/>
              </a:rPr>
              <a:t>Text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1248" y="1663852"/>
            <a:ext cx="8902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Spreadsheet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1248" y="2044852"/>
            <a:ext cx="1898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Experiment tracking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0" y="2959252"/>
            <a:ext cx="2177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Data needed </a:t>
            </a:r>
            <a:r>
              <a:rPr dirty="0" sz="1200">
                <a:latin typeface="Arial"/>
                <a:cs typeface="Arial"/>
              </a:rPr>
              <a:t>to replicate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0" y="3340252"/>
            <a:ext cx="2634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In-depth </a:t>
            </a:r>
            <a:r>
              <a:rPr dirty="0" sz="1200" spc="-5">
                <a:latin typeface="Arial"/>
                <a:cs typeface="Arial"/>
              </a:rPr>
              <a:t>analysis of experiment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0" y="3721252"/>
            <a:ext cx="4777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Perhaps </a:t>
            </a:r>
            <a:r>
              <a:rPr dirty="0" sz="1200" spc="-5">
                <a:latin typeface="Arial"/>
                <a:cs typeface="Arial"/>
              </a:rPr>
              <a:t>also: Resource </a:t>
            </a:r>
            <a:r>
              <a:rPr dirty="0" sz="1200">
                <a:latin typeface="Arial"/>
                <a:cs typeface="Arial"/>
              </a:rPr>
              <a:t>monitoring, visualization, model </a:t>
            </a:r>
            <a:r>
              <a:rPr dirty="0" sz="1200" spc="-5">
                <a:latin typeface="Arial"/>
                <a:cs typeface="Arial"/>
              </a:rPr>
              <a:t>error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5200" y="1638300"/>
            <a:ext cx="12306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Arial"/>
                <a:cs typeface="Arial"/>
              </a:rPr>
              <a:t>Tracking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tools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2430" y="1187640"/>
            <a:ext cx="0" cy="1179830"/>
          </a:xfrm>
          <a:custGeom>
            <a:avLst/>
            <a:gdLst/>
            <a:ahLst/>
            <a:cxnLst/>
            <a:rect l="l" t="t" r="r" b="b"/>
            <a:pathLst>
              <a:path w="0" h="1179830">
                <a:moveTo>
                  <a:pt x="2" y="0"/>
                </a:moveTo>
                <a:lnTo>
                  <a:pt x="0" y="1179779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35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57475">
              <a:lnSpc>
                <a:spcPct val="100000"/>
              </a:lnSpc>
              <a:spcBef>
                <a:spcPts val="100"/>
              </a:spcBef>
            </a:pPr>
            <a:r>
              <a:rPr dirty="0"/>
              <a:t>From </a:t>
            </a:r>
            <a:r>
              <a:rPr dirty="0" spc="-5"/>
              <a:t>big data </a:t>
            </a:r>
            <a:r>
              <a:rPr dirty="0"/>
              <a:t>to </a:t>
            </a:r>
            <a:r>
              <a:rPr dirty="0" spc="-5"/>
              <a:t>good</a:t>
            </a:r>
            <a:r>
              <a:rPr dirty="0" spc="-90"/>
              <a:t> </a:t>
            </a:r>
            <a:r>
              <a:rPr dirty="0" spc="-5"/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225"/>
              </a:spcBef>
            </a:pPr>
            <a:r>
              <a:rPr dirty="0"/>
              <a:t>AI system = </a:t>
            </a:r>
            <a:r>
              <a:rPr dirty="0" spc="-5"/>
              <a:t>Code </a:t>
            </a:r>
            <a:r>
              <a:rPr dirty="0"/>
              <a:t>+</a:t>
            </a:r>
            <a:r>
              <a:rPr dirty="0" spc="-95"/>
              <a:t> </a:t>
            </a:r>
            <a:r>
              <a:rPr dirty="0" spc="-5"/>
              <a:t>Data</a:t>
            </a:r>
          </a:p>
          <a:p>
            <a:pPr marL="2840990">
              <a:lnSpc>
                <a:spcPct val="100000"/>
              </a:lnSpc>
              <a:spcBef>
                <a:spcPts val="500"/>
              </a:spcBef>
            </a:pPr>
            <a:r>
              <a:rPr dirty="0" sz="2000"/>
              <a:t>(algorithm/model)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6200"/>
            <a:ext cx="64643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From Big </a:t>
            </a:r>
            <a:r>
              <a:rPr dirty="0" sz="4000" spc="-5"/>
              <a:t>Data </a:t>
            </a:r>
            <a:r>
              <a:rPr dirty="0" sz="4000"/>
              <a:t>to Good</a:t>
            </a:r>
            <a:r>
              <a:rPr dirty="0" sz="4000" spc="-95"/>
              <a:t> </a:t>
            </a:r>
            <a:r>
              <a:rPr dirty="0" sz="4000" spc="-5"/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0700" y="825500"/>
            <a:ext cx="7602855" cy="37052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2225">
              <a:lnSpc>
                <a:spcPct val="100699"/>
              </a:lnSpc>
              <a:spcBef>
                <a:spcPts val="80"/>
              </a:spcBef>
            </a:pPr>
            <a:r>
              <a:rPr dirty="0" sz="2400" spc="-30">
                <a:latin typeface="Arial"/>
                <a:cs typeface="Arial"/>
              </a:rPr>
              <a:t>Try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ensure </a:t>
            </a:r>
            <a:r>
              <a:rPr dirty="0" sz="2400">
                <a:latin typeface="Arial"/>
                <a:cs typeface="Arial"/>
              </a:rPr>
              <a:t>consistently </a:t>
            </a:r>
            <a:r>
              <a:rPr dirty="0" sz="2400" spc="-5">
                <a:latin typeface="Arial"/>
                <a:cs typeface="Arial"/>
              </a:rPr>
              <a:t>high-quality data in all phases  of </a:t>
            </a:r>
            <a:r>
              <a:rPr dirty="0" sz="2400">
                <a:latin typeface="Arial"/>
                <a:cs typeface="Arial"/>
              </a:rPr>
              <a:t>the ML </a:t>
            </a:r>
            <a:r>
              <a:rPr dirty="0" sz="2400" spc="-5">
                <a:latin typeface="Arial"/>
                <a:cs typeface="Arial"/>
              </a:rPr>
              <a:t>project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lifecycle.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Good </a:t>
            </a: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20"/>
              </a:spcBef>
              <a:buChar char="•"/>
              <a:tabLst>
                <a:tab pos="304165" algn="l"/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Cover of important </a:t>
            </a:r>
            <a:r>
              <a:rPr dirty="0" sz="2400">
                <a:latin typeface="Arial"/>
                <a:cs typeface="Arial"/>
              </a:rPr>
              <a:t>cases (good coverage </a:t>
            </a:r>
            <a:r>
              <a:rPr dirty="0" sz="2400" spc="-5">
                <a:latin typeface="Arial"/>
                <a:cs typeface="Arial"/>
              </a:rPr>
              <a:t>of inputs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  <a:p>
            <a:pPr marL="304165" marR="1395730" indent="-292100">
              <a:lnSpc>
                <a:spcPct val="100699"/>
              </a:lnSpc>
              <a:buChar char="•"/>
              <a:tabLst>
                <a:tab pos="304165" algn="l"/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Defined </a:t>
            </a:r>
            <a:r>
              <a:rPr dirty="0" sz="2400">
                <a:latin typeface="Arial"/>
                <a:cs typeface="Arial"/>
              </a:rPr>
              <a:t>consistently (definition </a:t>
            </a:r>
            <a:r>
              <a:rPr dirty="0" sz="2400" spc="-5">
                <a:latin typeface="Arial"/>
                <a:cs typeface="Arial"/>
              </a:rPr>
              <a:t>of labels </a:t>
            </a:r>
            <a:r>
              <a:rPr dirty="0" sz="2400">
                <a:latin typeface="Arial"/>
                <a:cs typeface="Arial"/>
              </a:rPr>
              <a:t>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  unambiguous)</a:t>
            </a:r>
            <a:endParaRPr sz="2400">
              <a:latin typeface="Arial"/>
              <a:cs typeface="Arial"/>
            </a:endParaRPr>
          </a:p>
          <a:p>
            <a:pPr marL="304165" marR="5080" indent="-292100">
              <a:lnSpc>
                <a:spcPct val="100699"/>
              </a:lnSpc>
              <a:buChar char="•"/>
              <a:tabLst>
                <a:tab pos="304165" algn="l"/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Has </a:t>
            </a:r>
            <a:r>
              <a:rPr dirty="0" sz="2400">
                <a:latin typeface="Arial"/>
                <a:cs typeface="Arial"/>
              </a:rPr>
              <a:t>timely feedback from </a:t>
            </a:r>
            <a:r>
              <a:rPr dirty="0" sz="2400" spc="-5">
                <a:latin typeface="Arial"/>
                <a:cs typeface="Arial"/>
              </a:rPr>
              <a:t>production data </a:t>
            </a:r>
            <a:r>
              <a:rPr dirty="0" sz="2400">
                <a:latin typeface="Arial"/>
                <a:cs typeface="Arial"/>
              </a:rPr>
              <a:t>(distribution  covers </a:t>
            </a:r>
            <a:r>
              <a:rPr dirty="0" sz="2400" spc="-5">
                <a:latin typeface="Arial"/>
                <a:cs typeface="Arial"/>
              </a:rPr>
              <a:t>data drift and </a:t>
            </a:r>
            <a:r>
              <a:rPr dirty="0" sz="2400">
                <a:latin typeface="Arial"/>
                <a:cs typeface="Arial"/>
              </a:rPr>
              <a:t>concept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drift)</a:t>
            </a:r>
            <a:endParaRPr sz="240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20"/>
              </a:spcBef>
              <a:buChar char="•"/>
              <a:tabLst>
                <a:tab pos="304165" algn="l"/>
                <a:tab pos="304800" algn="l"/>
              </a:tabLst>
            </a:pPr>
            <a:r>
              <a:rPr dirty="0" sz="2400">
                <a:latin typeface="Arial"/>
                <a:cs typeface="Arial"/>
              </a:rPr>
              <a:t>Sized</a:t>
            </a:r>
            <a:r>
              <a:rPr dirty="0" sz="2400" spc="-5">
                <a:latin typeface="Arial"/>
                <a:cs typeface="Arial"/>
              </a:rPr>
              <a:t> appropriately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71380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Model </a:t>
            </a:r>
            <a:r>
              <a:rPr dirty="0" sz="3000" spc="-5"/>
              <a:t>development is an iterative</a:t>
            </a:r>
            <a:r>
              <a:rPr dirty="0" sz="3000" spc="-85"/>
              <a:t> </a:t>
            </a:r>
            <a:r>
              <a:rPr dirty="0" sz="3000" spc="-5"/>
              <a:t>process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521200" y="1562100"/>
            <a:ext cx="1494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Algorithm/Model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600" y="2133701"/>
            <a:ext cx="1595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Hyperparameters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798" y="2679903"/>
            <a:ext cx="45465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79972" y="1954720"/>
            <a:ext cx="838835" cy="319405"/>
            <a:chOff x="6279972" y="1954720"/>
            <a:chExt cx="838835" cy="319405"/>
          </a:xfrm>
        </p:grpSpPr>
        <p:sp>
          <p:nvSpPr>
            <p:cNvPr id="7" name="object 7"/>
            <p:cNvSpPr/>
            <p:nvPr/>
          </p:nvSpPr>
          <p:spPr>
            <a:xfrm>
              <a:off x="6294259" y="1969007"/>
              <a:ext cx="730250" cy="259079"/>
            </a:xfrm>
            <a:custGeom>
              <a:avLst/>
              <a:gdLst/>
              <a:ahLst/>
              <a:cxnLst/>
              <a:rect l="l" t="t" r="r" b="b"/>
              <a:pathLst>
                <a:path w="730250" h="259080">
                  <a:moveTo>
                    <a:pt x="0" y="0"/>
                  </a:moveTo>
                  <a:lnTo>
                    <a:pt x="716761" y="253816"/>
                  </a:lnTo>
                  <a:lnTo>
                    <a:pt x="730229" y="25858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12533" y="2183968"/>
              <a:ext cx="106045" cy="90170"/>
            </a:xfrm>
            <a:custGeom>
              <a:avLst/>
              <a:gdLst/>
              <a:ahLst/>
              <a:cxnLst/>
              <a:rect l="l" t="t" r="r" b="b"/>
              <a:pathLst>
                <a:path w="106045" h="90169">
                  <a:moveTo>
                    <a:pt x="31902" y="0"/>
                  </a:moveTo>
                  <a:lnTo>
                    <a:pt x="0" y="90081"/>
                  </a:lnTo>
                  <a:lnTo>
                    <a:pt x="106032" y="76949"/>
                  </a:lnTo>
                  <a:lnTo>
                    <a:pt x="31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290640" y="2680182"/>
            <a:ext cx="818515" cy="323850"/>
            <a:chOff x="6290640" y="2680182"/>
            <a:chExt cx="818515" cy="323850"/>
          </a:xfrm>
        </p:grpSpPr>
        <p:sp>
          <p:nvSpPr>
            <p:cNvPr id="10" name="object 10"/>
            <p:cNvSpPr/>
            <p:nvPr/>
          </p:nvSpPr>
          <p:spPr>
            <a:xfrm>
              <a:off x="6304927" y="2726470"/>
              <a:ext cx="711200" cy="263525"/>
            </a:xfrm>
            <a:custGeom>
              <a:avLst/>
              <a:gdLst/>
              <a:ahLst/>
              <a:cxnLst/>
              <a:rect l="l" t="t" r="r" b="b"/>
              <a:pathLst>
                <a:path w="711200" h="263525">
                  <a:moveTo>
                    <a:pt x="0" y="263185"/>
                  </a:moveTo>
                  <a:lnTo>
                    <a:pt x="697200" y="4962"/>
                  </a:lnTo>
                  <a:lnTo>
                    <a:pt x="71059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02906" y="2680182"/>
              <a:ext cx="106680" cy="90170"/>
            </a:xfrm>
            <a:custGeom>
              <a:avLst/>
              <a:gdLst/>
              <a:ahLst/>
              <a:cxnLst/>
              <a:rect l="l" t="t" r="r" b="b"/>
              <a:pathLst>
                <a:path w="106679" h="90169">
                  <a:moveTo>
                    <a:pt x="0" y="0"/>
                  </a:moveTo>
                  <a:lnTo>
                    <a:pt x="33197" y="89636"/>
                  </a:lnTo>
                  <a:lnTo>
                    <a:pt x="106210" y="1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259131" y="2431707"/>
            <a:ext cx="866140" cy="95885"/>
            <a:chOff x="6259131" y="2431707"/>
            <a:chExt cx="866140" cy="95885"/>
          </a:xfrm>
        </p:grpSpPr>
        <p:sp>
          <p:nvSpPr>
            <p:cNvPr id="13" name="object 13"/>
            <p:cNvSpPr/>
            <p:nvPr/>
          </p:nvSpPr>
          <p:spPr>
            <a:xfrm>
              <a:off x="6273419" y="2474163"/>
              <a:ext cx="751840" cy="5715"/>
            </a:xfrm>
            <a:custGeom>
              <a:avLst/>
              <a:gdLst/>
              <a:ahLst/>
              <a:cxnLst/>
              <a:rect l="l" t="t" r="r" b="b"/>
              <a:pathLst>
                <a:path w="751840" h="5714">
                  <a:moveTo>
                    <a:pt x="-14287" y="2649"/>
                  </a:moveTo>
                  <a:lnTo>
                    <a:pt x="766096" y="2649"/>
                  </a:lnTo>
                </a:path>
              </a:pathLst>
            </a:custGeom>
            <a:ln w="33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29132" y="2431707"/>
              <a:ext cx="96520" cy="95885"/>
            </a:xfrm>
            <a:custGeom>
              <a:avLst/>
              <a:gdLst/>
              <a:ahLst/>
              <a:cxnLst/>
              <a:rect l="l" t="t" r="r" b="b"/>
              <a:pathLst>
                <a:path w="96520" h="95885">
                  <a:moveTo>
                    <a:pt x="673" y="0"/>
                  </a:moveTo>
                  <a:lnTo>
                    <a:pt x="0" y="95567"/>
                  </a:lnTo>
                  <a:lnTo>
                    <a:pt x="95897" y="4845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7461415" y="2086330"/>
            <a:ext cx="1435100" cy="760095"/>
          </a:xfrm>
          <a:custGeom>
            <a:avLst/>
            <a:gdLst/>
            <a:ahLst/>
            <a:cxnLst/>
            <a:rect l="l" t="t" r="r" b="b"/>
            <a:pathLst>
              <a:path w="1435100" h="760094">
                <a:moveTo>
                  <a:pt x="126682" y="0"/>
                </a:moveTo>
                <a:lnTo>
                  <a:pt x="1308100" y="0"/>
                </a:lnTo>
                <a:lnTo>
                  <a:pt x="1357408" y="9955"/>
                </a:lnTo>
                <a:lnTo>
                  <a:pt x="1397671" y="37104"/>
                </a:lnTo>
                <a:lnTo>
                  <a:pt x="1424816" y="77372"/>
                </a:lnTo>
                <a:lnTo>
                  <a:pt x="1434769" y="126682"/>
                </a:lnTo>
                <a:lnTo>
                  <a:pt x="1434769" y="633374"/>
                </a:lnTo>
                <a:lnTo>
                  <a:pt x="1424816" y="682684"/>
                </a:lnTo>
                <a:lnTo>
                  <a:pt x="1397671" y="722952"/>
                </a:lnTo>
                <a:lnTo>
                  <a:pt x="1357408" y="750101"/>
                </a:lnTo>
                <a:lnTo>
                  <a:pt x="1308100" y="760056"/>
                </a:lnTo>
                <a:lnTo>
                  <a:pt x="126682" y="760056"/>
                </a:lnTo>
                <a:lnTo>
                  <a:pt x="77372" y="750101"/>
                </a:lnTo>
                <a:lnTo>
                  <a:pt x="37104" y="722952"/>
                </a:lnTo>
                <a:lnTo>
                  <a:pt x="9955" y="682684"/>
                </a:lnTo>
                <a:lnTo>
                  <a:pt x="0" y="633374"/>
                </a:lnTo>
                <a:lnTo>
                  <a:pt x="0" y="126682"/>
                </a:lnTo>
                <a:lnTo>
                  <a:pt x="9955" y="77372"/>
                </a:lnTo>
                <a:lnTo>
                  <a:pt x="37104" y="37104"/>
                </a:lnTo>
                <a:lnTo>
                  <a:pt x="77372" y="9955"/>
                </a:lnTo>
                <a:lnTo>
                  <a:pt x="126682" y="0"/>
                </a:lnTo>
                <a:close/>
              </a:path>
            </a:pathLst>
          </a:custGeom>
          <a:ln w="25400">
            <a:solidFill>
              <a:srgbClr val="A64D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21600" y="2159000"/>
            <a:ext cx="9105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ML</a:t>
            </a:r>
            <a:r>
              <a:rPr dirty="0" sz="1600" spc="-1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117" y="1093025"/>
            <a:ext cx="4286885" cy="2802890"/>
            <a:chOff x="235117" y="1093025"/>
            <a:chExt cx="4286885" cy="2802890"/>
          </a:xfrm>
        </p:grpSpPr>
        <p:sp>
          <p:nvSpPr>
            <p:cNvPr id="18" name="object 18"/>
            <p:cNvSpPr/>
            <p:nvPr/>
          </p:nvSpPr>
          <p:spPr>
            <a:xfrm>
              <a:off x="358904" y="1127692"/>
              <a:ext cx="3950779" cy="276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7527" y="1105725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30" h="374015">
                  <a:moveTo>
                    <a:pt x="1027112" y="0"/>
                  </a:moveTo>
                  <a:lnTo>
                    <a:pt x="0" y="0"/>
                  </a:lnTo>
                  <a:lnTo>
                    <a:pt x="0" y="373557"/>
                  </a:lnTo>
                  <a:lnTo>
                    <a:pt x="1027112" y="373557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57527" y="1105725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30" h="374015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7816" y="2828569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4" h="374014">
                  <a:moveTo>
                    <a:pt x="874140" y="0"/>
                  </a:moveTo>
                  <a:lnTo>
                    <a:pt x="0" y="0"/>
                  </a:lnTo>
                  <a:lnTo>
                    <a:pt x="0" y="373557"/>
                  </a:lnTo>
                  <a:lnTo>
                    <a:pt x="874140" y="373557"/>
                  </a:lnTo>
                  <a:lnTo>
                    <a:pt x="87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7817" y="2828582"/>
              <a:ext cx="874394" cy="374015"/>
            </a:xfrm>
            <a:custGeom>
              <a:avLst/>
              <a:gdLst/>
              <a:ahLst/>
              <a:cxnLst/>
              <a:rect l="l" t="t" r="r" b="b"/>
              <a:pathLst>
                <a:path w="874394" h="374014">
                  <a:moveTo>
                    <a:pt x="0" y="0"/>
                  </a:moveTo>
                  <a:lnTo>
                    <a:pt x="874141" y="0"/>
                  </a:lnTo>
                  <a:lnTo>
                    <a:pt x="874141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82111" y="2847403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1027112" y="0"/>
                  </a:moveTo>
                  <a:lnTo>
                    <a:pt x="0" y="0"/>
                  </a:lnTo>
                  <a:lnTo>
                    <a:pt x="0" y="373557"/>
                  </a:lnTo>
                  <a:lnTo>
                    <a:pt x="1027112" y="373557"/>
                  </a:lnTo>
                  <a:lnTo>
                    <a:pt x="102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82111" y="2847403"/>
              <a:ext cx="1027430" cy="374015"/>
            </a:xfrm>
            <a:custGeom>
              <a:avLst/>
              <a:gdLst/>
              <a:ahLst/>
              <a:cxnLst/>
              <a:rect l="l" t="t" r="r" b="b"/>
              <a:pathLst>
                <a:path w="1027429" h="374014">
                  <a:moveTo>
                    <a:pt x="0" y="0"/>
                  </a:moveTo>
                  <a:lnTo>
                    <a:pt x="1027112" y="0"/>
                  </a:lnTo>
                  <a:lnTo>
                    <a:pt x="1027112" y="373557"/>
                  </a:lnTo>
                  <a:lnTo>
                    <a:pt x="0" y="3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55051" y="21601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55051" y="21601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71077" y="3566261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71077" y="3566261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4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37763" y="21601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118376" y="0"/>
                  </a:moveTo>
                  <a:lnTo>
                    <a:pt x="0" y="0"/>
                  </a:lnTo>
                  <a:lnTo>
                    <a:pt x="0" y="186778"/>
                  </a:lnTo>
                  <a:lnTo>
                    <a:pt x="118376" y="186778"/>
                  </a:lnTo>
                  <a:lnTo>
                    <a:pt x="118376" y="0"/>
                  </a:lnTo>
                  <a:close/>
                </a:path>
              </a:pathLst>
            </a:custGeom>
            <a:solidFill>
              <a:srgbClr val="B3D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37763" y="2160193"/>
              <a:ext cx="118745" cy="187325"/>
            </a:xfrm>
            <a:custGeom>
              <a:avLst/>
              <a:gdLst/>
              <a:ahLst/>
              <a:cxnLst/>
              <a:rect l="l" t="t" r="r" b="b"/>
              <a:pathLst>
                <a:path w="118745" h="187325">
                  <a:moveTo>
                    <a:pt x="0" y="0"/>
                  </a:moveTo>
                  <a:lnTo>
                    <a:pt x="118376" y="0"/>
                  </a:lnTo>
                  <a:lnTo>
                    <a:pt x="118376" y="186778"/>
                  </a:lnTo>
                  <a:lnTo>
                    <a:pt x="0" y="1867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AD3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333550" y="927100"/>
            <a:ext cx="1976755" cy="44259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659765">
              <a:lnSpc>
                <a:spcPts val="1600"/>
              </a:lnSpc>
              <a:spcBef>
                <a:spcPts val="219"/>
              </a:spcBef>
            </a:pPr>
            <a:r>
              <a:rPr dirty="0" sz="1400">
                <a:latin typeface="Arial"/>
                <a:cs typeface="Arial"/>
              </a:rPr>
              <a:t>Model +  </a:t>
            </a:r>
            <a:r>
              <a:rPr dirty="0" sz="1400" spc="-5">
                <a:latin typeface="Arial"/>
                <a:cs typeface="Arial"/>
              </a:rPr>
              <a:t>Hyperparameters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8001" y="3162401"/>
            <a:ext cx="6616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376" y="3162401"/>
            <a:ext cx="1112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Error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4326" y="4140301"/>
            <a:ext cx="1478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Audit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3652" y="3434191"/>
            <a:ext cx="1280440" cy="106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5600"/>
            <a:ext cx="5763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Challenges in </a:t>
            </a:r>
            <a:r>
              <a:rPr dirty="0" sz="3000"/>
              <a:t>model</a:t>
            </a:r>
            <a:r>
              <a:rPr dirty="0" sz="3000" spc="-85"/>
              <a:t> </a:t>
            </a:r>
            <a:r>
              <a:rPr dirty="0" sz="3000" spc="-5"/>
              <a:t>development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31800" y="1079500"/>
            <a:ext cx="74587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1. Doing well on </a:t>
            </a:r>
            <a:r>
              <a:rPr dirty="0" sz="1800">
                <a:latin typeface="Arial"/>
                <a:cs typeface="Arial"/>
              </a:rPr>
              <a:t>training set (usually measured </a:t>
            </a:r>
            <a:r>
              <a:rPr dirty="0" sz="1800" spc="-5">
                <a:latin typeface="Arial"/>
                <a:cs typeface="Arial"/>
              </a:rPr>
              <a:t>by average </a:t>
            </a:r>
            <a:r>
              <a:rPr dirty="0" sz="1800">
                <a:latin typeface="Arial"/>
                <a:cs typeface="Arial"/>
              </a:rPr>
              <a:t>training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error).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2336800"/>
            <a:ext cx="3061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2. Doing well on dev/test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00" y="3543350"/>
            <a:ext cx="4846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3. </a:t>
            </a:r>
            <a:r>
              <a:rPr dirty="0" sz="1800" spc="-5">
                <a:latin typeface="Arial"/>
                <a:cs typeface="Arial"/>
              </a:rPr>
              <a:t>Doing well on business </a:t>
            </a:r>
            <a:r>
              <a:rPr dirty="0" sz="1800">
                <a:latin typeface="Arial"/>
                <a:cs typeface="Arial"/>
              </a:rPr>
              <a:t>metrics/project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goals.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28729" y="1812340"/>
            <a:ext cx="2068195" cy="1350645"/>
            <a:chOff x="5528729" y="1812340"/>
            <a:chExt cx="2068195" cy="1350645"/>
          </a:xfrm>
        </p:grpSpPr>
        <p:sp>
          <p:nvSpPr>
            <p:cNvPr id="7" name="object 7"/>
            <p:cNvSpPr/>
            <p:nvPr/>
          </p:nvSpPr>
          <p:spPr>
            <a:xfrm>
              <a:off x="5726341" y="1871179"/>
              <a:ext cx="0" cy="1292225"/>
            </a:xfrm>
            <a:custGeom>
              <a:avLst/>
              <a:gdLst/>
              <a:ahLst/>
              <a:cxnLst/>
              <a:rect l="l" t="t" r="r" b="b"/>
              <a:pathLst>
                <a:path w="0" h="1292225">
                  <a:moveTo>
                    <a:pt x="0" y="1291717"/>
                  </a:moveTo>
                  <a:lnTo>
                    <a:pt x="3" y="6350"/>
                  </a:lnTo>
                  <a:lnTo>
                    <a:pt x="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9036" y="181234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304" y="0"/>
                  </a:moveTo>
                  <a:lnTo>
                    <a:pt x="0" y="54610"/>
                  </a:lnTo>
                  <a:lnTo>
                    <a:pt x="54610" y="54610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35079" y="2999867"/>
              <a:ext cx="2002789" cy="4445"/>
            </a:xfrm>
            <a:custGeom>
              <a:avLst/>
              <a:gdLst/>
              <a:ahLst/>
              <a:cxnLst/>
              <a:rect l="l" t="t" r="r" b="b"/>
              <a:pathLst>
                <a:path w="2002790" h="4444">
                  <a:moveTo>
                    <a:pt x="-6349" y="2012"/>
                  </a:moveTo>
                  <a:lnTo>
                    <a:pt x="2008843" y="2012"/>
                  </a:lnTo>
                </a:path>
              </a:pathLst>
            </a:custGeom>
            <a:ln w="16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41755" y="297256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0" y="0"/>
                  </a:moveTo>
                  <a:lnTo>
                    <a:pt x="114" y="54610"/>
                  </a:lnTo>
                  <a:lnTo>
                    <a:pt x="54660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39370" y="2445343"/>
              <a:ext cx="157223" cy="165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82855" y="2602567"/>
              <a:ext cx="157223" cy="165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78625" y="2279849"/>
              <a:ext cx="157223" cy="165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93064" y="2023334"/>
              <a:ext cx="157223" cy="165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15784" y="1833025"/>
              <a:ext cx="157223" cy="165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054600" y="2006600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0400" y="3086100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Size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693670" cy="5143500"/>
            <a:chOff x="0" y="0"/>
            <a:chExt cx="269367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693073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0812" y="1615909"/>
              <a:ext cx="1911680" cy="1911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028543" y="2548801"/>
            <a:ext cx="5709920" cy="46355"/>
          </a:xfrm>
          <a:custGeom>
            <a:avLst/>
            <a:gdLst/>
            <a:ahLst/>
            <a:cxnLst/>
            <a:rect l="l" t="t" r="r" b="b"/>
            <a:pathLst>
              <a:path w="5709920" h="46355">
                <a:moveTo>
                  <a:pt x="5709894" y="0"/>
                </a:moveTo>
                <a:lnTo>
                  <a:pt x="0" y="0"/>
                </a:lnTo>
                <a:lnTo>
                  <a:pt x="0" y="45897"/>
                </a:lnTo>
                <a:lnTo>
                  <a:pt x="5709894" y="45897"/>
                </a:lnTo>
                <a:lnTo>
                  <a:pt x="5709894" y="0"/>
                </a:lnTo>
                <a:close/>
              </a:path>
            </a:pathLst>
          </a:custGeom>
          <a:solidFill>
            <a:srgbClr val="A12F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2053" y="584200"/>
            <a:ext cx="3293745" cy="160528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 indent="75565">
              <a:lnSpc>
                <a:spcPts val="6200"/>
              </a:lnSpc>
              <a:spcBef>
                <a:spcPts val="340"/>
              </a:spcBef>
            </a:pPr>
            <a:r>
              <a:rPr dirty="0" sz="5200"/>
              <a:t>Select </a:t>
            </a:r>
            <a:r>
              <a:rPr dirty="0" sz="5200" spc="-5"/>
              <a:t>and  </a:t>
            </a:r>
            <a:r>
              <a:rPr dirty="0" sz="5200"/>
              <a:t>train</a:t>
            </a:r>
            <a:r>
              <a:rPr dirty="0" sz="5200" spc="-100"/>
              <a:t> </a:t>
            </a:r>
            <a:r>
              <a:rPr dirty="0" sz="5200"/>
              <a:t>model</a:t>
            </a:r>
            <a:endParaRPr sz="5200"/>
          </a:p>
        </p:txBody>
      </p:sp>
      <p:sp>
        <p:nvSpPr>
          <p:cNvPr id="7" name="object 7"/>
          <p:cNvSpPr txBox="1"/>
          <p:nvPr/>
        </p:nvSpPr>
        <p:spPr>
          <a:xfrm>
            <a:off x="3098698" y="2679700"/>
            <a:ext cx="5590540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130">
              <a:lnSpc>
                <a:spcPts val="431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Why </a:t>
            </a:r>
            <a:r>
              <a:rPr dirty="0" sz="3600" spc="-5">
                <a:latin typeface="Arial"/>
                <a:cs typeface="Arial"/>
              </a:rPr>
              <a:t>low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dirty="0" sz="3600">
                <a:latin typeface="Arial"/>
                <a:cs typeface="Arial"/>
              </a:rPr>
              <a:t>test </a:t>
            </a:r>
            <a:r>
              <a:rPr dirty="0" sz="3600" spc="-5">
                <a:latin typeface="Arial"/>
                <a:cs typeface="Arial"/>
              </a:rPr>
              <a:t>error isn’t good</a:t>
            </a:r>
            <a:r>
              <a:rPr dirty="0" sz="3600" spc="-9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enough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C1_W2</dc:title>
  <dcterms:created xsi:type="dcterms:W3CDTF">2022-08-22T07:20:25Z</dcterms:created>
  <dcterms:modified xsi:type="dcterms:W3CDTF">2022-08-22T07:20:25Z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2021-10-25T00:00:00Z</vt:filetime>
  </property>
  <property fmtid="{D5CDD505-2E9C-101B-9397-08002B2CF9AE}" pid="3" name="Creator">
    <vt:lpwstr>Keynote</vt:lpwstr>
  </property>
  <property fmtid="{D5CDD505-2E9C-101B-9397-08002B2CF9AE}" pid="4" name="LastSaved">
    <vt:filetime>2022-08-22T00:00:00Z</vt:filetime>
  </property>
</Properties>
</file>