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jpg" ContentType="image/jp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93069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80811" y="1615919"/>
            <a:ext cx="1911673" cy="1911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028543" y="2548794"/>
            <a:ext cx="5709920" cy="46355"/>
          </a:xfrm>
          <a:custGeom>
            <a:avLst/>
            <a:gdLst/>
            <a:ahLst/>
            <a:cxnLst/>
            <a:rect l="l" t="t" r="r" b="b"/>
            <a:pathLst>
              <a:path w="5709920" h="46355">
                <a:moveTo>
                  <a:pt x="5709888" y="45899"/>
                </a:moveTo>
                <a:lnTo>
                  <a:pt x="0" y="45899"/>
                </a:lnTo>
                <a:lnTo>
                  <a:pt x="0" y="0"/>
                </a:lnTo>
                <a:lnTo>
                  <a:pt x="5709888" y="0"/>
                </a:lnTo>
                <a:lnTo>
                  <a:pt x="5709888" y="45899"/>
                </a:lnTo>
                <a:close/>
              </a:path>
            </a:pathLst>
          </a:custGeom>
          <a:solidFill>
            <a:srgbClr val="A12F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5308" y="1285488"/>
            <a:ext cx="591338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94493" y="3344538"/>
            <a:ext cx="755501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755567" y="4736515"/>
            <a:ext cx="1632846" cy="406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563265"/>
            <a:ext cx="9143981" cy="580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1699" y="4694790"/>
            <a:ext cx="1471899" cy="330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63265"/>
            <a:ext cx="9143981" cy="5802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11699" y="4694790"/>
            <a:ext cx="1471899" cy="3304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344" y="151663"/>
            <a:ext cx="8449311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6098" y="1110647"/>
            <a:ext cx="7267575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eplearning.ai/" TargetMode="External"/><Relationship Id="rId3" Type="http://schemas.openxmlformats.org/officeDocument/2006/relationships/hyperlink" Target="https://creativecommons.org/licenses/by-sa/2.0/legalcode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23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1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40.jp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4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7.png"/><Relationship Id="rId8" Type="http://schemas.openxmlformats.org/officeDocument/2006/relationships/image" Target="../media/image5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33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21.png"/><Relationship Id="rId11" Type="http://schemas.openxmlformats.org/officeDocument/2006/relationships/image" Target="../media/image6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2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3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29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69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67.png"/><Relationship Id="rId4" Type="http://schemas.openxmlformats.org/officeDocument/2006/relationships/image" Target="../media/image71.png"/><Relationship Id="rId5" Type="http://schemas.openxmlformats.org/officeDocument/2006/relationships/image" Target="../media/image77.png"/><Relationship Id="rId6" Type="http://schemas.openxmlformats.org/officeDocument/2006/relationships/image" Target="../media/image2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71.png"/><Relationship Id="rId6" Type="http://schemas.openxmlformats.org/officeDocument/2006/relationships/image" Target="../media/image80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www.tensor&#64258;ow.org/tfx/serving/setup#building_from_source" TargetMode="Externa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storage.googleapis.com/tensorflow-serving-apt" TargetMode="Externa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4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74" y="0"/>
            <a:ext cx="7272655" cy="1830705"/>
          </a:xfrm>
          <a:prstGeom prst="rect"/>
        </p:spPr>
        <p:txBody>
          <a:bodyPr wrap="square" lIns="0" tIns="486409" rIns="0" bIns="0" rtlCol="0" vert="horz">
            <a:spAutoFit/>
          </a:bodyPr>
          <a:lstStyle/>
          <a:p>
            <a:pPr algn="ctr" marL="1617345">
              <a:lnSpc>
                <a:spcPct val="100000"/>
              </a:lnSpc>
              <a:spcBef>
                <a:spcPts val="3829"/>
              </a:spcBef>
            </a:pPr>
            <a:r>
              <a:rPr dirty="0" sz="6000" spc="-5">
                <a:latin typeface="Arial"/>
                <a:cs typeface="Arial"/>
              </a:rPr>
              <a:t>Copyright</a:t>
            </a:r>
            <a:r>
              <a:rPr dirty="0" sz="6000" spc="-100">
                <a:latin typeface="Arial"/>
                <a:cs typeface="Arial"/>
              </a:rPr>
              <a:t> </a:t>
            </a:r>
            <a:r>
              <a:rPr dirty="0" sz="6000" spc="-5">
                <a:latin typeface="Arial"/>
                <a:cs typeface="Arial"/>
              </a:rPr>
              <a:t>Notice</a:t>
            </a:r>
            <a:endParaRPr sz="6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800" spc="-5">
                <a:latin typeface="Arial"/>
                <a:cs typeface="Arial"/>
              </a:rPr>
              <a:t>These </a:t>
            </a:r>
            <a:r>
              <a:rPr dirty="0" sz="1800">
                <a:latin typeface="Arial"/>
                <a:cs typeface="Arial"/>
              </a:rPr>
              <a:t>slides </a:t>
            </a:r>
            <a:r>
              <a:rPr dirty="0" sz="1800" spc="-5">
                <a:latin typeface="Arial"/>
                <a:cs typeface="Arial"/>
              </a:rPr>
              <a:t>are distributed under the Creative Commons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License.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074" y="1933729"/>
            <a:ext cx="8707120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DeepLearning.AI</a:t>
            </a:r>
            <a:r>
              <a:rPr dirty="0" sz="1800" spc="-5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800">
                <a:latin typeface="Arial"/>
                <a:cs typeface="Arial"/>
              </a:rPr>
              <a:t>makes </a:t>
            </a:r>
            <a:r>
              <a:rPr dirty="0" sz="1800" spc="-5">
                <a:latin typeface="Arial"/>
                <a:cs typeface="Arial"/>
              </a:rPr>
              <a:t>these </a:t>
            </a:r>
            <a:r>
              <a:rPr dirty="0" sz="1800">
                <a:latin typeface="Arial"/>
                <a:cs typeface="Arial"/>
              </a:rPr>
              <a:t>slides </a:t>
            </a:r>
            <a:r>
              <a:rPr dirty="0" sz="1800" spc="-5">
                <a:latin typeface="Arial"/>
                <a:cs typeface="Arial"/>
              </a:rPr>
              <a:t>available for educational purposes. </a:t>
            </a:r>
            <a:r>
              <a:rPr dirty="0" sz="1800" spc="-60">
                <a:latin typeface="Arial"/>
                <a:cs typeface="Arial"/>
              </a:rPr>
              <a:t>You </a:t>
            </a:r>
            <a:r>
              <a:rPr dirty="0" sz="1800">
                <a:latin typeface="Arial"/>
                <a:cs typeface="Arial"/>
              </a:rPr>
              <a:t>may </a:t>
            </a:r>
            <a:r>
              <a:rPr dirty="0" sz="1800" spc="-5">
                <a:latin typeface="Arial"/>
                <a:cs typeface="Arial"/>
              </a:rPr>
              <a:t>not  use or distribute these </a:t>
            </a:r>
            <a:r>
              <a:rPr dirty="0" sz="1800">
                <a:latin typeface="Arial"/>
                <a:cs typeface="Arial"/>
              </a:rPr>
              <a:t>slides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>
                <a:latin typeface="Arial"/>
                <a:cs typeface="Arial"/>
              </a:rPr>
              <a:t>commercial </a:t>
            </a:r>
            <a:r>
              <a:rPr dirty="0" sz="1800" spc="-5">
                <a:latin typeface="Arial"/>
                <a:cs typeface="Arial"/>
              </a:rPr>
              <a:t>purposes. </a:t>
            </a:r>
            <a:r>
              <a:rPr dirty="0" sz="1800" spc="-60">
                <a:latin typeface="Arial"/>
                <a:cs typeface="Arial"/>
              </a:rPr>
              <a:t>You </a:t>
            </a:r>
            <a:r>
              <a:rPr dirty="0" sz="1800">
                <a:latin typeface="Arial"/>
                <a:cs typeface="Arial"/>
              </a:rPr>
              <a:t>may make copies </a:t>
            </a:r>
            <a:r>
              <a:rPr dirty="0" sz="1800" spc="-5">
                <a:latin typeface="Arial"/>
                <a:cs typeface="Arial"/>
              </a:rPr>
              <a:t>of these  </a:t>
            </a:r>
            <a:r>
              <a:rPr dirty="0" sz="1800">
                <a:latin typeface="Arial"/>
                <a:cs typeface="Arial"/>
              </a:rPr>
              <a:t>slides </a:t>
            </a:r>
            <a:r>
              <a:rPr dirty="0" sz="1800" spc="-5">
                <a:latin typeface="Arial"/>
                <a:cs typeface="Arial"/>
              </a:rPr>
              <a:t>and use or distribute them for educational purposes as long as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</a:t>
            </a:r>
            <a:endParaRPr sz="1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cite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DeepLearning.AI</a:t>
            </a:r>
            <a:r>
              <a:rPr dirty="0" sz="1800" spc="-5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800" spc="-5">
                <a:latin typeface="Arial"/>
                <a:cs typeface="Arial"/>
              </a:rPr>
              <a:t>as the </a:t>
            </a:r>
            <a:r>
              <a:rPr dirty="0" sz="1800">
                <a:latin typeface="Arial"/>
                <a:cs typeface="Arial"/>
              </a:rPr>
              <a:t>source </a:t>
            </a:r>
            <a:r>
              <a:rPr dirty="0" sz="1800" spc="-5">
                <a:latin typeface="Arial"/>
                <a:cs typeface="Arial"/>
              </a:rPr>
              <a:t>of 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slides.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288163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For the </a:t>
            </a:r>
            <a:r>
              <a:rPr dirty="0" sz="1800">
                <a:latin typeface="Arial"/>
                <a:cs typeface="Arial"/>
              </a:rPr>
              <a:t>rest </a:t>
            </a:r>
            <a:r>
              <a:rPr dirty="0" sz="1800" spc="-5">
                <a:latin typeface="Arial"/>
                <a:cs typeface="Arial"/>
              </a:rPr>
              <a:t>of the details of the license, </a:t>
            </a:r>
            <a:r>
              <a:rPr dirty="0" sz="1800">
                <a:latin typeface="Arial"/>
                <a:cs typeface="Arial"/>
              </a:rPr>
              <a:t>see 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https://creativecommons.org/licenses/by-sa/2.0/legalcode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019" y="1624482"/>
            <a:ext cx="5763260" cy="219710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5">
                <a:latin typeface="Lato"/>
                <a:cs typeface="Lato"/>
              </a:rPr>
              <a:t>The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cost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associated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with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each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inference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should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be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minimised.</a:t>
            </a:r>
            <a:endParaRPr sz="1600">
              <a:latin typeface="Lato"/>
              <a:cs typeface="Lato"/>
            </a:endParaRPr>
          </a:p>
          <a:p>
            <a:pPr lvl="1" marL="821055" marR="753110" indent="-351790">
              <a:lnSpc>
                <a:spcPct val="148400"/>
              </a:lnSpc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dirty="0" sz="1600" spc="10">
                <a:latin typeface="Lato"/>
                <a:cs typeface="Lato"/>
              </a:rPr>
              <a:t>Important</a:t>
            </a:r>
            <a:r>
              <a:rPr dirty="0" sz="1600" spc="-9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Infrastructure</a:t>
            </a:r>
            <a:r>
              <a:rPr dirty="0" sz="1600" spc="-9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requirements</a:t>
            </a:r>
            <a:r>
              <a:rPr dirty="0" sz="1600" spc="-9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that</a:t>
            </a:r>
            <a:r>
              <a:rPr dirty="0" sz="1600" spc="-90">
                <a:latin typeface="Lato"/>
                <a:cs typeface="Lato"/>
              </a:rPr>
              <a:t> </a:t>
            </a:r>
            <a:r>
              <a:rPr dirty="0" sz="1600" spc="20">
                <a:latin typeface="Lato"/>
                <a:cs typeface="Lato"/>
              </a:rPr>
              <a:t>are  </a:t>
            </a:r>
            <a:r>
              <a:rPr dirty="0" sz="1600" spc="-10">
                <a:latin typeface="Lato"/>
                <a:cs typeface="Lato"/>
              </a:rPr>
              <a:t>expensive:</a:t>
            </a:r>
            <a:endParaRPr sz="1600">
              <a:latin typeface="Lato"/>
              <a:cs typeface="Lato"/>
            </a:endParaRPr>
          </a:p>
          <a:p>
            <a:pPr lvl="2" marL="1278255" indent="-351790">
              <a:lnSpc>
                <a:spcPct val="100000"/>
              </a:lnSpc>
              <a:spcBef>
                <a:spcPts val="930"/>
              </a:spcBef>
              <a:buFont typeface="Arial"/>
              <a:buChar char="■"/>
              <a:tabLst>
                <a:tab pos="1278255" algn="l"/>
                <a:tab pos="1278890" algn="l"/>
              </a:tabLst>
            </a:pPr>
            <a:r>
              <a:rPr dirty="0" sz="1600" spc="10">
                <a:latin typeface="Lato"/>
                <a:cs typeface="Lato"/>
              </a:rPr>
              <a:t>CPU</a:t>
            </a:r>
            <a:endParaRPr sz="1600">
              <a:latin typeface="Lato"/>
              <a:cs typeface="Lato"/>
            </a:endParaRPr>
          </a:p>
          <a:p>
            <a:pPr lvl="2" marL="1278255" indent="-351790">
              <a:lnSpc>
                <a:spcPct val="100000"/>
              </a:lnSpc>
              <a:spcBef>
                <a:spcPts val="930"/>
              </a:spcBef>
              <a:buFont typeface="Arial"/>
              <a:buChar char="■"/>
              <a:tabLst>
                <a:tab pos="1278255" algn="l"/>
                <a:tab pos="1278890" algn="l"/>
              </a:tabLst>
            </a:pPr>
            <a:r>
              <a:rPr dirty="0" sz="1600" spc="10">
                <a:latin typeface="Lato"/>
                <a:cs typeface="Lato"/>
              </a:rPr>
              <a:t>Hardware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Accelerators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like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GPU</a:t>
            </a:r>
            <a:endParaRPr sz="1600">
              <a:latin typeface="Lato"/>
              <a:cs typeface="Lato"/>
            </a:endParaRPr>
          </a:p>
          <a:p>
            <a:pPr lvl="2" marL="1278255" indent="-351790">
              <a:lnSpc>
                <a:spcPct val="100000"/>
              </a:lnSpc>
              <a:spcBef>
                <a:spcPts val="930"/>
              </a:spcBef>
              <a:buFont typeface="Arial"/>
              <a:buChar char="■"/>
              <a:tabLst>
                <a:tab pos="1278255" algn="l"/>
                <a:tab pos="1278890" algn="l"/>
              </a:tabLst>
            </a:pPr>
            <a:r>
              <a:rPr dirty="0" sz="1600">
                <a:latin typeface="Lato"/>
                <a:cs typeface="Lato"/>
              </a:rPr>
              <a:t>Caching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infrastructure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for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faster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data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retrieval.</a:t>
            </a:r>
            <a:endParaRPr sz="1600">
              <a:latin typeface="Lato"/>
              <a:cs typeface="La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58760" y="1982083"/>
            <a:ext cx="1659941" cy="1935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344" y="121285"/>
            <a:ext cx="67564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solidFill>
                  <a:srgbClr val="1A233B"/>
                </a:solidFill>
              </a:rPr>
              <a:t>Cost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0545" y="1245142"/>
            <a:ext cx="6078220" cy="1012190"/>
          </a:xfrm>
          <a:custGeom>
            <a:avLst/>
            <a:gdLst/>
            <a:ahLst/>
            <a:cxnLst/>
            <a:rect l="l" t="t" r="r" b="b"/>
            <a:pathLst>
              <a:path w="6078220" h="1012189">
                <a:moveTo>
                  <a:pt x="6077612" y="168692"/>
                </a:moveTo>
                <a:lnTo>
                  <a:pt x="6077612" y="843405"/>
                </a:lnTo>
                <a:lnTo>
                  <a:pt x="6074341" y="876467"/>
                </a:lnTo>
                <a:lnTo>
                  <a:pt x="6064772" y="907957"/>
                </a:lnTo>
                <a:lnTo>
                  <a:pt x="6028212" y="962683"/>
                </a:lnTo>
                <a:lnTo>
                  <a:pt x="5973475" y="999249"/>
                </a:lnTo>
                <a:lnTo>
                  <a:pt x="5908913" y="1012090"/>
                </a:lnTo>
                <a:lnTo>
                  <a:pt x="7" y="1012090"/>
                </a:lnTo>
                <a:lnTo>
                  <a:pt x="7" y="9"/>
                </a:lnTo>
                <a:lnTo>
                  <a:pt x="5908913" y="9"/>
                </a:lnTo>
                <a:lnTo>
                  <a:pt x="5953761" y="6035"/>
                </a:lnTo>
                <a:lnTo>
                  <a:pt x="5994061" y="23040"/>
                </a:lnTo>
                <a:lnTo>
                  <a:pt x="6028203" y="49416"/>
                </a:lnTo>
                <a:lnTo>
                  <a:pt x="6054581" y="83555"/>
                </a:lnTo>
                <a:lnTo>
                  <a:pt x="6071586" y="123850"/>
                </a:lnTo>
                <a:lnTo>
                  <a:pt x="6077612" y="168692"/>
                </a:lnTo>
                <a:close/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34743" y="1459431"/>
            <a:ext cx="3396615" cy="539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31775" indent="-219710">
              <a:lnSpc>
                <a:spcPct val="100000"/>
              </a:lnSpc>
              <a:spcBef>
                <a:spcPts val="204"/>
              </a:spcBef>
              <a:buChar char="•"/>
              <a:tabLst>
                <a:tab pos="232410" algn="l"/>
              </a:tabLst>
            </a:pPr>
            <a:r>
              <a:rPr dirty="0" sz="1600" spc="20">
                <a:latin typeface="Lato"/>
                <a:cs typeface="Lato"/>
              </a:rPr>
              <a:t>Airline </a:t>
            </a:r>
            <a:r>
              <a:rPr dirty="0" sz="1600">
                <a:latin typeface="Lato"/>
                <a:cs typeface="Lato"/>
              </a:rPr>
              <a:t>Recommendation</a:t>
            </a:r>
            <a:r>
              <a:rPr dirty="0" sz="1600" spc="-24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Service</a:t>
            </a:r>
            <a:endParaRPr sz="1600">
              <a:latin typeface="Lato"/>
              <a:cs typeface="Lato"/>
            </a:endParaRPr>
          </a:p>
          <a:p>
            <a:pPr marL="231775" indent="-219710">
              <a:lnSpc>
                <a:spcPct val="100000"/>
              </a:lnSpc>
              <a:spcBef>
                <a:spcPts val="105"/>
              </a:spcBef>
              <a:buChar char="•"/>
              <a:tabLst>
                <a:tab pos="232410" algn="l"/>
              </a:tabLst>
            </a:pPr>
            <a:r>
              <a:rPr dirty="0" sz="1600" spc="-5">
                <a:latin typeface="Lato"/>
                <a:cs typeface="Lato"/>
              </a:rPr>
              <a:t>Reduce</a:t>
            </a:r>
            <a:r>
              <a:rPr dirty="0" sz="1600" spc="-114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latency</a:t>
            </a:r>
            <a:r>
              <a:rPr dirty="0" sz="1600" spc="-114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for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user</a:t>
            </a:r>
            <a:r>
              <a:rPr dirty="0" sz="1600" spc="-114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satisfaction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7876" y="1132565"/>
            <a:ext cx="1952625" cy="1233170"/>
            <a:chOff x="627876" y="1132565"/>
            <a:chExt cx="1952625" cy="1233170"/>
          </a:xfrm>
        </p:grpSpPr>
        <p:sp>
          <p:nvSpPr>
            <p:cNvPr id="5" name="object 5"/>
            <p:cNvSpPr/>
            <p:nvPr/>
          </p:nvSpPr>
          <p:spPr>
            <a:xfrm>
              <a:off x="640576" y="1145265"/>
              <a:ext cx="1927225" cy="1207770"/>
            </a:xfrm>
            <a:custGeom>
              <a:avLst/>
              <a:gdLst/>
              <a:ahLst/>
              <a:cxnLst/>
              <a:rect l="l" t="t" r="r" b="b"/>
              <a:pathLst>
                <a:path w="1927225" h="1207770">
                  <a:moveTo>
                    <a:pt x="1725951" y="1207450"/>
                  </a:moveTo>
                  <a:lnTo>
                    <a:pt x="201247" y="1207450"/>
                  </a:lnTo>
                  <a:lnTo>
                    <a:pt x="155103" y="1202134"/>
                  </a:lnTo>
                  <a:lnTo>
                    <a:pt x="112744" y="1186994"/>
                  </a:lnTo>
                  <a:lnTo>
                    <a:pt x="75377" y="1163238"/>
                  </a:lnTo>
                  <a:lnTo>
                    <a:pt x="44212" y="1132072"/>
                  </a:lnTo>
                  <a:lnTo>
                    <a:pt x="20455" y="1094705"/>
                  </a:lnTo>
                  <a:lnTo>
                    <a:pt x="5315" y="1052346"/>
                  </a:lnTo>
                  <a:lnTo>
                    <a:pt x="0" y="1006202"/>
                  </a:lnTo>
                  <a:lnTo>
                    <a:pt x="0" y="201247"/>
                  </a:lnTo>
                  <a:lnTo>
                    <a:pt x="5315" y="155103"/>
                  </a:lnTo>
                  <a:lnTo>
                    <a:pt x="20455" y="112744"/>
                  </a:lnTo>
                  <a:lnTo>
                    <a:pt x="44212" y="75377"/>
                  </a:lnTo>
                  <a:lnTo>
                    <a:pt x="75377" y="44212"/>
                  </a:lnTo>
                  <a:lnTo>
                    <a:pt x="112744" y="20455"/>
                  </a:lnTo>
                  <a:lnTo>
                    <a:pt x="155103" y="5315"/>
                  </a:lnTo>
                  <a:lnTo>
                    <a:pt x="201247" y="0"/>
                  </a:lnTo>
                  <a:lnTo>
                    <a:pt x="1725951" y="0"/>
                  </a:lnTo>
                  <a:lnTo>
                    <a:pt x="1765395" y="3902"/>
                  </a:lnTo>
                  <a:lnTo>
                    <a:pt x="1802962" y="15319"/>
                  </a:lnTo>
                  <a:lnTo>
                    <a:pt x="1837597" y="33812"/>
                  </a:lnTo>
                  <a:lnTo>
                    <a:pt x="1868243" y="58944"/>
                  </a:lnTo>
                  <a:lnTo>
                    <a:pt x="1893380" y="89595"/>
                  </a:lnTo>
                  <a:lnTo>
                    <a:pt x="1911874" y="124232"/>
                  </a:lnTo>
                  <a:lnTo>
                    <a:pt x="1923291" y="161802"/>
                  </a:lnTo>
                  <a:lnTo>
                    <a:pt x="1927193" y="201247"/>
                  </a:lnTo>
                  <a:lnTo>
                    <a:pt x="1927193" y="1006202"/>
                  </a:lnTo>
                  <a:lnTo>
                    <a:pt x="1921878" y="1052346"/>
                  </a:lnTo>
                  <a:lnTo>
                    <a:pt x="1906739" y="1094705"/>
                  </a:lnTo>
                  <a:lnTo>
                    <a:pt x="1882983" y="1132072"/>
                  </a:lnTo>
                  <a:lnTo>
                    <a:pt x="1851818" y="1163238"/>
                  </a:lnTo>
                  <a:lnTo>
                    <a:pt x="1814453" y="1186994"/>
                  </a:lnTo>
                  <a:lnTo>
                    <a:pt x="1772095" y="1202134"/>
                  </a:lnTo>
                  <a:lnTo>
                    <a:pt x="1725951" y="120745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0576" y="1145265"/>
              <a:ext cx="1927225" cy="1207770"/>
            </a:xfrm>
            <a:custGeom>
              <a:avLst/>
              <a:gdLst/>
              <a:ahLst/>
              <a:cxnLst/>
              <a:rect l="l" t="t" r="r" b="b"/>
              <a:pathLst>
                <a:path w="1927225" h="1207770">
                  <a:moveTo>
                    <a:pt x="0" y="201247"/>
                  </a:moveTo>
                  <a:lnTo>
                    <a:pt x="5315" y="155103"/>
                  </a:lnTo>
                  <a:lnTo>
                    <a:pt x="20455" y="112744"/>
                  </a:lnTo>
                  <a:lnTo>
                    <a:pt x="44212" y="75377"/>
                  </a:lnTo>
                  <a:lnTo>
                    <a:pt x="75377" y="44212"/>
                  </a:lnTo>
                  <a:lnTo>
                    <a:pt x="112744" y="20455"/>
                  </a:lnTo>
                  <a:lnTo>
                    <a:pt x="155103" y="5315"/>
                  </a:lnTo>
                  <a:lnTo>
                    <a:pt x="201247" y="0"/>
                  </a:lnTo>
                  <a:lnTo>
                    <a:pt x="1725951" y="0"/>
                  </a:lnTo>
                  <a:lnTo>
                    <a:pt x="1765395" y="3902"/>
                  </a:lnTo>
                  <a:lnTo>
                    <a:pt x="1802962" y="15319"/>
                  </a:lnTo>
                  <a:lnTo>
                    <a:pt x="1837597" y="33812"/>
                  </a:lnTo>
                  <a:lnTo>
                    <a:pt x="1868243" y="58944"/>
                  </a:lnTo>
                  <a:lnTo>
                    <a:pt x="1893380" y="89595"/>
                  </a:lnTo>
                  <a:lnTo>
                    <a:pt x="1911874" y="124232"/>
                  </a:lnTo>
                  <a:lnTo>
                    <a:pt x="1923291" y="161802"/>
                  </a:lnTo>
                  <a:lnTo>
                    <a:pt x="1927193" y="201247"/>
                  </a:lnTo>
                  <a:lnTo>
                    <a:pt x="1927193" y="1006202"/>
                  </a:lnTo>
                  <a:lnTo>
                    <a:pt x="1921878" y="1052346"/>
                  </a:lnTo>
                  <a:lnTo>
                    <a:pt x="1906739" y="1094705"/>
                  </a:lnTo>
                  <a:lnTo>
                    <a:pt x="1882983" y="1132072"/>
                  </a:lnTo>
                  <a:lnTo>
                    <a:pt x="1851818" y="1163238"/>
                  </a:lnTo>
                  <a:lnTo>
                    <a:pt x="1814453" y="1186994"/>
                  </a:lnTo>
                  <a:lnTo>
                    <a:pt x="1772095" y="1202134"/>
                  </a:lnTo>
                  <a:lnTo>
                    <a:pt x="1725951" y="1207450"/>
                  </a:lnTo>
                  <a:lnTo>
                    <a:pt x="201247" y="1207450"/>
                  </a:lnTo>
                  <a:lnTo>
                    <a:pt x="155103" y="1202134"/>
                  </a:lnTo>
                  <a:lnTo>
                    <a:pt x="112744" y="1186994"/>
                  </a:lnTo>
                  <a:lnTo>
                    <a:pt x="75377" y="1163238"/>
                  </a:lnTo>
                  <a:lnTo>
                    <a:pt x="44212" y="1132072"/>
                  </a:lnTo>
                  <a:lnTo>
                    <a:pt x="20455" y="1094705"/>
                  </a:lnTo>
                  <a:lnTo>
                    <a:pt x="5315" y="1052346"/>
                  </a:lnTo>
                  <a:lnTo>
                    <a:pt x="0" y="1006202"/>
                  </a:lnTo>
                  <a:lnTo>
                    <a:pt x="0" y="201247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98785" y="1489536"/>
            <a:ext cx="1010919" cy="48831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54305" marR="5080" indent="-142240">
              <a:lnSpc>
                <a:spcPts val="1720"/>
              </a:lnSpc>
              <a:spcBef>
                <a:spcPts val="320"/>
              </a:spcBef>
            </a:pPr>
            <a:r>
              <a:rPr dirty="0" sz="1600" spc="5">
                <a:latin typeface="Lato"/>
                <a:cs typeface="Lato"/>
              </a:rPr>
              <a:t>Minimizing  </a:t>
            </a:r>
            <a:r>
              <a:rPr dirty="0" sz="1600" spc="5">
                <a:latin typeface="Lato"/>
                <a:cs typeface="Lato"/>
              </a:rPr>
              <a:t>Latency</a:t>
            </a:r>
            <a:endParaRPr sz="1600">
              <a:latin typeface="Lato"/>
              <a:cs typeface="La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73915" y="2495530"/>
            <a:ext cx="6078220" cy="1119505"/>
          </a:xfrm>
          <a:custGeom>
            <a:avLst/>
            <a:gdLst/>
            <a:ahLst/>
            <a:cxnLst/>
            <a:rect l="l" t="t" r="r" b="b"/>
            <a:pathLst>
              <a:path w="6078220" h="1119504">
                <a:moveTo>
                  <a:pt x="6077617" y="186564"/>
                </a:moveTo>
                <a:lnTo>
                  <a:pt x="6077617" y="932813"/>
                </a:lnTo>
                <a:lnTo>
                  <a:pt x="6073997" y="969390"/>
                </a:lnTo>
                <a:lnTo>
                  <a:pt x="6063408" y="1004222"/>
                </a:lnTo>
                <a:lnTo>
                  <a:pt x="6022967" y="1064737"/>
                </a:lnTo>
                <a:lnTo>
                  <a:pt x="5962433" y="1105187"/>
                </a:lnTo>
                <a:lnTo>
                  <a:pt x="5891043" y="1119387"/>
                </a:lnTo>
                <a:lnTo>
                  <a:pt x="7" y="1119387"/>
                </a:lnTo>
                <a:lnTo>
                  <a:pt x="7" y="9"/>
                </a:lnTo>
                <a:lnTo>
                  <a:pt x="5891043" y="9"/>
                </a:lnTo>
                <a:lnTo>
                  <a:pt x="5940635" y="6674"/>
                </a:lnTo>
                <a:lnTo>
                  <a:pt x="5985203" y="25481"/>
                </a:lnTo>
                <a:lnTo>
                  <a:pt x="6022964" y="54653"/>
                </a:lnTo>
                <a:lnTo>
                  <a:pt x="6052140" y="92409"/>
                </a:lnTo>
                <a:lnTo>
                  <a:pt x="6070951" y="136973"/>
                </a:lnTo>
                <a:lnTo>
                  <a:pt x="6077617" y="186564"/>
                </a:lnTo>
                <a:close/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18112" y="2822227"/>
            <a:ext cx="4635500" cy="48831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31775" marR="5080" indent="-219710">
              <a:lnSpc>
                <a:spcPts val="1730"/>
              </a:lnSpc>
              <a:spcBef>
                <a:spcPts val="315"/>
              </a:spcBef>
              <a:buChar char="•"/>
              <a:tabLst>
                <a:tab pos="232410" algn="l"/>
              </a:tabLst>
            </a:pPr>
            <a:r>
              <a:rPr dirty="0" sz="1600" spc="20">
                <a:latin typeface="Lato"/>
                <a:cs typeface="Lato"/>
              </a:rPr>
              <a:t>Airline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recommendation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service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faces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high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load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20">
                <a:latin typeface="Lato"/>
                <a:cs typeface="Lato"/>
              </a:rPr>
              <a:t>of  </a:t>
            </a:r>
            <a:r>
              <a:rPr dirty="0" sz="1600">
                <a:latin typeface="Lato"/>
                <a:cs typeface="Lato"/>
              </a:rPr>
              <a:t>inference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requests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per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15">
                <a:latin typeface="Lato"/>
                <a:cs typeface="Lato"/>
              </a:rPr>
              <a:t>second.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6583" y="2438817"/>
            <a:ext cx="1995805" cy="1233170"/>
            <a:chOff x="606583" y="2438817"/>
            <a:chExt cx="1995805" cy="1233170"/>
          </a:xfrm>
        </p:grpSpPr>
        <p:sp>
          <p:nvSpPr>
            <p:cNvPr id="11" name="object 11"/>
            <p:cNvSpPr/>
            <p:nvPr/>
          </p:nvSpPr>
          <p:spPr>
            <a:xfrm>
              <a:off x="619283" y="2451517"/>
              <a:ext cx="1970405" cy="1207770"/>
            </a:xfrm>
            <a:custGeom>
              <a:avLst/>
              <a:gdLst/>
              <a:ahLst/>
              <a:cxnLst/>
              <a:rect l="l" t="t" r="r" b="b"/>
              <a:pathLst>
                <a:path w="1970405" h="1207770">
                  <a:moveTo>
                    <a:pt x="1768548" y="1207450"/>
                  </a:moveTo>
                  <a:lnTo>
                    <a:pt x="201244" y="1207450"/>
                  </a:lnTo>
                  <a:lnTo>
                    <a:pt x="155100" y="1202135"/>
                  </a:lnTo>
                  <a:lnTo>
                    <a:pt x="112742" y="1186995"/>
                  </a:lnTo>
                  <a:lnTo>
                    <a:pt x="75376" y="1163238"/>
                  </a:lnTo>
                  <a:lnTo>
                    <a:pt x="44211" y="1132072"/>
                  </a:lnTo>
                  <a:lnTo>
                    <a:pt x="20454" y="1094706"/>
                  </a:lnTo>
                  <a:lnTo>
                    <a:pt x="5314" y="1052346"/>
                  </a:lnTo>
                  <a:lnTo>
                    <a:pt x="0" y="1006200"/>
                  </a:lnTo>
                  <a:lnTo>
                    <a:pt x="0" y="201252"/>
                  </a:lnTo>
                  <a:lnTo>
                    <a:pt x="5314" y="155106"/>
                  </a:lnTo>
                  <a:lnTo>
                    <a:pt x="20454" y="112745"/>
                  </a:lnTo>
                  <a:lnTo>
                    <a:pt x="44211" y="75378"/>
                  </a:lnTo>
                  <a:lnTo>
                    <a:pt x="75376" y="44212"/>
                  </a:lnTo>
                  <a:lnTo>
                    <a:pt x="112742" y="20455"/>
                  </a:lnTo>
                  <a:lnTo>
                    <a:pt x="155100" y="5315"/>
                  </a:lnTo>
                  <a:lnTo>
                    <a:pt x="201244" y="0"/>
                  </a:lnTo>
                  <a:lnTo>
                    <a:pt x="1768548" y="0"/>
                  </a:lnTo>
                  <a:lnTo>
                    <a:pt x="1807994" y="3902"/>
                  </a:lnTo>
                  <a:lnTo>
                    <a:pt x="1845564" y="15319"/>
                  </a:lnTo>
                  <a:lnTo>
                    <a:pt x="1880204" y="33815"/>
                  </a:lnTo>
                  <a:lnTo>
                    <a:pt x="1910861" y="58952"/>
                  </a:lnTo>
                  <a:lnTo>
                    <a:pt x="1935983" y="89596"/>
                  </a:lnTo>
                  <a:lnTo>
                    <a:pt x="1954470" y="124233"/>
                  </a:lnTo>
                  <a:lnTo>
                    <a:pt x="1965884" y="161805"/>
                  </a:lnTo>
                  <a:lnTo>
                    <a:pt x="1969786" y="201252"/>
                  </a:lnTo>
                  <a:lnTo>
                    <a:pt x="1969786" y="1006200"/>
                  </a:lnTo>
                  <a:lnTo>
                    <a:pt x="1964471" y="1052346"/>
                  </a:lnTo>
                  <a:lnTo>
                    <a:pt x="1949332" y="1094706"/>
                  </a:lnTo>
                  <a:lnTo>
                    <a:pt x="1925577" y="1132072"/>
                  </a:lnTo>
                  <a:lnTo>
                    <a:pt x="1894414" y="1163238"/>
                  </a:lnTo>
                  <a:lnTo>
                    <a:pt x="1857049" y="1186995"/>
                  </a:lnTo>
                  <a:lnTo>
                    <a:pt x="1814692" y="1202135"/>
                  </a:lnTo>
                  <a:lnTo>
                    <a:pt x="1768548" y="120745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9283" y="2451517"/>
              <a:ext cx="1970405" cy="1207770"/>
            </a:xfrm>
            <a:custGeom>
              <a:avLst/>
              <a:gdLst/>
              <a:ahLst/>
              <a:cxnLst/>
              <a:rect l="l" t="t" r="r" b="b"/>
              <a:pathLst>
                <a:path w="1970405" h="1207770">
                  <a:moveTo>
                    <a:pt x="0" y="201252"/>
                  </a:moveTo>
                  <a:lnTo>
                    <a:pt x="5314" y="155106"/>
                  </a:lnTo>
                  <a:lnTo>
                    <a:pt x="20454" y="112745"/>
                  </a:lnTo>
                  <a:lnTo>
                    <a:pt x="44211" y="75378"/>
                  </a:lnTo>
                  <a:lnTo>
                    <a:pt x="75376" y="44212"/>
                  </a:lnTo>
                  <a:lnTo>
                    <a:pt x="112742" y="20455"/>
                  </a:lnTo>
                  <a:lnTo>
                    <a:pt x="155100" y="5315"/>
                  </a:lnTo>
                  <a:lnTo>
                    <a:pt x="201244" y="0"/>
                  </a:lnTo>
                  <a:lnTo>
                    <a:pt x="1768548" y="0"/>
                  </a:lnTo>
                  <a:lnTo>
                    <a:pt x="1807994" y="3902"/>
                  </a:lnTo>
                  <a:lnTo>
                    <a:pt x="1845564" y="15319"/>
                  </a:lnTo>
                  <a:lnTo>
                    <a:pt x="1880204" y="33815"/>
                  </a:lnTo>
                  <a:lnTo>
                    <a:pt x="1910861" y="58952"/>
                  </a:lnTo>
                  <a:lnTo>
                    <a:pt x="1935983" y="89596"/>
                  </a:lnTo>
                  <a:lnTo>
                    <a:pt x="1954470" y="124233"/>
                  </a:lnTo>
                  <a:lnTo>
                    <a:pt x="1965884" y="161805"/>
                  </a:lnTo>
                  <a:lnTo>
                    <a:pt x="1969786" y="201252"/>
                  </a:lnTo>
                  <a:lnTo>
                    <a:pt x="1969786" y="1006200"/>
                  </a:lnTo>
                  <a:lnTo>
                    <a:pt x="1964471" y="1052346"/>
                  </a:lnTo>
                  <a:lnTo>
                    <a:pt x="1949332" y="1094706"/>
                  </a:lnTo>
                  <a:lnTo>
                    <a:pt x="1925577" y="1132072"/>
                  </a:lnTo>
                  <a:lnTo>
                    <a:pt x="1894414" y="1163238"/>
                  </a:lnTo>
                  <a:lnTo>
                    <a:pt x="1857049" y="1186995"/>
                  </a:lnTo>
                  <a:lnTo>
                    <a:pt x="1814692" y="1202135"/>
                  </a:lnTo>
                  <a:lnTo>
                    <a:pt x="1768548" y="1207450"/>
                  </a:lnTo>
                  <a:lnTo>
                    <a:pt x="201244" y="1207450"/>
                  </a:lnTo>
                  <a:lnTo>
                    <a:pt x="155100" y="1202135"/>
                  </a:lnTo>
                  <a:lnTo>
                    <a:pt x="112742" y="1186995"/>
                  </a:lnTo>
                  <a:lnTo>
                    <a:pt x="75376" y="1163238"/>
                  </a:lnTo>
                  <a:lnTo>
                    <a:pt x="44211" y="1132072"/>
                  </a:lnTo>
                  <a:lnTo>
                    <a:pt x="20454" y="1094706"/>
                  </a:lnTo>
                  <a:lnTo>
                    <a:pt x="5314" y="1052346"/>
                  </a:lnTo>
                  <a:lnTo>
                    <a:pt x="0" y="1006200"/>
                  </a:lnTo>
                  <a:lnTo>
                    <a:pt x="0" y="201252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3778" y="2510469"/>
              <a:ext cx="1821180" cy="1089660"/>
            </a:xfrm>
            <a:custGeom>
              <a:avLst/>
              <a:gdLst/>
              <a:ahLst/>
              <a:cxnLst/>
              <a:rect l="l" t="t" r="r" b="b"/>
              <a:pathLst>
                <a:path w="1821180" h="1089660">
                  <a:moveTo>
                    <a:pt x="1820691" y="1089472"/>
                  </a:moveTo>
                  <a:lnTo>
                    <a:pt x="0" y="1089472"/>
                  </a:lnTo>
                  <a:lnTo>
                    <a:pt x="0" y="0"/>
                  </a:lnTo>
                  <a:lnTo>
                    <a:pt x="1820691" y="0"/>
                  </a:lnTo>
                  <a:lnTo>
                    <a:pt x="1820691" y="108947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62326" y="2795792"/>
            <a:ext cx="1083945" cy="48831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 indent="15875">
              <a:lnSpc>
                <a:spcPts val="1720"/>
              </a:lnSpc>
              <a:spcBef>
                <a:spcPts val="320"/>
              </a:spcBef>
            </a:pPr>
            <a:r>
              <a:rPr dirty="0" sz="1600" spc="5">
                <a:latin typeface="Lato"/>
                <a:cs typeface="Lato"/>
              </a:rPr>
              <a:t>Maximizing  </a:t>
            </a:r>
            <a:r>
              <a:rPr dirty="0" sz="1600">
                <a:latin typeface="Lato"/>
                <a:cs typeface="Lato"/>
              </a:rPr>
              <a:t>Throughput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3961" y="3743480"/>
            <a:ext cx="7956550" cy="697230"/>
            <a:chOff x="593961" y="3743480"/>
            <a:chExt cx="7956550" cy="697230"/>
          </a:xfrm>
        </p:grpSpPr>
        <p:sp>
          <p:nvSpPr>
            <p:cNvPr id="16" name="object 16"/>
            <p:cNvSpPr/>
            <p:nvPr/>
          </p:nvSpPr>
          <p:spPr>
            <a:xfrm>
              <a:off x="608248" y="3757767"/>
              <a:ext cx="7927975" cy="668655"/>
            </a:xfrm>
            <a:custGeom>
              <a:avLst/>
              <a:gdLst/>
              <a:ahLst/>
              <a:cxnLst/>
              <a:rect l="l" t="t" r="r" b="b"/>
              <a:pathLst>
                <a:path w="7927975" h="668654">
                  <a:moveTo>
                    <a:pt x="7593434" y="668098"/>
                  </a:moveTo>
                  <a:lnTo>
                    <a:pt x="0" y="668098"/>
                  </a:lnTo>
                  <a:lnTo>
                    <a:pt x="0" y="0"/>
                  </a:lnTo>
                  <a:lnTo>
                    <a:pt x="7593434" y="0"/>
                  </a:lnTo>
                  <a:lnTo>
                    <a:pt x="7927484" y="334049"/>
                  </a:lnTo>
                  <a:lnTo>
                    <a:pt x="7593434" y="66809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8248" y="3757767"/>
              <a:ext cx="7927975" cy="668655"/>
            </a:xfrm>
            <a:custGeom>
              <a:avLst/>
              <a:gdLst/>
              <a:ahLst/>
              <a:cxnLst/>
              <a:rect l="l" t="t" r="r" b="b"/>
              <a:pathLst>
                <a:path w="7927975" h="668654">
                  <a:moveTo>
                    <a:pt x="0" y="0"/>
                  </a:moveTo>
                  <a:lnTo>
                    <a:pt x="7593434" y="0"/>
                  </a:lnTo>
                  <a:lnTo>
                    <a:pt x="7927484" y="334049"/>
                  </a:lnTo>
                  <a:lnTo>
                    <a:pt x="7593434" y="668098"/>
                  </a:lnTo>
                  <a:lnTo>
                    <a:pt x="0" y="6680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75125" y="3762379"/>
            <a:ext cx="6628765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8590" marR="5080" indent="-2676525">
              <a:lnSpc>
                <a:spcPct val="113300"/>
              </a:lnSpc>
              <a:spcBef>
                <a:spcPts val="100"/>
              </a:spcBef>
            </a:pPr>
            <a:r>
              <a:rPr dirty="0" sz="1600">
                <a:latin typeface="Lato"/>
                <a:cs typeface="Lato"/>
              </a:rPr>
              <a:t>Scale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infrastructure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(number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-20">
                <a:latin typeface="Lato"/>
                <a:cs typeface="Lato"/>
              </a:rPr>
              <a:t>of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servers,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caching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requirements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etc.)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to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meet  </a:t>
            </a:r>
            <a:r>
              <a:rPr dirty="0" sz="1600" spc="5">
                <a:latin typeface="Lato"/>
                <a:cs typeface="Lato"/>
              </a:rPr>
              <a:t>requirements.</a:t>
            </a:r>
            <a:endParaRPr sz="1600">
              <a:latin typeface="Lato"/>
              <a:cs typeface="Lat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47344" y="121285"/>
            <a:ext cx="6148705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solidFill>
                  <a:srgbClr val="1A233B"/>
                </a:solidFill>
              </a:rPr>
              <a:t>Minimizing </a:t>
            </a:r>
            <a:r>
              <a:rPr dirty="0" spc="-25">
                <a:solidFill>
                  <a:srgbClr val="1A233B"/>
                </a:solidFill>
              </a:rPr>
              <a:t>Latency, </a:t>
            </a:r>
            <a:r>
              <a:rPr dirty="0" spc="10">
                <a:solidFill>
                  <a:srgbClr val="1A233B"/>
                </a:solidFill>
              </a:rPr>
              <a:t>Maximizing</a:t>
            </a:r>
            <a:r>
              <a:rPr dirty="0" spc="-455">
                <a:solidFill>
                  <a:srgbClr val="1A233B"/>
                </a:solidFill>
              </a:rPr>
              <a:t> </a:t>
            </a:r>
            <a:r>
              <a:rPr dirty="0">
                <a:solidFill>
                  <a:srgbClr val="1A233B"/>
                </a:solidFill>
              </a:rPr>
              <a:t>Throughput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594" y="1648104"/>
            <a:ext cx="4376420" cy="219710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5">
                <a:latin typeface="Lato"/>
                <a:cs typeface="Lato"/>
              </a:rPr>
              <a:t>Cost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increases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as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infrastructure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is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scaled</a:t>
            </a:r>
            <a:endParaRPr sz="1600">
              <a:latin typeface="Lato"/>
              <a:cs typeface="Lato"/>
            </a:endParaRPr>
          </a:p>
          <a:p>
            <a:pPr marL="363855" marR="5080" indent="-351790">
              <a:lnSpc>
                <a:spcPct val="1484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20">
                <a:latin typeface="Lato"/>
                <a:cs typeface="Lato"/>
              </a:rPr>
              <a:t>In</a:t>
            </a:r>
            <a:r>
              <a:rPr dirty="0" sz="1600" spc="-12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applications</a:t>
            </a:r>
            <a:r>
              <a:rPr dirty="0" sz="1600" spc="-114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where</a:t>
            </a:r>
            <a:r>
              <a:rPr dirty="0" sz="1600" spc="-114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latency</a:t>
            </a:r>
            <a:r>
              <a:rPr dirty="0" sz="1600" spc="-114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and</a:t>
            </a:r>
            <a:r>
              <a:rPr dirty="0" sz="1600" spc="-114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throughput  </a:t>
            </a:r>
            <a:r>
              <a:rPr dirty="0" sz="1600" spc="-5">
                <a:latin typeface="Lato"/>
                <a:cs typeface="Lato"/>
              </a:rPr>
              <a:t>can </a:t>
            </a:r>
            <a:r>
              <a:rPr dirty="0" sz="1600">
                <a:latin typeface="Lato"/>
                <a:cs typeface="Lato"/>
              </a:rPr>
              <a:t>suffer</a:t>
            </a:r>
            <a:r>
              <a:rPr dirty="0" sz="1600" spc="-21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slightly:</a:t>
            </a:r>
            <a:endParaRPr sz="1600">
              <a:latin typeface="Lato"/>
              <a:cs typeface="Lato"/>
            </a:endParaRPr>
          </a:p>
          <a:p>
            <a:pPr lvl="1" marL="821055" indent="-352425">
              <a:lnSpc>
                <a:spcPct val="100000"/>
              </a:lnSpc>
              <a:spcBef>
                <a:spcPts val="930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dirty="0" sz="1600" spc="-5">
                <a:latin typeface="Lato"/>
                <a:cs typeface="Lato"/>
              </a:rPr>
              <a:t>Reduce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costs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15">
                <a:latin typeface="Lato"/>
                <a:cs typeface="Lato"/>
              </a:rPr>
              <a:t>by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GPU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sharing</a:t>
            </a:r>
            <a:endParaRPr sz="1600">
              <a:latin typeface="Lato"/>
              <a:cs typeface="Lato"/>
            </a:endParaRPr>
          </a:p>
          <a:p>
            <a:pPr lvl="1" marL="821055" indent="-352425">
              <a:lnSpc>
                <a:spcPct val="100000"/>
              </a:lnSpc>
              <a:spcBef>
                <a:spcPts val="930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dirty="0" sz="1600">
                <a:latin typeface="Lato"/>
                <a:cs typeface="Lato"/>
              </a:rPr>
              <a:t>Multi-model </a:t>
            </a:r>
            <a:r>
              <a:rPr dirty="0" sz="1600" spc="5">
                <a:latin typeface="Lato"/>
                <a:cs typeface="Lato"/>
              </a:rPr>
              <a:t>serving</a:t>
            </a:r>
            <a:r>
              <a:rPr dirty="0" sz="1600" spc="-215">
                <a:latin typeface="Lato"/>
                <a:cs typeface="Lato"/>
              </a:rPr>
              <a:t> </a:t>
            </a:r>
            <a:r>
              <a:rPr dirty="0" sz="1600" spc="-15">
                <a:latin typeface="Lato"/>
                <a:cs typeface="Lato"/>
              </a:rPr>
              <a:t>etc.,</a:t>
            </a:r>
            <a:endParaRPr sz="1600">
              <a:latin typeface="Lato"/>
              <a:cs typeface="Lato"/>
            </a:endParaRPr>
          </a:p>
          <a:p>
            <a:pPr lvl="1" marL="821055" indent="-352425">
              <a:lnSpc>
                <a:spcPct val="100000"/>
              </a:lnSpc>
              <a:spcBef>
                <a:spcPts val="930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dirty="0" sz="1600" spc="5">
                <a:latin typeface="Lato"/>
                <a:cs typeface="Lato"/>
              </a:rPr>
              <a:t>Optimizing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models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used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for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inference</a:t>
            </a:r>
            <a:endParaRPr sz="160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44" y="121285"/>
            <a:ext cx="535305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>
                <a:solidFill>
                  <a:srgbClr val="1A233B"/>
                </a:solidFill>
              </a:rPr>
              <a:t>Balance</a:t>
            </a:r>
            <a:r>
              <a:rPr dirty="0" spc="-160">
                <a:solidFill>
                  <a:srgbClr val="1A233B"/>
                </a:solidFill>
              </a:rPr>
              <a:t> </a:t>
            </a:r>
            <a:r>
              <a:rPr dirty="0">
                <a:solidFill>
                  <a:srgbClr val="1A233B"/>
                </a:solidFill>
              </a:rPr>
              <a:t>Cost,</a:t>
            </a:r>
            <a:r>
              <a:rPr dirty="0" spc="-160">
                <a:solidFill>
                  <a:srgbClr val="1A233B"/>
                </a:solidFill>
              </a:rPr>
              <a:t> </a:t>
            </a:r>
            <a:r>
              <a:rPr dirty="0">
                <a:solidFill>
                  <a:srgbClr val="1A233B"/>
                </a:solidFill>
              </a:rPr>
              <a:t>Latency</a:t>
            </a:r>
            <a:r>
              <a:rPr dirty="0" spc="-160">
                <a:solidFill>
                  <a:srgbClr val="1A233B"/>
                </a:solidFill>
              </a:rPr>
              <a:t> </a:t>
            </a:r>
            <a:r>
              <a:rPr dirty="0" spc="5">
                <a:solidFill>
                  <a:srgbClr val="1A233B"/>
                </a:solidFill>
              </a:rPr>
              <a:t>and</a:t>
            </a:r>
            <a:r>
              <a:rPr dirty="0" spc="-160">
                <a:solidFill>
                  <a:srgbClr val="1A233B"/>
                </a:solidFill>
              </a:rPr>
              <a:t> </a:t>
            </a:r>
            <a:r>
              <a:rPr dirty="0">
                <a:solidFill>
                  <a:srgbClr val="1A233B"/>
                </a:solidFill>
              </a:rPr>
              <a:t>Throughput</a:t>
            </a:r>
          </a:p>
        </p:txBody>
      </p:sp>
      <p:sp>
        <p:nvSpPr>
          <p:cNvPr id="4" name="object 4"/>
          <p:cNvSpPr/>
          <p:nvPr/>
        </p:nvSpPr>
        <p:spPr>
          <a:xfrm>
            <a:off x="6017112" y="1532346"/>
            <a:ext cx="2453195" cy="2518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5779" y="1285488"/>
            <a:ext cx="21278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5">
                <a:latin typeface="Lato"/>
                <a:cs typeface="Lato"/>
              </a:rPr>
              <a:t>Introduction</a:t>
            </a:r>
            <a:endParaRPr sz="3000">
              <a:latin typeface="Lato"/>
              <a:cs typeface="La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0755" y="2977121"/>
            <a:ext cx="391858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4000" spc="10">
                <a:latin typeface="Lato"/>
                <a:cs typeface="Lato"/>
              </a:rPr>
              <a:t>Resources </a:t>
            </a:r>
            <a:r>
              <a:rPr dirty="0" sz="4000" spc="5">
                <a:latin typeface="Lato"/>
                <a:cs typeface="Lato"/>
              </a:rPr>
              <a:t>and  </a:t>
            </a:r>
            <a:r>
              <a:rPr dirty="0" sz="4000" spc="20">
                <a:latin typeface="Lato"/>
                <a:cs typeface="Lato"/>
              </a:rPr>
              <a:t>Requirements</a:t>
            </a:r>
            <a:r>
              <a:rPr dirty="0" sz="4000" spc="-305">
                <a:latin typeface="Lato"/>
                <a:cs typeface="Lato"/>
              </a:rPr>
              <a:t> </a:t>
            </a:r>
            <a:r>
              <a:rPr dirty="0" sz="4000" spc="15">
                <a:latin typeface="Lato"/>
                <a:cs typeface="Lato"/>
              </a:rPr>
              <a:t>for </a:t>
            </a:r>
            <a:r>
              <a:rPr dirty="0" sz="4000" spc="10">
                <a:latin typeface="Lato"/>
                <a:cs typeface="Lato"/>
              </a:rPr>
              <a:t> </a:t>
            </a:r>
            <a:r>
              <a:rPr dirty="0" sz="4000" spc="10">
                <a:latin typeface="Lato"/>
                <a:cs typeface="Lato"/>
              </a:rPr>
              <a:t>Serving</a:t>
            </a:r>
            <a:r>
              <a:rPr dirty="0" sz="4000" spc="-275">
                <a:latin typeface="Lato"/>
                <a:cs typeface="Lato"/>
              </a:rPr>
              <a:t> </a:t>
            </a:r>
            <a:r>
              <a:rPr dirty="0" sz="4000" spc="-5">
                <a:latin typeface="Lato"/>
                <a:cs typeface="Lato"/>
              </a:rPr>
              <a:t>Models</a:t>
            </a:r>
            <a:endParaRPr sz="4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51728" y="1341459"/>
            <a:ext cx="527685" cy="2183130"/>
            <a:chOff x="4351728" y="1341459"/>
            <a:chExt cx="527685" cy="2183130"/>
          </a:xfrm>
        </p:grpSpPr>
        <p:sp>
          <p:nvSpPr>
            <p:cNvPr id="3" name="object 3"/>
            <p:cNvSpPr/>
            <p:nvPr/>
          </p:nvSpPr>
          <p:spPr>
            <a:xfrm>
              <a:off x="4356491" y="1346222"/>
              <a:ext cx="518159" cy="2173605"/>
            </a:xfrm>
            <a:custGeom>
              <a:avLst/>
              <a:gdLst/>
              <a:ahLst/>
              <a:cxnLst/>
              <a:rect l="l" t="t" r="r" b="b"/>
              <a:pathLst>
                <a:path w="518160" h="2173604">
                  <a:moveTo>
                    <a:pt x="388349" y="2173195"/>
                  </a:moveTo>
                  <a:lnTo>
                    <a:pt x="129449" y="2173195"/>
                  </a:lnTo>
                  <a:lnTo>
                    <a:pt x="129449" y="258899"/>
                  </a:lnTo>
                  <a:lnTo>
                    <a:pt x="0" y="258899"/>
                  </a:lnTo>
                  <a:lnTo>
                    <a:pt x="258899" y="0"/>
                  </a:lnTo>
                  <a:lnTo>
                    <a:pt x="517798" y="258899"/>
                  </a:lnTo>
                  <a:lnTo>
                    <a:pt x="388349" y="258899"/>
                  </a:lnTo>
                  <a:lnTo>
                    <a:pt x="388349" y="21731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356491" y="1346222"/>
              <a:ext cx="518159" cy="2173605"/>
            </a:xfrm>
            <a:custGeom>
              <a:avLst/>
              <a:gdLst/>
              <a:ahLst/>
              <a:cxnLst/>
              <a:rect l="l" t="t" r="r" b="b"/>
              <a:pathLst>
                <a:path w="518160" h="2173604">
                  <a:moveTo>
                    <a:pt x="0" y="258899"/>
                  </a:moveTo>
                  <a:lnTo>
                    <a:pt x="258899" y="0"/>
                  </a:lnTo>
                  <a:lnTo>
                    <a:pt x="517798" y="258899"/>
                  </a:lnTo>
                  <a:lnTo>
                    <a:pt x="388349" y="258899"/>
                  </a:lnTo>
                  <a:lnTo>
                    <a:pt x="388349" y="2173195"/>
                  </a:lnTo>
                  <a:lnTo>
                    <a:pt x="129449" y="2173195"/>
                  </a:lnTo>
                  <a:lnTo>
                    <a:pt x="129449" y="258899"/>
                  </a:lnTo>
                  <a:lnTo>
                    <a:pt x="0" y="258899"/>
                  </a:lnTo>
                  <a:close/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5036215" y="1135447"/>
            <a:ext cx="1097280" cy="2470785"/>
            <a:chOff x="5036215" y="1135447"/>
            <a:chExt cx="1097280" cy="2470785"/>
          </a:xfrm>
        </p:grpSpPr>
        <p:sp>
          <p:nvSpPr>
            <p:cNvPr id="6" name="object 6"/>
            <p:cNvSpPr/>
            <p:nvPr/>
          </p:nvSpPr>
          <p:spPr>
            <a:xfrm>
              <a:off x="5127664" y="2691644"/>
              <a:ext cx="914398" cy="914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27664" y="2004996"/>
              <a:ext cx="914398" cy="914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36215" y="1135447"/>
              <a:ext cx="1097277" cy="10972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165259" y="1404242"/>
            <a:ext cx="1812925" cy="1869439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135255">
              <a:lnSpc>
                <a:spcPct val="101600"/>
              </a:lnSpc>
              <a:spcBef>
                <a:spcPts val="70"/>
              </a:spcBef>
            </a:pPr>
            <a:r>
              <a:rPr dirty="0" sz="1600" spc="-5">
                <a:latin typeface="Lato"/>
                <a:cs typeface="Lato"/>
              </a:rPr>
              <a:t>Model </a:t>
            </a:r>
            <a:r>
              <a:rPr dirty="0" sz="1600">
                <a:latin typeface="Lato"/>
                <a:cs typeface="Lato"/>
              </a:rPr>
              <a:t>Size  </a:t>
            </a:r>
            <a:r>
              <a:rPr dirty="0" sz="1600" spc="-5">
                <a:latin typeface="Lato"/>
                <a:cs typeface="Lato"/>
              </a:rPr>
              <a:t>Complex</a:t>
            </a:r>
            <a:r>
              <a:rPr dirty="0" sz="1600" spc="-16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functions</a:t>
            </a:r>
            <a:endParaRPr sz="1600">
              <a:latin typeface="Lato"/>
              <a:cs typeface="Lato"/>
            </a:endParaRPr>
          </a:p>
          <a:p>
            <a:pPr marL="12700" marR="5080">
              <a:lnSpc>
                <a:spcPts val="5400"/>
              </a:lnSpc>
              <a:spcBef>
                <a:spcPts val="610"/>
              </a:spcBef>
            </a:pPr>
            <a:r>
              <a:rPr dirty="0" sz="1600" spc="10">
                <a:latin typeface="Lato"/>
                <a:cs typeface="Lato"/>
              </a:rPr>
              <a:t>Prediction </a:t>
            </a:r>
            <a:r>
              <a:rPr dirty="0" sz="1600">
                <a:latin typeface="Lato"/>
                <a:cs typeface="Lato"/>
              </a:rPr>
              <a:t>Latency  </a:t>
            </a:r>
            <a:r>
              <a:rPr dirty="0" sz="1600" spc="10">
                <a:latin typeface="Lato"/>
                <a:cs typeface="Lato"/>
              </a:rPr>
              <a:t>Prediction</a:t>
            </a:r>
            <a:r>
              <a:rPr dirty="0" sz="1600" spc="-16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Accuracy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45025" y="1470472"/>
            <a:ext cx="2294255" cy="1910714"/>
            <a:chOff x="945025" y="1470472"/>
            <a:chExt cx="2294255" cy="1910714"/>
          </a:xfrm>
        </p:grpSpPr>
        <p:sp>
          <p:nvSpPr>
            <p:cNvPr id="11" name="object 11"/>
            <p:cNvSpPr/>
            <p:nvPr/>
          </p:nvSpPr>
          <p:spPr>
            <a:xfrm>
              <a:off x="1142772" y="1484759"/>
              <a:ext cx="2082164" cy="1829435"/>
            </a:xfrm>
            <a:custGeom>
              <a:avLst/>
              <a:gdLst/>
              <a:ahLst/>
              <a:cxnLst/>
              <a:rect l="l" t="t" r="r" b="b"/>
              <a:pathLst>
                <a:path w="2082164" h="1829435">
                  <a:moveTo>
                    <a:pt x="0" y="304804"/>
                  </a:moveTo>
                  <a:lnTo>
                    <a:pt x="3989" y="255363"/>
                  </a:lnTo>
                  <a:lnTo>
                    <a:pt x="15539" y="208463"/>
                  </a:lnTo>
                  <a:lnTo>
                    <a:pt x="34022" y="164729"/>
                  </a:lnTo>
                  <a:lnTo>
                    <a:pt x="58810" y="124791"/>
                  </a:lnTo>
                  <a:lnTo>
                    <a:pt x="89275" y="89275"/>
                  </a:lnTo>
                  <a:lnTo>
                    <a:pt x="124791" y="58810"/>
                  </a:lnTo>
                  <a:lnTo>
                    <a:pt x="164729" y="34022"/>
                  </a:lnTo>
                  <a:lnTo>
                    <a:pt x="208463" y="15539"/>
                  </a:lnTo>
                  <a:lnTo>
                    <a:pt x="255363" y="3989"/>
                  </a:lnTo>
                  <a:lnTo>
                    <a:pt x="304804" y="0"/>
                  </a:lnTo>
                  <a:lnTo>
                    <a:pt x="1777196" y="0"/>
                  </a:lnTo>
                  <a:lnTo>
                    <a:pt x="1825158" y="3796"/>
                  </a:lnTo>
                  <a:lnTo>
                    <a:pt x="1871511" y="14961"/>
                  </a:lnTo>
                  <a:lnTo>
                    <a:pt x="1915434" y="33155"/>
                  </a:lnTo>
                  <a:lnTo>
                    <a:pt x="1956110" y="58039"/>
                  </a:lnTo>
                  <a:lnTo>
                    <a:pt x="1992720" y="89274"/>
                  </a:lnTo>
                  <a:lnTo>
                    <a:pt x="2023951" y="125879"/>
                  </a:lnTo>
                  <a:lnTo>
                    <a:pt x="2048834" y="166554"/>
                  </a:lnTo>
                  <a:lnTo>
                    <a:pt x="2067030" y="210479"/>
                  </a:lnTo>
                  <a:lnTo>
                    <a:pt x="2078197" y="256835"/>
                  </a:lnTo>
                  <a:lnTo>
                    <a:pt x="2081995" y="304804"/>
                  </a:lnTo>
                  <a:lnTo>
                    <a:pt x="2081995" y="1523984"/>
                  </a:lnTo>
                  <a:lnTo>
                    <a:pt x="2078006" y="1573428"/>
                  </a:lnTo>
                  <a:lnTo>
                    <a:pt x="2066455" y="1620332"/>
                  </a:lnTo>
                  <a:lnTo>
                    <a:pt x="2047972" y="1664068"/>
                  </a:lnTo>
                  <a:lnTo>
                    <a:pt x="2023183" y="1704009"/>
                  </a:lnTo>
                  <a:lnTo>
                    <a:pt x="1992717" y="1739527"/>
                  </a:lnTo>
                  <a:lnTo>
                    <a:pt x="1957202" y="1769995"/>
                  </a:lnTo>
                  <a:lnTo>
                    <a:pt x="1917264" y="1794784"/>
                  </a:lnTo>
                  <a:lnTo>
                    <a:pt x="1873532" y="1813268"/>
                  </a:lnTo>
                  <a:lnTo>
                    <a:pt x="1826633" y="1824819"/>
                  </a:lnTo>
                  <a:lnTo>
                    <a:pt x="1777196" y="1828808"/>
                  </a:lnTo>
                  <a:lnTo>
                    <a:pt x="304804" y="1828808"/>
                  </a:lnTo>
                  <a:lnTo>
                    <a:pt x="255363" y="1824819"/>
                  </a:lnTo>
                  <a:lnTo>
                    <a:pt x="208463" y="1813268"/>
                  </a:lnTo>
                  <a:lnTo>
                    <a:pt x="164729" y="1794784"/>
                  </a:lnTo>
                  <a:lnTo>
                    <a:pt x="124791" y="1769995"/>
                  </a:lnTo>
                  <a:lnTo>
                    <a:pt x="89275" y="1739527"/>
                  </a:lnTo>
                  <a:lnTo>
                    <a:pt x="58810" y="1704009"/>
                  </a:lnTo>
                  <a:lnTo>
                    <a:pt x="34022" y="1664068"/>
                  </a:lnTo>
                  <a:lnTo>
                    <a:pt x="15539" y="1620332"/>
                  </a:lnTo>
                  <a:lnTo>
                    <a:pt x="3989" y="1573428"/>
                  </a:lnTo>
                  <a:lnTo>
                    <a:pt x="0" y="1523984"/>
                  </a:lnTo>
                  <a:lnTo>
                    <a:pt x="0" y="304804"/>
                  </a:lnTo>
                  <a:close/>
                </a:path>
              </a:pathLst>
            </a:custGeom>
            <a:ln w="2857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45025" y="1552076"/>
              <a:ext cx="1828793" cy="18287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09219" y="1895851"/>
              <a:ext cx="518159" cy="1111250"/>
            </a:xfrm>
            <a:custGeom>
              <a:avLst/>
              <a:gdLst/>
              <a:ahLst/>
              <a:cxnLst/>
              <a:rect l="l" t="t" r="r" b="b"/>
              <a:pathLst>
                <a:path w="518160" h="1111250">
                  <a:moveTo>
                    <a:pt x="388349" y="1110892"/>
                  </a:moveTo>
                  <a:lnTo>
                    <a:pt x="129449" y="1110892"/>
                  </a:lnTo>
                  <a:lnTo>
                    <a:pt x="129449" y="258899"/>
                  </a:lnTo>
                  <a:lnTo>
                    <a:pt x="0" y="258899"/>
                  </a:lnTo>
                  <a:lnTo>
                    <a:pt x="258899" y="0"/>
                  </a:lnTo>
                  <a:lnTo>
                    <a:pt x="517798" y="258899"/>
                  </a:lnTo>
                  <a:lnTo>
                    <a:pt x="388349" y="258899"/>
                  </a:lnTo>
                  <a:lnTo>
                    <a:pt x="388349" y="1110892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09219" y="1895851"/>
              <a:ext cx="518159" cy="1111250"/>
            </a:xfrm>
            <a:custGeom>
              <a:avLst/>
              <a:gdLst/>
              <a:ahLst/>
              <a:cxnLst/>
              <a:rect l="l" t="t" r="r" b="b"/>
              <a:pathLst>
                <a:path w="518160" h="1111250">
                  <a:moveTo>
                    <a:pt x="0" y="258899"/>
                  </a:moveTo>
                  <a:lnTo>
                    <a:pt x="258899" y="0"/>
                  </a:lnTo>
                  <a:lnTo>
                    <a:pt x="517798" y="258899"/>
                  </a:lnTo>
                  <a:lnTo>
                    <a:pt x="388349" y="258899"/>
                  </a:lnTo>
                  <a:lnTo>
                    <a:pt x="388349" y="1110892"/>
                  </a:lnTo>
                  <a:lnTo>
                    <a:pt x="129449" y="1110892"/>
                  </a:lnTo>
                  <a:lnTo>
                    <a:pt x="129449" y="258899"/>
                  </a:lnTo>
                  <a:lnTo>
                    <a:pt x="0" y="258899"/>
                  </a:lnTo>
                  <a:close/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136069" y="3461638"/>
            <a:ext cx="16548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Lato"/>
                <a:cs typeface="Lato"/>
              </a:rPr>
              <a:t>Model</a:t>
            </a:r>
            <a:r>
              <a:rPr dirty="0" sz="1600" spc="-15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Complexity</a:t>
            </a:r>
            <a:endParaRPr sz="1600">
              <a:latin typeface="Lato"/>
              <a:cs typeface="La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26847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Optimizing</a:t>
            </a:r>
            <a:r>
              <a:rPr dirty="0" spc="-170"/>
              <a:t> </a:t>
            </a:r>
            <a:r>
              <a:rPr dirty="0" spc="5"/>
              <a:t>Models</a:t>
            </a:r>
            <a:r>
              <a:rPr dirty="0" spc="-165"/>
              <a:t> </a:t>
            </a:r>
            <a:r>
              <a:rPr dirty="0" spc="20"/>
              <a:t>for</a:t>
            </a:r>
            <a:r>
              <a:rPr dirty="0" spc="-165"/>
              <a:t> </a:t>
            </a:r>
            <a:r>
              <a:rPr dirty="0" spc="15"/>
              <a:t>Serving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5025" y="1470472"/>
            <a:ext cx="2294255" cy="1910714"/>
            <a:chOff x="945025" y="1470472"/>
            <a:chExt cx="2294255" cy="1910714"/>
          </a:xfrm>
        </p:grpSpPr>
        <p:sp>
          <p:nvSpPr>
            <p:cNvPr id="3" name="object 3"/>
            <p:cNvSpPr/>
            <p:nvPr/>
          </p:nvSpPr>
          <p:spPr>
            <a:xfrm>
              <a:off x="1142772" y="1484759"/>
              <a:ext cx="2082164" cy="1829435"/>
            </a:xfrm>
            <a:custGeom>
              <a:avLst/>
              <a:gdLst/>
              <a:ahLst/>
              <a:cxnLst/>
              <a:rect l="l" t="t" r="r" b="b"/>
              <a:pathLst>
                <a:path w="2082164" h="1829435">
                  <a:moveTo>
                    <a:pt x="0" y="304804"/>
                  </a:moveTo>
                  <a:lnTo>
                    <a:pt x="3989" y="255363"/>
                  </a:lnTo>
                  <a:lnTo>
                    <a:pt x="15539" y="208463"/>
                  </a:lnTo>
                  <a:lnTo>
                    <a:pt x="34022" y="164729"/>
                  </a:lnTo>
                  <a:lnTo>
                    <a:pt x="58810" y="124791"/>
                  </a:lnTo>
                  <a:lnTo>
                    <a:pt x="89275" y="89275"/>
                  </a:lnTo>
                  <a:lnTo>
                    <a:pt x="124791" y="58810"/>
                  </a:lnTo>
                  <a:lnTo>
                    <a:pt x="164729" y="34022"/>
                  </a:lnTo>
                  <a:lnTo>
                    <a:pt x="208463" y="15539"/>
                  </a:lnTo>
                  <a:lnTo>
                    <a:pt x="255363" y="3989"/>
                  </a:lnTo>
                  <a:lnTo>
                    <a:pt x="304804" y="0"/>
                  </a:lnTo>
                  <a:lnTo>
                    <a:pt x="1777196" y="0"/>
                  </a:lnTo>
                  <a:lnTo>
                    <a:pt x="1825158" y="3796"/>
                  </a:lnTo>
                  <a:lnTo>
                    <a:pt x="1871511" y="14961"/>
                  </a:lnTo>
                  <a:lnTo>
                    <a:pt x="1915434" y="33155"/>
                  </a:lnTo>
                  <a:lnTo>
                    <a:pt x="1956110" y="58039"/>
                  </a:lnTo>
                  <a:lnTo>
                    <a:pt x="1992720" y="89274"/>
                  </a:lnTo>
                  <a:lnTo>
                    <a:pt x="2023951" y="125879"/>
                  </a:lnTo>
                  <a:lnTo>
                    <a:pt x="2048834" y="166554"/>
                  </a:lnTo>
                  <a:lnTo>
                    <a:pt x="2067030" y="210479"/>
                  </a:lnTo>
                  <a:lnTo>
                    <a:pt x="2078197" y="256835"/>
                  </a:lnTo>
                  <a:lnTo>
                    <a:pt x="2081995" y="304804"/>
                  </a:lnTo>
                  <a:lnTo>
                    <a:pt x="2081995" y="1523984"/>
                  </a:lnTo>
                  <a:lnTo>
                    <a:pt x="2078006" y="1573428"/>
                  </a:lnTo>
                  <a:lnTo>
                    <a:pt x="2066455" y="1620332"/>
                  </a:lnTo>
                  <a:lnTo>
                    <a:pt x="2047972" y="1664068"/>
                  </a:lnTo>
                  <a:lnTo>
                    <a:pt x="2023183" y="1704009"/>
                  </a:lnTo>
                  <a:lnTo>
                    <a:pt x="1992717" y="1739527"/>
                  </a:lnTo>
                  <a:lnTo>
                    <a:pt x="1957202" y="1769995"/>
                  </a:lnTo>
                  <a:lnTo>
                    <a:pt x="1917264" y="1794784"/>
                  </a:lnTo>
                  <a:lnTo>
                    <a:pt x="1873532" y="1813268"/>
                  </a:lnTo>
                  <a:lnTo>
                    <a:pt x="1826633" y="1824819"/>
                  </a:lnTo>
                  <a:lnTo>
                    <a:pt x="1777196" y="1828808"/>
                  </a:lnTo>
                  <a:lnTo>
                    <a:pt x="304804" y="1828808"/>
                  </a:lnTo>
                  <a:lnTo>
                    <a:pt x="255363" y="1824819"/>
                  </a:lnTo>
                  <a:lnTo>
                    <a:pt x="208463" y="1813268"/>
                  </a:lnTo>
                  <a:lnTo>
                    <a:pt x="164729" y="1794784"/>
                  </a:lnTo>
                  <a:lnTo>
                    <a:pt x="124791" y="1769995"/>
                  </a:lnTo>
                  <a:lnTo>
                    <a:pt x="89275" y="1739527"/>
                  </a:lnTo>
                  <a:lnTo>
                    <a:pt x="58810" y="1704009"/>
                  </a:lnTo>
                  <a:lnTo>
                    <a:pt x="34022" y="1664068"/>
                  </a:lnTo>
                  <a:lnTo>
                    <a:pt x="15539" y="1620332"/>
                  </a:lnTo>
                  <a:lnTo>
                    <a:pt x="3989" y="1573428"/>
                  </a:lnTo>
                  <a:lnTo>
                    <a:pt x="0" y="1523984"/>
                  </a:lnTo>
                  <a:lnTo>
                    <a:pt x="0" y="304804"/>
                  </a:lnTo>
                  <a:close/>
                </a:path>
              </a:pathLst>
            </a:custGeom>
            <a:ln w="2857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45025" y="1552076"/>
              <a:ext cx="1828793" cy="1828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09219" y="1895851"/>
              <a:ext cx="518159" cy="1111250"/>
            </a:xfrm>
            <a:custGeom>
              <a:avLst/>
              <a:gdLst/>
              <a:ahLst/>
              <a:cxnLst/>
              <a:rect l="l" t="t" r="r" b="b"/>
              <a:pathLst>
                <a:path w="518160" h="1111250">
                  <a:moveTo>
                    <a:pt x="388349" y="1110892"/>
                  </a:moveTo>
                  <a:lnTo>
                    <a:pt x="129449" y="1110892"/>
                  </a:lnTo>
                  <a:lnTo>
                    <a:pt x="129449" y="258899"/>
                  </a:lnTo>
                  <a:lnTo>
                    <a:pt x="0" y="258899"/>
                  </a:lnTo>
                  <a:lnTo>
                    <a:pt x="258899" y="0"/>
                  </a:lnTo>
                  <a:lnTo>
                    <a:pt x="517798" y="258899"/>
                  </a:lnTo>
                  <a:lnTo>
                    <a:pt x="388349" y="258899"/>
                  </a:lnTo>
                  <a:lnTo>
                    <a:pt x="388349" y="1110892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09219" y="1895851"/>
              <a:ext cx="518159" cy="1111250"/>
            </a:xfrm>
            <a:custGeom>
              <a:avLst/>
              <a:gdLst/>
              <a:ahLst/>
              <a:cxnLst/>
              <a:rect l="l" t="t" r="r" b="b"/>
              <a:pathLst>
                <a:path w="518160" h="1111250">
                  <a:moveTo>
                    <a:pt x="0" y="258899"/>
                  </a:moveTo>
                  <a:lnTo>
                    <a:pt x="258899" y="0"/>
                  </a:lnTo>
                  <a:lnTo>
                    <a:pt x="517798" y="258899"/>
                  </a:lnTo>
                  <a:lnTo>
                    <a:pt x="388349" y="258899"/>
                  </a:lnTo>
                  <a:lnTo>
                    <a:pt x="388349" y="1110892"/>
                  </a:lnTo>
                  <a:lnTo>
                    <a:pt x="129449" y="1110892"/>
                  </a:lnTo>
                  <a:lnTo>
                    <a:pt x="129449" y="258899"/>
                  </a:lnTo>
                  <a:lnTo>
                    <a:pt x="0" y="258899"/>
                  </a:lnTo>
                  <a:close/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36069" y="3461638"/>
            <a:ext cx="16548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Lato"/>
                <a:cs typeface="Lato"/>
              </a:rPr>
              <a:t>Model</a:t>
            </a:r>
            <a:r>
              <a:rPr dirty="0" sz="1600" spc="-15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Complexity</a:t>
            </a:r>
            <a:endParaRPr sz="1600">
              <a:latin typeface="Lato"/>
              <a:cs typeface="La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651129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As</a:t>
            </a:r>
            <a:r>
              <a:rPr dirty="0" spc="-160"/>
              <a:t> </a:t>
            </a:r>
            <a:r>
              <a:rPr dirty="0" spc="5"/>
              <a:t>Model</a:t>
            </a:r>
            <a:r>
              <a:rPr dirty="0" spc="-160"/>
              <a:t> </a:t>
            </a:r>
            <a:r>
              <a:rPr dirty="0" spc="10"/>
              <a:t>Complexity</a:t>
            </a:r>
            <a:r>
              <a:rPr dirty="0" spc="-160"/>
              <a:t> </a:t>
            </a:r>
            <a:r>
              <a:rPr dirty="0" spc="25"/>
              <a:t>Increases</a:t>
            </a:r>
            <a:r>
              <a:rPr dirty="0" spc="-160"/>
              <a:t> </a:t>
            </a:r>
            <a:r>
              <a:rPr dirty="0" spc="20"/>
              <a:t>Cost</a:t>
            </a:r>
            <a:r>
              <a:rPr dirty="0" spc="-160"/>
              <a:t> </a:t>
            </a:r>
            <a:r>
              <a:rPr dirty="0" spc="25"/>
              <a:t>Increases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3627755" y="1562796"/>
            <a:ext cx="2279650" cy="1828800"/>
            <a:chOff x="3627755" y="1562796"/>
            <a:chExt cx="2279650" cy="1828800"/>
          </a:xfrm>
        </p:grpSpPr>
        <p:sp>
          <p:nvSpPr>
            <p:cNvPr id="10" name="object 10"/>
            <p:cNvSpPr/>
            <p:nvPr/>
          </p:nvSpPr>
          <p:spPr>
            <a:xfrm>
              <a:off x="4078566" y="1562796"/>
              <a:ext cx="1828796" cy="18287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32517" y="2366581"/>
              <a:ext cx="421005" cy="337185"/>
            </a:xfrm>
            <a:custGeom>
              <a:avLst/>
              <a:gdLst/>
              <a:ahLst/>
              <a:cxnLst/>
              <a:rect l="l" t="t" r="r" b="b"/>
              <a:pathLst>
                <a:path w="421004" h="337185">
                  <a:moveTo>
                    <a:pt x="420890" y="202044"/>
                  </a:moveTo>
                  <a:lnTo>
                    <a:pt x="0" y="202044"/>
                  </a:lnTo>
                  <a:lnTo>
                    <a:pt x="0" y="336740"/>
                  </a:lnTo>
                  <a:lnTo>
                    <a:pt x="420890" y="336740"/>
                  </a:lnTo>
                  <a:lnTo>
                    <a:pt x="420890" y="202044"/>
                  </a:lnTo>
                  <a:close/>
                </a:path>
                <a:path w="421004" h="337185">
                  <a:moveTo>
                    <a:pt x="420890" y="0"/>
                  </a:moveTo>
                  <a:lnTo>
                    <a:pt x="0" y="0"/>
                  </a:lnTo>
                  <a:lnTo>
                    <a:pt x="0" y="134696"/>
                  </a:lnTo>
                  <a:lnTo>
                    <a:pt x="420890" y="134696"/>
                  </a:lnTo>
                  <a:lnTo>
                    <a:pt x="420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32517" y="2366572"/>
              <a:ext cx="421005" cy="337185"/>
            </a:xfrm>
            <a:custGeom>
              <a:avLst/>
              <a:gdLst/>
              <a:ahLst/>
              <a:cxnLst/>
              <a:rect l="l" t="t" r="r" b="b"/>
              <a:pathLst>
                <a:path w="421004" h="337185">
                  <a:moveTo>
                    <a:pt x="0" y="0"/>
                  </a:moveTo>
                  <a:lnTo>
                    <a:pt x="420899" y="0"/>
                  </a:lnTo>
                  <a:lnTo>
                    <a:pt x="420899" y="134697"/>
                  </a:lnTo>
                  <a:lnTo>
                    <a:pt x="0" y="134697"/>
                  </a:lnTo>
                  <a:lnTo>
                    <a:pt x="0" y="0"/>
                  </a:lnTo>
                  <a:close/>
                </a:path>
                <a:path w="421004" h="337185">
                  <a:moveTo>
                    <a:pt x="0" y="202047"/>
                  </a:moveTo>
                  <a:lnTo>
                    <a:pt x="420899" y="202047"/>
                  </a:lnTo>
                  <a:lnTo>
                    <a:pt x="420899" y="336746"/>
                  </a:lnTo>
                  <a:lnTo>
                    <a:pt x="0" y="336746"/>
                  </a:lnTo>
                  <a:lnTo>
                    <a:pt x="0" y="20204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6137137" y="1211722"/>
            <a:ext cx="415290" cy="2787015"/>
          </a:xfrm>
          <a:custGeom>
            <a:avLst/>
            <a:gdLst/>
            <a:ahLst/>
            <a:cxnLst/>
            <a:rect l="l" t="t" r="r" b="b"/>
            <a:pathLst>
              <a:path w="415290" h="2787015">
                <a:moveTo>
                  <a:pt x="415199" y="2786394"/>
                </a:moveTo>
                <a:lnTo>
                  <a:pt x="367599" y="2780911"/>
                </a:lnTo>
                <a:lnTo>
                  <a:pt x="323904" y="2765292"/>
                </a:lnTo>
                <a:lnTo>
                  <a:pt x="285358" y="2740785"/>
                </a:lnTo>
                <a:lnTo>
                  <a:pt x="253208" y="2708635"/>
                </a:lnTo>
                <a:lnTo>
                  <a:pt x="228700" y="2670089"/>
                </a:lnTo>
                <a:lnTo>
                  <a:pt x="213082" y="2626394"/>
                </a:lnTo>
                <a:lnTo>
                  <a:pt x="207599" y="2578794"/>
                </a:lnTo>
                <a:lnTo>
                  <a:pt x="207599" y="1600796"/>
                </a:lnTo>
                <a:lnTo>
                  <a:pt x="202116" y="1553197"/>
                </a:lnTo>
                <a:lnTo>
                  <a:pt x="186498" y="1509501"/>
                </a:lnTo>
                <a:lnTo>
                  <a:pt x="161990" y="1470955"/>
                </a:lnTo>
                <a:lnTo>
                  <a:pt x="129841" y="1438805"/>
                </a:lnTo>
                <a:lnTo>
                  <a:pt x="91295" y="1414298"/>
                </a:lnTo>
                <a:lnTo>
                  <a:pt x="47599" y="1398680"/>
                </a:lnTo>
                <a:lnTo>
                  <a:pt x="0" y="1393197"/>
                </a:lnTo>
                <a:lnTo>
                  <a:pt x="47599" y="1387714"/>
                </a:lnTo>
                <a:lnTo>
                  <a:pt x="91295" y="1372095"/>
                </a:lnTo>
                <a:lnTo>
                  <a:pt x="129841" y="1347588"/>
                </a:lnTo>
                <a:lnTo>
                  <a:pt x="161990" y="1315438"/>
                </a:lnTo>
                <a:lnTo>
                  <a:pt x="186498" y="1276892"/>
                </a:lnTo>
                <a:lnTo>
                  <a:pt x="202116" y="1233196"/>
                </a:lnTo>
                <a:lnTo>
                  <a:pt x="207599" y="1185597"/>
                </a:lnTo>
                <a:lnTo>
                  <a:pt x="207599" y="207599"/>
                </a:lnTo>
                <a:lnTo>
                  <a:pt x="213082" y="159998"/>
                </a:lnTo>
                <a:lnTo>
                  <a:pt x="228700" y="116302"/>
                </a:lnTo>
                <a:lnTo>
                  <a:pt x="253208" y="77756"/>
                </a:lnTo>
                <a:lnTo>
                  <a:pt x="285358" y="45607"/>
                </a:lnTo>
                <a:lnTo>
                  <a:pt x="323904" y="21100"/>
                </a:lnTo>
                <a:lnTo>
                  <a:pt x="367599" y="5482"/>
                </a:lnTo>
                <a:lnTo>
                  <a:pt x="4151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04736" y="1170122"/>
            <a:ext cx="914398" cy="914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92161" y="1401038"/>
            <a:ext cx="39433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>
                <a:latin typeface="Lato"/>
                <a:cs typeface="Lato"/>
              </a:rPr>
              <a:t>GPU  </a:t>
            </a:r>
            <a:r>
              <a:rPr dirty="0" sz="1400">
                <a:latin typeface="Lato"/>
                <a:cs typeface="Lato"/>
              </a:rPr>
              <a:t>TPU</a:t>
            </a:r>
            <a:endParaRPr sz="1400">
              <a:latin typeface="Lato"/>
              <a:cs typeface="La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04736" y="2236920"/>
            <a:ext cx="914398" cy="9143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692161" y="2580478"/>
            <a:ext cx="63309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Lato"/>
                <a:cs typeface="Lato"/>
              </a:rPr>
              <a:t>Model  </a:t>
            </a:r>
            <a:r>
              <a:rPr dirty="0" sz="1400" spc="15">
                <a:latin typeface="Lato"/>
                <a:cs typeface="Lato"/>
              </a:rPr>
              <a:t>registry</a:t>
            </a:r>
            <a:endParaRPr sz="1400">
              <a:latin typeface="Lato"/>
              <a:cs typeface="La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04736" y="3227643"/>
            <a:ext cx="914398" cy="9143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692161" y="3571076"/>
            <a:ext cx="104711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>
                <a:latin typeface="Lato"/>
                <a:cs typeface="Lato"/>
              </a:rPr>
              <a:t>Maintenance  </a:t>
            </a:r>
            <a:r>
              <a:rPr dirty="0" sz="1400" spc="5">
                <a:latin typeface="Lato"/>
                <a:cs typeface="Lato"/>
              </a:rPr>
              <a:t>burden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63265"/>
            <a:ext cx="9143981" cy="58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1699" y="4694790"/>
            <a:ext cx="1471899" cy="330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3849" y="2035358"/>
            <a:ext cx="4200525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 spc="-5">
                <a:latin typeface="Lato"/>
                <a:cs typeface="Lato"/>
              </a:rPr>
              <a:t>The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challenge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for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ML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practitioners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is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to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balance  </a:t>
            </a:r>
            <a:r>
              <a:rPr dirty="0" sz="1600" spc="-5">
                <a:latin typeface="Lato"/>
                <a:cs typeface="Lato"/>
              </a:rPr>
              <a:t>complexity </a:t>
            </a:r>
            <a:r>
              <a:rPr dirty="0" sz="1600">
                <a:latin typeface="Lato"/>
                <a:cs typeface="Lato"/>
              </a:rPr>
              <a:t>and</a:t>
            </a:r>
            <a:r>
              <a:rPr dirty="0" sz="1600" spc="-210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cost.</a:t>
            </a:r>
            <a:endParaRPr sz="1600">
              <a:latin typeface="Lato"/>
              <a:cs typeface="La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95189" y="972198"/>
            <a:ext cx="3199093" cy="3199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344" y="151663"/>
            <a:ext cx="435356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15">
                <a:latin typeface="Lato"/>
                <a:cs typeface="Lato"/>
              </a:rPr>
              <a:t>Balancing</a:t>
            </a:r>
            <a:r>
              <a:rPr dirty="0" sz="2500" spc="-160">
                <a:latin typeface="Lato"/>
                <a:cs typeface="Lato"/>
              </a:rPr>
              <a:t> </a:t>
            </a:r>
            <a:r>
              <a:rPr dirty="0" sz="2500" spc="20">
                <a:latin typeface="Lato"/>
                <a:cs typeface="Lato"/>
              </a:rPr>
              <a:t>Cost</a:t>
            </a:r>
            <a:r>
              <a:rPr dirty="0" sz="2500" spc="-160">
                <a:latin typeface="Lato"/>
                <a:cs typeface="Lato"/>
              </a:rPr>
              <a:t> </a:t>
            </a:r>
            <a:r>
              <a:rPr dirty="0" sz="2500" spc="15">
                <a:latin typeface="Lato"/>
                <a:cs typeface="Lato"/>
              </a:rPr>
              <a:t>and</a:t>
            </a:r>
            <a:r>
              <a:rPr dirty="0" sz="2500" spc="-155">
                <a:latin typeface="Lato"/>
                <a:cs typeface="Lato"/>
              </a:rPr>
              <a:t> </a:t>
            </a:r>
            <a:r>
              <a:rPr dirty="0" sz="2500" spc="10">
                <a:latin typeface="Lato"/>
                <a:cs typeface="Lato"/>
              </a:rPr>
              <a:t>Complexity</a:t>
            </a:r>
            <a:endParaRPr sz="25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78726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Optimizing</a:t>
            </a:r>
            <a:r>
              <a:rPr dirty="0" spc="-165"/>
              <a:t> </a:t>
            </a:r>
            <a:r>
              <a:rPr dirty="0" spc="15"/>
              <a:t>and</a:t>
            </a:r>
            <a:r>
              <a:rPr dirty="0" spc="-160"/>
              <a:t> </a:t>
            </a:r>
            <a:r>
              <a:rPr dirty="0" spc="10"/>
              <a:t>Satisﬁcing</a:t>
            </a:r>
            <a:r>
              <a:rPr dirty="0" spc="-165"/>
              <a:t> </a:t>
            </a:r>
            <a:r>
              <a:rPr dirty="0" spc="25"/>
              <a:t>Metrics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82490" y="1246322"/>
            <a:ext cx="2786380" cy="1371600"/>
            <a:chOff x="1082490" y="1246322"/>
            <a:chExt cx="2786380" cy="1371600"/>
          </a:xfrm>
        </p:grpSpPr>
        <p:sp>
          <p:nvSpPr>
            <p:cNvPr id="4" name="object 4"/>
            <p:cNvSpPr/>
            <p:nvPr/>
          </p:nvSpPr>
          <p:spPr>
            <a:xfrm>
              <a:off x="1082490" y="1246322"/>
              <a:ext cx="1371597" cy="13715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96682" y="1246322"/>
              <a:ext cx="1371597" cy="13715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81435" y="2540357"/>
            <a:ext cx="2799715" cy="1381125"/>
          </a:xfrm>
          <a:prstGeom prst="rect">
            <a:avLst/>
          </a:prstGeom>
          <a:solidFill>
            <a:srgbClr val="D8D8D8"/>
          </a:solidFill>
        </p:spPr>
        <p:txBody>
          <a:bodyPr wrap="square" lIns="0" tIns="8191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645"/>
              </a:spcBef>
            </a:pPr>
            <a:r>
              <a:rPr dirty="0" sz="1600" spc="-5">
                <a:latin typeface="Lato"/>
                <a:cs typeface="Lato"/>
              </a:rPr>
              <a:t>Model’s </a:t>
            </a:r>
            <a:r>
              <a:rPr dirty="0" sz="1600" spc="5">
                <a:latin typeface="Lato"/>
                <a:cs typeface="Lato"/>
              </a:rPr>
              <a:t>optimizing</a:t>
            </a:r>
            <a:r>
              <a:rPr dirty="0" sz="1600" spc="-21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metric:</a:t>
            </a:r>
            <a:endParaRPr sz="1600">
              <a:latin typeface="Lato"/>
              <a:cs typeface="Lato"/>
            </a:endParaRPr>
          </a:p>
          <a:p>
            <a:pPr marL="54737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547370" algn="l"/>
                <a:tab pos="548005" algn="l"/>
              </a:tabLst>
            </a:pPr>
            <a:r>
              <a:rPr dirty="0" sz="1600" spc="-5">
                <a:latin typeface="Lato"/>
                <a:cs typeface="Lato"/>
              </a:rPr>
              <a:t>Accuracy</a:t>
            </a:r>
            <a:endParaRPr sz="1600">
              <a:latin typeface="Lato"/>
              <a:cs typeface="Lato"/>
            </a:endParaRPr>
          </a:p>
          <a:p>
            <a:pPr marL="54737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547370" algn="l"/>
                <a:tab pos="548005" algn="l"/>
              </a:tabLst>
            </a:pPr>
            <a:r>
              <a:rPr dirty="0" sz="1600" spc="5">
                <a:latin typeface="Lato"/>
                <a:cs typeface="Lato"/>
              </a:rPr>
              <a:t>Precision</a:t>
            </a:r>
            <a:endParaRPr sz="1600">
              <a:latin typeface="Lato"/>
              <a:cs typeface="Lato"/>
            </a:endParaRPr>
          </a:p>
          <a:p>
            <a:pPr marL="54737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547370" algn="l"/>
                <a:tab pos="548005" algn="l"/>
              </a:tabLst>
            </a:pPr>
            <a:r>
              <a:rPr dirty="0" sz="1600" spc="10">
                <a:latin typeface="Lato"/>
                <a:cs typeface="Lato"/>
              </a:rPr>
              <a:t>Recall</a:t>
            </a:r>
            <a:endParaRPr sz="1600">
              <a:latin typeface="Lato"/>
              <a:cs typeface="La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01887" y="1246322"/>
            <a:ext cx="1371597" cy="1371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87926" y="2540357"/>
            <a:ext cx="2799715" cy="138112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8191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645"/>
              </a:spcBef>
            </a:pPr>
            <a:r>
              <a:rPr dirty="0" sz="1600">
                <a:latin typeface="Lato"/>
                <a:cs typeface="Lato"/>
              </a:rPr>
              <a:t>Satisﬁcing </a:t>
            </a:r>
            <a:r>
              <a:rPr dirty="0" sz="1600" spc="15">
                <a:latin typeface="Lato"/>
                <a:cs typeface="Lato"/>
              </a:rPr>
              <a:t>(Gating)</a:t>
            </a:r>
            <a:r>
              <a:rPr dirty="0" sz="1600" spc="-22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metric:</a:t>
            </a:r>
            <a:endParaRPr sz="1600">
              <a:latin typeface="Lato"/>
              <a:cs typeface="Lato"/>
            </a:endParaRPr>
          </a:p>
          <a:p>
            <a:pPr marL="54737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547370" algn="l"/>
                <a:tab pos="548005" algn="l"/>
              </a:tabLst>
            </a:pPr>
            <a:r>
              <a:rPr dirty="0" sz="1600">
                <a:latin typeface="Lato"/>
                <a:cs typeface="Lato"/>
              </a:rPr>
              <a:t>Latency</a:t>
            </a:r>
            <a:endParaRPr sz="1600">
              <a:latin typeface="Lato"/>
              <a:cs typeface="Lato"/>
            </a:endParaRPr>
          </a:p>
          <a:p>
            <a:pPr marL="54737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547370" algn="l"/>
                <a:tab pos="548005" algn="l"/>
              </a:tabLst>
            </a:pPr>
            <a:r>
              <a:rPr dirty="0" sz="1600" spc="-5">
                <a:latin typeface="Lato"/>
                <a:cs typeface="Lato"/>
              </a:rPr>
              <a:t>Model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Size</a:t>
            </a:r>
            <a:endParaRPr sz="1600">
              <a:latin typeface="Lato"/>
              <a:cs typeface="Lato"/>
            </a:endParaRPr>
          </a:p>
          <a:p>
            <a:pPr marL="54737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547370" algn="l"/>
                <a:tab pos="548005" algn="l"/>
              </a:tabLst>
            </a:pPr>
            <a:r>
              <a:rPr dirty="0" sz="1600">
                <a:latin typeface="Lato"/>
                <a:cs typeface="Lato"/>
              </a:rPr>
              <a:t>GPU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load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824" y="1969423"/>
            <a:ext cx="1371597" cy="1371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8562" y="1197022"/>
            <a:ext cx="1564640" cy="796290"/>
          </a:xfrm>
          <a:prstGeom prst="rect">
            <a:avLst/>
          </a:prstGeom>
          <a:solidFill>
            <a:srgbClr val="666666"/>
          </a:solidFill>
        </p:spPr>
        <p:txBody>
          <a:bodyPr wrap="square" lIns="0" tIns="137795" rIns="0" bIns="0" rtlCol="0" vert="horz">
            <a:spAutoFit/>
          </a:bodyPr>
          <a:lstStyle/>
          <a:p>
            <a:pPr marL="159385" marR="106680" indent="-45085">
              <a:lnSpc>
                <a:spcPct val="101600"/>
              </a:lnSpc>
              <a:spcBef>
                <a:spcPts val="1085"/>
              </a:spcBef>
            </a:pPr>
            <a:r>
              <a:rPr dirty="0" sz="1600" spc="-10">
                <a:solidFill>
                  <a:srgbClr val="FFFFFF"/>
                </a:solidFill>
                <a:latin typeface="Lato"/>
                <a:cs typeface="Lato"/>
              </a:rPr>
              <a:t>Specify</a:t>
            </a:r>
            <a:r>
              <a:rPr dirty="0" sz="1600" spc="-16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Lato"/>
                <a:cs typeface="Lato"/>
              </a:rPr>
              <a:t>serving  </a:t>
            </a:r>
            <a:r>
              <a:rPr dirty="0" sz="1600" spc="10">
                <a:solidFill>
                  <a:srgbClr val="FFFFFF"/>
                </a:solidFill>
                <a:latin typeface="Lato"/>
                <a:cs typeface="Lato"/>
              </a:rPr>
              <a:t>infrastructure</a:t>
            </a:r>
            <a:endParaRPr sz="16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9565" y="1969423"/>
            <a:ext cx="1371597" cy="1371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69971" y="1195785"/>
            <a:ext cx="1570990" cy="798830"/>
          </a:xfrm>
          <a:prstGeom prst="rect">
            <a:avLst/>
          </a:prstGeom>
          <a:solidFill>
            <a:srgbClr val="B6B6B6"/>
          </a:solidFill>
        </p:spPr>
        <p:txBody>
          <a:bodyPr wrap="square" lIns="0" tIns="139065" rIns="0" bIns="0" rtlCol="0" vert="horz">
            <a:spAutoFit/>
          </a:bodyPr>
          <a:lstStyle/>
          <a:p>
            <a:pPr marL="298450" marR="103505" indent="-187325">
              <a:lnSpc>
                <a:spcPct val="101600"/>
              </a:lnSpc>
              <a:spcBef>
                <a:spcPts val="1095"/>
              </a:spcBef>
            </a:pPr>
            <a:r>
              <a:rPr dirty="0" sz="1600" spc="10">
                <a:latin typeface="Lato"/>
                <a:cs typeface="Lato"/>
              </a:rPr>
              <a:t>Increase</a:t>
            </a:r>
            <a:r>
              <a:rPr dirty="0" sz="1600" spc="-18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model  </a:t>
            </a:r>
            <a:r>
              <a:rPr dirty="0" sz="1600" spc="-5">
                <a:latin typeface="Lato"/>
                <a:cs typeface="Lato"/>
              </a:rPr>
              <a:t>complexity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02134" y="1969423"/>
            <a:ext cx="3672204" cy="1371600"/>
            <a:chOff x="1602134" y="1969423"/>
            <a:chExt cx="3672204" cy="1371600"/>
          </a:xfrm>
        </p:grpSpPr>
        <p:sp>
          <p:nvSpPr>
            <p:cNvPr id="7" name="object 7"/>
            <p:cNvSpPr/>
            <p:nvPr/>
          </p:nvSpPr>
          <p:spPr>
            <a:xfrm>
              <a:off x="1616421" y="2655219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39" h="0">
                  <a:moveTo>
                    <a:pt x="0" y="0"/>
                  </a:moveTo>
                  <a:lnTo>
                    <a:pt x="28154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83683" y="2593732"/>
              <a:ext cx="158252" cy="122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02417" y="1969423"/>
              <a:ext cx="1371597" cy="13715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798054" y="1191022"/>
            <a:ext cx="1580515" cy="808355"/>
          </a:xfrm>
          <a:prstGeom prst="rect">
            <a:avLst/>
          </a:prstGeom>
          <a:solidFill>
            <a:srgbClr val="EFEFEF"/>
          </a:solidFill>
        </p:spPr>
        <p:txBody>
          <a:bodyPr wrap="square" lIns="0" tIns="20320" rIns="0" bIns="0" rtlCol="0" vert="horz">
            <a:spAutoFit/>
          </a:bodyPr>
          <a:lstStyle/>
          <a:p>
            <a:pPr algn="ctr" marL="341630" marR="333375">
              <a:lnSpc>
                <a:spcPct val="101600"/>
              </a:lnSpc>
              <a:spcBef>
                <a:spcPts val="160"/>
              </a:spcBef>
            </a:pPr>
            <a:r>
              <a:rPr dirty="0" sz="1600">
                <a:latin typeface="Lato"/>
                <a:cs typeface="Lato"/>
              </a:rPr>
              <a:t>Improve  </a:t>
            </a:r>
            <a:r>
              <a:rPr dirty="0" sz="1600" spc="10">
                <a:latin typeface="Lato"/>
                <a:cs typeface="Lato"/>
              </a:rPr>
              <a:t>predicti</a:t>
            </a:r>
            <a:r>
              <a:rPr dirty="0" sz="1600" spc="-10">
                <a:latin typeface="Lato"/>
                <a:cs typeface="Lato"/>
              </a:rPr>
              <a:t>v</a:t>
            </a:r>
            <a:r>
              <a:rPr dirty="0" sz="1600" spc="-5">
                <a:latin typeface="Lato"/>
                <a:cs typeface="Lato"/>
              </a:rPr>
              <a:t>e  </a:t>
            </a:r>
            <a:r>
              <a:rPr dirty="0" sz="1600" spc="-5">
                <a:latin typeface="Lato"/>
                <a:cs typeface="Lato"/>
              </a:rPr>
              <a:t>power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26880" y="1969423"/>
            <a:ext cx="3680460" cy="1371600"/>
            <a:chOff x="3426880" y="1969423"/>
            <a:chExt cx="3680460" cy="1371600"/>
          </a:xfrm>
        </p:grpSpPr>
        <p:sp>
          <p:nvSpPr>
            <p:cNvPr id="12" name="object 12"/>
            <p:cNvSpPr/>
            <p:nvPr/>
          </p:nvSpPr>
          <p:spPr>
            <a:xfrm>
              <a:off x="3441168" y="2655219"/>
              <a:ext cx="290195" cy="0"/>
            </a:xfrm>
            <a:custGeom>
              <a:avLst/>
              <a:gdLst/>
              <a:ahLst/>
              <a:cxnLst/>
              <a:rect l="l" t="t" r="r" b="b"/>
              <a:pathLst>
                <a:path w="290195" h="0">
                  <a:moveTo>
                    <a:pt x="0" y="0"/>
                  </a:moveTo>
                  <a:lnTo>
                    <a:pt x="28964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16530" y="2593732"/>
              <a:ext cx="158249" cy="1229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35263" y="1969423"/>
              <a:ext cx="1371597" cy="13715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630901" y="1191022"/>
            <a:ext cx="1580515" cy="808355"/>
          </a:xfrm>
          <a:prstGeom prst="rect">
            <a:avLst/>
          </a:prstGeom>
          <a:solidFill>
            <a:srgbClr val="EFEFEF"/>
          </a:solidFill>
        </p:spPr>
        <p:txBody>
          <a:bodyPr wrap="square" lIns="0" tIns="144145" rIns="0" bIns="0" rtlCol="0" vert="horz">
            <a:spAutoFit/>
          </a:bodyPr>
          <a:lstStyle/>
          <a:p>
            <a:pPr marL="457200" marR="346075" indent="-103505">
              <a:lnSpc>
                <a:spcPct val="101600"/>
              </a:lnSpc>
              <a:spcBef>
                <a:spcPts val="1135"/>
              </a:spcBef>
            </a:pPr>
            <a:r>
              <a:rPr dirty="0" sz="1600" spc="10">
                <a:latin typeface="Lato"/>
                <a:cs typeface="Lato"/>
              </a:rPr>
              <a:t>Hit</a:t>
            </a:r>
            <a:r>
              <a:rPr dirty="0" sz="1600" spc="-19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gating  </a:t>
            </a:r>
            <a:r>
              <a:rPr dirty="0" sz="1600" spc="10">
                <a:latin typeface="Lato"/>
                <a:cs typeface="Lato"/>
              </a:rPr>
              <a:t>metrics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59727" y="1969423"/>
            <a:ext cx="3680460" cy="1371600"/>
            <a:chOff x="5259727" y="1969423"/>
            <a:chExt cx="3680460" cy="1371600"/>
          </a:xfrm>
        </p:grpSpPr>
        <p:sp>
          <p:nvSpPr>
            <p:cNvPr id="17" name="object 17"/>
            <p:cNvSpPr/>
            <p:nvPr/>
          </p:nvSpPr>
          <p:spPr>
            <a:xfrm>
              <a:off x="5274014" y="2655219"/>
              <a:ext cx="290195" cy="0"/>
            </a:xfrm>
            <a:custGeom>
              <a:avLst/>
              <a:gdLst/>
              <a:ahLst/>
              <a:cxnLst/>
              <a:rect l="l" t="t" r="r" b="b"/>
              <a:pathLst>
                <a:path w="290195" h="0">
                  <a:moveTo>
                    <a:pt x="0" y="0"/>
                  </a:moveTo>
                  <a:lnTo>
                    <a:pt x="28994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49676" y="2593732"/>
              <a:ext cx="158249" cy="1229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568109" y="1969423"/>
              <a:ext cx="1371597" cy="13715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468510" y="1195785"/>
            <a:ext cx="1570990" cy="79883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473709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Lato"/>
                <a:cs typeface="Lato"/>
              </a:rPr>
              <a:t>Accept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33688" y="2593732"/>
            <a:ext cx="7334884" cy="1661795"/>
            <a:chOff x="933688" y="2593732"/>
            <a:chExt cx="7334884" cy="1661795"/>
          </a:xfrm>
        </p:grpSpPr>
        <p:sp>
          <p:nvSpPr>
            <p:cNvPr id="22" name="object 22"/>
            <p:cNvSpPr/>
            <p:nvPr/>
          </p:nvSpPr>
          <p:spPr>
            <a:xfrm>
              <a:off x="7106860" y="2655219"/>
              <a:ext cx="290195" cy="0"/>
            </a:xfrm>
            <a:custGeom>
              <a:avLst/>
              <a:gdLst/>
              <a:ahLst/>
              <a:cxnLst/>
              <a:rect l="l" t="t" r="r" b="b"/>
              <a:pathLst>
                <a:path w="290195" h="0">
                  <a:moveTo>
                    <a:pt x="0" y="0"/>
                  </a:moveTo>
                  <a:lnTo>
                    <a:pt x="28964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382222" y="2593732"/>
              <a:ext cx="158249" cy="122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688965" y="3341018"/>
              <a:ext cx="3565525" cy="473709"/>
            </a:xfrm>
            <a:custGeom>
              <a:avLst/>
              <a:gdLst/>
              <a:ahLst/>
              <a:cxnLst/>
              <a:rect l="l" t="t" r="r" b="b"/>
              <a:pathLst>
                <a:path w="3565525" h="473710">
                  <a:moveTo>
                    <a:pt x="3564942" y="0"/>
                  </a:moveTo>
                  <a:lnTo>
                    <a:pt x="3550582" y="51891"/>
                  </a:lnTo>
                  <a:lnTo>
                    <a:pt x="3525717" y="86210"/>
                  </a:lnTo>
                  <a:lnTo>
                    <a:pt x="3489364" y="120116"/>
                  </a:lnTo>
                  <a:lnTo>
                    <a:pt x="3442160" y="153444"/>
                  </a:lnTo>
                  <a:lnTo>
                    <a:pt x="3384745" y="186029"/>
                  </a:lnTo>
                  <a:lnTo>
                    <a:pt x="3317756" y="217707"/>
                  </a:lnTo>
                  <a:lnTo>
                    <a:pt x="3280871" y="233154"/>
                  </a:lnTo>
                  <a:lnTo>
                    <a:pt x="3241832" y="248313"/>
                  </a:lnTo>
                  <a:lnTo>
                    <a:pt x="3200719" y="263162"/>
                  </a:lnTo>
                  <a:lnTo>
                    <a:pt x="3157611" y="277682"/>
                  </a:lnTo>
                  <a:lnTo>
                    <a:pt x="3112588" y="291851"/>
                  </a:lnTo>
                  <a:lnTo>
                    <a:pt x="3065730" y="305649"/>
                  </a:lnTo>
                  <a:lnTo>
                    <a:pt x="3017118" y="319055"/>
                  </a:lnTo>
                  <a:lnTo>
                    <a:pt x="2966829" y="332049"/>
                  </a:lnTo>
                  <a:lnTo>
                    <a:pt x="2914946" y="344611"/>
                  </a:lnTo>
                  <a:lnTo>
                    <a:pt x="2861546" y="356719"/>
                  </a:lnTo>
                  <a:lnTo>
                    <a:pt x="2806710" y="368353"/>
                  </a:lnTo>
                  <a:lnTo>
                    <a:pt x="2750518" y="379492"/>
                  </a:lnTo>
                  <a:lnTo>
                    <a:pt x="2693050" y="390116"/>
                  </a:lnTo>
                  <a:lnTo>
                    <a:pt x="2634385" y="400205"/>
                  </a:lnTo>
                  <a:lnTo>
                    <a:pt x="2574603" y="409737"/>
                  </a:lnTo>
                  <a:lnTo>
                    <a:pt x="2513784" y="418692"/>
                  </a:lnTo>
                  <a:lnTo>
                    <a:pt x="2452007" y="427049"/>
                  </a:lnTo>
                  <a:lnTo>
                    <a:pt x="2389353" y="434788"/>
                  </a:lnTo>
                  <a:lnTo>
                    <a:pt x="2325901" y="441889"/>
                  </a:lnTo>
                  <a:lnTo>
                    <a:pt x="2261731" y="448330"/>
                  </a:lnTo>
                  <a:lnTo>
                    <a:pt x="2196923" y="454091"/>
                  </a:lnTo>
                  <a:lnTo>
                    <a:pt x="2131556" y="459151"/>
                  </a:lnTo>
                  <a:lnTo>
                    <a:pt x="2065711" y="463491"/>
                  </a:lnTo>
                  <a:lnTo>
                    <a:pt x="1999466" y="467088"/>
                  </a:lnTo>
                  <a:lnTo>
                    <a:pt x="1932903" y="469923"/>
                  </a:lnTo>
                  <a:lnTo>
                    <a:pt x="1866100" y="471976"/>
                  </a:lnTo>
                  <a:lnTo>
                    <a:pt x="1799138" y="473224"/>
                  </a:lnTo>
                  <a:lnTo>
                    <a:pt x="1732096" y="473649"/>
                  </a:lnTo>
                  <a:lnTo>
                    <a:pt x="1677119" y="473370"/>
                  </a:lnTo>
                  <a:lnTo>
                    <a:pt x="1622186" y="472534"/>
                  </a:lnTo>
                  <a:lnTo>
                    <a:pt x="1567341" y="471153"/>
                  </a:lnTo>
                  <a:lnTo>
                    <a:pt x="1512628" y="469239"/>
                  </a:lnTo>
                  <a:lnTo>
                    <a:pt x="1458090" y="466802"/>
                  </a:lnTo>
                  <a:lnTo>
                    <a:pt x="1403773" y="463854"/>
                  </a:lnTo>
                  <a:lnTo>
                    <a:pt x="1349719" y="460407"/>
                  </a:lnTo>
                  <a:lnTo>
                    <a:pt x="1295972" y="456471"/>
                  </a:lnTo>
                  <a:lnTo>
                    <a:pt x="1242578" y="452058"/>
                  </a:lnTo>
                  <a:lnTo>
                    <a:pt x="1189580" y="447179"/>
                  </a:lnTo>
                  <a:lnTo>
                    <a:pt x="1137021" y="441847"/>
                  </a:lnTo>
                  <a:lnTo>
                    <a:pt x="1084946" y="436071"/>
                  </a:lnTo>
                  <a:lnTo>
                    <a:pt x="1033399" y="429864"/>
                  </a:lnTo>
                  <a:lnTo>
                    <a:pt x="982424" y="423236"/>
                  </a:lnTo>
                  <a:lnTo>
                    <a:pt x="932064" y="416200"/>
                  </a:lnTo>
                  <a:lnTo>
                    <a:pt x="882365" y="408766"/>
                  </a:lnTo>
                  <a:lnTo>
                    <a:pt x="833369" y="400946"/>
                  </a:lnTo>
                  <a:lnTo>
                    <a:pt x="785121" y="392751"/>
                  </a:lnTo>
                  <a:lnTo>
                    <a:pt x="737665" y="384193"/>
                  </a:lnTo>
                  <a:lnTo>
                    <a:pt x="691045" y="375283"/>
                  </a:lnTo>
                  <a:lnTo>
                    <a:pt x="645305" y="366032"/>
                  </a:lnTo>
                  <a:lnTo>
                    <a:pt x="600489" y="356452"/>
                  </a:lnTo>
                  <a:lnTo>
                    <a:pt x="556641" y="346554"/>
                  </a:lnTo>
                  <a:lnTo>
                    <a:pt x="513804" y="336349"/>
                  </a:lnTo>
                  <a:lnTo>
                    <a:pt x="472024" y="325849"/>
                  </a:lnTo>
                  <a:lnTo>
                    <a:pt x="415822" y="310797"/>
                  </a:lnTo>
                  <a:lnTo>
                    <a:pt x="361862" y="295227"/>
                  </a:lnTo>
                  <a:lnTo>
                    <a:pt x="310260" y="279169"/>
                  </a:lnTo>
                  <a:lnTo>
                    <a:pt x="261134" y="262655"/>
                  </a:lnTo>
                  <a:lnTo>
                    <a:pt x="214602" y="245715"/>
                  </a:lnTo>
                  <a:lnTo>
                    <a:pt x="170780" y="228379"/>
                  </a:lnTo>
                  <a:lnTo>
                    <a:pt x="129785" y="210677"/>
                  </a:lnTo>
                  <a:lnTo>
                    <a:pt x="91736" y="192640"/>
                  </a:lnTo>
                  <a:lnTo>
                    <a:pt x="56749" y="174299"/>
                  </a:lnTo>
                  <a:lnTo>
                    <a:pt x="21224" y="153349"/>
                  </a:lnTo>
                  <a:lnTo>
                    <a:pt x="4999" y="142749"/>
                  </a:lnTo>
                  <a:lnTo>
                    <a:pt x="3699" y="141874"/>
                  </a:lnTo>
                  <a:lnTo>
                    <a:pt x="2399" y="140974"/>
                  </a:lnTo>
                  <a:lnTo>
                    <a:pt x="1124" y="140099"/>
                  </a:lnTo>
                  <a:lnTo>
                    <a:pt x="0" y="13932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98478" y="3361130"/>
              <a:ext cx="142974" cy="1612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35869" y="3341018"/>
              <a:ext cx="5418455" cy="709295"/>
            </a:xfrm>
            <a:custGeom>
              <a:avLst/>
              <a:gdLst/>
              <a:ahLst/>
              <a:cxnLst/>
              <a:rect l="l" t="t" r="r" b="b"/>
              <a:pathLst>
                <a:path w="5418455" h="709295">
                  <a:moveTo>
                    <a:pt x="5418039" y="0"/>
                  </a:moveTo>
                  <a:lnTo>
                    <a:pt x="5408539" y="51437"/>
                  </a:lnTo>
                  <a:lnTo>
                    <a:pt x="5380662" y="102632"/>
                  </a:lnTo>
                  <a:lnTo>
                    <a:pt x="5352330" y="136508"/>
                  </a:lnTo>
                  <a:lnTo>
                    <a:pt x="5316522" y="170099"/>
                  </a:lnTo>
                  <a:lnTo>
                    <a:pt x="5273516" y="203332"/>
                  </a:lnTo>
                  <a:lnTo>
                    <a:pt x="5223588" y="236137"/>
                  </a:lnTo>
                  <a:lnTo>
                    <a:pt x="5167016" y="268442"/>
                  </a:lnTo>
                  <a:lnTo>
                    <a:pt x="5104076" y="300175"/>
                  </a:lnTo>
                  <a:lnTo>
                    <a:pt x="5035044" y="331265"/>
                  </a:lnTo>
                  <a:lnTo>
                    <a:pt x="4998331" y="346546"/>
                  </a:lnTo>
                  <a:lnTo>
                    <a:pt x="4960199" y="361641"/>
                  </a:lnTo>
                  <a:lnTo>
                    <a:pt x="4920683" y="376538"/>
                  </a:lnTo>
                  <a:lnTo>
                    <a:pt x="4879816" y="391231"/>
                  </a:lnTo>
                  <a:lnTo>
                    <a:pt x="4837635" y="405709"/>
                  </a:lnTo>
                  <a:lnTo>
                    <a:pt x="4794173" y="419964"/>
                  </a:lnTo>
                  <a:lnTo>
                    <a:pt x="4749466" y="433987"/>
                  </a:lnTo>
                  <a:lnTo>
                    <a:pt x="4703547" y="447769"/>
                  </a:lnTo>
                  <a:lnTo>
                    <a:pt x="4656451" y="461301"/>
                  </a:lnTo>
                  <a:lnTo>
                    <a:pt x="4608214" y="474574"/>
                  </a:lnTo>
                  <a:lnTo>
                    <a:pt x="4558868" y="487580"/>
                  </a:lnTo>
                  <a:lnTo>
                    <a:pt x="4508450" y="500308"/>
                  </a:lnTo>
                  <a:lnTo>
                    <a:pt x="4456994" y="512752"/>
                  </a:lnTo>
                  <a:lnTo>
                    <a:pt x="4404534" y="524900"/>
                  </a:lnTo>
                  <a:lnTo>
                    <a:pt x="4351106" y="536745"/>
                  </a:lnTo>
                  <a:lnTo>
                    <a:pt x="4296742" y="548278"/>
                  </a:lnTo>
                  <a:lnTo>
                    <a:pt x="4241479" y="559489"/>
                  </a:lnTo>
                  <a:lnTo>
                    <a:pt x="4185351" y="570370"/>
                  </a:lnTo>
                  <a:lnTo>
                    <a:pt x="4128392" y="580912"/>
                  </a:lnTo>
                  <a:lnTo>
                    <a:pt x="4070637" y="591106"/>
                  </a:lnTo>
                  <a:lnTo>
                    <a:pt x="4012121" y="600943"/>
                  </a:lnTo>
                  <a:lnTo>
                    <a:pt x="3952878" y="610414"/>
                  </a:lnTo>
                  <a:lnTo>
                    <a:pt x="3892943" y="619510"/>
                  </a:lnTo>
                  <a:lnTo>
                    <a:pt x="3832350" y="628222"/>
                  </a:lnTo>
                  <a:lnTo>
                    <a:pt x="3771135" y="636542"/>
                  </a:lnTo>
                  <a:lnTo>
                    <a:pt x="3709331" y="644460"/>
                  </a:lnTo>
                  <a:lnTo>
                    <a:pt x="3646973" y="651967"/>
                  </a:lnTo>
                  <a:lnTo>
                    <a:pt x="3584096" y="659055"/>
                  </a:lnTo>
                  <a:lnTo>
                    <a:pt x="3520735" y="665715"/>
                  </a:lnTo>
                  <a:lnTo>
                    <a:pt x="3456924" y="671937"/>
                  </a:lnTo>
                  <a:lnTo>
                    <a:pt x="3392697" y="677713"/>
                  </a:lnTo>
                  <a:lnTo>
                    <a:pt x="3328090" y="683034"/>
                  </a:lnTo>
                  <a:lnTo>
                    <a:pt x="3263137" y="687891"/>
                  </a:lnTo>
                  <a:lnTo>
                    <a:pt x="3197872" y="692275"/>
                  </a:lnTo>
                  <a:lnTo>
                    <a:pt x="3132330" y="696177"/>
                  </a:lnTo>
                  <a:lnTo>
                    <a:pt x="3066547" y="699588"/>
                  </a:lnTo>
                  <a:lnTo>
                    <a:pt x="3000555" y="702500"/>
                  </a:lnTo>
                  <a:lnTo>
                    <a:pt x="2934391" y="704902"/>
                  </a:lnTo>
                  <a:lnTo>
                    <a:pt x="2868088" y="706788"/>
                  </a:lnTo>
                  <a:lnTo>
                    <a:pt x="2801681" y="708146"/>
                  </a:lnTo>
                  <a:lnTo>
                    <a:pt x="2735205" y="708969"/>
                  </a:lnTo>
                  <a:lnTo>
                    <a:pt x="2668694" y="709248"/>
                  </a:lnTo>
                  <a:lnTo>
                    <a:pt x="2614435" y="709069"/>
                  </a:lnTo>
                  <a:lnTo>
                    <a:pt x="2560194" y="708526"/>
                  </a:lnTo>
                  <a:lnTo>
                    <a:pt x="2505991" y="707624"/>
                  </a:lnTo>
                  <a:lnTo>
                    <a:pt x="2451844" y="706369"/>
                  </a:lnTo>
                  <a:lnTo>
                    <a:pt x="2397772" y="704765"/>
                  </a:lnTo>
                  <a:lnTo>
                    <a:pt x="2343794" y="702816"/>
                  </a:lnTo>
                  <a:lnTo>
                    <a:pt x="2289929" y="700528"/>
                  </a:lnTo>
                  <a:lnTo>
                    <a:pt x="2236195" y="697906"/>
                  </a:lnTo>
                  <a:lnTo>
                    <a:pt x="2182612" y="694955"/>
                  </a:lnTo>
                  <a:lnTo>
                    <a:pt x="2129197" y="691679"/>
                  </a:lnTo>
                  <a:lnTo>
                    <a:pt x="2075971" y="688083"/>
                  </a:lnTo>
                  <a:lnTo>
                    <a:pt x="2022951" y="684172"/>
                  </a:lnTo>
                  <a:lnTo>
                    <a:pt x="1970156" y="679950"/>
                  </a:lnTo>
                  <a:lnTo>
                    <a:pt x="1917605" y="675424"/>
                  </a:lnTo>
                  <a:lnTo>
                    <a:pt x="1865318" y="670597"/>
                  </a:lnTo>
                  <a:lnTo>
                    <a:pt x="1813312" y="665475"/>
                  </a:lnTo>
                  <a:lnTo>
                    <a:pt x="1761607" y="660062"/>
                  </a:lnTo>
                  <a:lnTo>
                    <a:pt x="1710222" y="654363"/>
                  </a:lnTo>
                  <a:lnTo>
                    <a:pt x="1659174" y="648383"/>
                  </a:lnTo>
                  <a:lnTo>
                    <a:pt x="1608484" y="642126"/>
                  </a:lnTo>
                  <a:lnTo>
                    <a:pt x="1558169" y="635599"/>
                  </a:lnTo>
                  <a:lnTo>
                    <a:pt x="1508249" y="628805"/>
                  </a:lnTo>
                  <a:lnTo>
                    <a:pt x="1458742" y="621749"/>
                  </a:lnTo>
                  <a:lnTo>
                    <a:pt x="1409668" y="614437"/>
                  </a:lnTo>
                  <a:lnTo>
                    <a:pt x="1361044" y="606873"/>
                  </a:lnTo>
                  <a:lnTo>
                    <a:pt x="1312890" y="599062"/>
                  </a:lnTo>
                  <a:lnTo>
                    <a:pt x="1265224" y="591008"/>
                  </a:lnTo>
                  <a:lnTo>
                    <a:pt x="1218066" y="582718"/>
                  </a:lnTo>
                  <a:lnTo>
                    <a:pt x="1171434" y="574194"/>
                  </a:lnTo>
                  <a:lnTo>
                    <a:pt x="1125347" y="565443"/>
                  </a:lnTo>
                  <a:lnTo>
                    <a:pt x="1079824" y="556470"/>
                  </a:lnTo>
                  <a:lnTo>
                    <a:pt x="1034883" y="547278"/>
                  </a:lnTo>
                  <a:lnTo>
                    <a:pt x="990544" y="537873"/>
                  </a:lnTo>
                  <a:lnTo>
                    <a:pt x="946824" y="528260"/>
                  </a:lnTo>
                  <a:lnTo>
                    <a:pt x="903743" y="518444"/>
                  </a:lnTo>
                  <a:lnTo>
                    <a:pt x="861321" y="508429"/>
                  </a:lnTo>
                  <a:lnTo>
                    <a:pt x="819574" y="498221"/>
                  </a:lnTo>
                  <a:lnTo>
                    <a:pt x="778523" y="487824"/>
                  </a:lnTo>
                  <a:lnTo>
                    <a:pt x="719814" y="472295"/>
                  </a:lnTo>
                  <a:lnTo>
                    <a:pt x="662690" y="456390"/>
                  </a:lnTo>
                  <a:lnTo>
                    <a:pt x="607207" y="440122"/>
                  </a:lnTo>
                  <a:lnTo>
                    <a:pt x="553425" y="423507"/>
                  </a:lnTo>
                  <a:lnTo>
                    <a:pt x="501404" y="406560"/>
                  </a:lnTo>
                  <a:lnTo>
                    <a:pt x="451200" y="389295"/>
                  </a:lnTo>
                  <a:lnTo>
                    <a:pt x="402874" y="371729"/>
                  </a:lnTo>
                  <a:lnTo>
                    <a:pt x="356483" y="353875"/>
                  </a:lnTo>
                  <a:lnTo>
                    <a:pt x="312088" y="335749"/>
                  </a:lnTo>
                  <a:lnTo>
                    <a:pt x="269745" y="317366"/>
                  </a:lnTo>
                  <a:lnTo>
                    <a:pt x="229514" y="298741"/>
                  </a:lnTo>
                  <a:lnTo>
                    <a:pt x="191455" y="279888"/>
                  </a:lnTo>
                  <a:lnTo>
                    <a:pt x="155624" y="260824"/>
                  </a:lnTo>
                  <a:lnTo>
                    <a:pt x="102299" y="229424"/>
                  </a:lnTo>
                  <a:lnTo>
                    <a:pt x="55274" y="197574"/>
                  </a:lnTo>
                  <a:lnTo>
                    <a:pt x="24291" y="173439"/>
                  </a:lnTo>
                  <a:lnTo>
                    <a:pt x="5724" y="157224"/>
                  </a:lnTo>
                  <a:lnTo>
                    <a:pt x="4249" y="155874"/>
                  </a:lnTo>
                  <a:lnTo>
                    <a:pt x="2799" y="154524"/>
                  </a:lnTo>
                  <a:lnTo>
                    <a:pt x="1349" y="153174"/>
                  </a:lnTo>
                  <a:lnTo>
                    <a:pt x="0" y="15189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760582" y="3364205"/>
              <a:ext cx="131224" cy="1651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01835" y="3341018"/>
              <a:ext cx="7252334" cy="900430"/>
            </a:xfrm>
            <a:custGeom>
              <a:avLst/>
              <a:gdLst/>
              <a:ahLst/>
              <a:cxnLst/>
              <a:rect l="l" t="t" r="r" b="b"/>
              <a:pathLst>
                <a:path w="7252334" h="900429">
                  <a:moveTo>
                    <a:pt x="7252072" y="0"/>
                  </a:moveTo>
                  <a:lnTo>
                    <a:pt x="7244810" y="49367"/>
                  </a:lnTo>
                  <a:lnTo>
                    <a:pt x="7223383" y="98602"/>
                  </a:lnTo>
                  <a:lnTo>
                    <a:pt x="7201494" y="131287"/>
                  </a:lnTo>
                  <a:lnTo>
                    <a:pt x="7173708" y="163814"/>
                  </a:lnTo>
                  <a:lnTo>
                    <a:pt x="7140185" y="196146"/>
                  </a:lnTo>
                  <a:lnTo>
                    <a:pt x="7101082" y="228242"/>
                  </a:lnTo>
                  <a:lnTo>
                    <a:pt x="7056561" y="260064"/>
                  </a:lnTo>
                  <a:lnTo>
                    <a:pt x="7006780" y="291572"/>
                  </a:lnTo>
                  <a:lnTo>
                    <a:pt x="6951899" y="322728"/>
                  </a:lnTo>
                  <a:lnTo>
                    <a:pt x="6892076" y="353492"/>
                  </a:lnTo>
                  <a:lnTo>
                    <a:pt x="6827473" y="383825"/>
                  </a:lnTo>
                  <a:lnTo>
                    <a:pt x="6758247" y="413687"/>
                  </a:lnTo>
                  <a:lnTo>
                    <a:pt x="6721950" y="428430"/>
                  </a:lnTo>
                  <a:lnTo>
                    <a:pt x="6684558" y="443041"/>
                  </a:lnTo>
                  <a:lnTo>
                    <a:pt x="6646090" y="457514"/>
                  </a:lnTo>
                  <a:lnTo>
                    <a:pt x="6606566" y="471846"/>
                  </a:lnTo>
                  <a:lnTo>
                    <a:pt x="6566006" y="486030"/>
                  </a:lnTo>
                  <a:lnTo>
                    <a:pt x="6524430" y="500063"/>
                  </a:lnTo>
                  <a:lnTo>
                    <a:pt x="6481858" y="513939"/>
                  </a:lnTo>
                  <a:lnTo>
                    <a:pt x="6438309" y="527654"/>
                  </a:lnTo>
                  <a:lnTo>
                    <a:pt x="6393804" y="541202"/>
                  </a:lnTo>
                  <a:lnTo>
                    <a:pt x="6348363" y="554579"/>
                  </a:lnTo>
                  <a:lnTo>
                    <a:pt x="6302006" y="567779"/>
                  </a:lnTo>
                  <a:lnTo>
                    <a:pt x="6254751" y="580798"/>
                  </a:lnTo>
                  <a:lnTo>
                    <a:pt x="6206621" y="593631"/>
                  </a:lnTo>
                  <a:lnTo>
                    <a:pt x="6157633" y="606274"/>
                  </a:lnTo>
                  <a:lnTo>
                    <a:pt x="6107809" y="618720"/>
                  </a:lnTo>
                  <a:lnTo>
                    <a:pt x="6057168" y="630966"/>
                  </a:lnTo>
                  <a:lnTo>
                    <a:pt x="6005730" y="643006"/>
                  </a:lnTo>
                  <a:lnTo>
                    <a:pt x="5953515" y="654835"/>
                  </a:lnTo>
                  <a:lnTo>
                    <a:pt x="5900543" y="666449"/>
                  </a:lnTo>
                  <a:lnTo>
                    <a:pt x="5846834" y="677843"/>
                  </a:lnTo>
                  <a:lnTo>
                    <a:pt x="5792407" y="689012"/>
                  </a:lnTo>
                  <a:lnTo>
                    <a:pt x="5737284" y="699950"/>
                  </a:lnTo>
                  <a:lnTo>
                    <a:pt x="5681483" y="710654"/>
                  </a:lnTo>
                  <a:lnTo>
                    <a:pt x="5625024" y="721117"/>
                  </a:lnTo>
                  <a:lnTo>
                    <a:pt x="5567928" y="731336"/>
                  </a:lnTo>
                  <a:lnTo>
                    <a:pt x="5510214" y="741305"/>
                  </a:lnTo>
                  <a:lnTo>
                    <a:pt x="5451903" y="751019"/>
                  </a:lnTo>
                  <a:lnTo>
                    <a:pt x="5393013" y="760475"/>
                  </a:lnTo>
                  <a:lnTo>
                    <a:pt x="5333566" y="769665"/>
                  </a:lnTo>
                  <a:lnTo>
                    <a:pt x="5273581" y="778587"/>
                  </a:lnTo>
                  <a:lnTo>
                    <a:pt x="5213079" y="787234"/>
                  </a:lnTo>
                  <a:lnTo>
                    <a:pt x="5152077" y="795602"/>
                  </a:lnTo>
                  <a:lnTo>
                    <a:pt x="5090598" y="803686"/>
                  </a:lnTo>
                  <a:lnTo>
                    <a:pt x="5028661" y="811482"/>
                  </a:lnTo>
                  <a:lnTo>
                    <a:pt x="4966285" y="818983"/>
                  </a:lnTo>
                  <a:lnTo>
                    <a:pt x="4903491" y="826186"/>
                  </a:lnTo>
                  <a:lnTo>
                    <a:pt x="4840298" y="833086"/>
                  </a:lnTo>
                  <a:lnTo>
                    <a:pt x="4776727" y="839677"/>
                  </a:lnTo>
                  <a:lnTo>
                    <a:pt x="4712798" y="845955"/>
                  </a:lnTo>
                  <a:lnTo>
                    <a:pt x="4648529" y="851914"/>
                  </a:lnTo>
                  <a:lnTo>
                    <a:pt x="4583942" y="857551"/>
                  </a:lnTo>
                  <a:lnTo>
                    <a:pt x="4519056" y="862859"/>
                  </a:lnTo>
                  <a:lnTo>
                    <a:pt x="4453891" y="867835"/>
                  </a:lnTo>
                  <a:lnTo>
                    <a:pt x="4388467" y="872473"/>
                  </a:lnTo>
                  <a:lnTo>
                    <a:pt x="4322804" y="876768"/>
                  </a:lnTo>
                  <a:lnTo>
                    <a:pt x="4256922" y="880715"/>
                  </a:lnTo>
                  <a:lnTo>
                    <a:pt x="4190841" y="884310"/>
                  </a:lnTo>
                  <a:lnTo>
                    <a:pt x="4124580" y="887548"/>
                  </a:lnTo>
                  <a:lnTo>
                    <a:pt x="4058160" y="890424"/>
                  </a:lnTo>
                  <a:lnTo>
                    <a:pt x="3991600" y="892932"/>
                  </a:lnTo>
                  <a:lnTo>
                    <a:pt x="3924921" y="895068"/>
                  </a:lnTo>
                  <a:lnTo>
                    <a:pt x="3858142" y="896828"/>
                  </a:lnTo>
                  <a:lnTo>
                    <a:pt x="3791284" y="898205"/>
                  </a:lnTo>
                  <a:lnTo>
                    <a:pt x="3724366" y="899196"/>
                  </a:lnTo>
                  <a:lnTo>
                    <a:pt x="3657408" y="899795"/>
                  </a:lnTo>
                  <a:lnTo>
                    <a:pt x="3590430" y="899998"/>
                  </a:lnTo>
                  <a:lnTo>
                    <a:pt x="3535508" y="899866"/>
                  </a:lnTo>
                  <a:lnTo>
                    <a:pt x="3480597" y="899467"/>
                  </a:lnTo>
                  <a:lnTo>
                    <a:pt x="3425707" y="898804"/>
                  </a:lnTo>
                  <a:lnTo>
                    <a:pt x="3370851" y="897879"/>
                  </a:lnTo>
                  <a:lnTo>
                    <a:pt x="3316038" y="896695"/>
                  </a:lnTo>
                  <a:lnTo>
                    <a:pt x="3261281" y="895254"/>
                  </a:lnTo>
                  <a:lnTo>
                    <a:pt x="3206589" y="893560"/>
                  </a:lnTo>
                  <a:lnTo>
                    <a:pt x="3151974" y="891614"/>
                  </a:lnTo>
                  <a:lnTo>
                    <a:pt x="3097447" y="889420"/>
                  </a:lnTo>
                  <a:lnTo>
                    <a:pt x="3043019" y="886981"/>
                  </a:lnTo>
                  <a:lnTo>
                    <a:pt x="2988701" y="884298"/>
                  </a:lnTo>
                  <a:lnTo>
                    <a:pt x="2934503" y="881376"/>
                  </a:lnTo>
                  <a:lnTo>
                    <a:pt x="2880437" y="878215"/>
                  </a:lnTo>
                  <a:lnTo>
                    <a:pt x="2826514" y="874820"/>
                  </a:lnTo>
                  <a:lnTo>
                    <a:pt x="2772745" y="871193"/>
                  </a:lnTo>
                  <a:lnTo>
                    <a:pt x="2719140" y="867337"/>
                  </a:lnTo>
                  <a:lnTo>
                    <a:pt x="2665711" y="863253"/>
                  </a:lnTo>
                  <a:lnTo>
                    <a:pt x="2612469" y="858946"/>
                  </a:lnTo>
                  <a:lnTo>
                    <a:pt x="2559425" y="854417"/>
                  </a:lnTo>
                  <a:lnTo>
                    <a:pt x="2506589" y="849670"/>
                  </a:lnTo>
                  <a:lnTo>
                    <a:pt x="2453973" y="844706"/>
                  </a:lnTo>
                  <a:lnTo>
                    <a:pt x="2401587" y="839530"/>
                  </a:lnTo>
                  <a:lnTo>
                    <a:pt x="2349444" y="834143"/>
                  </a:lnTo>
                  <a:lnTo>
                    <a:pt x="2297552" y="828548"/>
                  </a:lnTo>
                  <a:lnTo>
                    <a:pt x="2245925" y="822748"/>
                  </a:lnTo>
                  <a:lnTo>
                    <a:pt x="2194572" y="816745"/>
                  </a:lnTo>
                  <a:lnTo>
                    <a:pt x="2143505" y="810543"/>
                  </a:lnTo>
                  <a:lnTo>
                    <a:pt x="2092734" y="804144"/>
                  </a:lnTo>
                  <a:lnTo>
                    <a:pt x="2042271" y="797550"/>
                  </a:lnTo>
                  <a:lnTo>
                    <a:pt x="1992126" y="790765"/>
                  </a:lnTo>
                  <a:lnTo>
                    <a:pt x="1942311" y="783791"/>
                  </a:lnTo>
                  <a:lnTo>
                    <a:pt x="1892837" y="776630"/>
                  </a:lnTo>
                  <a:lnTo>
                    <a:pt x="1843714" y="769286"/>
                  </a:lnTo>
                  <a:lnTo>
                    <a:pt x="1794953" y="761761"/>
                  </a:lnTo>
                  <a:lnTo>
                    <a:pt x="1746566" y="754058"/>
                  </a:lnTo>
                  <a:lnTo>
                    <a:pt x="1698563" y="746180"/>
                  </a:lnTo>
                  <a:lnTo>
                    <a:pt x="1650956" y="738129"/>
                  </a:lnTo>
                  <a:lnTo>
                    <a:pt x="1603756" y="729908"/>
                  </a:lnTo>
                  <a:lnTo>
                    <a:pt x="1556972" y="721519"/>
                  </a:lnTo>
                  <a:lnTo>
                    <a:pt x="1510618" y="712966"/>
                  </a:lnTo>
                  <a:lnTo>
                    <a:pt x="1464702" y="704251"/>
                  </a:lnTo>
                  <a:lnTo>
                    <a:pt x="1419237" y="695377"/>
                  </a:lnTo>
                  <a:lnTo>
                    <a:pt x="1374234" y="686346"/>
                  </a:lnTo>
                  <a:lnTo>
                    <a:pt x="1329702" y="677161"/>
                  </a:lnTo>
                  <a:lnTo>
                    <a:pt x="1285654" y="667825"/>
                  </a:lnTo>
                  <a:lnTo>
                    <a:pt x="1242101" y="658341"/>
                  </a:lnTo>
                  <a:lnTo>
                    <a:pt x="1199053" y="648711"/>
                  </a:lnTo>
                  <a:lnTo>
                    <a:pt x="1156521" y="638938"/>
                  </a:lnTo>
                  <a:lnTo>
                    <a:pt x="1114516" y="629024"/>
                  </a:lnTo>
                  <a:lnTo>
                    <a:pt x="1073050" y="618973"/>
                  </a:lnTo>
                  <a:lnTo>
                    <a:pt x="1013071" y="603948"/>
                  </a:lnTo>
                  <a:lnTo>
                    <a:pt x="954315" y="588640"/>
                  </a:lnTo>
                  <a:lnTo>
                    <a:pt x="896816" y="573057"/>
                  </a:lnTo>
                  <a:lnTo>
                    <a:pt x="840610" y="557207"/>
                  </a:lnTo>
                  <a:lnTo>
                    <a:pt x="785732" y="541101"/>
                  </a:lnTo>
                  <a:lnTo>
                    <a:pt x="732216" y="524745"/>
                  </a:lnTo>
                  <a:lnTo>
                    <a:pt x="680098" y="508149"/>
                  </a:lnTo>
                  <a:lnTo>
                    <a:pt x="629412" y="491322"/>
                  </a:lnTo>
                  <a:lnTo>
                    <a:pt x="580194" y="474271"/>
                  </a:lnTo>
                  <a:lnTo>
                    <a:pt x="532477" y="457005"/>
                  </a:lnTo>
                  <a:lnTo>
                    <a:pt x="486298" y="439533"/>
                  </a:lnTo>
                  <a:lnTo>
                    <a:pt x="441691" y="421863"/>
                  </a:lnTo>
                  <a:lnTo>
                    <a:pt x="398691" y="404004"/>
                  </a:lnTo>
                  <a:lnTo>
                    <a:pt x="357333" y="385965"/>
                  </a:lnTo>
                  <a:lnTo>
                    <a:pt x="317651" y="367753"/>
                  </a:lnTo>
                  <a:lnTo>
                    <a:pt x="279682" y="349379"/>
                  </a:lnTo>
                  <a:lnTo>
                    <a:pt x="243459" y="330849"/>
                  </a:lnTo>
                  <a:lnTo>
                    <a:pt x="195202" y="304357"/>
                  </a:lnTo>
                  <a:lnTo>
                    <a:pt x="150621" y="277598"/>
                  </a:lnTo>
                  <a:lnTo>
                    <a:pt x="109814" y="250596"/>
                  </a:lnTo>
                  <a:lnTo>
                    <a:pt x="72880" y="223375"/>
                  </a:lnTo>
                  <a:lnTo>
                    <a:pt x="39920" y="195960"/>
                  </a:lnTo>
                  <a:lnTo>
                    <a:pt x="11032" y="168374"/>
                  </a:lnTo>
                  <a:lnTo>
                    <a:pt x="1269" y="157974"/>
                  </a:lnTo>
                  <a:lnTo>
                    <a:pt x="0" y="1565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33688" y="3365330"/>
              <a:ext cx="125369" cy="1661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78726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Optimizing</a:t>
            </a:r>
            <a:r>
              <a:rPr dirty="0" spc="-165"/>
              <a:t> </a:t>
            </a:r>
            <a:r>
              <a:rPr dirty="0" spc="15"/>
              <a:t>and</a:t>
            </a:r>
            <a:r>
              <a:rPr dirty="0" spc="-160"/>
              <a:t> </a:t>
            </a:r>
            <a:r>
              <a:rPr dirty="0" spc="10"/>
              <a:t>Satisﬁcing</a:t>
            </a:r>
            <a:r>
              <a:rPr dirty="0" spc="-165"/>
              <a:t> </a:t>
            </a:r>
            <a:r>
              <a:rPr dirty="0" spc="25"/>
              <a:t>Metrics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399" y="1543006"/>
            <a:ext cx="1371597" cy="1371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9899" y="2769794"/>
            <a:ext cx="1555115" cy="78676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186690" rIns="0" bIns="0" rtlCol="0" vert="horz">
            <a:spAutoFit/>
          </a:bodyPr>
          <a:lstStyle/>
          <a:p>
            <a:pPr marL="333375" marR="107950" indent="-217170">
              <a:lnSpc>
                <a:spcPts val="1650"/>
              </a:lnSpc>
              <a:spcBef>
                <a:spcPts val="1470"/>
              </a:spcBef>
            </a:pPr>
            <a:r>
              <a:rPr dirty="0" sz="1400">
                <a:latin typeface="Lato"/>
                <a:cs typeface="Lato"/>
              </a:rPr>
              <a:t>GPUs </a:t>
            </a:r>
            <a:r>
              <a:rPr dirty="0" sz="1400" spc="5">
                <a:latin typeface="Lato"/>
                <a:cs typeface="Lato"/>
              </a:rPr>
              <a:t>for</a:t>
            </a:r>
            <a:r>
              <a:rPr dirty="0" sz="1400" spc="-22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parallel  </a:t>
            </a:r>
            <a:r>
              <a:rPr dirty="0" sz="1400">
                <a:latin typeface="Lato"/>
                <a:cs typeface="Lato"/>
              </a:rPr>
              <a:t>throughput</a:t>
            </a:r>
            <a:endParaRPr sz="14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7283" y="1837908"/>
            <a:ext cx="1371597" cy="781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05783" y="2769794"/>
            <a:ext cx="1555115" cy="78676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81915" rIns="0" bIns="0" rtlCol="0" vert="horz">
            <a:spAutoFit/>
          </a:bodyPr>
          <a:lstStyle/>
          <a:p>
            <a:pPr algn="ctr" marL="93345" marR="84455">
              <a:lnSpc>
                <a:spcPts val="1650"/>
              </a:lnSpc>
              <a:spcBef>
                <a:spcPts val="645"/>
              </a:spcBef>
            </a:pPr>
            <a:r>
              <a:rPr dirty="0" sz="1400">
                <a:latin typeface="Lato"/>
                <a:cs typeface="Lato"/>
              </a:rPr>
              <a:t>TPUs </a:t>
            </a:r>
            <a:r>
              <a:rPr dirty="0" sz="1400" spc="5">
                <a:latin typeface="Lato"/>
                <a:cs typeface="Lato"/>
              </a:rPr>
              <a:t>for</a:t>
            </a:r>
            <a:r>
              <a:rPr dirty="0" sz="1400" spc="-254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complex  </a:t>
            </a:r>
            <a:r>
              <a:rPr dirty="0" sz="1400">
                <a:latin typeface="Lato"/>
                <a:cs typeface="Lato"/>
              </a:rPr>
              <a:t>models and</a:t>
            </a:r>
            <a:r>
              <a:rPr dirty="0" sz="1400" spc="-240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large  </a:t>
            </a:r>
            <a:r>
              <a:rPr dirty="0" sz="1400">
                <a:latin typeface="Lato"/>
                <a:cs typeface="Lato"/>
              </a:rPr>
              <a:t>batches</a:t>
            </a:r>
            <a:endParaRPr sz="14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13167" y="1543006"/>
            <a:ext cx="1371597" cy="1371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21667" y="2769794"/>
            <a:ext cx="1555115" cy="78676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81915" rIns="0" bIns="0" rtlCol="0" vert="horz">
            <a:spAutoFit/>
          </a:bodyPr>
          <a:lstStyle/>
          <a:p>
            <a:pPr algn="ctr" marL="205740" marR="197485" indent="-635">
              <a:lnSpc>
                <a:spcPts val="1650"/>
              </a:lnSpc>
              <a:spcBef>
                <a:spcPts val="645"/>
              </a:spcBef>
            </a:pPr>
            <a:r>
              <a:rPr dirty="0" sz="1400" spc="10">
                <a:latin typeface="Lato"/>
                <a:cs typeface="Lato"/>
              </a:rPr>
              <a:t>Hardware  </a:t>
            </a:r>
            <a:r>
              <a:rPr dirty="0" sz="1400" spc="-5">
                <a:latin typeface="Lato"/>
                <a:cs typeface="Lato"/>
              </a:rPr>
              <a:t>choices</a:t>
            </a:r>
            <a:r>
              <a:rPr dirty="0" sz="1400" spc="-15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impact </a:t>
            </a:r>
            <a:r>
              <a:rPr dirty="0" sz="140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cost</a:t>
            </a:r>
            <a:endParaRPr sz="1400">
              <a:latin typeface="Lato"/>
              <a:cs typeface="La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9063" y="1543006"/>
            <a:ext cx="1371572" cy="1371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37538" y="2769794"/>
            <a:ext cx="1555115" cy="78676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81915" rIns="0" bIns="0" rtlCol="0" vert="horz">
            <a:spAutoFit/>
          </a:bodyPr>
          <a:lstStyle/>
          <a:p>
            <a:pPr algn="ctr" marL="94615" marR="86360" indent="-635">
              <a:lnSpc>
                <a:spcPts val="1650"/>
              </a:lnSpc>
              <a:spcBef>
                <a:spcPts val="645"/>
              </a:spcBef>
            </a:pPr>
            <a:r>
              <a:rPr dirty="0" sz="1400" spc="5">
                <a:latin typeface="Lato"/>
                <a:cs typeface="Lato"/>
              </a:rPr>
              <a:t>Balancing  </a:t>
            </a:r>
            <a:r>
              <a:rPr dirty="0" sz="1400" spc="-5">
                <a:latin typeface="Lato"/>
                <a:cs typeface="Lato"/>
              </a:rPr>
              <a:t>complexity </a:t>
            </a:r>
            <a:r>
              <a:rPr dirty="0" sz="1400">
                <a:latin typeface="Lato"/>
                <a:cs typeface="Lato"/>
              </a:rPr>
              <a:t>and  </a:t>
            </a:r>
            <a:r>
              <a:rPr dirty="0" sz="1400" spc="10">
                <a:latin typeface="Lato"/>
                <a:cs typeface="Lato"/>
              </a:rPr>
              <a:t>hardware</a:t>
            </a:r>
            <a:r>
              <a:rPr dirty="0" sz="1400" spc="-165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choices</a:t>
            </a:r>
            <a:endParaRPr sz="1400">
              <a:latin typeface="Lato"/>
              <a:cs typeface="La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44934" y="1543006"/>
            <a:ext cx="1371597" cy="1371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453434" y="2769794"/>
            <a:ext cx="1555115" cy="78676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81915" rIns="0" bIns="0" rtlCol="0" vert="horz">
            <a:spAutoFit/>
          </a:bodyPr>
          <a:lstStyle/>
          <a:p>
            <a:pPr algn="ctr" marL="140970" marR="132715">
              <a:lnSpc>
                <a:spcPts val="1650"/>
              </a:lnSpc>
              <a:spcBef>
                <a:spcPts val="645"/>
              </a:spcBef>
            </a:pPr>
            <a:r>
              <a:rPr dirty="0" sz="1400">
                <a:latin typeface="Lato"/>
                <a:cs typeface="Lato"/>
              </a:rPr>
              <a:t>Choices made</a:t>
            </a:r>
            <a:r>
              <a:rPr dirty="0" sz="1400" spc="-260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at  </a:t>
            </a:r>
            <a:r>
              <a:rPr dirty="0" sz="1400" spc="10">
                <a:latin typeface="Lato"/>
                <a:cs typeface="Lato"/>
              </a:rPr>
              <a:t>organizational  </a:t>
            </a:r>
            <a:r>
              <a:rPr dirty="0" sz="1400" spc="-5">
                <a:latin typeface="Lato"/>
                <a:cs typeface="Lato"/>
              </a:rPr>
              <a:t>level</a:t>
            </a:r>
            <a:endParaRPr sz="1400">
              <a:latin typeface="Lato"/>
              <a:cs typeface="La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623697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Use</a:t>
            </a:r>
            <a:r>
              <a:rPr dirty="0" spc="-155"/>
              <a:t> </a:t>
            </a:r>
            <a:r>
              <a:rPr dirty="0" spc="-25"/>
              <a:t>of</a:t>
            </a:r>
            <a:r>
              <a:rPr dirty="0" spc="-155"/>
              <a:t> </a:t>
            </a:r>
            <a:r>
              <a:rPr dirty="0" spc="20"/>
              <a:t>Accelerators</a:t>
            </a:r>
            <a:r>
              <a:rPr dirty="0" spc="-150"/>
              <a:t> </a:t>
            </a:r>
            <a:r>
              <a:rPr dirty="0" spc="25"/>
              <a:t>in</a:t>
            </a:r>
            <a:r>
              <a:rPr dirty="0" spc="-155"/>
              <a:t> </a:t>
            </a:r>
            <a:r>
              <a:rPr dirty="0" spc="15"/>
              <a:t>Serving</a:t>
            </a:r>
            <a:r>
              <a:rPr dirty="0" spc="-155"/>
              <a:t> </a:t>
            </a:r>
            <a:r>
              <a:rPr dirty="0" spc="30"/>
              <a:t>Infrastructure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3575" y="1285488"/>
            <a:ext cx="24257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Lato"/>
                <a:cs typeface="Lato"/>
              </a:rPr>
              <a:t>Model</a:t>
            </a:r>
            <a:r>
              <a:rPr dirty="0" sz="3000" spc="-265">
                <a:latin typeface="Lato"/>
                <a:cs typeface="Lato"/>
              </a:rPr>
              <a:t> </a:t>
            </a:r>
            <a:r>
              <a:rPr dirty="0" sz="3000" spc="10">
                <a:latin typeface="Lato"/>
                <a:cs typeface="Lato"/>
              </a:rPr>
              <a:t>Serving</a:t>
            </a:r>
            <a:endParaRPr sz="3000">
              <a:latin typeface="Lato"/>
              <a:cs typeface="La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7246" y="3344538"/>
            <a:ext cx="213487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30">
                <a:latin typeface="Lato"/>
                <a:cs typeface="Lato"/>
              </a:rPr>
              <a:t>W</a:t>
            </a:r>
            <a:r>
              <a:rPr dirty="0" sz="4000" spc="-10">
                <a:latin typeface="Lato"/>
                <a:cs typeface="Lato"/>
              </a:rPr>
              <a:t>elcome</a:t>
            </a:r>
            <a:endParaRPr sz="4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3" name="object 3"/>
            <p:cNvSpPr/>
            <p:nvPr/>
          </p:nvSpPr>
          <p:spPr>
            <a:xfrm>
              <a:off x="3755567" y="4736515"/>
              <a:ext cx="1632846" cy="4069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90620" y="1184986"/>
            <a:ext cx="8025765" cy="3178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marR="652780" indent="-351790">
              <a:lnSpc>
                <a:spcPct val="1133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10">
                <a:latin typeface="Lato"/>
                <a:cs typeface="Lato"/>
              </a:rPr>
              <a:t>Prediction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request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to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your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ML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model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might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not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provide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25">
                <a:latin typeface="Lato"/>
                <a:cs typeface="Lato"/>
              </a:rPr>
              <a:t>all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features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15">
                <a:latin typeface="Lato"/>
                <a:cs typeface="Lato"/>
              </a:rPr>
              <a:t>required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for  prediction</a:t>
            </a:r>
            <a:endParaRPr sz="1600">
              <a:latin typeface="Lato"/>
              <a:cs typeface="Lato"/>
            </a:endParaRPr>
          </a:p>
          <a:p>
            <a:pPr marL="363855" marR="179070" indent="-351790">
              <a:lnSpc>
                <a:spcPct val="113300"/>
              </a:lnSpc>
              <a:spcBef>
                <a:spcPts val="105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5">
                <a:latin typeface="Lato"/>
                <a:cs typeface="Lato"/>
              </a:rPr>
              <a:t>For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example,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estimating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-20">
                <a:latin typeface="Lato"/>
                <a:cs typeface="Lato"/>
              </a:rPr>
              <a:t>how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long</a:t>
            </a:r>
            <a:r>
              <a:rPr dirty="0" sz="1600" spc="-90">
                <a:latin typeface="Lato"/>
                <a:cs typeface="Lato"/>
              </a:rPr>
              <a:t> </a:t>
            </a:r>
            <a:r>
              <a:rPr dirty="0" sz="1600" spc="-15">
                <a:latin typeface="Lato"/>
                <a:cs typeface="Lato"/>
              </a:rPr>
              <a:t>food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delivery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will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15">
                <a:latin typeface="Lato"/>
                <a:cs typeface="Lato"/>
              </a:rPr>
              <a:t>require</a:t>
            </a:r>
            <a:r>
              <a:rPr dirty="0" sz="1600" spc="-9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accessing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features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from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15">
                <a:latin typeface="Lato"/>
                <a:cs typeface="Lato"/>
              </a:rPr>
              <a:t>a  </a:t>
            </a:r>
            <a:r>
              <a:rPr dirty="0" sz="1600" spc="10">
                <a:latin typeface="Lato"/>
                <a:cs typeface="Lato"/>
              </a:rPr>
              <a:t>data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store:</a:t>
            </a:r>
            <a:endParaRPr sz="1600">
              <a:latin typeface="Lato"/>
              <a:cs typeface="Lato"/>
            </a:endParaRPr>
          </a:p>
          <a:p>
            <a:pPr lvl="1" marL="821055" indent="-352425">
              <a:lnSpc>
                <a:spcPct val="100000"/>
              </a:lnSpc>
              <a:spcBef>
                <a:spcPts val="1305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dirty="0" sz="1600">
                <a:latin typeface="Lato"/>
                <a:cs typeface="Lato"/>
              </a:rPr>
              <a:t>Incoming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15">
                <a:latin typeface="Lato"/>
                <a:cs typeface="Lato"/>
              </a:rPr>
              <a:t>orders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(not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included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in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5">
                <a:latin typeface="Lato"/>
                <a:cs typeface="Lato"/>
              </a:rPr>
              <a:t>request)</a:t>
            </a:r>
            <a:endParaRPr sz="1600">
              <a:latin typeface="Lato"/>
              <a:cs typeface="Lato"/>
            </a:endParaRPr>
          </a:p>
          <a:p>
            <a:pPr lvl="1" marL="860425" indent="-391160">
              <a:lnSpc>
                <a:spcPct val="100000"/>
              </a:lnSpc>
              <a:spcBef>
                <a:spcPts val="1305"/>
              </a:spcBef>
              <a:buFont typeface="Arial"/>
              <a:buChar char="○"/>
              <a:tabLst>
                <a:tab pos="859790" algn="l"/>
                <a:tab pos="860425" algn="l"/>
              </a:tabLst>
            </a:pPr>
            <a:r>
              <a:rPr dirty="0" sz="1600" spc="5">
                <a:latin typeface="Lato"/>
                <a:cs typeface="Lato"/>
              </a:rPr>
              <a:t>Outstanding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15">
                <a:latin typeface="Lato"/>
                <a:cs typeface="Lato"/>
              </a:rPr>
              <a:t>orders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per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minute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in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the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past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hour</a:t>
            </a:r>
            <a:endParaRPr sz="1600">
              <a:latin typeface="Lato"/>
              <a:cs typeface="Lato"/>
            </a:endParaRPr>
          </a:p>
          <a:p>
            <a:pPr marL="363855" marR="5080" indent="-351790">
              <a:lnSpc>
                <a:spcPct val="113300"/>
              </a:lnSpc>
              <a:spcBef>
                <a:spcPts val="104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10">
                <a:latin typeface="Lato"/>
                <a:cs typeface="Lato"/>
              </a:rPr>
              <a:t>Additional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pre-computed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20">
                <a:latin typeface="Lato"/>
                <a:cs typeface="Lato"/>
              </a:rPr>
              <a:t>or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aggregated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features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might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be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15">
                <a:latin typeface="Lato"/>
                <a:cs typeface="Lato"/>
              </a:rPr>
              <a:t>read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in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real-time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from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5">
                <a:latin typeface="Lato"/>
                <a:cs typeface="Lato"/>
              </a:rPr>
              <a:t>a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data  store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5">
                <a:latin typeface="Lato"/>
                <a:cs typeface="Lato"/>
              </a:rPr>
              <a:t>Providing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that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data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store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5">
                <a:latin typeface="Lato"/>
                <a:cs typeface="Lato"/>
              </a:rPr>
              <a:t>a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cost</a:t>
            </a:r>
            <a:endParaRPr sz="1600">
              <a:latin typeface="Lato"/>
              <a:cs typeface="La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77393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Maintaining</a:t>
            </a:r>
            <a:r>
              <a:rPr dirty="0" spc="-165"/>
              <a:t> </a:t>
            </a:r>
            <a:r>
              <a:rPr dirty="0" spc="20"/>
              <a:t>Input</a:t>
            </a:r>
            <a:r>
              <a:rPr dirty="0" spc="-165"/>
              <a:t> </a:t>
            </a:r>
            <a:r>
              <a:rPr dirty="0" spc="15"/>
              <a:t>Feature</a:t>
            </a:r>
            <a:r>
              <a:rPr dirty="0" spc="-160"/>
              <a:t> </a:t>
            </a:r>
            <a:r>
              <a:rPr dirty="0" spc="-5"/>
              <a:t>Lookup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6069" y="2741894"/>
            <a:ext cx="3781425" cy="782320"/>
          </a:xfrm>
          <a:custGeom>
            <a:avLst/>
            <a:gdLst/>
            <a:ahLst/>
            <a:cxnLst/>
            <a:rect l="l" t="t" r="r" b="b"/>
            <a:pathLst>
              <a:path w="3781425" h="782320">
                <a:moveTo>
                  <a:pt x="3650592" y="781798"/>
                </a:moveTo>
                <a:lnTo>
                  <a:pt x="130299" y="781798"/>
                </a:lnTo>
                <a:lnTo>
                  <a:pt x="79586" y="771560"/>
                </a:lnTo>
                <a:lnTo>
                  <a:pt x="38168" y="743639"/>
                </a:lnTo>
                <a:lnTo>
                  <a:pt x="10241" y="702222"/>
                </a:lnTo>
                <a:lnTo>
                  <a:pt x="0" y="651498"/>
                </a:lnTo>
                <a:lnTo>
                  <a:pt x="0" y="130299"/>
                </a:lnTo>
                <a:lnTo>
                  <a:pt x="10241" y="79586"/>
                </a:lnTo>
                <a:lnTo>
                  <a:pt x="38168" y="38168"/>
                </a:lnTo>
                <a:lnTo>
                  <a:pt x="79586" y="10241"/>
                </a:lnTo>
                <a:lnTo>
                  <a:pt x="130299" y="0"/>
                </a:lnTo>
                <a:lnTo>
                  <a:pt x="3650592" y="0"/>
                </a:lnTo>
                <a:lnTo>
                  <a:pt x="3700451" y="9918"/>
                </a:lnTo>
                <a:lnTo>
                  <a:pt x="3742717" y="38174"/>
                </a:lnTo>
                <a:lnTo>
                  <a:pt x="3770973" y="80440"/>
                </a:lnTo>
                <a:lnTo>
                  <a:pt x="3780892" y="130299"/>
                </a:lnTo>
                <a:lnTo>
                  <a:pt x="3780892" y="651498"/>
                </a:lnTo>
                <a:lnTo>
                  <a:pt x="3770650" y="702222"/>
                </a:lnTo>
                <a:lnTo>
                  <a:pt x="3742723" y="743639"/>
                </a:lnTo>
                <a:lnTo>
                  <a:pt x="3701305" y="771560"/>
                </a:lnTo>
                <a:lnTo>
                  <a:pt x="3650592" y="781798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27258" y="2845978"/>
            <a:ext cx="3545204" cy="65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" b="1">
                <a:latin typeface="Lato"/>
                <a:cs typeface="Lato"/>
              </a:rPr>
              <a:t>Google </a:t>
            </a:r>
            <a:r>
              <a:rPr dirty="0" sz="1400" spc="5" b="1">
                <a:latin typeface="Lato"/>
                <a:cs typeface="Lato"/>
              </a:rPr>
              <a:t>Cloud</a:t>
            </a:r>
            <a:r>
              <a:rPr dirty="0" sz="1400" spc="-145" b="1">
                <a:latin typeface="Lato"/>
                <a:cs typeface="Lato"/>
              </a:rPr>
              <a:t> </a:t>
            </a:r>
            <a:r>
              <a:rPr dirty="0" sz="1400" b="1">
                <a:latin typeface="Lato"/>
                <a:cs typeface="Lato"/>
              </a:rPr>
              <a:t>Bigtable</a:t>
            </a:r>
            <a:endParaRPr sz="1400">
              <a:latin typeface="Lato"/>
              <a:cs typeface="Lato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dirty="0" sz="1400">
                <a:latin typeface="Lato"/>
                <a:cs typeface="Lato"/>
              </a:rPr>
              <a:t>Scaleable,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handles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dynamically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changing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data,  millisecond </a:t>
            </a:r>
            <a:r>
              <a:rPr dirty="0" sz="1400" spc="15">
                <a:latin typeface="Lato"/>
                <a:cs typeface="Lato"/>
              </a:rPr>
              <a:t>read</a:t>
            </a:r>
            <a:r>
              <a:rPr dirty="0" sz="1400" spc="-1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latency</a:t>
            </a:r>
            <a:endParaRPr sz="14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6069" y="1844438"/>
            <a:ext cx="3781425" cy="782320"/>
          </a:xfrm>
          <a:custGeom>
            <a:avLst/>
            <a:gdLst/>
            <a:ahLst/>
            <a:cxnLst/>
            <a:rect l="l" t="t" r="r" b="b"/>
            <a:pathLst>
              <a:path w="3781425" h="782319">
                <a:moveTo>
                  <a:pt x="3650592" y="781805"/>
                </a:moveTo>
                <a:lnTo>
                  <a:pt x="130299" y="781805"/>
                </a:lnTo>
                <a:lnTo>
                  <a:pt x="79586" y="771564"/>
                </a:lnTo>
                <a:lnTo>
                  <a:pt x="38168" y="743636"/>
                </a:lnTo>
                <a:lnTo>
                  <a:pt x="10241" y="702215"/>
                </a:lnTo>
                <a:lnTo>
                  <a:pt x="0" y="651496"/>
                </a:lnTo>
                <a:lnTo>
                  <a:pt x="0" y="130302"/>
                </a:lnTo>
                <a:lnTo>
                  <a:pt x="10241" y="79582"/>
                </a:lnTo>
                <a:lnTo>
                  <a:pt x="38168" y="38164"/>
                </a:lnTo>
                <a:lnTo>
                  <a:pt x="79586" y="10239"/>
                </a:lnTo>
                <a:lnTo>
                  <a:pt x="130299" y="0"/>
                </a:lnTo>
                <a:lnTo>
                  <a:pt x="3650592" y="0"/>
                </a:lnTo>
                <a:lnTo>
                  <a:pt x="3700451" y="9918"/>
                </a:lnTo>
                <a:lnTo>
                  <a:pt x="3742717" y="38164"/>
                </a:lnTo>
                <a:lnTo>
                  <a:pt x="3770973" y="80436"/>
                </a:lnTo>
                <a:lnTo>
                  <a:pt x="3780892" y="130302"/>
                </a:lnTo>
                <a:lnTo>
                  <a:pt x="3780892" y="651496"/>
                </a:lnTo>
                <a:lnTo>
                  <a:pt x="3770650" y="702215"/>
                </a:lnTo>
                <a:lnTo>
                  <a:pt x="3742723" y="743636"/>
                </a:lnTo>
                <a:lnTo>
                  <a:pt x="3701305" y="771564"/>
                </a:lnTo>
                <a:lnTo>
                  <a:pt x="3650592" y="78180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27258" y="1948515"/>
            <a:ext cx="3342004" cy="65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Lato"/>
                <a:cs typeface="Lato"/>
              </a:rPr>
              <a:t>Google </a:t>
            </a:r>
            <a:r>
              <a:rPr dirty="0" sz="1400" spc="5" b="1">
                <a:solidFill>
                  <a:srgbClr val="FFFFFF"/>
                </a:solidFill>
                <a:latin typeface="Lato"/>
                <a:cs typeface="Lato"/>
              </a:rPr>
              <a:t>Cloud</a:t>
            </a:r>
            <a:r>
              <a:rPr dirty="0" sz="1400" spc="-145" b="1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FFFFFF"/>
                </a:solidFill>
                <a:latin typeface="Lato"/>
                <a:cs typeface="Lato"/>
              </a:rPr>
              <a:t>Firestore</a:t>
            </a:r>
            <a:endParaRPr sz="1400">
              <a:latin typeface="Lato"/>
              <a:cs typeface="Lato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dirty="0" sz="1400">
                <a:solidFill>
                  <a:srgbClr val="FFFFFF"/>
                </a:solidFill>
                <a:latin typeface="Lato"/>
                <a:cs typeface="Lato"/>
              </a:rPr>
              <a:t>Scaleable,</a:t>
            </a:r>
            <a:r>
              <a:rPr dirty="0" sz="1400" spc="-9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dirty="0" sz="14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400">
                <a:solidFill>
                  <a:srgbClr val="FFFFFF"/>
                </a:solidFill>
                <a:latin typeface="Lato"/>
                <a:cs typeface="Lato"/>
              </a:rPr>
              <a:t>handle</a:t>
            </a:r>
            <a:r>
              <a:rPr dirty="0" sz="14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400">
                <a:solidFill>
                  <a:srgbClr val="FFFFFF"/>
                </a:solidFill>
                <a:latin typeface="Lato"/>
                <a:cs typeface="Lato"/>
              </a:rPr>
              <a:t>slowly</a:t>
            </a:r>
            <a:r>
              <a:rPr dirty="0" sz="14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Lato"/>
                <a:cs typeface="Lato"/>
              </a:rPr>
              <a:t>changing</a:t>
            </a:r>
            <a:r>
              <a:rPr dirty="0" sz="14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Lato"/>
                <a:cs typeface="Lato"/>
              </a:rPr>
              <a:t>data,  millisecond </a:t>
            </a:r>
            <a:r>
              <a:rPr dirty="0" sz="1400" spc="15">
                <a:solidFill>
                  <a:srgbClr val="FFFFFF"/>
                </a:solidFill>
                <a:latin typeface="Lato"/>
                <a:cs typeface="Lato"/>
              </a:rPr>
              <a:t>read</a:t>
            </a:r>
            <a:r>
              <a:rPr dirty="0" sz="1400" spc="-1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400">
                <a:solidFill>
                  <a:srgbClr val="FFFFFF"/>
                </a:solidFill>
                <a:latin typeface="Lato"/>
                <a:cs typeface="Lato"/>
              </a:rPr>
              <a:t>latency</a:t>
            </a:r>
            <a:endParaRPr sz="1400">
              <a:latin typeface="Lato"/>
              <a:cs typeface="La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667893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NoSQL</a:t>
            </a:r>
            <a:r>
              <a:rPr dirty="0" spc="-160"/>
              <a:t> </a:t>
            </a:r>
            <a:r>
              <a:rPr dirty="0" spc="15"/>
              <a:t>Databases:</a:t>
            </a:r>
            <a:r>
              <a:rPr dirty="0" spc="-160"/>
              <a:t> </a:t>
            </a:r>
            <a:r>
              <a:rPr dirty="0" spc="15"/>
              <a:t>Caching</a:t>
            </a:r>
            <a:r>
              <a:rPr dirty="0" spc="-155"/>
              <a:t> </a:t>
            </a:r>
            <a:r>
              <a:rPr dirty="0" spc="15"/>
              <a:t>and</a:t>
            </a:r>
            <a:r>
              <a:rPr dirty="0" spc="-160"/>
              <a:t> </a:t>
            </a:r>
            <a:r>
              <a:rPr dirty="0" spc="15"/>
              <a:t>Feature</a:t>
            </a:r>
            <a:r>
              <a:rPr dirty="0" spc="-160"/>
              <a:t> </a:t>
            </a:r>
            <a:r>
              <a:rPr dirty="0" spc="-5"/>
              <a:t>Lookup</a:t>
            </a:r>
          </a:p>
        </p:txBody>
      </p:sp>
      <p:sp>
        <p:nvSpPr>
          <p:cNvPr id="7" name="object 7"/>
          <p:cNvSpPr/>
          <p:nvPr/>
        </p:nvSpPr>
        <p:spPr>
          <a:xfrm>
            <a:off x="2716069" y="3639367"/>
            <a:ext cx="3781425" cy="782320"/>
          </a:xfrm>
          <a:custGeom>
            <a:avLst/>
            <a:gdLst/>
            <a:ahLst/>
            <a:cxnLst/>
            <a:rect l="l" t="t" r="r" b="b"/>
            <a:pathLst>
              <a:path w="3781425" h="782320">
                <a:moveTo>
                  <a:pt x="3650592" y="781798"/>
                </a:moveTo>
                <a:lnTo>
                  <a:pt x="130299" y="781798"/>
                </a:lnTo>
                <a:lnTo>
                  <a:pt x="79586" y="771557"/>
                </a:lnTo>
                <a:lnTo>
                  <a:pt x="38168" y="743629"/>
                </a:lnTo>
                <a:lnTo>
                  <a:pt x="10241" y="702211"/>
                </a:lnTo>
                <a:lnTo>
                  <a:pt x="0" y="651498"/>
                </a:lnTo>
                <a:lnTo>
                  <a:pt x="0" y="130299"/>
                </a:lnTo>
                <a:lnTo>
                  <a:pt x="10241" y="79586"/>
                </a:lnTo>
                <a:lnTo>
                  <a:pt x="38168" y="38168"/>
                </a:lnTo>
                <a:lnTo>
                  <a:pt x="79586" y="10241"/>
                </a:lnTo>
                <a:lnTo>
                  <a:pt x="130299" y="0"/>
                </a:lnTo>
                <a:lnTo>
                  <a:pt x="3650592" y="0"/>
                </a:lnTo>
                <a:lnTo>
                  <a:pt x="3700451" y="9918"/>
                </a:lnTo>
                <a:lnTo>
                  <a:pt x="3742717" y="38174"/>
                </a:lnTo>
                <a:lnTo>
                  <a:pt x="3770973" y="80440"/>
                </a:lnTo>
                <a:lnTo>
                  <a:pt x="3780892" y="130299"/>
                </a:lnTo>
                <a:lnTo>
                  <a:pt x="3780892" y="651498"/>
                </a:lnTo>
                <a:lnTo>
                  <a:pt x="3770650" y="702211"/>
                </a:lnTo>
                <a:lnTo>
                  <a:pt x="3742723" y="743629"/>
                </a:lnTo>
                <a:lnTo>
                  <a:pt x="3701305" y="771557"/>
                </a:lnTo>
                <a:lnTo>
                  <a:pt x="3650592" y="78179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27258" y="3743440"/>
            <a:ext cx="2984500" cy="65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10" b="1">
                <a:latin typeface="Lato"/>
                <a:cs typeface="Lato"/>
              </a:rPr>
              <a:t>Amazon</a:t>
            </a:r>
            <a:r>
              <a:rPr dirty="0" sz="1400" spc="-75" b="1">
                <a:latin typeface="Lato"/>
                <a:cs typeface="Lato"/>
              </a:rPr>
              <a:t> </a:t>
            </a:r>
            <a:r>
              <a:rPr dirty="0" sz="1400" spc="-10" b="1">
                <a:latin typeface="Lato"/>
                <a:cs typeface="Lato"/>
              </a:rPr>
              <a:t>DynamoDB</a:t>
            </a:r>
            <a:endParaRPr sz="1400">
              <a:latin typeface="Lato"/>
              <a:cs typeface="Lato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dirty="0" sz="1400">
                <a:latin typeface="Lato"/>
                <a:cs typeface="Lato"/>
              </a:rPr>
              <a:t>Single</a:t>
            </a:r>
            <a:r>
              <a:rPr dirty="0" sz="1400" spc="-10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digit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millisecond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read</a:t>
            </a:r>
            <a:r>
              <a:rPr dirty="0" sz="1400" spc="-100">
                <a:latin typeface="Lato"/>
                <a:cs typeface="Lato"/>
              </a:rPr>
              <a:t> </a:t>
            </a:r>
            <a:r>
              <a:rPr dirty="0" sz="1400" spc="-15">
                <a:latin typeface="Lato"/>
                <a:cs typeface="Lato"/>
              </a:rPr>
              <a:t>latency,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in  </a:t>
            </a:r>
            <a:r>
              <a:rPr dirty="0" sz="1400">
                <a:latin typeface="Lato"/>
                <a:cs typeface="Lato"/>
              </a:rPr>
              <a:t>memory </a:t>
            </a:r>
            <a:r>
              <a:rPr dirty="0" sz="1400" spc="-5">
                <a:latin typeface="Lato"/>
                <a:cs typeface="Lato"/>
              </a:rPr>
              <a:t>cache</a:t>
            </a:r>
            <a:r>
              <a:rPr dirty="0" sz="1400" spc="-18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available</a:t>
            </a:r>
            <a:endParaRPr sz="1400">
              <a:latin typeface="Lato"/>
              <a:cs typeface="La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6069" y="946973"/>
            <a:ext cx="3781425" cy="782320"/>
          </a:xfrm>
          <a:custGeom>
            <a:avLst/>
            <a:gdLst/>
            <a:ahLst/>
            <a:cxnLst/>
            <a:rect l="l" t="t" r="r" b="b"/>
            <a:pathLst>
              <a:path w="3781425" h="782319">
                <a:moveTo>
                  <a:pt x="3650592" y="781798"/>
                </a:moveTo>
                <a:lnTo>
                  <a:pt x="130299" y="781798"/>
                </a:lnTo>
                <a:lnTo>
                  <a:pt x="79586" y="771558"/>
                </a:lnTo>
                <a:lnTo>
                  <a:pt x="38168" y="743634"/>
                </a:lnTo>
                <a:lnTo>
                  <a:pt x="10241" y="702216"/>
                </a:lnTo>
                <a:lnTo>
                  <a:pt x="0" y="651496"/>
                </a:lnTo>
                <a:lnTo>
                  <a:pt x="0" y="130302"/>
                </a:lnTo>
                <a:lnTo>
                  <a:pt x="10241" y="79582"/>
                </a:lnTo>
                <a:lnTo>
                  <a:pt x="38168" y="38164"/>
                </a:lnTo>
                <a:lnTo>
                  <a:pt x="79586" y="10239"/>
                </a:lnTo>
                <a:lnTo>
                  <a:pt x="130299" y="0"/>
                </a:lnTo>
                <a:lnTo>
                  <a:pt x="3650592" y="0"/>
                </a:lnTo>
                <a:lnTo>
                  <a:pt x="3700451" y="9918"/>
                </a:lnTo>
                <a:lnTo>
                  <a:pt x="3742717" y="38164"/>
                </a:lnTo>
                <a:lnTo>
                  <a:pt x="3770973" y="80438"/>
                </a:lnTo>
                <a:lnTo>
                  <a:pt x="3780892" y="130302"/>
                </a:lnTo>
                <a:lnTo>
                  <a:pt x="3780892" y="651496"/>
                </a:lnTo>
                <a:lnTo>
                  <a:pt x="3770650" y="702216"/>
                </a:lnTo>
                <a:lnTo>
                  <a:pt x="3742723" y="743634"/>
                </a:lnTo>
                <a:lnTo>
                  <a:pt x="3701305" y="771558"/>
                </a:lnTo>
                <a:lnTo>
                  <a:pt x="3650592" y="7817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27258" y="1051052"/>
            <a:ext cx="3018790" cy="65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" b="1">
                <a:latin typeface="Lato"/>
                <a:cs typeface="Lato"/>
              </a:rPr>
              <a:t>Google </a:t>
            </a:r>
            <a:r>
              <a:rPr dirty="0" sz="1400" spc="5" b="1">
                <a:latin typeface="Lato"/>
                <a:cs typeface="Lato"/>
              </a:rPr>
              <a:t>Cloud</a:t>
            </a:r>
            <a:r>
              <a:rPr dirty="0" sz="1400" spc="-145" b="1">
                <a:latin typeface="Lato"/>
                <a:cs typeface="Lato"/>
              </a:rPr>
              <a:t> </a:t>
            </a:r>
            <a:r>
              <a:rPr dirty="0" sz="1400" spc="5" b="1">
                <a:latin typeface="Lato"/>
                <a:cs typeface="Lato"/>
              </a:rPr>
              <a:t>Memorystore</a:t>
            </a:r>
            <a:endParaRPr sz="1400">
              <a:latin typeface="Lato"/>
              <a:cs typeface="Lato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dirty="0" sz="1400" spc="15">
                <a:latin typeface="Lato"/>
                <a:cs typeface="Lato"/>
              </a:rPr>
              <a:t>In</a:t>
            </a:r>
            <a:r>
              <a:rPr dirty="0" sz="1400" spc="-10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memory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cache,</a:t>
            </a:r>
            <a:r>
              <a:rPr dirty="0" sz="1400" spc="-10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sub-millisecond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read  </a:t>
            </a:r>
            <a:r>
              <a:rPr dirty="0" sz="1400">
                <a:latin typeface="Lato"/>
                <a:cs typeface="Lato"/>
              </a:rPr>
              <a:t>latency</a:t>
            </a:r>
            <a:endParaRPr sz="1400">
              <a:latin typeface="Lato"/>
              <a:cs typeface="La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73370" y="998547"/>
            <a:ext cx="235585" cy="3354704"/>
          </a:xfrm>
          <a:custGeom>
            <a:avLst/>
            <a:gdLst/>
            <a:ahLst/>
            <a:cxnLst/>
            <a:rect l="l" t="t" r="r" b="b"/>
            <a:pathLst>
              <a:path w="235585" h="3354704">
                <a:moveTo>
                  <a:pt x="235499" y="3354593"/>
                </a:moveTo>
                <a:lnTo>
                  <a:pt x="189665" y="3345338"/>
                </a:lnTo>
                <a:lnTo>
                  <a:pt x="152237" y="3320102"/>
                </a:lnTo>
                <a:lnTo>
                  <a:pt x="127002" y="3282674"/>
                </a:lnTo>
                <a:lnTo>
                  <a:pt x="117749" y="3236843"/>
                </a:lnTo>
                <a:lnTo>
                  <a:pt x="117749" y="1795046"/>
                </a:lnTo>
                <a:lnTo>
                  <a:pt x="108496" y="1749215"/>
                </a:lnTo>
                <a:lnTo>
                  <a:pt x="83262" y="1711787"/>
                </a:lnTo>
                <a:lnTo>
                  <a:pt x="45833" y="1686550"/>
                </a:lnTo>
                <a:lnTo>
                  <a:pt x="0" y="1677296"/>
                </a:lnTo>
                <a:lnTo>
                  <a:pt x="45833" y="1668042"/>
                </a:lnTo>
                <a:lnTo>
                  <a:pt x="83262" y="1642806"/>
                </a:lnTo>
                <a:lnTo>
                  <a:pt x="108496" y="1605377"/>
                </a:lnTo>
                <a:lnTo>
                  <a:pt x="117749" y="1559546"/>
                </a:lnTo>
                <a:lnTo>
                  <a:pt x="117749" y="117749"/>
                </a:lnTo>
                <a:lnTo>
                  <a:pt x="127002" y="71915"/>
                </a:lnTo>
                <a:lnTo>
                  <a:pt x="152237" y="34487"/>
                </a:lnTo>
                <a:lnTo>
                  <a:pt x="189665" y="9253"/>
                </a:lnTo>
                <a:lnTo>
                  <a:pt x="2354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1498" y="1885946"/>
            <a:ext cx="1371597" cy="1371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7558" y="3228819"/>
            <a:ext cx="960119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latin typeface="Lato"/>
                <a:cs typeface="Lato"/>
              </a:rPr>
              <a:t>NoSQL</a:t>
            </a:r>
            <a:endParaRPr sz="1600">
              <a:latin typeface="Lato"/>
              <a:cs typeface="Lato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1600" spc="5">
                <a:latin typeface="Lato"/>
                <a:cs typeface="Lato"/>
              </a:rPr>
              <a:t>Databases</a:t>
            </a:r>
            <a:endParaRPr sz="1600">
              <a:latin typeface="Lato"/>
              <a:cs typeface="La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92961" y="998547"/>
            <a:ext cx="235585" cy="3354704"/>
          </a:xfrm>
          <a:custGeom>
            <a:avLst/>
            <a:gdLst/>
            <a:ahLst/>
            <a:cxnLst/>
            <a:rect l="l" t="t" r="r" b="b"/>
            <a:pathLst>
              <a:path w="235584" h="3354704">
                <a:moveTo>
                  <a:pt x="0" y="3354593"/>
                </a:moveTo>
                <a:lnTo>
                  <a:pt x="45830" y="3345338"/>
                </a:lnTo>
                <a:lnTo>
                  <a:pt x="83259" y="3320102"/>
                </a:lnTo>
                <a:lnTo>
                  <a:pt x="108495" y="3282674"/>
                </a:lnTo>
                <a:lnTo>
                  <a:pt x="117749" y="3236843"/>
                </a:lnTo>
                <a:lnTo>
                  <a:pt x="117749" y="1795046"/>
                </a:lnTo>
                <a:lnTo>
                  <a:pt x="127004" y="1749215"/>
                </a:lnTo>
                <a:lnTo>
                  <a:pt x="152240" y="1711787"/>
                </a:lnTo>
                <a:lnTo>
                  <a:pt x="189668" y="1686550"/>
                </a:lnTo>
                <a:lnTo>
                  <a:pt x="235499" y="1677296"/>
                </a:lnTo>
                <a:lnTo>
                  <a:pt x="189668" y="1668042"/>
                </a:lnTo>
                <a:lnTo>
                  <a:pt x="152240" y="1642806"/>
                </a:lnTo>
                <a:lnTo>
                  <a:pt x="127004" y="1605377"/>
                </a:lnTo>
                <a:lnTo>
                  <a:pt x="117749" y="1559546"/>
                </a:lnTo>
                <a:lnTo>
                  <a:pt x="117749" y="117749"/>
                </a:lnTo>
                <a:lnTo>
                  <a:pt x="108495" y="71915"/>
                </a:lnTo>
                <a:lnTo>
                  <a:pt x="83259" y="34487"/>
                </a:lnTo>
                <a:lnTo>
                  <a:pt x="45830" y="9253"/>
                </a:ln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084835" y="2142945"/>
            <a:ext cx="1747520" cy="115570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73660" rIns="0" bIns="0" rtlCol="0" vert="horz">
            <a:spAutoFit/>
          </a:bodyPr>
          <a:lstStyle/>
          <a:p>
            <a:pPr marL="85090" marR="165735">
              <a:lnSpc>
                <a:spcPct val="101600"/>
              </a:lnSpc>
              <a:spcBef>
                <a:spcPts val="580"/>
              </a:spcBef>
            </a:pPr>
            <a:r>
              <a:rPr dirty="0" sz="1600" spc="-5" b="1">
                <a:latin typeface="Lato"/>
                <a:cs typeface="Lato"/>
              </a:rPr>
              <a:t>Expensive.  </a:t>
            </a:r>
            <a:r>
              <a:rPr dirty="0" sz="1600" spc="10">
                <a:latin typeface="Lato"/>
                <a:cs typeface="Lato"/>
              </a:rPr>
              <a:t>Carefully</a:t>
            </a:r>
            <a:r>
              <a:rPr dirty="0" sz="1600" spc="-160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choose  </a:t>
            </a:r>
            <a:r>
              <a:rPr dirty="0" sz="1600" spc="-5">
                <a:latin typeface="Lato"/>
                <a:cs typeface="Lato"/>
              </a:rPr>
              <a:t>caching  </a:t>
            </a:r>
            <a:r>
              <a:rPr dirty="0" sz="1600" spc="10">
                <a:latin typeface="Lato"/>
                <a:cs typeface="Lato"/>
              </a:rPr>
              <a:t>requirements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86004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Model</a:t>
            </a:r>
            <a:r>
              <a:rPr dirty="0" spc="-215"/>
              <a:t> </a:t>
            </a:r>
            <a:r>
              <a:rPr dirty="0" spc="5"/>
              <a:t>Deployments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663" y="3209541"/>
            <a:ext cx="19945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0">
                <a:latin typeface="Lato"/>
                <a:cs typeface="Lato"/>
              </a:rPr>
              <a:t>Huge </a:t>
            </a:r>
            <a:r>
              <a:rPr dirty="0" sz="1600" spc="10">
                <a:latin typeface="Lato"/>
                <a:cs typeface="Lato"/>
              </a:rPr>
              <a:t>data</a:t>
            </a:r>
            <a:r>
              <a:rPr dirty="0" sz="1600" spc="-254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centers</a:t>
            </a:r>
            <a:endParaRPr sz="16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324" y="805148"/>
            <a:ext cx="2743194" cy="2743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56237" y="3209541"/>
            <a:ext cx="203136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5">
                <a:latin typeface="Lato"/>
                <a:cs typeface="Lato"/>
              </a:rPr>
              <a:t>Embedded</a:t>
            </a:r>
            <a:r>
              <a:rPr dirty="0" sz="1600" spc="-16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devices</a:t>
            </a:r>
            <a:endParaRPr sz="16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4514" y="968938"/>
            <a:ext cx="2175695" cy="2175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8213" y="1143000"/>
            <a:ext cx="2972993" cy="172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25196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Running</a:t>
            </a:r>
            <a:r>
              <a:rPr dirty="0" spc="-170"/>
              <a:t> </a:t>
            </a:r>
            <a:r>
              <a:rPr dirty="0" spc="25"/>
              <a:t>in</a:t>
            </a:r>
            <a:r>
              <a:rPr dirty="0" spc="-165"/>
              <a:t> </a:t>
            </a:r>
            <a:r>
              <a:rPr dirty="0" spc="-5"/>
              <a:t>Huge</a:t>
            </a:r>
            <a:r>
              <a:rPr dirty="0" spc="-170"/>
              <a:t> </a:t>
            </a:r>
            <a:r>
              <a:rPr dirty="0" spc="25"/>
              <a:t>Data</a:t>
            </a:r>
            <a:r>
              <a:rPr dirty="0" spc="-165"/>
              <a:t> </a:t>
            </a:r>
            <a:r>
              <a:rPr dirty="0" spc="30"/>
              <a:t>Centers</a:t>
            </a:r>
          </a:p>
        </p:txBody>
      </p:sp>
      <p:sp>
        <p:nvSpPr>
          <p:cNvPr id="4" name="object 4"/>
          <p:cNvSpPr/>
          <p:nvPr/>
        </p:nvSpPr>
        <p:spPr>
          <a:xfrm>
            <a:off x="702148" y="1170122"/>
            <a:ext cx="1371597" cy="1371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6729" y="2378019"/>
            <a:ext cx="14928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Lato"/>
                <a:cs typeface="Lato"/>
              </a:rPr>
              <a:t>Model</a:t>
            </a:r>
            <a:r>
              <a:rPr dirty="0" sz="1600" spc="-145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efﬁciency</a:t>
            </a:r>
            <a:endParaRPr sz="16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03269" y="1170122"/>
            <a:ext cx="1371597" cy="1371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68348" y="2378019"/>
            <a:ext cx="44195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Lato"/>
                <a:cs typeface="Lato"/>
              </a:rPr>
              <a:t>Cost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7723" y="2781231"/>
            <a:ext cx="3001645" cy="1462405"/>
            <a:chOff x="887723" y="2781231"/>
            <a:chExt cx="3001645" cy="1462405"/>
          </a:xfrm>
        </p:grpSpPr>
        <p:sp>
          <p:nvSpPr>
            <p:cNvPr id="9" name="object 9"/>
            <p:cNvSpPr/>
            <p:nvPr/>
          </p:nvSpPr>
          <p:spPr>
            <a:xfrm>
              <a:off x="902010" y="2795519"/>
              <a:ext cx="2973070" cy="258445"/>
            </a:xfrm>
            <a:custGeom>
              <a:avLst/>
              <a:gdLst/>
              <a:ahLst/>
              <a:cxnLst/>
              <a:rect l="l" t="t" r="r" b="b"/>
              <a:pathLst>
                <a:path w="2973070" h="258444">
                  <a:moveTo>
                    <a:pt x="2973006" y="0"/>
                  </a:moveTo>
                  <a:lnTo>
                    <a:pt x="2970503" y="25289"/>
                  </a:lnTo>
                  <a:lnTo>
                    <a:pt x="2963181" y="49371"/>
                  </a:lnTo>
                  <a:lnTo>
                    <a:pt x="2935206" y="91224"/>
                  </a:lnTo>
                  <a:lnTo>
                    <a:pt x="2893353" y="119177"/>
                  </a:lnTo>
                  <a:lnTo>
                    <a:pt x="2843981" y="128999"/>
                  </a:lnTo>
                  <a:lnTo>
                    <a:pt x="1615484" y="128999"/>
                  </a:lnTo>
                  <a:lnTo>
                    <a:pt x="1565278" y="139136"/>
                  </a:lnTo>
                  <a:lnTo>
                    <a:pt x="1524278" y="166780"/>
                  </a:lnTo>
                  <a:lnTo>
                    <a:pt x="1496634" y="207784"/>
                  </a:lnTo>
                  <a:lnTo>
                    <a:pt x="1486497" y="257999"/>
                  </a:lnTo>
                  <a:lnTo>
                    <a:pt x="1476359" y="207784"/>
                  </a:lnTo>
                  <a:lnTo>
                    <a:pt x="1448713" y="166780"/>
                  </a:lnTo>
                  <a:lnTo>
                    <a:pt x="1407709" y="139136"/>
                  </a:lnTo>
                  <a:lnTo>
                    <a:pt x="1357497" y="128999"/>
                  </a:lnTo>
                  <a:lnTo>
                    <a:pt x="128999" y="128999"/>
                  </a:lnTo>
                  <a:lnTo>
                    <a:pt x="78787" y="118863"/>
                  </a:lnTo>
                  <a:lnTo>
                    <a:pt x="37783" y="91218"/>
                  </a:lnTo>
                  <a:lnTo>
                    <a:pt x="10137" y="50214"/>
                  </a:ln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2709" y="2871719"/>
              <a:ext cx="1371597" cy="13715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97593" y="3264918"/>
            <a:ext cx="3633470" cy="744220"/>
          </a:xfrm>
          <a:prstGeom prst="rect">
            <a:avLst/>
          </a:prstGeom>
          <a:solidFill>
            <a:srgbClr val="EFEFEF"/>
          </a:solidFill>
        </p:spPr>
        <p:txBody>
          <a:bodyPr wrap="square" lIns="0" tIns="77470" rIns="0" bIns="0" rtlCol="0" vert="horz">
            <a:spAutoFit/>
          </a:bodyPr>
          <a:lstStyle/>
          <a:p>
            <a:pPr marL="542925" indent="-351790">
              <a:lnSpc>
                <a:spcPct val="100000"/>
              </a:lnSpc>
              <a:spcBef>
                <a:spcPts val="610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dirty="0" sz="1600" spc="5">
                <a:latin typeface="Lato"/>
                <a:cs typeface="Lato"/>
              </a:rPr>
              <a:t>Optimize resource</a:t>
            </a:r>
            <a:r>
              <a:rPr dirty="0" sz="1600" spc="-21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utilization</a:t>
            </a:r>
            <a:endParaRPr sz="1600">
              <a:latin typeface="Lato"/>
              <a:cs typeface="Lato"/>
            </a:endParaRPr>
          </a:p>
          <a:p>
            <a:pPr marL="54292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dirty="0" sz="1600" spc="-5">
                <a:latin typeface="Lato"/>
                <a:cs typeface="Lato"/>
              </a:rPr>
              <a:t>Reduce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cost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571436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Constrained</a:t>
            </a:r>
            <a:r>
              <a:rPr dirty="0" spc="-170"/>
              <a:t> </a:t>
            </a:r>
            <a:r>
              <a:rPr dirty="0" spc="15"/>
              <a:t>Environment:</a:t>
            </a:r>
            <a:r>
              <a:rPr dirty="0" spc="-165"/>
              <a:t> </a:t>
            </a:r>
            <a:r>
              <a:rPr dirty="0" spc="15"/>
              <a:t>Mobile</a:t>
            </a:r>
            <a:r>
              <a:rPr dirty="0" spc="-170"/>
              <a:t> </a:t>
            </a:r>
            <a:r>
              <a:rPr dirty="0" spc="5"/>
              <a:t>Phone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1673" y="1163572"/>
            <a:ext cx="3883025" cy="2934970"/>
            <a:chOff x="881673" y="1163572"/>
            <a:chExt cx="3883025" cy="2934970"/>
          </a:xfrm>
        </p:grpSpPr>
        <p:sp>
          <p:nvSpPr>
            <p:cNvPr id="4" name="object 4"/>
            <p:cNvSpPr/>
            <p:nvPr/>
          </p:nvSpPr>
          <p:spPr>
            <a:xfrm>
              <a:off x="881673" y="1716596"/>
              <a:ext cx="1828796" cy="1828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10469" y="1654544"/>
              <a:ext cx="972185" cy="976630"/>
            </a:xfrm>
            <a:custGeom>
              <a:avLst/>
              <a:gdLst/>
              <a:ahLst/>
              <a:cxnLst/>
              <a:rect l="l" t="t" r="r" b="b"/>
              <a:pathLst>
                <a:path w="972185" h="976630">
                  <a:moveTo>
                    <a:pt x="0" y="976450"/>
                  </a:moveTo>
                  <a:lnTo>
                    <a:pt x="48830" y="973880"/>
                  </a:lnTo>
                  <a:lnTo>
                    <a:pt x="94877" y="966376"/>
                  </a:lnTo>
                  <a:lnTo>
                    <a:pt x="138314" y="954246"/>
                  </a:lnTo>
                  <a:lnTo>
                    <a:pt x="179315" y="937798"/>
                  </a:lnTo>
                  <a:lnTo>
                    <a:pt x="218055" y="917341"/>
                  </a:lnTo>
                  <a:lnTo>
                    <a:pt x="254706" y="893183"/>
                  </a:lnTo>
                  <a:lnTo>
                    <a:pt x="289444" y="865633"/>
                  </a:lnTo>
                  <a:lnTo>
                    <a:pt x="322442" y="834999"/>
                  </a:lnTo>
                  <a:lnTo>
                    <a:pt x="353874" y="801590"/>
                  </a:lnTo>
                  <a:lnTo>
                    <a:pt x="383914" y="765713"/>
                  </a:lnTo>
                  <a:lnTo>
                    <a:pt x="412737" y="727678"/>
                  </a:lnTo>
                  <a:lnTo>
                    <a:pt x="440516" y="687792"/>
                  </a:lnTo>
                  <a:lnTo>
                    <a:pt x="467426" y="646364"/>
                  </a:lnTo>
                  <a:lnTo>
                    <a:pt x="493640" y="603703"/>
                  </a:lnTo>
                  <a:lnTo>
                    <a:pt x="519332" y="560116"/>
                  </a:lnTo>
                  <a:lnTo>
                    <a:pt x="544677" y="515913"/>
                  </a:lnTo>
                  <a:lnTo>
                    <a:pt x="569848" y="471401"/>
                  </a:lnTo>
                  <a:lnTo>
                    <a:pt x="596594" y="424114"/>
                  </a:lnTo>
                  <a:lnTo>
                    <a:pt x="623549" y="377198"/>
                  </a:lnTo>
                  <a:lnTo>
                    <a:pt x="650923" y="331021"/>
                  </a:lnTo>
                  <a:lnTo>
                    <a:pt x="678923" y="285953"/>
                  </a:lnTo>
                  <a:lnTo>
                    <a:pt x="707758" y="242366"/>
                  </a:lnTo>
                  <a:lnTo>
                    <a:pt x="737635" y="200627"/>
                  </a:lnTo>
                  <a:lnTo>
                    <a:pt x="768762" y="161109"/>
                  </a:lnTo>
                  <a:lnTo>
                    <a:pt x="801348" y="124179"/>
                  </a:lnTo>
                  <a:lnTo>
                    <a:pt x="835611" y="90210"/>
                  </a:lnTo>
                  <a:lnTo>
                    <a:pt x="871751" y="59569"/>
                  </a:lnTo>
                  <a:lnTo>
                    <a:pt x="909977" y="32627"/>
                  </a:lnTo>
                  <a:lnTo>
                    <a:pt x="950498" y="9754"/>
                  </a:lnTo>
                  <a:lnTo>
                    <a:pt x="966323" y="2302"/>
                  </a:lnTo>
                  <a:lnTo>
                    <a:pt x="97157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50167" y="1163572"/>
              <a:ext cx="914398" cy="914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58505" y="1593976"/>
              <a:ext cx="164999" cy="1211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50167" y="2173778"/>
              <a:ext cx="914398" cy="914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10469" y="2630994"/>
              <a:ext cx="968375" cy="635"/>
            </a:xfrm>
            <a:custGeom>
              <a:avLst/>
              <a:gdLst/>
              <a:ahLst/>
              <a:cxnLst/>
              <a:rect l="l" t="t" r="r" b="b"/>
              <a:pathLst>
                <a:path w="968375" h="635">
                  <a:moveTo>
                    <a:pt x="0" y="0"/>
                  </a:moveTo>
                  <a:lnTo>
                    <a:pt x="74281" y="3"/>
                  </a:lnTo>
                  <a:lnTo>
                    <a:pt x="142140" y="13"/>
                  </a:lnTo>
                  <a:lnTo>
                    <a:pt x="204218" y="30"/>
                  </a:lnTo>
                  <a:lnTo>
                    <a:pt x="261159" y="52"/>
                  </a:lnTo>
                  <a:lnTo>
                    <a:pt x="313605" y="78"/>
                  </a:lnTo>
                  <a:lnTo>
                    <a:pt x="362197" y="109"/>
                  </a:lnTo>
                  <a:lnTo>
                    <a:pt x="407579" y="143"/>
                  </a:lnTo>
                  <a:lnTo>
                    <a:pt x="450393" y="180"/>
                  </a:lnTo>
                  <a:lnTo>
                    <a:pt x="491281" y="219"/>
                  </a:lnTo>
                  <a:lnTo>
                    <a:pt x="530885" y="259"/>
                  </a:lnTo>
                  <a:lnTo>
                    <a:pt x="569848" y="299"/>
                  </a:lnTo>
                  <a:lnTo>
                    <a:pt x="612728" y="344"/>
                  </a:lnTo>
                  <a:lnTo>
                    <a:pt x="656466" y="388"/>
                  </a:lnTo>
                  <a:lnTo>
                    <a:pt x="701914" y="429"/>
                  </a:lnTo>
                  <a:lnTo>
                    <a:pt x="749924" y="467"/>
                  </a:lnTo>
                  <a:lnTo>
                    <a:pt x="801348" y="499"/>
                  </a:lnTo>
                  <a:lnTo>
                    <a:pt x="871751" y="537"/>
                  </a:lnTo>
                  <a:lnTo>
                    <a:pt x="909977" y="556"/>
                  </a:lnTo>
                  <a:lnTo>
                    <a:pt x="950498" y="574"/>
                  </a:lnTo>
                  <a:lnTo>
                    <a:pt x="968248" y="5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64430" y="2570082"/>
              <a:ext cx="158249" cy="1229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50167" y="3183993"/>
              <a:ext cx="914398" cy="9143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10469" y="2630994"/>
              <a:ext cx="972185" cy="976630"/>
            </a:xfrm>
            <a:custGeom>
              <a:avLst/>
              <a:gdLst/>
              <a:ahLst/>
              <a:cxnLst/>
              <a:rect l="l" t="t" r="r" b="b"/>
              <a:pathLst>
                <a:path w="972185" h="976629">
                  <a:moveTo>
                    <a:pt x="0" y="0"/>
                  </a:moveTo>
                  <a:lnTo>
                    <a:pt x="48830" y="2569"/>
                  </a:lnTo>
                  <a:lnTo>
                    <a:pt x="94877" y="10074"/>
                  </a:lnTo>
                  <a:lnTo>
                    <a:pt x="138314" y="22204"/>
                  </a:lnTo>
                  <a:lnTo>
                    <a:pt x="179315" y="38652"/>
                  </a:lnTo>
                  <a:lnTo>
                    <a:pt x="218055" y="59109"/>
                  </a:lnTo>
                  <a:lnTo>
                    <a:pt x="254706" y="83266"/>
                  </a:lnTo>
                  <a:lnTo>
                    <a:pt x="289444" y="110816"/>
                  </a:lnTo>
                  <a:lnTo>
                    <a:pt x="322442" y="141450"/>
                  </a:lnTo>
                  <a:lnTo>
                    <a:pt x="353874" y="174860"/>
                  </a:lnTo>
                  <a:lnTo>
                    <a:pt x="383914" y="210736"/>
                  </a:lnTo>
                  <a:lnTo>
                    <a:pt x="412737" y="248772"/>
                  </a:lnTo>
                  <a:lnTo>
                    <a:pt x="440516" y="288658"/>
                  </a:lnTo>
                  <a:lnTo>
                    <a:pt x="467426" y="330085"/>
                  </a:lnTo>
                  <a:lnTo>
                    <a:pt x="493640" y="372747"/>
                  </a:lnTo>
                  <a:lnTo>
                    <a:pt x="519332" y="416333"/>
                  </a:lnTo>
                  <a:lnTo>
                    <a:pt x="544677" y="460537"/>
                  </a:lnTo>
                  <a:lnTo>
                    <a:pt x="569848" y="505048"/>
                  </a:lnTo>
                  <a:lnTo>
                    <a:pt x="596594" y="552332"/>
                  </a:lnTo>
                  <a:lnTo>
                    <a:pt x="623549" y="599247"/>
                  </a:lnTo>
                  <a:lnTo>
                    <a:pt x="650923" y="645424"/>
                  </a:lnTo>
                  <a:lnTo>
                    <a:pt x="678923" y="690492"/>
                  </a:lnTo>
                  <a:lnTo>
                    <a:pt x="707758" y="734081"/>
                  </a:lnTo>
                  <a:lnTo>
                    <a:pt x="737635" y="775821"/>
                  </a:lnTo>
                  <a:lnTo>
                    <a:pt x="768762" y="815342"/>
                  </a:lnTo>
                  <a:lnTo>
                    <a:pt x="801348" y="852273"/>
                  </a:lnTo>
                  <a:lnTo>
                    <a:pt x="835611" y="886243"/>
                  </a:lnTo>
                  <a:lnTo>
                    <a:pt x="871751" y="916882"/>
                  </a:lnTo>
                  <a:lnTo>
                    <a:pt x="909977" y="943823"/>
                  </a:lnTo>
                  <a:lnTo>
                    <a:pt x="950498" y="966698"/>
                  </a:lnTo>
                  <a:lnTo>
                    <a:pt x="960998" y="971723"/>
                  </a:lnTo>
                  <a:lnTo>
                    <a:pt x="962773" y="972548"/>
                  </a:lnTo>
                  <a:lnTo>
                    <a:pt x="964548" y="973348"/>
                  </a:lnTo>
                  <a:lnTo>
                    <a:pt x="966323" y="974148"/>
                  </a:lnTo>
                  <a:lnTo>
                    <a:pt x="971573" y="97644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58505" y="3546880"/>
              <a:ext cx="164999" cy="12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891740" y="1435672"/>
            <a:ext cx="3265170" cy="370205"/>
          </a:xfrm>
          <a:prstGeom prst="rect">
            <a:avLst/>
          </a:prstGeom>
          <a:solidFill>
            <a:srgbClr val="EFEFEF"/>
          </a:solidFill>
        </p:spPr>
        <p:txBody>
          <a:bodyPr wrap="square" lIns="0" tIns="7747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10"/>
              </a:spcBef>
            </a:pPr>
            <a:r>
              <a:rPr dirty="0" sz="1600" spc="-15">
                <a:latin typeface="Lato"/>
                <a:cs typeface="Lato"/>
              </a:rPr>
              <a:t>Average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GPU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memory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size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&lt;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4GB.</a:t>
            </a:r>
            <a:endParaRPr sz="1600">
              <a:latin typeface="Lato"/>
              <a:cs typeface="La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1740" y="2445875"/>
            <a:ext cx="3265170" cy="370205"/>
          </a:xfrm>
          <a:prstGeom prst="rect">
            <a:avLst/>
          </a:prstGeom>
          <a:solidFill>
            <a:srgbClr val="D8D8D8"/>
          </a:solidFill>
        </p:spPr>
        <p:txBody>
          <a:bodyPr wrap="square" lIns="0" tIns="7747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10"/>
              </a:spcBef>
            </a:pPr>
            <a:r>
              <a:rPr dirty="0" sz="1600" spc="-15">
                <a:latin typeface="Lato"/>
                <a:cs typeface="Lato"/>
              </a:rPr>
              <a:t>Average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Android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app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size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>
                <a:latin typeface="AoyagiKouzanFontT"/>
                <a:cs typeface="AoyagiKouzanFontT"/>
              </a:rPr>
              <a:t>≅</a:t>
            </a:r>
            <a:r>
              <a:rPr dirty="0" sz="1600" spc="-505">
                <a:latin typeface="AoyagiKouzanFontT"/>
                <a:cs typeface="AoyagiKouzanFontT"/>
              </a:rPr>
              <a:t> </a:t>
            </a:r>
            <a:r>
              <a:rPr dirty="0" sz="1600" spc="-5">
                <a:latin typeface="Lato"/>
                <a:cs typeface="Lato"/>
              </a:rPr>
              <a:t>11MB</a:t>
            </a:r>
            <a:endParaRPr sz="16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1740" y="3436468"/>
            <a:ext cx="3265170" cy="66230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3660" rIns="0" bIns="0" rtlCol="0" vert="horz">
            <a:spAutoFit/>
          </a:bodyPr>
          <a:lstStyle/>
          <a:p>
            <a:pPr marL="85725" marR="216535">
              <a:lnSpc>
                <a:spcPct val="101600"/>
              </a:lnSpc>
              <a:spcBef>
                <a:spcPts val="580"/>
              </a:spcBef>
            </a:pPr>
            <a:r>
              <a:rPr dirty="0" sz="1600" spc="10">
                <a:latin typeface="Lato"/>
                <a:cs typeface="Lato"/>
              </a:rPr>
              <a:t>Users</a:t>
            </a:r>
            <a:r>
              <a:rPr dirty="0" sz="1600" spc="-114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might</a:t>
            </a:r>
            <a:r>
              <a:rPr dirty="0" sz="1600" spc="-114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not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15">
                <a:latin typeface="Lato"/>
                <a:cs typeface="Lato"/>
              </a:rPr>
              <a:t>install</a:t>
            </a:r>
            <a:r>
              <a:rPr dirty="0" sz="1600" spc="-114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your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app</a:t>
            </a:r>
            <a:r>
              <a:rPr dirty="0" sz="1600" spc="-114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if  </a:t>
            </a:r>
            <a:r>
              <a:rPr dirty="0" sz="1600" spc="20">
                <a:latin typeface="Lato"/>
                <a:cs typeface="Lato"/>
              </a:rPr>
              <a:t>it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uses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too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much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storage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078" y="1944063"/>
            <a:ext cx="31877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25" b="1">
                <a:solidFill>
                  <a:srgbClr val="FF0000"/>
                </a:solidFill>
                <a:latin typeface="Lato"/>
                <a:cs typeface="Lato"/>
              </a:rPr>
              <a:t>X</a:t>
            </a:r>
            <a:endParaRPr sz="3400">
              <a:latin typeface="Lato"/>
              <a:cs typeface="La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7759" y="1682566"/>
            <a:ext cx="1097277" cy="1097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11322" y="1326397"/>
            <a:ext cx="199390" cy="1809750"/>
          </a:xfrm>
          <a:custGeom>
            <a:avLst/>
            <a:gdLst/>
            <a:ahLst/>
            <a:cxnLst/>
            <a:rect l="l" t="t" r="r" b="b"/>
            <a:pathLst>
              <a:path w="199390" h="1809750">
                <a:moveTo>
                  <a:pt x="0" y="0"/>
                </a:moveTo>
                <a:lnTo>
                  <a:pt x="19492" y="1928"/>
                </a:lnTo>
                <a:lnTo>
                  <a:pt x="38058" y="7569"/>
                </a:lnTo>
                <a:lnTo>
                  <a:pt x="70322" y="29127"/>
                </a:lnTo>
                <a:lnTo>
                  <a:pt x="91879" y="61391"/>
                </a:lnTo>
                <a:lnTo>
                  <a:pt x="99449" y="99449"/>
                </a:lnTo>
                <a:lnTo>
                  <a:pt x="99449" y="805348"/>
                </a:lnTo>
                <a:lnTo>
                  <a:pt x="107265" y="844058"/>
                </a:lnTo>
                <a:lnTo>
                  <a:pt x="128577" y="875670"/>
                </a:lnTo>
                <a:lnTo>
                  <a:pt x="160189" y="896982"/>
                </a:lnTo>
                <a:lnTo>
                  <a:pt x="198899" y="904798"/>
                </a:lnTo>
                <a:lnTo>
                  <a:pt x="160189" y="912613"/>
                </a:lnTo>
                <a:lnTo>
                  <a:pt x="128577" y="933926"/>
                </a:lnTo>
                <a:lnTo>
                  <a:pt x="107265" y="965537"/>
                </a:lnTo>
                <a:lnTo>
                  <a:pt x="99449" y="1004247"/>
                </a:lnTo>
                <a:lnTo>
                  <a:pt x="99449" y="1710146"/>
                </a:lnTo>
                <a:lnTo>
                  <a:pt x="91634" y="1748857"/>
                </a:lnTo>
                <a:lnTo>
                  <a:pt x="70321" y="1780468"/>
                </a:lnTo>
                <a:lnTo>
                  <a:pt x="38710" y="1801781"/>
                </a:lnTo>
                <a:lnTo>
                  <a:pt x="0" y="1809596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592645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5"/>
              <a:t>Restrictions</a:t>
            </a:r>
            <a:r>
              <a:rPr dirty="0" spc="-160"/>
              <a:t> </a:t>
            </a:r>
            <a:r>
              <a:rPr dirty="0" spc="25"/>
              <a:t>in</a:t>
            </a:r>
            <a:r>
              <a:rPr dirty="0" spc="-155"/>
              <a:t> </a:t>
            </a:r>
            <a:r>
              <a:rPr dirty="0" spc="35"/>
              <a:t>a</a:t>
            </a:r>
            <a:r>
              <a:rPr dirty="0" spc="-155"/>
              <a:t> </a:t>
            </a:r>
            <a:r>
              <a:rPr dirty="0" spc="20"/>
              <a:t>Constrained</a:t>
            </a:r>
            <a:r>
              <a:rPr dirty="0" spc="-160"/>
              <a:t> </a:t>
            </a:r>
            <a:r>
              <a:rPr dirty="0" spc="15"/>
              <a:t>Environment</a:t>
            </a:r>
          </a:p>
        </p:txBody>
      </p:sp>
      <p:sp>
        <p:nvSpPr>
          <p:cNvPr id="6" name="object 6"/>
          <p:cNvSpPr/>
          <p:nvPr/>
        </p:nvSpPr>
        <p:spPr>
          <a:xfrm>
            <a:off x="643723" y="1271097"/>
            <a:ext cx="640078" cy="1280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3723" y="2659319"/>
            <a:ext cx="640078" cy="640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4115891" y="1682546"/>
            <a:ext cx="4716780" cy="1097915"/>
            <a:chOff x="4115891" y="1682546"/>
            <a:chExt cx="4716780" cy="1097915"/>
          </a:xfrm>
        </p:grpSpPr>
        <p:sp>
          <p:nvSpPr>
            <p:cNvPr id="9" name="object 9"/>
            <p:cNvSpPr/>
            <p:nvPr/>
          </p:nvSpPr>
          <p:spPr>
            <a:xfrm>
              <a:off x="4115891" y="1682566"/>
              <a:ext cx="1097272" cy="10972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13239" y="2231185"/>
              <a:ext cx="541020" cy="0"/>
            </a:xfrm>
            <a:custGeom>
              <a:avLst/>
              <a:gdLst/>
              <a:ahLst/>
              <a:cxnLst/>
              <a:rect l="l" t="t" r="r" b="b"/>
              <a:pathLst>
                <a:path w="541020" h="0">
                  <a:moveTo>
                    <a:pt x="0" y="0"/>
                  </a:moveTo>
                  <a:lnTo>
                    <a:pt x="540748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925438" y="1682546"/>
              <a:ext cx="1097277" cy="10972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739701" y="2169700"/>
              <a:ext cx="158249" cy="1229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35009" y="1682546"/>
              <a:ext cx="1097272" cy="10972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94260" y="2231185"/>
              <a:ext cx="541020" cy="0"/>
            </a:xfrm>
            <a:custGeom>
              <a:avLst/>
              <a:gdLst/>
              <a:ahLst/>
              <a:cxnLst/>
              <a:rect l="l" t="t" r="r" b="b"/>
              <a:pathLst>
                <a:path w="541020" h="0">
                  <a:moveTo>
                    <a:pt x="540748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050298" y="2169700"/>
              <a:ext cx="158249" cy="12296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07223" y="3419118"/>
            <a:ext cx="2524760" cy="74041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0" rIns="0" bIns="0" rtlCol="0" vert="horz">
            <a:spAutoFit/>
          </a:bodyPr>
          <a:lstStyle/>
          <a:p>
            <a:pPr marL="85725">
              <a:lnSpc>
                <a:spcPts val="1845"/>
              </a:lnSpc>
            </a:pPr>
            <a:r>
              <a:rPr dirty="0" sz="1600" spc="5">
                <a:latin typeface="Lato"/>
                <a:cs typeface="Lato"/>
              </a:rPr>
              <a:t>Large, </a:t>
            </a:r>
            <a:r>
              <a:rPr dirty="0" sz="1600" spc="-10">
                <a:latin typeface="Lato"/>
                <a:cs typeface="Lato"/>
              </a:rPr>
              <a:t>complex</a:t>
            </a:r>
            <a:r>
              <a:rPr dirty="0" sz="1600" spc="-229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models</a:t>
            </a:r>
            <a:endParaRPr sz="1600">
              <a:latin typeface="Lato"/>
              <a:cs typeface="Lato"/>
            </a:endParaRPr>
          </a:p>
          <a:p>
            <a:pPr marL="85725" marR="474980">
              <a:lnSpc>
                <a:spcPct val="101600"/>
              </a:lnSpc>
            </a:pPr>
            <a:r>
              <a:rPr dirty="0" sz="1600" spc="-5">
                <a:latin typeface="Lato"/>
                <a:cs typeface="Lato"/>
              </a:rPr>
              <a:t>cannot</a:t>
            </a:r>
            <a:r>
              <a:rPr dirty="0" sz="1600" spc="-12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be</a:t>
            </a:r>
            <a:r>
              <a:rPr dirty="0" sz="1600" spc="-120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deployed</a:t>
            </a:r>
            <a:r>
              <a:rPr dirty="0" sz="1600" spc="-12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to  </a:t>
            </a:r>
            <a:r>
              <a:rPr dirty="0" sz="1600" spc="-10">
                <a:latin typeface="Lato"/>
                <a:cs typeface="Lato"/>
              </a:rPr>
              <a:t>edge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devices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67303" y="2852881"/>
            <a:ext cx="4213860" cy="1012190"/>
            <a:chOff x="4367303" y="2852881"/>
            <a:chExt cx="4213860" cy="1012190"/>
          </a:xfrm>
        </p:grpSpPr>
        <p:sp>
          <p:nvSpPr>
            <p:cNvPr id="18" name="object 18"/>
            <p:cNvSpPr/>
            <p:nvPr/>
          </p:nvSpPr>
          <p:spPr>
            <a:xfrm>
              <a:off x="4381591" y="2867169"/>
              <a:ext cx="4185285" cy="224790"/>
            </a:xfrm>
            <a:custGeom>
              <a:avLst/>
              <a:gdLst/>
              <a:ahLst/>
              <a:cxnLst/>
              <a:rect l="l" t="t" r="r" b="b"/>
              <a:pathLst>
                <a:path w="4185284" h="224789">
                  <a:moveTo>
                    <a:pt x="4184991" y="0"/>
                  </a:moveTo>
                  <a:lnTo>
                    <a:pt x="4182815" y="21985"/>
                  </a:lnTo>
                  <a:lnTo>
                    <a:pt x="4176450" y="42924"/>
                  </a:lnTo>
                  <a:lnTo>
                    <a:pt x="4152141" y="79324"/>
                  </a:lnTo>
                  <a:lnTo>
                    <a:pt x="4115729" y="103656"/>
                  </a:lnTo>
                  <a:lnTo>
                    <a:pt x="4072791" y="112199"/>
                  </a:lnTo>
                  <a:lnTo>
                    <a:pt x="2204695" y="112199"/>
                  </a:lnTo>
                  <a:lnTo>
                    <a:pt x="2161029" y="121015"/>
                  </a:lnTo>
                  <a:lnTo>
                    <a:pt x="2125364" y="145059"/>
                  </a:lnTo>
                  <a:lnTo>
                    <a:pt x="2101315" y="180722"/>
                  </a:lnTo>
                  <a:lnTo>
                    <a:pt x="2092495" y="224399"/>
                  </a:lnTo>
                  <a:lnTo>
                    <a:pt x="2083679" y="180722"/>
                  </a:lnTo>
                  <a:lnTo>
                    <a:pt x="2059636" y="145059"/>
                  </a:lnTo>
                  <a:lnTo>
                    <a:pt x="2023972" y="121015"/>
                  </a:lnTo>
                  <a:lnTo>
                    <a:pt x="1980296" y="112199"/>
                  </a:lnTo>
                  <a:lnTo>
                    <a:pt x="112199" y="112199"/>
                  </a:lnTo>
                  <a:lnTo>
                    <a:pt x="68533" y="103380"/>
                  </a:lnTo>
                  <a:lnTo>
                    <a:pt x="32868" y="79331"/>
                  </a:lnTo>
                  <a:lnTo>
                    <a:pt x="8819" y="43666"/>
                  </a:ln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45240" y="2950294"/>
              <a:ext cx="914398" cy="9143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333885" y="2929219"/>
              <a:ext cx="914398" cy="9143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555165" y="3772117"/>
            <a:ext cx="4011295" cy="640715"/>
          </a:xfrm>
          <a:prstGeom prst="rect">
            <a:avLst/>
          </a:prstGeom>
          <a:solidFill>
            <a:srgbClr val="B6B6B6"/>
          </a:solidFill>
        </p:spPr>
        <p:txBody>
          <a:bodyPr wrap="square" lIns="0" tIns="73660" rIns="0" bIns="0" rtlCol="0" vert="horz">
            <a:spAutoFit/>
          </a:bodyPr>
          <a:lstStyle/>
          <a:p>
            <a:pPr marL="85725" marR="368300">
              <a:lnSpc>
                <a:spcPct val="101600"/>
              </a:lnSpc>
              <a:spcBef>
                <a:spcPts val="580"/>
              </a:spcBef>
            </a:pPr>
            <a:r>
              <a:rPr dirty="0" sz="1600" spc="15">
                <a:latin typeface="Lato"/>
                <a:cs typeface="Lato"/>
              </a:rPr>
              <a:t>Will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not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work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15">
                <a:latin typeface="Lato"/>
                <a:cs typeface="Lato"/>
              </a:rPr>
              <a:t>when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prediction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latency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is  </a:t>
            </a:r>
            <a:r>
              <a:rPr dirty="0" sz="1600" spc="5">
                <a:latin typeface="Lato"/>
                <a:cs typeface="Lato"/>
              </a:rPr>
              <a:t>important. </a:t>
            </a:r>
            <a:r>
              <a:rPr dirty="0" sz="1600" spc="-25">
                <a:latin typeface="Lato"/>
                <a:cs typeface="Lato"/>
              </a:rPr>
              <a:t>E.g. </a:t>
            </a:r>
            <a:r>
              <a:rPr dirty="0" sz="1600" spc="-5">
                <a:latin typeface="Lato"/>
                <a:cs typeface="Lato"/>
              </a:rPr>
              <a:t>autonomous</a:t>
            </a:r>
            <a:r>
              <a:rPr dirty="0" sz="1600" spc="-300">
                <a:latin typeface="Lato"/>
                <a:cs typeface="Lato"/>
              </a:rPr>
              <a:t> </a:t>
            </a:r>
            <a:r>
              <a:rPr dirty="0" sz="1600" spc="-25">
                <a:latin typeface="Lato"/>
                <a:cs typeface="Lato"/>
              </a:rPr>
              <a:t>car.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3" name="object 3"/>
            <p:cNvSpPr/>
            <p:nvPr/>
          </p:nvSpPr>
          <p:spPr>
            <a:xfrm>
              <a:off x="3755567" y="4736515"/>
              <a:ext cx="1632846" cy="4069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90620" y="1099262"/>
            <a:ext cx="6859270" cy="74930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>
                <a:latin typeface="Lato"/>
                <a:cs typeface="Lato"/>
              </a:rPr>
              <a:t>Opt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for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15">
                <a:latin typeface="Lato"/>
                <a:cs typeface="Lato"/>
              </a:rPr>
              <a:t>on-device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inference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whenever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possible</a:t>
            </a:r>
            <a:endParaRPr sz="1600">
              <a:latin typeface="Lato"/>
              <a:cs typeface="Lato"/>
            </a:endParaRPr>
          </a:p>
          <a:p>
            <a:pPr lvl="1" marL="821055" indent="-352425">
              <a:lnSpc>
                <a:spcPct val="100000"/>
              </a:lnSpc>
              <a:spcBef>
                <a:spcPts val="930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dirty="0" sz="1600" spc="-5">
                <a:latin typeface="Lato"/>
                <a:cs typeface="Lato"/>
              </a:rPr>
              <a:t>Enhances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user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experience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-20">
                <a:latin typeface="Lato"/>
                <a:cs typeface="Lato"/>
              </a:rPr>
              <a:t>by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reducing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the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response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time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-20">
                <a:latin typeface="Lato"/>
                <a:cs typeface="Lato"/>
              </a:rPr>
              <a:t>of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your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app</a:t>
            </a:r>
            <a:endParaRPr sz="1600">
              <a:latin typeface="Lato"/>
              <a:cs typeface="La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654685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5"/>
              <a:t>Prediction</a:t>
            </a:r>
            <a:r>
              <a:rPr dirty="0" spc="-160"/>
              <a:t> </a:t>
            </a:r>
            <a:r>
              <a:rPr dirty="0" spc="10"/>
              <a:t>Latency</a:t>
            </a:r>
            <a:r>
              <a:rPr dirty="0" spc="-160"/>
              <a:t> </a:t>
            </a:r>
            <a:r>
              <a:rPr dirty="0" spc="25"/>
              <a:t>is</a:t>
            </a:r>
            <a:r>
              <a:rPr dirty="0" spc="-160"/>
              <a:t> </a:t>
            </a:r>
            <a:r>
              <a:rPr dirty="0" spc="20"/>
              <a:t>Almost</a:t>
            </a:r>
            <a:r>
              <a:rPr dirty="0" spc="-160"/>
              <a:t> </a:t>
            </a:r>
            <a:r>
              <a:rPr dirty="0" spc="5"/>
              <a:t>Always</a:t>
            </a:r>
            <a:r>
              <a:rPr dirty="0" spc="-155"/>
              <a:t> </a:t>
            </a:r>
            <a:r>
              <a:rPr dirty="0" spc="30"/>
              <a:t>Important</a:t>
            </a:r>
          </a:p>
        </p:txBody>
      </p:sp>
      <p:sp>
        <p:nvSpPr>
          <p:cNvPr id="8" name="object 8"/>
          <p:cNvSpPr/>
          <p:nvPr/>
        </p:nvSpPr>
        <p:spPr>
          <a:xfrm>
            <a:off x="748298" y="2070645"/>
            <a:ext cx="1371597" cy="1371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56423" y="3507139"/>
            <a:ext cx="1049655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>
                <a:latin typeface="Lato"/>
                <a:cs typeface="Lato"/>
              </a:rPr>
              <a:t>Millisecond  </a:t>
            </a:r>
            <a:r>
              <a:rPr dirty="0" sz="1600" spc="10">
                <a:latin typeface="Lato"/>
                <a:cs typeface="Lato"/>
              </a:rPr>
              <a:t>turnaround</a:t>
            </a:r>
            <a:endParaRPr sz="1600">
              <a:latin typeface="Lato"/>
              <a:cs typeface="La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54717" y="2266095"/>
            <a:ext cx="1371597" cy="13715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559283" y="3473992"/>
            <a:ext cx="14928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Lato"/>
                <a:cs typeface="Lato"/>
              </a:rPr>
              <a:t>Model</a:t>
            </a:r>
            <a:r>
              <a:rPr dirty="0" sz="1600" spc="-145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efﬁciency</a:t>
            </a:r>
            <a:endParaRPr sz="1600">
              <a:latin typeface="Lato"/>
              <a:cs typeface="La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98861" y="2266095"/>
            <a:ext cx="1371597" cy="13715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063932" y="3473992"/>
            <a:ext cx="44195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Lato"/>
                <a:cs typeface="Lato"/>
              </a:rPr>
              <a:t>Cost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63265"/>
            <a:ext cx="9143981" cy="58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1699" y="4694790"/>
            <a:ext cx="1471899" cy="330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9203" y="993522"/>
            <a:ext cx="6273056" cy="2382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42531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Choose</a:t>
            </a:r>
            <a:r>
              <a:rPr dirty="0" spc="-165"/>
              <a:t> </a:t>
            </a:r>
            <a:r>
              <a:rPr dirty="0" spc="15"/>
              <a:t>Best</a:t>
            </a:r>
            <a:r>
              <a:rPr dirty="0" spc="-165"/>
              <a:t> </a:t>
            </a:r>
            <a:r>
              <a:rPr dirty="0" spc="5"/>
              <a:t>Model</a:t>
            </a:r>
            <a:r>
              <a:rPr dirty="0" spc="-160"/>
              <a:t> </a:t>
            </a:r>
            <a:r>
              <a:rPr dirty="0" spc="20"/>
              <a:t>for</a:t>
            </a:r>
            <a:r>
              <a:rPr dirty="0" spc="-165"/>
              <a:t> </a:t>
            </a:r>
            <a:r>
              <a:rPr dirty="0" spc="15"/>
              <a:t>the</a:t>
            </a:r>
            <a:r>
              <a:rPr dirty="0" spc="-160"/>
              <a:t> </a:t>
            </a:r>
            <a:r>
              <a:rPr dirty="0" spc="-55"/>
              <a:t>Task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498" y="1256697"/>
            <a:ext cx="1371600" cy="1812925"/>
            <a:chOff x="553498" y="1256697"/>
            <a:chExt cx="1371600" cy="1812925"/>
          </a:xfrm>
        </p:grpSpPr>
        <p:sp>
          <p:nvSpPr>
            <p:cNvPr id="3" name="object 3"/>
            <p:cNvSpPr/>
            <p:nvPr/>
          </p:nvSpPr>
          <p:spPr>
            <a:xfrm>
              <a:off x="553498" y="1256697"/>
              <a:ext cx="1371597" cy="13715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3498" y="2558069"/>
              <a:ext cx="1371600" cy="511809"/>
            </a:xfrm>
            <a:custGeom>
              <a:avLst/>
              <a:gdLst/>
              <a:ahLst/>
              <a:cxnLst/>
              <a:rect l="l" t="t" r="r" b="b"/>
              <a:pathLst>
                <a:path w="1371600" h="511810">
                  <a:moveTo>
                    <a:pt x="1371597" y="511198"/>
                  </a:moveTo>
                  <a:lnTo>
                    <a:pt x="0" y="511198"/>
                  </a:lnTo>
                  <a:lnTo>
                    <a:pt x="0" y="0"/>
                  </a:lnTo>
                  <a:lnTo>
                    <a:pt x="1371597" y="0"/>
                  </a:lnTo>
                  <a:lnTo>
                    <a:pt x="1371597" y="511198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53498" y="2558069"/>
            <a:ext cx="1371600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4470">
              <a:lnSpc>
                <a:spcPts val="1920"/>
              </a:lnSpc>
            </a:pPr>
            <a:r>
              <a:rPr dirty="0" sz="1600" spc="10">
                <a:latin typeface="Lato"/>
                <a:cs typeface="Lato"/>
              </a:rPr>
              <a:t>Proﬁle</a:t>
            </a:r>
            <a:r>
              <a:rPr dirty="0" sz="1600" spc="-12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and</a:t>
            </a:r>
            <a:endParaRPr sz="160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498" y="2806274"/>
            <a:ext cx="1371600" cy="263525"/>
          </a:xfrm>
          <a:prstGeom prst="rect">
            <a:avLst/>
          </a:prstGeom>
          <a:solidFill>
            <a:srgbClr val="B6B6B6"/>
          </a:solidFill>
        </p:spPr>
        <p:txBody>
          <a:bodyPr wrap="square" lIns="0" tIns="0" rIns="0" bIns="0" rtlCol="0" vert="horz">
            <a:spAutoFit/>
          </a:bodyPr>
          <a:lstStyle/>
          <a:p>
            <a:pPr marL="177165">
              <a:lnSpc>
                <a:spcPts val="1914"/>
              </a:lnSpc>
            </a:pPr>
            <a:r>
              <a:rPr dirty="0" sz="1600" spc="5">
                <a:latin typeface="Lato"/>
                <a:cs typeface="Lato"/>
              </a:rPr>
              <a:t>Benchmark</a:t>
            </a:r>
            <a:endParaRPr sz="1600">
              <a:latin typeface="Lato"/>
              <a:cs typeface="La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47169" y="1256697"/>
            <a:ext cx="1371597" cy="1371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47169" y="2558069"/>
            <a:ext cx="1371600" cy="511809"/>
          </a:xfrm>
          <a:prstGeom prst="rect">
            <a:avLst/>
          </a:prstGeom>
          <a:solidFill>
            <a:srgbClr val="B6B6B6"/>
          </a:solidFill>
        </p:spPr>
        <p:txBody>
          <a:bodyPr wrap="square" lIns="0" tIns="4445" rIns="0" bIns="0" rtlCol="0" vert="horz">
            <a:spAutoFit/>
          </a:bodyPr>
          <a:lstStyle/>
          <a:p>
            <a:pPr marL="225425" marR="217170" indent="49530">
              <a:lnSpc>
                <a:spcPts val="1950"/>
              </a:lnSpc>
              <a:spcBef>
                <a:spcPts val="35"/>
              </a:spcBef>
            </a:pPr>
            <a:r>
              <a:rPr dirty="0" sz="1600" spc="5">
                <a:latin typeface="Lato"/>
                <a:cs typeface="Lato"/>
              </a:rPr>
              <a:t>Optimize  </a:t>
            </a:r>
            <a:r>
              <a:rPr dirty="0" sz="1600" spc="10">
                <a:latin typeface="Lato"/>
                <a:cs typeface="Lato"/>
              </a:rPr>
              <a:t>Ope</a:t>
            </a:r>
            <a:r>
              <a:rPr dirty="0" sz="1600" spc="-30">
                <a:latin typeface="Lato"/>
                <a:cs typeface="Lato"/>
              </a:rPr>
              <a:t>r</a:t>
            </a:r>
            <a:r>
              <a:rPr dirty="0" sz="1600" spc="15">
                <a:latin typeface="Lato"/>
                <a:cs typeface="Lato"/>
              </a:rPr>
              <a:t>ators</a:t>
            </a:r>
            <a:endParaRPr sz="1600">
              <a:latin typeface="Lato"/>
              <a:cs typeface="La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40815" y="1256697"/>
            <a:ext cx="1371597" cy="1371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40815" y="2558069"/>
            <a:ext cx="1371600" cy="511809"/>
          </a:xfrm>
          <a:prstGeom prst="rect">
            <a:avLst/>
          </a:prstGeom>
          <a:solidFill>
            <a:srgbClr val="B6B6B6"/>
          </a:solidFill>
        </p:spPr>
        <p:txBody>
          <a:bodyPr wrap="square" lIns="0" tIns="4445" rIns="0" bIns="0" rtlCol="0" vert="horz">
            <a:spAutoFit/>
          </a:bodyPr>
          <a:lstStyle/>
          <a:p>
            <a:pPr marL="399415" marR="267335" indent="-125095">
              <a:lnSpc>
                <a:spcPts val="1950"/>
              </a:lnSpc>
              <a:spcBef>
                <a:spcPts val="35"/>
              </a:spcBef>
            </a:pPr>
            <a:r>
              <a:rPr dirty="0" sz="1600" spc="5">
                <a:latin typeface="Lato"/>
                <a:cs typeface="Lato"/>
              </a:rPr>
              <a:t>Optimize  </a:t>
            </a:r>
            <a:r>
              <a:rPr dirty="0" sz="1600" spc="-5">
                <a:latin typeface="Lato"/>
                <a:cs typeface="Lato"/>
              </a:rPr>
              <a:t>Model</a:t>
            </a:r>
            <a:endParaRPr sz="1600">
              <a:latin typeface="Lato"/>
              <a:cs typeface="La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4461" y="1256697"/>
            <a:ext cx="1371597" cy="1371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34487" y="2558069"/>
            <a:ext cx="1371600" cy="511809"/>
          </a:xfrm>
          <a:prstGeom prst="rect">
            <a:avLst/>
          </a:prstGeom>
          <a:solidFill>
            <a:srgbClr val="B6B6B6"/>
          </a:solidFill>
        </p:spPr>
        <p:txBody>
          <a:bodyPr wrap="square" lIns="0" tIns="4445" rIns="0" bIns="0" rtlCol="0" vert="horz">
            <a:spAutoFit/>
          </a:bodyPr>
          <a:lstStyle/>
          <a:p>
            <a:pPr marL="322580" marR="314960" indent="74295">
              <a:lnSpc>
                <a:spcPts val="1950"/>
              </a:lnSpc>
              <a:spcBef>
                <a:spcPts val="35"/>
              </a:spcBef>
            </a:pPr>
            <a:r>
              <a:rPr dirty="0" sz="1600" spc="-25">
                <a:latin typeface="Lato"/>
                <a:cs typeface="Lato"/>
              </a:rPr>
              <a:t>Tweak  </a:t>
            </a:r>
            <a:r>
              <a:rPr dirty="0" sz="1600" spc="5">
                <a:latin typeface="Lato"/>
                <a:cs typeface="Lato"/>
              </a:rPr>
              <a:t>Threads</a:t>
            </a:r>
            <a:endParaRPr sz="1600">
              <a:latin typeface="Lato"/>
              <a:cs typeface="La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35077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30"/>
              <a:t>Other</a:t>
            </a:r>
            <a:r>
              <a:rPr dirty="0" spc="-225"/>
              <a:t> </a:t>
            </a:r>
            <a:r>
              <a:rPr dirty="0" spc="20"/>
              <a:t>Strategies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54587" y="1392314"/>
            <a:ext cx="2340610" cy="1904364"/>
          </a:xfrm>
          <a:custGeom>
            <a:avLst/>
            <a:gdLst/>
            <a:ahLst/>
            <a:cxnLst/>
            <a:rect l="l" t="t" r="r" b="b"/>
            <a:pathLst>
              <a:path w="2340609" h="1904364">
                <a:moveTo>
                  <a:pt x="2022995" y="1903778"/>
                </a:moveTo>
                <a:lnTo>
                  <a:pt x="317324" y="1903778"/>
                </a:lnTo>
                <a:lnTo>
                  <a:pt x="270433" y="1900338"/>
                </a:lnTo>
                <a:lnTo>
                  <a:pt x="225678" y="1890345"/>
                </a:lnTo>
                <a:lnTo>
                  <a:pt x="183550" y="1874289"/>
                </a:lnTo>
                <a:lnTo>
                  <a:pt x="144539" y="1852662"/>
                </a:lnTo>
                <a:lnTo>
                  <a:pt x="109137" y="1825953"/>
                </a:lnTo>
                <a:lnTo>
                  <a:pt x="77835" y="1794655"/>
                </a:lnTo>
                <a:lnTo>
                  <a:pt x="51123" y="1759256"/>
                </a:lnTo>
                <a:lnTo>
                  <a:pt x="29493" y="1720249"/>
                </a:lnTo>
                <a:lnTo>
                  <a:pt x="13435" y="1678123"/>
                </a:lnTo>
                <a:lnTo>
                  <a:pt x="3440" y="1633369"/>
                </a:lnTo>
                <a:lnTo>
                  <a:pt x="0" y="1586479"/>
                </a:lnTo>
                <a:lnTo>
                  <a:pt x="0" y="317301"/>
                </a:lnTo>
                <a:lnTo>
                  <a:pt x="3440" y="270413"/>
                </a:lnTo>
                <a:lnTo>
                  <a:pt x="13435" y="225661"/>
                </a:lnTo>
                <a:lnTo>
                  <a:pt x="29493" y="183535"/>
                </a:lnTo>
                <a:lnTo>
                  <a:pt x="51123" y="144528"/>
                </a:lnTo>
                <a:lnTo>
                  <a:pt x="77835" y="109129"/>
                </a:lnTo>
                <a:lnTo>
                  <a:pt x="109137" y="77829"/>
                </a:lnTo>
                <a:lnTo>
                  <a:pt x="144539" y="51119"/>
                </a:lnTo>
                <a:lnTo>
                  <a:pt x="183550" y="29491"/>
                </a:lnTo>
                <a:lnTo>
                  <a:pt x="225678" y="13434"/>
                </a:lnTo>
                <a:lnTo>
                  <a:pt x="270433" y="3440"/>
                </a:lnTo>
                <a:lnTo>
                  <a:pt x="317324" y="0"/>
                </a:lnTo>
                <a:lnTo>
                  <a:pt x="2022995" y="0"/>
                </a:lnTo>
                <a:lnTo>
                  <a:pt x="2072932" y="3952"/>
                </a:lnTo>
                <a:lnTo>
                  <a:pt x="2121192" y="15575"/>
                </a:lnTo>
                <a:lnTo>
                  <a:pt x="2166921" y="34515"/>
                </a:lnTo>
                <a:lnTo>
                  <a:pt x="2209266" y="60419"/>
                </a:lnTo>
                <a:lnTo>
                  <a:pt x="2247370" y="92934"/>
                </a:lnTo>
                <a:lnTo>
                  <a:pt x="2279882" y="131041"/>
                </a:lnTo>
                <a:lnTo>
                  <a:pt x="2305784" y="173383"/>
                </a:lnTo>
                <a:lnTo>
                  <a:pt x="2324721" y="219108"/>
                </a:lnTo>
                <a:lnTo>
                  <a:pt x="2336343" y="267365"/>
                </a:lnTo>
                <a:lnTo>
                  <a:pt x="2340295" y="317301"/>
                </a:lnTo>
                <a:lnTo>
                  <a:pt x="2340295" y="1586479"/>
                </a:lnTo>
                <a:lnTo>
                  <a:pt x="2336855" y="1633369"/>
                </a:lnTo>
                <a:lnTo>
                  <a:pt x="2326862" y="1678123"/>
                </a:lnTo>
                <a:lnTo>
                  <a:pt x="2310806" y="1720249"/>
                </a:lnTo>
                <a:lnTo>
                  <a:pt x="2289178" y="1759256"/>
                </a:lnTo>
                <a:lnTo>
                  <a:pt x="2262470" y="1794655"/>
                </a:lnTo>
                <a:lnTo>
                  <a:pt x="2231171" y="1825953"/>
                </a:lnTo>
                <a:lnTo>
                  <a:pt x="2195773" y="1852662"/>
                </a:lnTo>
                <a:lnTo>
                  <a:pt x="2156765" y="1874289"/>
                </a:lnTo>
                <a:lnTo>
                  <a:pt x="2114639" y="1890345"/>
                </a:lnTo>
                <a:lnTo>
                  <a:pt x="2069886" y="1900338"/>
                </a:lnTo>
                <a:lnTo>
                  <a:pt x="2022995" y="1903778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20554" y="1551161"/>
            <a:ext cx="1101090" cy="867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>
                <a:latin typeface="Lato"/>
                <a:cs typeface="Lato"/>
              </a:rPr>
              <a:t>Python:</a:t>
            </a:r>
            <a:endParaRPr sz="1400">
              <a:latin typeface="Lato"/>
              <a:cs typeface="Lato"/>
            </a:endParaRPr>
          </a:p>
          <a:p>
            <a:pPr marL="469900" indent="-336550">
              <a:lnSpc>
                <a:spcPts val="165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10">
                <a:latin typeface="Lato"/>
                <a:cs typeface="Lato"/>
              </a:rPr>
              <a:t>FastAPI</a:t>
            </a:r>
            <a:endParaRPr sz="1400">
              <a:latin typeface="Lato"/>
              <a:cs typeface="Lato"/>
            </a:endParaRPr>
          </a:p>
          <a:p>
            <a:pPr marL="469900" indent="-336550">
              <a:lnSpc>
                <a:spcPts val="165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10">
                <a:latin typeface="Lato"/>
                <a:cs typeface="Lato"/>
              </a:rPr>
              <a:t>Flask</a:t>
            </a:r>
            <a:endParaRPr sz="1400">
              <a:latin typeface="Lato"/>
              <a:cs typeface="Lato"/>
            </a:endParaRPr>
          </a:p>
          <a:p>
            <a:pPr marL="469900" indent="-336550">
              <a:lnSpc>
                <a:spcPts val="1664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-5">
                <a:latin typeface="Lato"/>
                <a:cs typeface="Lato"/>
              </a:rPr>
              <a:t>Django</a:t>
            </a:r>
            <a:endParaRPr sz="14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0554" y="2598909"/>
            <a:ext cx="1671955" cy="65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5">
                <a:latin typeface="Lato"/>
                <a:cs typeface="Lato"/>
              </a:rPr>
              <a:t>Java:</a:t>
            </a:r>
            <a:endParaRPr sz="1400">
              <a:latin typeface="Lato"/>
              <a:cs typeface="Lato"/>
            </a:endParaRPr>
          </a:p>
          <a:p>
            <a:pPr marL="469900" indent="-336550">
              <a:lnSpc>
                <a:spcPts val="165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5">
                <a:latin typeface="Lato"/>
                <a:cs typeface="Lato"/>
              </a:rPr>
              <a:t>Spring</a:t>
            </a:r>
            <a:endParaRPr sz="1400">
              <a:latin typeface="Lato"/>
              <a:cs typeface="Lato"/>
            </a:endParaRPr>
          </a:p>
          <a:p>
            <a:pPr marL="469900" indent="-336550">
              <a:lnSpc>
                <a:spcPts val="1664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-5">
                <a:latin typeface="Lato"/>
                <a:cs typeface="Lato"/>
              </a:rPr>
              <a:t>Apache</a:t>
            </a:r>
            <a:r>
              <a:rPr dirty="0" sz="1400" spc="-155">
                <a:latin typeface="Lato"/>
                <a:cs typeface="Lato"/>
              </a:rPr>
              <a:t> </a:t>
            </a:r>
            <a:r>
              <a:rPr dirty="0" sz="1400" spc="-25">
                <a:latin typeface="Lato"/>
                <a:cs typeface="Lato"/>
              </a:rPr>
              <a:t>Tomcat</a:t>
            </a:r>
            <a:endParaRPr sz="1400">
              <a:latin typeface="Lato"/>
              <a:cs typeface="La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4934" y="1227670"/>
            <a:ext cx="1166697" cy="128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32866" y="1484857"/>
            <a:ext cx="5400675" cy="1866900"/>
            <a:chOff x="732866" y="1484857"/>
            <a:chExt cx="5400675" cy="1866900"/>
          </a:xfrm>
        </p:grpSpPr>
        <p:sp>
          <p:nvSpPr>
            <p:cNvPr id="7" name="object 7"/>
            <p:cNvSpPr/>
            <p:nvPr/>
          </p:nvSpPr>
          <p:spPr>
            <a:xfrm>
              <a:off x="5699313" y="2183240"/>
              <a:ext cx="434049" cy="1639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75119" y="1484857"/>
              <a:ext cx="1371597" cy="13715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32866" y="1484857"/>
              <a:ext cx="1371597" cy="13715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04463" y="2088673"/>
              <a:ext cx="434056" cy="16396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20597" y="2779044"/>
              <a:ext cx="2443480" cy="572770"/>
            </a:xfrm>
            <a:custGeom>
              <a:avLst/>
              <a:gdLst/>
              <a:ahLst/>
              <a:cxnLst/>
              <a:rect l="l" t="t" r="r" b="b"/>
              <a:pathLst>
                <a:path w="2443479" h="572770">
                  <a:moveTo>
                    <a:pt x="2347445" y="572698"/>
                  </a:moveTo>
                  <a:lnTo>
                    <a:pt x="95452" y="572698"/>
                  </a:lnTo>
                  <a:lnTo>
                    <a:pt x="58297" y="565199"/>
                  </a:lnTo>
                  <a:lnTo>
                    <a:pt x="27957" y="544745"/>
                  </a:lnTo>
                  <a:lnTo>
                    <a:pt x="7501" y="514406"/>
                  </a:lnTo>
                  <a:lnTo>
                    <a:pt x="0" y="477249"/>
                  </a:lnTo>
                  <a:lnTo>
                    <a:pt x="0" y="95449"/>
                  </a:lnTo>
                  <a:lnTo>
                    <a:pt x="7501" y="58292"/>
                  </a:lnTo>
                  <a:lnTo>
                    <a:pt x="27957" y="27953"/>
                  </a:lnTo>
                  <a:lnTo>
                    <a:pt x="58297" y="7499"/>
                  </a:lnTo>
                  <a:lnTo>
                    <a:pt x="95452" y="0"/>
                  </a:lnTo>
                  <a:lnTo>
                    <a:pt x="2347445" y="0"/>
                  </a:lnTo>
                  <a:lnTo>
                    <a:pt x="2400408" y="16031"/>
                  </a:lnTo>
                  <a:lnTo>
                    <a:pt x="2435632" y="58915"/>
                  </a:lnTo>
                  <a:lnTo>
                    <a:pt x="2442895" y="95449"/>
                  </a:lnTo>
                  <a:lnTo>
                    <a:pt x="2442895" y="477249"/>
                  </a:lnTo>
                  <a:lnTo>
                    <a:pt x="2435395" y="514406"/>
                  </a:lnTo>
                  <a:lnTo>
                    <a:pt x="2414942" y="544745"/>
                  </a:lnTo>
                  <a:lnTo>
                    <a:pt x="2384602" y="565199"/>
                  </a:lnTo>
                  <a:lnTo>
                    <a:pt x="2347445" y="57269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84429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0"/>
              <a:t>Web</a:t>
            </a:r>
            <a:r>
              <a:rPr dirty="0" spc="-175"/>
              <a:t> </a:t>
            </a:r>
            <a:r>
              <a:rPr dirty="0" spc="15"/>
              <a:t>Applications</a:t>
            </a:r>
            <a:r>
              <a:rPr dirty="0" spc="-170"/>
              <a:t> </a:t>
            </a:r>
            <a:r>
              <a:rPr dirty="0" spc="20"/>
              <a:t>for</a:t>
            </a:r>
            <a:r>
              <a:rPr dirty="0" spc="-175"/>
              <a:t> </a:t>
            </a:r>
            <a:r>
              <a:rPr dirty="0" spc="25"/>
              <a:t>Users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93572" y="2836033"/>
            <a:ext cx="189865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36550" marR="5080" indent="-324485">
              <a:lnSpc>
                <a:spcPts val="1650"/>
              </a:lnSpc>
              <a:spcBef>
                <a:spcPts val="180"/>
              </a:spcBef>
            </a:pPr>
            <a:r>
              <a:rPr dirty="0" sz="1400" spc="5">
                <a:latin typeface="Lato"/>
                <a:cs typeface="Lato"/>
              </a:rPr>
              <a:t>Users</a:t>
            </a:r>
            <a:r>
              <a:rPr dirty="0" sz="1400" spc="-11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make</a:t>
            </a:r>
            <a:r>
              <a:rPr dirty="0" sz="1400" spc="-10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requests</a:t>
            </a:r>
            <a:r>
              <a:rPr dirty="0" sz="1400" spc="-11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via  </a:t>
            </a:r>
            <a:r>
              <a:rPr dirty="0" sz="1400" spc="-15">
                <a:latin typeface="Lato"/>
                <a:cs typeface="Lato"/>
              </a:rPr>
              <a:t>web</a:t>
            </a:r>
            <a:r>
              <a:rPr dirty="0" sz="1400" spc="-10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application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87592" y="1484857"/>
            <a:ext cx="2443480" cy="1866900"/>
            <a:chOff x="3787592" y="1484857"/>
            <a:chExt cx="2443480" cy="1866900"/>
          </a:xfrm>
        </p:grpSpPr>
        <p:sp>
          <p:nvSpPr>
            <p:cNvPr id="15" name="object 15"/>
            <p:cNvSpPr/>
            <p:nvPr/>
          </p:nvSpPr>
          <p:spPr>
            <a:xfrm>
              <a:off x="4417366" y="1484857"/>
              <a:ext cx="1371597" cy="13715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46717" y="2088673"/>
              <a:ext cx="434049" cy="16396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787592" y="2779044"/>
              <a:ext cx="2443480" cy="572770"/>
            </a:xfrm>
            <a:custGeom>
              <a:avLst/>
              <a:gdLst/>
              <a:ahLst/>
              <a:cxnLst/>
              <a:rect l="l" t="t" r="r" b="b"/>
              <a:pathLst>
                <a:path w="2443479" h="572770">
                  <a:moveTo>
                    <a:pt x="2347445" y="572698"/>
                  </a:moveTo>
                  <a:lnTo>
                    <a:pt x="95449" y="572698"/>
                  </a:lnTo>
                  <a:lnTo>
                    <a:pt x="58292" y="565199"/>
                  </a:lnTo>
                  <a:lnTo>
                    <a:pt x="27953" y="544745"/>
                  </a:lnTo>
                  <a:lnTo>
                    <a:pt x="7499" y="514406"/>
                  </a:lnTo>
                  <a:lnTo>
                    <a:pt x="0" y="477249"/>
                  </a:lnTo>
                  <a:lnTo>
                    <a:pt x="0" y="95449"/>
                  </a:lnTo>
                  <a:lnTo>
                    <a:pt x="7499" y="58292"/>
                  </a:lnTo>
                  <a:lnTo>
                    <a:pt x="27953" y="27953"/>
                  </a:lnTo>
                  <a:lnTo>
                    <a:pt x="58292" y="7499"/>
                  </a:lnTo>
                  <a:lnTo>
                    <a:pt x="95449" y="0"/>
                  </a:lnTo>
                  <a:lnTo>
                    <a:pt x="2347445" y="0"/>
                  </a:lnTo>
                  <a:lnTo>
                    <a:pt x="2400408" y="16031"/>
                  </a:lnTo>
                  <a:lnTo>
                    <a:pt x="2435632" y="58915"/>
                  </a:lnTo>
                  <a:lnTo>
                    <a:pt x="2442895" y="95449"/>
                  </a:lnTo>
                  <a:lnTo>
                    <a:pt x="2442895" y="477249"/>
                  </a:lnTo>
                  <a:lnTo>
                    <a:pt x="2435395" y="514406"/>
                  </a:lnTo>
                  <a:lnTo>
                    <a:pt x="2414942" y="544745"/>
                  </a:lnTo>
                  <a:lnTo>
                    <a:pt x="2384602" y="565199"/>
                  </a:lnTo>
                  <a:lnTo>
                    <a:pt x="2347445" y="57269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127648" y="2836033"/>
            <a:ext cx="176403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603885" marR="5080" indent="-59182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Lato"/>
                <a:cs typeface="Lato"/>
              </a:rPr>
              <a:t>Model</a:t>
            </a:r>
            <a:r>
              <a:rPr dirty="0" sz="1400" spc="-11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wrapped</a:t>
            </a:r>
            <a:r>
              <a:rPr dirty="0" sz="1400" spc="-10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as</a:t>
            </a:r>
            <a:r>
              <a:rPr dirty="0" sz="1400" spc="-105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API  </a:t>
            </a:r>
            <a:r>
              <a:rPr dirty="0" sz="1400" spc="5">
                <a:latin typeface="Lato"/>
                <a:cs typeface="Lato"/>
              </a:rPr>
              <a:t>service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0697" y="1280763"/>
            <a:ext cx="5079365" cy="487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30">
                <a:latin typeface="Lato"/>
                <a:cs typeface="Lato"/>
              </a:rPr>
              <a:t>Introduction</a:t>
            </a:r>
            <a:r>
              <a:rPr dirty="0" sz="3000" spc="-195">
                <a:latin typeface="Lato"/>
                <a:cs typeface="Lato"/>
              </a:rPr>
              <a:t> </a:t>
            </a:r>
            <a:r>
              <a:rPr dirty="0" sz="3000" spc="15">
                <a:latin typeface="Lato"/>
                <a:cs typeface="Lato"/>
              </a:rPr>
              <a:t>to</a:t>
            </a:r>
            <a:r>
              <a:rPr dirty="0" sz="3000" spc="-190">
                <a:latin typeface="Lato"/>
                <a:cs typeface="Lato"/>
              </a:rPr>
              <a:t> </a:t>
            </a:r>
            <a:r>
              <a:rPr dirty="0" sz="3000" spc="10">
                <a:latin typeface="Lato"/>
                <a:cs typeface="Lato"/>
              </a:rPr>
              <a:t>Model</a:t>
            </a:r>
            <a:r>
              <a:rPr dirty="0" sz="3000" spc="-190">
                <a:latin typeface="Lato"/>
                <a:cs typeface="Lato"/>
              </a:rPr>
              <a:t> </a:t>
            </a:r>
            <a:r>
              <a:rPr dirty="0" sz="3000" spc="20">
                <a:latin typeface="Lato"/>
                <a:cs typeface="Lato"/>
              </a:rPr>
              <a:t>Serving</a:t>
            </a:r>
            <a:endParaRPr sz="3000">
              <a:latin typeface="Lato"/>
              <a:cs typeface="La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0060" y="3344538"/>
            <a:ext cx="282892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20">
                <a:latin typeface="Lato"/>
                <a:cs typeface="Lato"/>
              </a:rPr>
              <a:t>Introduction</a:t>
            </a:r>
            <a:endParaRPr sz="4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517525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Serving</a:t>
            </a:r>
            <a:r>
              <a:rPr dirty="0" spc="-165"/>
              <a:t> </a:t>
            </a:r>
            <a:r>
              <a:rPr dirty="0" spc="10"/>
              <a:t>systems</a:t>
            </a:r>
            <a:r>
              <a:rPr dirty="0" spc="-160"/>
              <a:t> </a:t>
            </a:r>
            <a:r>
              <a:rPr dirty="0" spc="20"/>
              <a:t>for</a:t>
            </a:r>
            <a:r>
              <a:rPr dirty="0" spc="-165"/>
              <a:t> </a:t>
            </a:r>
            <a:r>
              <a:rPr dirty="0" spc="10"/>
              <a:t>easy</a:t>
            </a:r>
            <a:r>
              <a:rPr dirty="0" spc="-160"/>
              <a:t> </a:t>
            </a:r>
            <a:r>
              <a:rPr dirty="0" spc="5"/>
              <a:t>deployment</a:t>
            </a:r>
          </a:p>
        </p:txBody>
      </p:sp>
      <p:sp>
        <p:nvSpPr>
          <p:cNvPr id="3" name="object 3"/>
          <p:cNvSpPr/>
          <p:nvPr/>
        </p:nvSpPr>
        <p:spPr>
          <a:xfrm>
            <a:off x="631998" y="1125072"/>
            <a:ext cx="914398" cy="914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752596" y="1125072"/>
            <a:ext cx="914400" cy="3331845"/>
            <a:chOff x="1752596" y="1125072"/>
            <a:chExt cx="914400" cy="3331845"/>
          </a:xfrm>
        </p:grpSpPr>
        <p:sp>
          <p:nvSpPr>
            <p:cNvPr id="5" name="object 5"/>
            <p:cNvSpPr/>
            <p:nvPr/>
          </p:nvSpPr>
          <p:spPr>
            <a:xfrm>
              <a:off x="1752596" y="1125072"/>
              <a:ext cx="914398" cy="914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52596" y="1930881"/>
              <a:ext cx="914398" cy="91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52596" y="2736569"/>
              <a:ext cx="914398" cy="9143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52596" y="3542317"/>
              <a:ext cx="914398" cy="9143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092818" y="1227522"/>
            <a:ext cx="3295015" cy="709930"/>
          </a:xfrm>
          <a:custGeom>
            <a:avLst/>
            <a:gdLst/>
            <a:ahLst/>
            <a:cxnLst/>
            <a:rect l="l" t="t" r="r" b="b"/>
            <a:pathLst>
              <a:path w="3295015" h="709930">
                <a:moveTo>
                  <a:pt x="3176343" y="709498"/>
                </a:moveTo>
                <a:lnTo>
                  <a:pt x="118249" y="709498"/>
                </a:lnTo>
                <a:lnTo>
                  <a:pt x="72224" y="700205"/>
                </a:lnTo>
                <a:lnTo>
                  <a:pt x="34637" y="674863"/>
                </a:lnTo>
                <a:lnTo>
                  <a:pt x="9293" y="637275"/>
                </a:lnTo>
                <a:lnTo>
                  <a:pt x="0" y="591246"/>
                </a:lnTo>
                <a:lnTo>
                  <a:pt x="0" y="118252"/>
                </a:lnTo>
                <a:lnTo>
                  <a:pt x="9293" y="72222"/>
                </a:lnTo>
                <a:lnTo>
                  <a:pt x="34637" y="34634"/>
                </a:lnTo>
                <a:lnTo>
                  <a:pt x="72224" y="9292"/>
                </a:lnTo>
                <a:lnTo>
                  <a:pt x="118249" y="0"/>
                </a:lnTo>
                <a:lnTo>
                  <a:pt x="3176343" y="0"/>
                </a:lnTo>
                <a:lnTo>
                  <a:pt x="3221596" y="9000"/>
                </a:lnTo>
                <a:lnTo>
                  <a:pt x="3259968" y="34634"/>
                </a:lnTo>
                <a:lnTo>
                  <a:pt x="3285596" y="72999"/>
                </a:lnTo>
                <a:lnTo>
                  <a:pt x="3294593" y="118252"/>
                </a:lnTo>
                <a:lnTo>
                  <a:pt x="3294593" y="591246"/>
                </a:lnTo>
                <a:lnTo>
                  <a:pt x="3285299" y="637275"/>
                </a:lnTo>
                <a:lnTo>
                  <a:pt x="3259955" y="674863"/>
                </a:lnTo>
                <a:lnTo>
                  <a:pt x="3222368" y="700205"/>
                </a:lnTo>
                <a:lnTo>
                  <a:pt x="3176343" y="709498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92818" y="2033330"/>
            <a:ext cx="3295015" cy="709930"/>
          </a:xfrm>
          <a:custGeom>
            <a:avLst/>
            <a:gdLst/>
            <a:ahLst/>
            <a:cxnLst/>
            <a:rect l="l" t="t" r="r" b="b"/>
            <a:pathLst>
              <a:path w="3295015" h="709930">
                <a:moveTo>
                  <a:pt x="3176343" y="709488"/>
                </a:moveTo>
                <a:lnTo>
                  <a:pt x="118249" y="709488"/>
                </a:lnTo>
                <a:lnTo>
                  <a:pt x="72224" y="700198"/>
                </a:lnTo>
                <a:lnTo>
                  <a:pt x="34637" y="674860"/>
                </a:lnTo>
                <a:lnTo>
                  <a:pt x="9293" y="637274"/>
                </a:lnTo>
                <a:lnTo>
                  <a:pt x="0" y="591238"/>
                </a:lnTo>
                <a:lnTo>
                  <a:pt x="0" y="118252"/>
                </a:lnTo>
                <a:lnTo>
                  <a:pt x="9293" y="72223"/>
                </a:lnTo>
                <a:lnTo>
                  <a:pt x="34637" y="34635"/>
                </a:lnTo>
                <a:lnTo>
                  <a:pt x="72224" y="9293"/>
                </a:lnTo>
                <a:lnTo>
                  <a:pt x="118249" y="0"/>
                </a:lnTo>
                <a:lnTo>
                  <a:pt x="3176343" y="0"/>
                </a:lnTo>
                <a:lnTo>
                  <a:pt x="3221596" y="9001"/>
                </a:lnTo>
                <a:lnTo>
                  <a:pt x="3259968" y="34634"/>
                </a:lnTo>
                <a:lnTo>
                  <a:pt x="3285596" y="72999"/>
                </a:lnTo>
                <a:lnTo>
                  <a:pt x="3294593" y="118252"/>
                </a:lnTo>
                <a:lnTo>
                  <a:pt x="3294593" y="591238"/>
                </a:lnTo>
                <a:lnTo>
                  <a:pt x="3285299" y="637274"/>
                </a:lnTo>
                <a:lnTo>
                  <a:pt x="3259955" y="674860"/>
                </a:lnTo>
                <a:lnTo>
                  <a:pt x="3222368" y="700198"/>
                </a:lnTo>
                <a:lnTo>
                  <a:pt x="3176343" y="709488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92818" y="2839019"/>
            <a:ext cx="3295015" cy="709930"/>
          </a:xfrm>
          <a:custGeom>
            <a:avLst/>
            <a:gdLst/>
            <a:ahLst/>
            <a:cxnLst/>
            <a:rect l="l" t="t" r="r" b="b"/>
            <a:pathLst>
              <a:path w="3295015" h="709929">
                <a:moveTo>
                  <a:pt x="3176343" y="709498"/>
                </a:moveTo>
                <a:lnTo>
                  <a:pt x="118249" y="709498"/>
                </a:lnTo>
                <a:lnTo>
                  <a:pt x="72224" y="700204"/>
                </a:lnTo>
                <a:lnTo>
                  <a:pt x="34637" y="674861"/>
                </a:lnTo>
                <a:lnTo>
                  <a:pt x="9293" y="637273"/>
                </a:lnTo>
                <a:lnTo>
                  <a:pt x="0" y="591248"/>
                </a:lnTo>
                <a:lnTo>
                  <a:pt x="0" y="118249"/>
                </a:lnTo>
                <a:lnTo>
                  <a:pt x="9293" y="72214"/>
                </a:lnTo>
                <a:lnTo>
                  <a:pt x="34637" y="34628"/>
                </a:lnTo>
                <a:lnTo>
                  <a:pt x="72224" y="9290"/>
                </a:lnTo>
                <a:lnTo>
                  <a:pt x="118249" y="0"/>
                </a:lnTo>
                <a:lnTo>
                  <a:pt x="3176343" y="0"/>
                </a:lnTo>
                <a:lnTo>
                  <a:pt x="3221596" y="8996"/>
                </a:lnTo>
                <a:lnTo>
                  <a:pt x="3259968" y="34624"/>
                </a:lnTo>
                <a:lnTo>
                  <a:pt x="3285596" y="72987"/>
                </a:lnTo>
                <a:lnTo>
                  <a:pt x="3294593" y="118249"/>
                </a:lnTo>
                <a:lnTo>
                  <a:pt x="3294593" y="591248"/>
                </a:lnTo>
                <a:lnTo>
                  <a:pt x="3285299" y="637273"/>
                </a:lnTo>
                <a:lnTo>
                  <a:pt x="3259955" y="674861"/>
                </a:lnTo>
                <a:lnTo>
                  <a:pt x="3222368" y="700204"/>
                </a:lnTo>
                <a:lnTo>
                  <a:pt x="3176343" y="709498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2818" y="3644767"/>
            <a:ext cx="3295015" cy="709930"/>
          </a:xfrm>
          <a:custGeom>
            <a:avLst/>
            <a:gdLst/>
            <a:ahLst/>
            <a:cxnLst/>
            <a:rect l="l" t="t" r="r" b="b"/>
            <a:pathLst>
              <a:path w="3295015" h="709929">
                <a:moveTo>
                  <a:pt x="3176343" y="709498"/>
                </a:moveTo>
                <a:lnTo>
                  <a:pt x="118249" y="709498"/>
                </a:lnTo>
                <a:lnTo>
                  <a:pt x="72224" y="700204"/>
                </a:lnTo>
                <a:lnTo>
                  <a:pt x="34637" y="674858"/>
                </a:lnTo>
                <a:lnTo>
                  <a:pt x="9293" y="637263"/>
                </a:lnTo>
                <a:lnTo>
                  <a:pt x="0" y="591223"/>
                </a:lnTo>
                <a:lnTo>
                  <a:pt x="0" y="118249"/>
                </a:lnTo>
                <a:lnTo>
                  <a:pt x="9293" y="72214"/>
                </a:lnTo>
                <a:lnTo>
                  <a:pt x="34637" y="34628"/>
                </a:lnTo>
                <a:lnTo>
                  <a:pt x="72224" y="9290"/>
                </a:lnTo>
                <a:lnTo>
                  <a:pt x="118249" y="0"/>
                </a:lnTo>
                <a:lnTo>
                  <a:pt x="3176343" y="0"/>
                </a:lnTo>
                <a:lnTo>
                  <a:pt x="3221596" y="8996"/>
                </a:lnTo>
                <a:lnTo>
                  <a:pt x="3259968" y="34624"/>
                </a:lnTo>
                <a:lnTo>
                  <a:pt x="3285596" y="72987"/>
                </a:lnTo>
                <a:lnTo>
                  <a:pt x="3294593" y="118249"/>
                </a:lnTo>
                <a:lnTo>
                  <a:pt x="3294593" y="591223"/>
                </a:lnTo>
                <a:lnTo>
                  <a:pt x="3285299" y="637263"/>
                </a:lnTo>
                <a:lnTo>
                  <a:pt x="3259955" y="674858"/>
                </a:lnTo>
                <a:lnTo>
                  <a:pt x="3222368" y="700204"/>
                </a:lnTo>
                <a:lnTo>
                  <a:pt x="3176343" y="709498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00476" y="1328067"/>
            <a:ext cx="2971800" cy="2865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336550">
              <a:lnSpc>
                <a:spcPts val="1664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10">
                <a:latin typeface="Lato"/>
                <a:cs typeface="Lato"/>
              </a:rPr>
              <a:t>Centralized </a:t>
            </a:r>
            <a:r>
              <a:rPr dirty="0" sz="1400">
                <a:latin typeface="Lato"/>
                <a:cs typeface="Lato"/>
              </a:rPr>
              <a:t>model</a:t>
            </a:r>
            <a:r>
              <a:rPr dirty="0" sz="1400" spc="-21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deployment</a:t>
            </a:r>
            <a:endParaRPr sz="1400">
              <a:latin typeface="Lato"/>
              <a:cs typeface="Lato"/>
            </a:endParaRPr>
          </a:p>
          <a:p>
            <a:pPr marL="469900" indent="-336550">
              <a:lnSpc>
                <a:spcPts val="1664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5">
                <a:latin typeface="Lato"/>
                <a:cs typeface="Lato"/>
              </a:rPr>
              <a:t>Predictions as</a:t>
            </a:r>
            <a:r>
              <a:rPr dirty="0" sz="1400" spc="-1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service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700">
              <a:latin typeface="Lato"/>
              <a:cs typeface="Lato"/>
            </a:endParaRPr>
          </a:p>
          <a:p>
            <a:pPr marL="12700" marR="488315">
              <a:lnSpc>
                <a:spcPts val="1650"/>
              </a:lnSpc>
              <a:spcBef>
                <a:spcPts val="1055"/>
              </a:spcBef>
            </a:pPr>
            <a:r>
              <a:rPr dirty="0" sz="1400" spc="10">
                <a:latin typeface="Lato"/>
                <a:cs typeface="Lato"/>
              </a:rPr>
              <a:t>Eliminates</a:t>
            </a:r>
            <a:r>
              <a:rPr dirty="0" sz="1400" spc="-105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need</a:t>
            </a:r>
            <a:r>
              <a:rPr dirty="0" sz="1400" spc="-10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for</a:t>
            </a:r>
            <a:r>
              <a:rPr dirty="0" sz="1400" spc="-105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custom</a:t>
            </a:r>
            <a:r>
              <a:rPr dirty="0" sz="1400" spc="-105">
                <a:latin typeface="Lato"/>
                <a:cs typeface="Lato"/>
              </a:rPr>
              <a:t> </a:t>
            </a:r>
            <a:r>
              <a:rPr dirty="0" sz="1400" spc="-15">
                <a:latin typeface="Lato"/>
                <a:cs typeface="Lato"/>
              </a:rPr>
              <a:t>web  </a:t>
            </a:r>
            <a:r>
              <a:rPr dirty="0" sz="1400" spc="5">
                <a:latin typeface="Lato"/>
                <a:cs typeface="Lato"/>
              </a:rPr>
              <a:t>applications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Lato"/>
              <a:cs typeface="Lato"/>
            </a:endParaRPr>
          </a:p>
          <a:p>
            <a:pPr marL="12700" marR="222250">
              <a:lnSpc>
                <a:spcPts val="1650"/>
              </a:lnSpc>
            </a:pPr>
            <a:r>
              <a:rPr dirty="0" sz="1400" spc="-5">
                <a:latin typeface="Lato"/>
                <a:cs typeface="Lato"/>
              </a:rPr>
              <a:t>Deployment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just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a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-20">
                <a:latin typeface="Lato"/>
                <a:cs typeface="Lato"/>
              </a:rPr>
              <a:t>few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lines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-20">
                <a:latin typeface="Lato"/>
                <a:cs typeface="Lato"/>
              </a:rPr>
              <a:t>of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code  </a:t>
            </a:r>
            <a:r>
              <a:rPr dirty="0" sz="1400" spc="-15">
                <a:latin typeface="Lato"/>
                <a:cs typeface="Lato"/>
              </a:rPr>
              <a:t>away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Lato"/>
              <a:cs typeface="Lato"/>
            </a:endParaRPr>
          </a:p>
          <a:p>
            <a:pPr marL="12700" marR="5080">
              <a:lnSpc>
                <a:spcPts val="1650"/>
              </a:lnSpc>
            </a:pPr>
            <a:r>
              <a:rPr dirty="0" sz="1400">
                <a:latin typeface="Lato"/>
                <a:cs typeface="Lato"/>
              </a:rPr>
              <a:t>Easy</a:t>
            </a:r>
            <a:r>
              <a:rPr dirty="0" sz="1400" spc="-10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to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rollback/update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models</a:t>
            </a:r>
            <a:r>
              <a:rPr dirty="0" sz="1400" spc="-100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on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the  ﬂy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105854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30"/>
              <a:t>Clipper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4974" y="1504946"/>
            <a:ext cx="1524000" cy="1920239"/>
            <a:chOff x="324974" y="1504946"/>
            <a:chExt cx="1524000" cy="1920239"/>
          </a:xfrm>
        </p:grpSpPr>
        <p:sp>
          <p:nvSpPr>
            <p:cNvPr id="4" name="object 4"/>
            <p:cNvSpPr/>
            <p:nvPr/>
          </p:nvSpPr>
          <p:spPr>
            <a:xfrm>
              <a:off x="629773" y="1504946"/>
              <a:ext cx="914398" cy="914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4974" y="2359945"/>
              <a:ext cx="1524000" cy="1064895"/>
            </a:xfrm>
            <a:custGeom>
              <a:avLst/>
              <a:gdLst/>
              <a:ahLst/>
              <a:cxnLst/>
              <a:rect l="l" t="t" r="r" b="b"/>
              <a:pathLst>
                <a:path w="1524000" h="1064895">
                  <a:moveTo>
                    <a:pt x="1346544" y="1064697"/>
                  </a:moveTo>
                  <a:lnTo>
                    <a:pt x="177452" y="1064697"/>
                  </a:lnTo>
                  <a:lnTo>
                    <a:pt x="130278" y="1058358"/>
                  </a:lnTo>
                  <a:lnTo>
                    <a:pt x="87888" y="1040470"/>
                  </a:lnTo>
                  <a:lnTo>
                    <a:pt x="51974" y="1012722"/>
                  </a:lnTo>
                  <a:lnTo>
                    <a:pt x="24227" y="976809"/>
                  </a:lnTo>
                  <a:lnTo>
                    <a:pt x="6338" y="934420"/>
                  </a:lnTo>
                  <a:lnTo>
                    <a:pt x="0" y="887248"/>
                  </a:lnTo>
                  <a:lnTo>
                    <a:pt x="0" y="177449"/>
                  </a:lnTo>
                  <a:lnTo>
                    <a:pt x="6338" y="130276"/>
                  </a:lnTo>
                  <a:lnTo>
                    <a:pt x="24227" y="87887"/>
                  </a:lnTo>
                  <a:lnTo>
                    <a:pt x="51974" y="51973"/>
                  </a:lnTo>
                  <a:lnTo>
                    <a:pt x="87888" y="24227"/>
                  </a:lnTo>
                  <a:lnTo>
                    <a:pt x="130278" y="6338"/>
                  </a:lnTo>
                  <a:lnTo>
                    <a:pt x="177452" y="0"/>
                  </a:lnTo>
                  <a:lnTo>
                    <a:pt x="1346544" y="0"/>
                  </a:lnTo>
                  <a:lnTo>
                    <a:pt x="1414451" y="13507"/>
                  </a:lnTo>
                  <a:lnTo>
                    <a:pt x="1472022" y="51974"/>
                  </a:lnTo>
                  <a:lnTo>
                    <a:pt x="1510489" y="109544"/>
                  </a:lnTo>
                  <a:lnTo>
                    <a:pt x="1523996" y="177449"/>
                  </a:lnTo>
                  <a:lnTo>
                    <a:pt x="1523996" y="887248"/>
                  </a:lnTo>
                  <a:lnTo>
                    <a:pt x="1517658" y="934420"/>
                  </a:lnTo>
                  <a:lnTo>
                    <a:pt x="1499769" y="976809"/>
                  </a:lnTo>
                  <a:lnTo>
                    <a:pt x="1472022" y="1012722"/>
                  </a:lnTo>
                  <a:lnTo>
                    <a:pt x="1436108" y="1040470"/>
                  </a:lnTo>
                  <a:lnTo>
                    <a:pt x="1393718" y="1058358"/>
                  </a:lnTo>
                  <a:lnTo>
                    <a:pt x="1346544" y="1064697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66315" y="2558153"/>
            <a:ext cx="1042035" cy="6578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33655" marR="5080" indent="-2159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Lato"/>
                <a:cs typeface="Lato"/>
              </a:rPr>
              <a:t>Open-source  </a:t>
            </a:r>
            <a:r>
              <a:rPr dirty="0" sz="1400" spc="5">
                <a:latin typeface="Lato"/>
                <a:cs typeface="Lato"/>
              </a:rPr>
              <a:t>project </a:t>
            </a:r>
            <a:r>
              <a:rPr dirty="0" sz="1400">
                <a:latin typeface="Lato"/>
                <a:cs typeface="Lato"/>
              </a:rPr>
              <a:t>from  </a:t>
            </a:r>
            <a:r>
              <a:rPr dirty="0" sz="1400" spc="5">
                <a:latin typeface="Lato"/>
                <a:cs typeface="Lato"/>
              </a:rPr>
              <a:t>UC</a:t>
            </a:r>
            <a:r>
              <a:rPr dirty="0" sz="1400" spc="-13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Berkeley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25195" y="1504946"/>
            <a:ext cx="1524000" cy="1920239"/>
            <a:chOff x="2125195" y="1504946"/>
            <a:chExt cx="1524000" cy="1920239"/>
          </a:xfrm>
        </p:grpSpPr>
        <p:sp>
          <p:nvSpPr>
            <p:cNvPr id="8" name="object 8"/>
            <p:cNvSpPr/>
            <p:nvPr/>
          </p:nvSpPr>
          <p:spPr>
            <a:xfrm>
              <a:off x="2429995" y="1504946"/>
              <a:ext cx="914398" cy="914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25195" y="2359945"/>
              <a:ext cx="1524000" cy="1064895"/>
            </a:xfrm>
            <a:custGeom>
              <a:avLst/>
              <a:gdLst/>
              <a:ahLst/>
              <a:cxnLst/>
              <a:rect l="l" t="t" r="r" b="b"/>
              <a:pathLst>
                <a:path w="1524000" h="1064895">
                  <a:moveTo>
                    <a:pt x="1346547" y="1064697"/>
                  </a:moveTo>
                  <a:lnTo>
                    <a:pt x="177452" y="1064697"/>
                  </a:lnTo>
                  <a:lnTo>
                    <a:pt x="130278" y="1058358"/>
                  </a:lnTo>
                  <a:lnTo>
                    <a:pt x="87888" y="1040470"/>
                  </a:lnTo>
                  <a:lnTo>
                    <a:pt x="51974" y="1012722"/>
                  </a:lnTo>
                  <a:lnTo>
                    <a:pt x="24227" y="976809"/>
                  </a:lnTo>
                  <a:lnTo>
                    <a:pt x="6338" y="934420"/>
                  </a:lnTo>
                  <a:lnTo>
                    <a:pt x="0" y="887248"/>
                  </a:lnTo>
                  <a:lnTo>
                    <a:pt x="0" y="177449"/>
                  </a:lnTo>
                  <a:lnTo>
                    <a:pt x="6338" y="130276"/>
                  </a:lnTo>
                  <a:lnTo>
                    <a:pt x="24227" y="87887"/>
                  </a:lnTo>
                  <a:lnTo>
                    <a:pt x="51974" y="51973"/>
                  </a:lnTo>
                  <a:lnTo>
                    <a:pt x="87888" y="24227"/>
                  </a:lnTo>
                  <a:lnTo>
                    <a:pt x="130278" y="6338"/>
                  </a:lnTo>
                  <a:lnTo>
                    <a:pt x="177452" y="0"/>
                  </a:lnTo>
                  <a:lnTo>
                    <a:pt x="1346547" y="0"/>
                  </a:lnTo>
                  <a:lnTo>
                    <a:pt x="1414450" y="13507"/>
                  </a:lnTo>
                  <a:lnTo>
                    <a:pt x="1472022" y="51974"/>
                  </a:lnTo>
                  <a:lnTo>
                    <a:pt x="1510487" y="109544"/>
                  </a:lnTo>
                  <a:lnTo>
                    <a:pt x="1523996" y="177449"/>
                  </a:lnTo>
                  <a:lnTo>
                    <a:pt x="1523996" y="887248"/>
                  </a:lnTo>
                  <a:lnTo>
                    <a:pt x="1517658" y="934420"/>
                  </a:lnTo>
                  <a:lnTo>
                    <a:pt x="1499769" y="976809"/>
                  </a:lnTo>
                  <a:lnTo>
                    <a:pt x="1472022" y="1012722"/>
                  </a:lnTo>
                  <a:lnTo>
                    <a:pt x="1436108" y="1040470"/>
                  </a:lnTo>
                  <a:lnTo>
                    <a:pt x="1393719" y="1058358"/>
                  </a:lnTo>
                  <a:lnTo>
                    <a:pt x="1346547" y="1064697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407500" y="2558153"/>
            <a:ext cx="960119" cy="6578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L="12700" marR="5080" indent="-635">
              <a:lnSpc>
                <a:spcPts val="1650"/>
              </a:lnSpc>
              <a:spcBef>
                <a:spcPts val="180"/>
              </a:spcBef>
            </a:pPr>
            <a:r>
              <a:rPr dirty="0" sz="1400" spc="5">
                <a:latin typeface="Lato"/>
                <a:cs typeface="Lato"/>
              </a:rPr>
              <a:t>Multiple  </a:t>
            </a:r>
            <a:r>
              <a:rPr dirty="0" sz="1400">
                <a:latin typeface="Lato"/>
                <a:cs typeface="Lato"/>
              </a:rPr>
              <a:t>modeling  </a:t>
            </a:r>
            <a:r>
              <a:rPr dirty="0" sz="1400" spc="15">
                <a:latin typeface="Lato"/>
                <a:cs typeface="Lato"/>
              </a:rPr>
              <a:t>f</a:t>
            </a:r>
            <a:r>
              <a:rPr dirty="0" sz="1400" spc="-15">
                <a:latin typeface="Lato"/>
                <a:cs typeface="Lato"/>
              </a:rPr>
              <a:t>r</a:t>
            </a:r>
            <a:r>
              <a:rPr dirty="0" sz="1400" spc="5">
                <a:latin typeface="Lato"/>
                <a:cs typeface="Lato"/>
              </a:rPr>
              <a:t>ameworks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68267" y="1504946"/>
            <a:ext cx="1524000" cy="1920239"/>
            <a:chOff x="3868267" y="1504946"/>
            <a:chExt cx="1524000" cy="1920239"/>
          </a:xfrm>
        </p:grpSpPr>
        <p:sp>
          <p:nvSpPr>
            <p:cNvPr id="12" name="object 12"/>
            <p:cNvSpPr/>
            <p:nvPr/>
          </p:nvSpPr>
          <p:spPr>
            <a:xfrm>
              <a:off x="4173066" y="1504946"/>
              <a:ext cx="914398" cy="9143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68267" y="2359945"/>
              <a:ext cx="1524000" cy="1064895"/>
            </a:xfrm>
            <a:custGeom>
              <a:avLst/>
              <a:gdLst/>
              <a:ahLst/>
              <a:cxnLst/>
              <a:rect l="l" t="t" r="r" b="b"/>
              <a:pathLst>
                <a:path w="1524000" h="1064895">
                  <a:moveTo>
                    <a:pt x="1346547" y="1064697"/>
                  </a:moveTo>
                  <a:lnTo>
                    <a:pt x="177449" y="1064697"/>
                  </a:lnTo>
                  <a:lnTo>
                    <a:pt x="130277" y="1058358"/>
                  </a:lnTo>
                  <a:lnTo>
                    <a:pt x="87888" y="1040470"/>
                  </a:lnTo>
                  <a:lnTo>
                    <a:pt x="51974" y="1012722"/>
                  </a:lnTo>
                  <a:lnTo>
                    <a:pt x="24227" y="976809"/>
                  </a:lnTo>
                  <a:lnTo>
                    <a:pt x="6338" y="934420"/>
                  </a:lnTo>
                  <a:lnTo>
                    <a:pt x="0" y="887248"/>
                  </a:lnTo>
                  <a:lnTo>
                    <a:pt x="0" y="177449"/>
                  </a:lnTo>
                  <a:lnTo>
                    <a:pt x="6338" y="130276"/>
                  </a:lnTo>
                  <a:lnTo>
                    <a:pt x="24227" y="87887"/>
                  </a:lnTo>
                  <a:lnTo>
                    <a:pt x="51974" y="51973"/>
                  </a:lnTo>
                  <a:lnTo>
                    <a:pt x="87888" y="24227"/>
                  </a:lnTo>
                  <a:lnTo>
                    <a:pt x="130277" y="6338"/>
                  </a:lnTo>
                  <a:lnTo>
                    <a:pt x="177449" y="0"/>
                  </a:lnTo>
                  <a:lnTo>
                    <a:pt x="1346547" y="0"/>
                  </a:lnTo>
                  <a:lnTo>
                    <a:pt x="1414450" y="13507"/>
                  </a:lnTo>
                  <a:lnTo>
                    <a:pt x="1472022" y="51974"/>
                  </a:lnTo>
                  <a:lnTo>
                    <a:pt x="1510487" y="109544"/>
                  </a:lnTo>
                  <a:lnTo>
                    <a:pt x="1523996" y="177449"/>
                  </a:lnTo>
                  <a:lnTo>
                    <a:pt x="1523996" y="887248"/>
                  </a:lnTo>
                  <a:lnTo>
                    <a:pt x="1517658" y="934420"/>
                  </a:lnTo>
                  <a:lnTo>
                    <a:pt x="1499769" y="976809"/>
                  </a:lnTo>
                  <a:lnTo>
                    <a:pt x="1472022" y="1012722"/>
                  </a:lnTo>
                  <a:lnTo>
                    <a:pt x="1436108" y="1040470"/>
                  </a:lnTo>
                  <a:lnTo>
                    <a:pt x="1393719" y="1058358"/>
                  </a:lnTo>
                  <a:lnTo>
                    <a:pt x="1346547" y="1064697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147994" y="2767702"/>
            <a:ext cx="965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Lato"/>
                <a:cs typeface="Lato"/>
              </a:rPr>
              <a:t>RESTful</a:t>
            </a:r>
            <a:r>
              <a:rPr dirty="0" sz="1400" spc="-145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API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39913" y="1504946"/>
            <a:ext cx="1524000" cy="1920239"/>
            <a:chOff x="5639913" y="1504946"/>
            <a:chExt cx="1524000" cy="1920239"/>
          </a:xfrm>
        </p:grpSpPr>
        <p:sp>
          <p:nvSpPr>
            <p:cNvPr id="16" name="object 16"/>
            <p:cNvSpPr/>
            <p:nvPr/>
          </p:nvSpPr>
          <p:spPr>
            <a:xfrm>
              <a:off x="5944712" y="1504946"/>
              <a:ext cx="914398" cy="9143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639913" y="2359945"/>
              <a:ext cx="1524000" cy="1064895"/>
            </a:xfrm>
            <a:custGeom>
              <a:avLst/>
              <a:gdLst/>
              <a:ahLst/>
              <a:cxnLst/>
              <a:rect l="l" t="t" r="r" b="b"/>
              <a:pathLst>
                <a:path w="1524000" h="1064895">
                  <a:moveTo>
                    <a:pt x="1346547" y="1064697"/>
                  </a:moveTo>
                  <a:lnTo>
                    <a:pt x="177449" y="1064697"/>
                  </a:lnTo>
                  <a:lnTo>
                    <a:pt x="130277" y="1058358"/>
                  </a:lnTo>
                  <a:lnTo>
                    <a:pt x="87888" y="1040470"/>
                  </a:lnTo>
                  <a:lnTo>
                    <a:pt x="51974" y="1012722"/>
                  </a:lnTo>
                  <a:lnTo>
                    <a:pt x="24227" y="976809"/>
                  </a:lnTo>
                  <a:lnTo>
                    <a:pt x="6338" y="934420"/>
                  </a:lnTo>
                  <a:lnTo>
                    <a:pt x="0" y="887248"/>
                  </a:lnTo>
                  <a:lnTo>
                    <a:pt x="0" y="177449"/>
                  </a:lnTo>
                  <a:lnTo>
                    <a:pt x="6338" y="130276"/>
                  </a:lnTo>
                  <a:lnTo>
                    <a:pt x="24227" y="87887"/>
                  </a:lnTo>
                  <a:lnTo>
                    <a:pt x="51974" y="51973"/>
                  </a:lnTo>
                  <a:lnTo>
                    <a:pt x="87888" y="24227"/>
                  </a:lnTo>
                  <a:lnTo>
                    <a:pt x="130277" y="6338"/>
                  </a:lnTo>
                  <a:lnTo>
                    <a:pt x="177449" y="0"/>
                  </a:lnTo>
                  <a:lnTo>
                    <a:pt x="1346547" y="0"/>
                  </a:lnTo>
                  <a:lnTo>
                    <a:pt x="1414450" y="13507"/>
                  </a:lnTo>
                  <a:lnTo>
                    <a:pt x="1472022" y="51974"/>
                  </a:lnTo>
                  <a:lnTo>
                    <a:pt x="1510487" y="109544"/>
                  </a:lnTo>
                  <a:lnTo>
                    <a:pt x="1523996" y="177449"/>
                  </a:lnTo>
                  <a:lnTo>
                    <a:pt x="1523996" y="887248"/>
                  </a:lnTo>
                  <a:lnTo>
                    <a:pt x="1517658" y="934420"/>
                  </a:lnTo>
                  <a:lnTo>
                    <a:pt x="1499769" y="976809"/>
                  </a:lnTo>
                  <a:lnTo>
                    <a:pt x="1472022" y="1012722"/>
                  </a:lnTo>
                  <a:lnTo>
                    <a:pt x="1436108" y="1040470"/>
                  </a:lnTo>
                  <a:lnTo>
                    <a:pt x="1393719" y="1058358"/>
                  </a:lnTo>
                  <a:lnTo>
                    <a:pt x="1346547" y="1064697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882768" y="2558153"/>
            <a:ext cx="1038860" cy="6578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L="12700" marR="5080" indent="-635">
              <a:lnSpc>
                <a:spcPts val="1650"/>
              </a:lnSpc>
              <a:spcBef>
                <a:spcPts val="180"/>
              </a:spcBef>
            </a:pPr>
            <a:r>
              <a:rPr dirty="0" sz="1400" spc="15">
                <a:latin typeface="Lato"/>
                <a:cs typeface="Lato"/>
              </a:rPr>
              <a:t>Cluster </a:t>
            </a:r>
            <a:r>
              <a:rPr dirty="0" sz="1400">
                <a:latin typeface="Lato"/>
                <a:cs typeface="Lato"/>
              </a:rPr>
              <a:t>and  </a:t>
            </a:r>
            <a:r>
              <a:rPr dirty="0" sz="1400" spc="5">
                <a:latin typeface="Lato"/>
                <a:cs typeface="Lato"/>
              </a:rPr>
              <a:t>resources  </a:t>
            </a:r>
            <a:r>
              <a:rPr dirty="0" sz="1400">
                <a:latin typeface="Lato"/>
                <a:cs typeface="Lato"/>
              </a:rPr>
              <a:t>management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68385" y="1504946"/>
            <a:ext cx="1524000" cy="1920239"/>
            <a:chOff x="7368385" y="1504946"/>
            <a:chExt cx="1524000" cy="1920239"/>
          </a:xfrm>
        </p:grpSpPr>
        <p:sp>
          <p:nvSpPr>
            <p:cNvPr id="20" name="object 20"/>
            <p:cNvSpPr/>
            <p:nvPr/>
          </p:nvSpPr>
          <p:spPr>
            <a:xfrm>
              <a:off x="7673184" y="1504946"/>
              <a:ext cx="914398" cy="9143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68385" y="2359945"/>
              <a:ext cx="1524000" cy="1064895"/>
            </a:xfrm>
            <a:custGeom>
              <a:avLst/>
              <a:gdLst/>
              <a:ahLst/>
              <a:cxnLst/>
              <a:rect l="l" t="t" r="r" b="b"/>
              <a:pathLst>
                <a:path w="1524000" h="1064895">
                  <a:moveTo>
                    <a:pt x="1346547" y="1064697"/>
                  </a:moveTo>
                  <a:lnTo>
                    <a:pt x="177449" y="1064697"/>
                  </a:lnTo>
                  <a:lnTo>
                    <a:pt x="130277" y="1058358"/>
                  </a:lnTo>
                  <a:lnTo>
                    <a:pt x="87888" y="1040470"/>
                  </a:lnTo>
                  <a:lnTo>
                    <a:pt x="51974" y="1012722"/>
                  </a:lnTo>
                  <a:lnTo>
                    <a:pt x="24227" y="976809"/>
                  </a:lnTo>
                  <a:lnTo>
                    <a:pt x="6338" y="934420"/>
                  </a:lnTo>
                  <a:lnTo>
                    <a:pt x="0" y="887248"/>
                  </a:lnTo>
                  <a:lnTo>
                    <a:pt x="0" y="177449"/>
                  </a:lnTo>
                  <a:lnTo>
                    <a:pt x="6338" y="130276"/>
                  </a:lnTo>
                  <a:lnTo>
                    <a:pt x="24227" y="87887"/>
                  </a:lnTo>
                  <a:lnTo>
                    <a:pt x="51974" y="51973"/>
                  </a:lnTo>
                  <a:lnTo>
                    <a:pt x="87888" y="24227"/>
                  </a:lnTo>
                  <a:lnTo>
                    <a:pt x="130277" y="6338"/>
                  </a:lnTo>
                  <a:lnTo>
                    <a:pt x="177449" y="0"/>
                  </a:lnTo>
                  <a:lnTo>
                    <a:pt x="1346547" y="0"/>
                  </a:lnTo>
                  <a:lnTo>
                    <a:pt x="1414450" y="13507"/>
                  </a:lnTo>
                  <a:lnTo>
                    <a:pt x="1472022" y="51974"/>
                  </a:lnTo>
                  <a:lnTo>
                    <a:pt x="1510487" y="109544"/>
                  </a:lnTo>
                  <a:lnTo>
                    <a:pt x="1523996" y="177449"/>
                  </a:lnTo>
                  <a:lnTo>
                    <a:pt x="1523996" y="887248"/>
                  </a:lnTo>
                  <a:lnTo>
                    <a:pt x="1517658" y="934420"/>
                  </a:lnTo>
                  <a:lnTo>
                    <a:pt x="1499769" y="976809"/>
                  </a:lnTo>
                  <a:lnTo>
                    <a:pt x="1472022" y="1012722"/>
                  </a:lnTo>
                  <a:lnTo>
                    <a:pt x="1436108" y="1040470"/>
                  </a:lnTo>
                  <a:lnTo>
                    <a:pt x="1393719" y="1058358"/>
                  </a:lnTo>
                  <a:lnTo>
                    <a:pt x="1346547" y="1064697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524787" y="2662928"/>
            <a:ext cx="121221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144145">
              <a:lnSpc>
                <a:spcPts val="1650"/>
              </a:lnSpc>
              <a:spcBef>
                <a:spcPts val="180"/>
              </a:spcBef>
            </a:pPr>
            <a:r>
              <a:rPr dirty="0" sz="1400">
                <a:latin typeface="Lato"/>
                <a:cs typeface="Lato"/>
              </a:rPr>
              <a:t>Settings </a:t>
            </a:r>
            <a:r>
              <a:rPr dirty="0" sz="1400" spc="5">
                <a:latin typeface="Lato"/>
                <a:cs typeface="Lato"/>
              </a:rPr>
              <a:t>for  </a:t>
            </a:r>
            <a:r>
              <a:rPr dirty="0" sz="1400" spc="15">
                <a:latin typeface="Lato"/>
                <a:cs typeface="Lato"/>
              </a:rPr>
              <a:t>reliable</a:t>
            </a:r>
            <a:r>
              <a:rPr dirty="0" sz="1400" spc="-14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latency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77368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5"/>
              <a:t>TensorFlow</a:t>
            </a:r>
            <a:r>
              <a:rPr dirty="0" spc="-204"/>
              <a:t> </a:t>
            </a:r>
            <a:r>
              <a:rPr dirty="0" spc="15"/>
              <a:t>Serving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4974" y="1504946"/>
            <a:ext cx="1524000" cy="1920239"/>
            <a:chOff x="324974" y="1504946"/>
            <a:chExt cx="1524000" cy="1920239"/>
          </a:xfrm>
        </p:grpSpPr>
        <p:sp>
          <p:nvSpPr>
            <p:cNvPr id="4" name="object 4"/>
            <p:cNvSpPr/>
            <p:nvPr/>
          </p:nvSpPr>
          <p:spPr>
            <a:xfrm>
              <a:off x="629773" y="1504946"/>
              <a:ext cx="914398" cy="914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4974" y="2359945"/>
              <a:ext cx="1524000" cy="1064895"/>
            </a:xfrm>
            <a:custGeom>
              <a:avLst/>
              <a:gdLst/>
              <a:ahLst/>
              <a:cxnLst/>
              <a:rect l="l" t="t" r="r" b="b"/>
              <a:pathLst>
                <a:path w="1524000" h="1064895">
                  <a:moveTo>
                    <a:pt x="1346544" y="1064697"/>
                  </a:moveTo>
                  <a:lnTo>
                    <a:pt x="177452" y="1064697"/>
                  </a:lnTo>
                  <a:lnTo>
                    <a:pt x="130278" y="1058358"/>
                  </a:lnTo>
                  <a:lnTo>
                    <a:pt x="87888" y="1040470"/>
                  </a:lnTo>
                  <a:lnTo>
                    <a:pt x="51974" y="1012722"/>
                  </a:lnTo>
                  <a:lnTo>
                    <a:pt x="24227" y="976809"/>
                  </a:lnTo>
                  <a:lnTo>
                    <a:pt x="6338" y="934420"/>
                  </a:lnTo>
                  <a:lnTo>
                    <a:pt x="0" y="887248"/>
                  </a:lnTo>
                  <a:lnTo>
                    <a:pt x="0" y="177449"/>
                  </a:lnTo>
                  <a:lnTo>
                    <a:pt x="6338" y="130276"/>
                  </a:lnTo>
                  <a:lnTo>
                    <a:pt x="24227" y="87887"/>
                  </a:lnTo>
                  <a:lnTo>
                    <a:pt x="51974" y="51973"/>
                  </a:lnTo>
                  <a:lnTo>
                    <a:pt x="87888" y="24227"/>
                  </a:lnTo>
                  <a:lnTo>
                    <a:pt x="130278" y="6338"/>
                  </a:lnTo>
                  <a:lnTo>
                    <a:pt x="177452" y="0"/>
                  </a:lnTo>
                  <a:lnTo>
                    <a:pt x="1346544" y="0"/>
                  </a:lnTo>
                  <a:lnTo>
                    <a:pt x="1414451" y="13507"/>
                  </a:lnTo>
                  <a:lnTo>
                    <a:pt x="1472022" y="51974"/>
                  </a:lnTo>
                  <a:lnTo>
                    <a:pt x="1510489" y="109544"/>
                  </a:lnTo>
                  <a:lnTo>
                    <a:pt x="1523996" y="177449"/>
                  </a:lnTo>
                  <a:lnTo>
                    <a:pt x="1523996" y="887248"/>
                  </a:lnTo>
                  <a:lnTo>
                    <a:pt x="1517658" y="934420"/>
                  </a:lnTo>
                  <a:lnTo>
                    <a:pt x="1499769" y="976809"/>
                  </a:lnTo>
                  <a:lnTo>
                    <a:pt x="1472022" y="1012722"/>
                  </a:lnTo>
                  <a:lnTo>
                    <a:pt x="1436108" y="1040470"/>
                  </a:lnTo>
                  <a:lnTo>
                    <a:pt x="1393718" y="1058358"/>
                  </a:lnTo>
                  <a:lnTo>
                    <a:pt x="1346544" y="1064697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66315" y="2558153"/>
            <a:ext cx="1042035" cy="6578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L="12065" marR="508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Lato"/>
                <a:cs typeface="Lato"/>
              </a:rPr>
              <a:t>Open-source  </a:t>
            </a:r>
            <a:r>
              <a:rPr dirty="0" sz="1400" spc="5">
                <a:latin typeface="Lato"/>
                <a:cs typeface="Lato"/>
              </a:rPr>
              <a:t>project </a:t>
            </a:r>
            <a:r>
              <a:rPr dirty="0" sz="1400">
                <a:latin typeface="Lato"/>
                <a:cs typeface="Lato"/>
              </a:rPr>
              <a:t>from  </a:t>
            </a:r>
            <a:r>
              <a:rPr dirty="0" sz="1400" spc="-5">
                <a:latin typeface="Lato"/>
                <a:cs typeface="Lato"/>
              </a:rPr>
              <a:t>Google</a:t>
            </a:r>
            <a:endParaRPr sz="1400">
              <a:latin typeface="Lato"/>
              <a:cs typeface="La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5195" y="2359945"/>
            <a:ext cx="1524000" cy="1064895"/>
          </a:xfrm>
          <a:custGeom>
            <a:avLst/>
            <a:gdLst/>
            <a:ahLst/>
            <a:cxnLst/>
            <a:rect l="l" t="t" r="r" b="b"/>
            <a:pathLst>
              <a:path w="1524000" h="1064895">
                <a:moveTo>
                  <a:pt x="1346547" y="1064697"/>
                </a:moveTo>
                <a:lnTo>
                  <a:pt x="177452" y="1064697"/>
                </a:lnTo>
                <a:lnTo>
                  <a:pt x="130278" y="1058358"/>
                </a:lnTo>
                <a:lnTo>
                  <a:pt x="87888" y="1040470"/>
                </a:lnTo>
                <a:lnTo>
                  <a:pt x="51974" y="1012722"/>
                </a:lnTo>
                <a:lnTo>
                  <a:pt x="24227" y="976809"/>
                </a:lnTo>
                <a:lnTo>
                  <a:pt x="6338" y="934420"/>
                </a:lnTo>
                <a:lnTo>
                  <a:pt x="0" y="887248"/>
                </a:lnTo>
                <a:lnTo>
                  <a:pt x="0" y="177449"/>
                </a:lnTo>
                <a:lnTo>
                  <a:pt x="6338" y="130276"/>
                </a:lnTo>
                <a:lnTo>
                  <a:pt x="24227" y="87887"/>
                </a:lnTo>
                <a:lnTo>
                  <a:pt x="51974" y="51973"/>
                </a:lnTo>
                <a:lnTo>
                  <a:pt x="87888" y="24227"/>
                </a:lnTo>
                <a:lnTo>
                  <a:pt x="130278" y="6338"/>
                </a:lnTo>
                <a:lnTo>
                  <a:pt x="177452" y="0"/>
                </a:lnTo>
                <a:lnTo>
                  <a:pt x="1346547" y="0"/>
                </a:lnTo>
                <a:lnTo>
                  <a:pt x="1414450" y="13507"/>
                </a:lnTo>
                <a:lnTo>
                  <a:pt x="1472022" y="51974"/>
                </a:lnTo>
                <a:lnTo>
                  <a:pt x="1510487" y="109544"/>
                </a:lnTo>
                <a:lnTo>
                  <a:pt x="1523996" y="177449"/>
                </a:lnTo>
                <a:lnTo>
                  <a:pt x="1523996" y="887248"/>
                </a:lnTo>
                <a:lnTo>
                  <a:pt x="1517658" y="934420"/>
                </a:lnTo>
                <a:lnTo>
                  <a:pt x="1499769" y="976809"/>
                </a:lnTo>
                <a:lnTo>
                  <a:pt x="1472022" y="1012722"/>
                </a:lnTo>
                <a:lnTo>
                  <a:pt x="1436108" y="1040470"/>
                </a:lnTo>
                <a:lnTo>
                  <a:pt x="1393719" y="1058358"/>
                </a:lnTo>
                <a:lnTo>
                  <a:pt x="1346547" y="106469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56321" y="2558153"/>
            <a:ext cx="1062355" cy="6578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L="12700" marR="5080" indent="-635">
              <a:lnSpc>
                <a:spcPts val="1650"/>
              </a:lnSpc>
              <a:spcBef>
                <a:spcPts val="180"/>
              </a:spcBef>
            </a:pPr>
            <a:r>
              <a:rPr dirty="0" sz="1400">
                <a:latin typeface="Lato"/>
                <a:cs typeface="Lato"/>
              </a:rPr>
              <a:t>Serve  </a:t>
            </a:r>
            <a:r>
              <a:rPr dirty="0" sz="1400" spc="-15">
                <a:latin typeface="Lato"/>
                <a:cs typeface="Lato"/>
              </a:rPr>
              <a:t>TensorFlow  </a:t>
            </a:r>
            <a:r>
              <a:rPr dirty="0" sz="1400">
                <a:latin typeface="Lato"/>
                <a:cs typeface="Lato"/>
              </a:rPr>
              <a:t>models</a:t>
            </a:r>
            <a:r>
              <a:rPr dirty="0" sz="1400" spc="-16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easily</a:t>
            </a:r>
            <a:endParaRPr sz="1400">
              <a:latin typeface="Lato"/>
              <a:cs typeface="La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9995" y="1504946"/>
            <a:ext cx="914398" cy="914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863504" y="2355182"/>
            <a:ext cx="1533525" cy="1074420"/>
            <a:chOff x="3863504" y="2355182"/>
            <a:chExt cx="1533525" cy="1074420"/>
          </a:xfrm>
        </p:grpSpPr>
        <p:sp>
          <p:nvSpPr>
            <p:cNvPr id="11" name="object 11"/>
            <p:cNvSpPr/>
            <p:nvPr/>
          </p:nvSpPr>
          <p:spPr>
            <a:xfrm>
              <a:off x="3868267" y="2359945"/>
              <a:ext cx="1524000" cy="1064895"/>
            </a:xfrm>
            <a:custGeom>
              <a:avLst/>
              <a:gdLst/>
              <a:ahLst/>
              <a:cxnLst/>
              <a:rect l="l" t="t" r="r" b="b"/>
              <a:pathLst>
                <a:path w="1524000" h="1064895">
                  <a:moveTo>
                    <a:pt x="1346547" y="1064697"/>
                  </a:moveTo>
                  <a:lnTo>
                    <a:pt x="177449" y="1064697"/>
                  </a:lnTo>
                  <a:lnTo>
                    <a:pt x="130277" y="1058358"/>
                  </a:lnTo>
                  <a:lnTo>
                    <a:pt x="87888" y="1040470"/>
                  </a:lnTo>
                  <a:lnTo>
                    <a:pt x="51974" y="1012722"/>
                  </a:lnTo>
                  <a:lnTo>
                    <a:pt x="24227" y="976809"/>
                  </a:lnTo>
                  <a:lnTo>
                    <a:pt x="6338" y="934420"/>
                  </a:lnTo>
                  <a:lnTo>
                    <a:pt x="0" y="887248"/>
                  </a:lnTo>
                  <a:lnTo>
                    <a:pt x="0" y="177449"/>
                  </a:lnTo>
                  <a:lnTo>
                    <a:pt x="6338" y="130276"/>
                  </a:lnTo>
                  <a:lnTo>
                    <a:pt x="24227" y="87887"/>
                  </a:lnTo>
                  <a:lnTo>
                    <a:pt x="51974" y="51973"/>
                  </a:lnTo>
                  <a:lnTo>
                    <a:pt x="87888" y="24227"/>
                  </a:lnTo>
                  <a:lnTo>
                    <a:pt x="130277" y="6338"/>
                  </a:lnTo>
                  <a:lnTo>
                    <a:pt x="177449" y="0"/>
                  </a:lnTo>
                  <a:lnTo>
                    <a:pt x="1346547" y="0"/>
                  </a:lnTo>
                  <a:lnTo>
                    <a:pt x="1414450" y="13507"/>
                  </a:lnTo>
                  <a:lnTo>
                    <a:pt x="1472022" y="51974"/>
                  </a:lnTo>
                  <a:lnTo>
                    <a:pt x="1510487" y="109544"/>
                  </a:lnTo>
                  <a:lnTo>
                    <a:pt x="1523996" y="177449"/>
                  </a:lnTo>
                  <a:lnTo>
                    <a:pt x="1523996" y="887248"/>
                  </a:lnTo>
                  <a:lnTo>
                    <a:pt x="1517658" y="934420"/>
                  </a:lnTo>
                  <a:lnTo>
                    <a:pt x="1499769" y="976809"/>
                  </a:lnTo>
                  <a:lnTo>
                    <a:pt x="1472022" y="1012722"/>
                  </a:lnTo>
                  <a:lnTo>
                    <a:pt x="1436108" y="1040470"/>
                  </a:lnTo>
                  <a:lnTo>
                    <a:pt x="1393719" y="1058358"/>
                  </a:lnTo>
                  <a:lnTo>
                    <a:pt x="1346547" y="1064697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68267" y="2359945"/>
              <a:ext cx="1524000" cy="1064895"/>
            </a:xfrm>
            <a:custGeom>
              <a:avLst/>
              <a:gdLst/>
              <a:ahLst/>
              <a:cxnLst/>
              <a:rect l="l" t="t" r="r" b="b"/>
              <a:pathLst>
                <a:path w="1524000" h="1064895">
                  <a:moveTo>
                    <a:pt x="0" y="177449"/>
                  </a:moveTo>
                  <a:lnTo>
                    <a:pt x="6338" y="130276"/>
                  </a:lnTo>
                  <a:lnTo>
                    <a:pt x="24227" y="87887"/>
                  </a:lnTo>
                  <a:lnTo>
                    <a:pt x="51974" y="51973"/>
                  </a:lnTo>
                  <a:lnTo>
                    <a:pt x="87888" y="24227"/>
                  </a:lnTo>
                  <a:lnTo>
                    <a:pt x="130277" y="6338"/>
                  </a:lnTo>
                  <a:lnTo>
                    <a:pt x="177449" y="0"/>
                  </a:lnTo>
                  <a:lnTo>
                    <a:pt x="1346547" y="0"/>
                  </a:lnTo>
                  <a:lnTo>
                    <a:pt x="1414450" y="13507"/>
                  </a:lnTo>
                  <a:lnTo>
                    <a:pt x="1472022" y="51974"/>
                  </a:lnTo>
                  <a:lnTo>
                    <a:pt x="1510487" y="109544"/>
                  </a:lnTo>
                  <a:lnTo>
                    <a:pt x="1523996" y="177449"/>
                  </a:lnTo>
                  <a:lnTo>
                    <a:pt x="1523996" y="887248"/>
                  </a:lnTo>
                  <a:lnTo>
                    <a:pt x="1517658" y="934420"/>
                  </a:lnTo>
                  <a:lnTo>
                    <a:pt x="1499769" y="976809"/>
                  </a:lnTo>
                  <a:lnTo>
                    <a:pt x="1472022" y="1012722"/>
                  </a:lnTo>
                  <a:lnTo>
                    <a:pt x="1436108" y="1040470"/>
                  </a:lnTo>
                  <a:lnTo>
                    <a:pt x="1393719" y="1058358"/>
                  </a:lnTo>
                  <a:lnTo>
                    <a:pt x="1346547" y="1064697"/>
                  </a:lnTo>
                  <a:lnTo>
                    <a:pt x="177449" y="1064697"/>
                  </a:lnTo>
                  <a:lnTo>
                    <a:pt x="130277" y="1058358"/>
                  </a:lnTo>
                  <a:lnTo>
                    <a:pt x="87888" y="1040470"/>
                  </a:lnTo>
                  <a:lnTo>
                    <a:pt x="51974" y="1012722"/>
                  </a:lnTo>
                  <a:lnTo>
                    <a:pt x="24227" y="976809"/>
                  </a:lnTo>
                  <a:lnTo>
                    <a:pt x="6338" y="934420"/>
                  </a:lnTo>
                  <a:lnTo>
                    <a:pt x="0" y="887248"/>
                  </a:lnTo>
                  <a:lnTo>
                    <a:pt x="0" y="177449"/>
                  </a:lnTo>
                  <a:close/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112098" y="2558153"/>
            <a:ext cx="1036955" cy="6578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L="12065" marR="5080">
              <a:lnSpc>
                <a:spcPts val="1650"/>
              </a:lnSpc>
              <a:spcBef>
                <a:spcPts val="180"/>
              </a:spcBef>
            </a:pPr>
            <a:r>
              <a:rPr dirty="0" sz="1400" spc="5">
                <a:latin typeface="Lato"/>
                <a:cs typeface="Lato"/>
              </a:rPr>
              <a:t>Extensible</a:t>
            </a:r>
            <a:r>
              <a:rPr dirty="0" sz="1400" spc="-16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to </a:t>
            </a:r>
            <a:r>
              <a:rPr dirty="0" sz="140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serve </a:t>
            </a:r>
            <a:r>
              <a:rPr dirty="0" sz="1400" spc="10">
                <a:latin typeface="Lato"/>
                <a:cs typeface="Lato"/>
              </a:rPr>
              <a:t>other  </a:t>
            </a:r>
            <a:r>
              <a:rPr dirty="0" sz="1400">
                <a:latin typeface="Lato"/>
                <a:cs typeface="Lato"/>
              </a:rPr>
              <a:t>model</a:t>
            </a:r>
            <a:r>
              <a:rPr dirty="0" sz="1400" spc="-13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types</a:t>
            </a:r>
            <a:endParaRPr sz="1400">
              <a:latin typeface="Lato"/>
              <a:cs typeface="La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73066" y="1445534"/>
            <a:ext cx="914398" cy="914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39913" y="2359945"/>
            <a:ext cx="1524000" cy="1064895"/>
          </a:xfrm>
          <a:custGeom>
            <a:avLst/>
            <a:gdLst/>
            <a:ahLst/>
            <a:cxnLst/>
            <a:rect l="l" t="t" r="r" b="b"/>
            <a:pathLst>
              <a:path w="1524000" h="1064895">
                <a:moveTo>
                  <a:pt x="1346547" y="1064697"/>
                </a:moveTo>
                <a:lnTo>
                  <a:pt x="177449" y="1064697"/>
                </a:lnTo>
                <a:lnTo>
                  <a:pt x="130277" y="1058358"/>
                </a:lnTo>
                <a:lnTo>
                  <a:pt x="87888" y="1040470"/>
                </a:lnTo>
                <a:lnTo>
                  <a:pt x="51974" y="1012722"/>
                </a:lnTo>
                <a:lnTo>
                  <a:pt x="24227" y="976809"/>
                </a:lnTo>
                <a:lnTo>
                  <a:pt x="6338" y="934420"/>
                </a:lnTo>
                <a:lnTo>
                  <a:pt x="0" y="887248"/>
                </a:lnTo>
                <a:lnTo>
                  <a:pt x="0" y="177449"/>
                </a:lnTo>
                <a:lnTo>
                  <a:pt x="6338" y="130276"/>
                </a:lnTo>
                <a:lnTo>
                  <a:pt x="24227" y="87887"/>
                </a:lnTo>
                <a:lnTo>
                  <a:pt x="51974" y="51973"/>
                </a:lnTo>
                <a:lnTo>
                  <a:pt x="87888" y="24227"/>
                </a:lnTo>
                <a:lnTo>
                  <a:pt x="130277" y="6338"/>
                </a:lnTo>
                <a:lnTo>
                  <a:pt x="177449" y="0"/>
                </a:lnTo>
                <a:lnTo>
                  <a:pt x="1346547" y="0"/>
                </a:lnTo>
                <a:lnTo>
                  <a:pt x="1414450" y="13507"/>
                </a:lnTo>
                <a:lnTo>
                  <a:pt x="1472022" y="51974"/>
                </a:lnTo>
                <a:lnTo>
                  <a:pt x="1510487" y="109544"/>
                </a:lnTo>
                <a:lnTo>
                  <a:pt x="1523996" y="177449"/>
                </a:lnTo>
                <a:lnTo>
                  <a:pt x="1523996" y="887248"/>
                </a:lnTo>
                <a:lnTo>
                  <a:pt x="1517658" y="934420"/>
                </a:lnTo>
                <a:lnTo>
                  <a:pt x="1499769" y="976809"/>
                </a:lnTo>
                <a:lnTo>
                  <a:pt x="1472022" y="1012722"/>
                </a:lnTo>
                <a:lnTo>
                  <a:pt x="1436108" y="1040470"/>
                </a:lnTo>
                <a:lnTo>
                  <a:pt x="1393719" y="1058358"/>
                </a:lnTo>
                <a:lnTo>
                  <a:pt x="1346547" y="106469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13909" y="2662928"/>
            <a:ext cx="117665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2225" marR="5080" indent="-1016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Lato"/>
                <a:cs typeface="Lato"/>
              </a:rPr>
              <a:t>Uses </a:t>
            </a:r>
            <a:r>
              <a:rPr dirty="0" sz="1400">
                <a:latin typeface="Lato"/>
                <a:cs typeface="Lato"/>
              </a:rPr>
              <a:t>REST</a:t>
            </a:r>
            <a:r>
              <a:rPr dirty="0" sz="1400" spc="-24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and  </a:t>
            </a:r>
            <a:r>
              <a:rPr dirty="0" sz="1400" spc="10">
                <a:latin typeface="Lato"/>
                <a:cs typeface="Lato"/>
              </a:rPr>
              <a:t>gRPC</a:t>
            </a:r>
            <a:r>
              <a:rPr dirty="0" sz="1400" spc="-13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protocol</a:t>
            </a:r>
            <a:endParaRPr sz="1400">
              <a:latin typeface="Lato"/>
              <a:cs typeface="La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44713" y="1504946"/>
            <a:ext cx="914398" cy="9143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68385" y="2359945"/>
            <a:ext cx="1524000" cy="1064895"/>
          </a:xfrm>
          <a:custGeom>
            <a:avLst/>
            <a:gdLst/>
            <a:ahLst/>
            <a:cxnLst/>
            <a:rect l="l" t="t" r="r" b="b"/>
            <a:pathLst>
              <a:path w="1524000" h="1064895">
                <a:moveTo>
                  <a:pt x="1346547" y="1064697"/>
                </a:moveTo>
                <a:lnTo>
                  <a:pt x="177449" y="1064697"/>
                </a:lnTo>
                <a:lnTo>
                  <a:pt x="130277" y="1058358"/>
                </a:lnTo>
                <a:lnTo>
                  <a:pt x="87888" y="1040470"/>
                </a:lnTo>
                <a:lnTo>
                  <a:pt x="51974" y="1012722"/>
                </a:lnTo>
                <a:lnTo>
                  <a:pt x="24227" y="976809"/>
                </a:lnTo>
                <a:lnTo>
                  <a:pt x="6338" y="934420"/>
                </a:lnTo>
                <a:lnTo>
                  <a:pt x="0" y="887248"/>
                </a:lnTo>
                <a:lnTo>
                  <a:pt x="0" y="177449"/>
                </a:lnTo>
                <a:lnTo>
                  <a:pt x="6338" y="130276"/>
                </a:lnTo>
                <a:lnTo>
                  <a:pt x="24227" y="87887"/>
                </a:lnTo>
                <a:lnTo>
                  <a:pt x="51974" y="51973"/>
                </a:lnTo>
                <a:lnTo>
                  <a:pt x="87888" y="24227"/>
                </a:lnTo>
                <a:lnTo>
                  <a:pt x="130277" y="6338"/>
                </a:lnTo>
                <a:lnTo>
                  <a:pt x="177449" y="0"/>
                </a:lnTo>
                <a:lnTo>
                  <a:pt x="1346547" y="0"/>
                </a:lnTo>
                <a:lnTo>
                  <a:pt x="1414450" y="13507"/>
                </a:lnTo>
                <a:lnTo>
                  <a:pt x="1472022" y="51974"/>
                </a:lnTo>
                <a:lnTo>
                  <a:pt x="1510487" y="109544"/>
                </a:lnTo>
                <a:lnTo>
                  <a:pt x="1523996" y="177449"/>
                </a:lnTo>
                <a:lnTo>
                  <a:pt x="1523996" y="887248"/>
                </a:lnTo>
                <a:lnTo>
                  <a:pt x="1517658" y="934420"/>
                </a:lnTo>
                <a:lnTo>
                  <a:pt x="1499769" y="976809"/>
                </a:lnTo>
                <a:lnTo>
                  <a:pt x="1472022" y="1012722"/>
                </a:lnTo>
                <a:lnTo>
                  <a:pt x="1436108" y="1040470"/>
                </a:lnTo>
                <a:lnTo>
                  <a:pt x="1393719" y="1058358"/>
                </a:lnTo>
                <a:lnTo>
                  <a:pt x="1346547" y="106469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777477" y="2662928"/>
            <a:ext cx="70675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4191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Lato"/>
                <a:cs typeface="Lato"/>
              </a:rPr>
              <a:t>Version  </a:t>
            </a:r>
            <a:r>
              <a:rPr dirty="0" sz="1400" spc="5">
                <a:latin typeface="Lato"/>
                <a:cs typeface="Lato"/>
              </a:rPr>
              <a:t>manager</a:t>
            </a:r>
            <a:endParaRPr sz="1400">
              <a:latin typeface="Lato"/>
              <a:cs typeface="La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73184" y="1445547"/>
            <a:ext cx="914398" cy="9143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651129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Advantages</a:t>
            </a:r>
            <a:r>
              <a:rPr dirty="0" spc="-160"/>
              <a:t> </a:t>
            </a:r>
            <a:r>
              <a:rPr dirty="0" spc="-25"/>
              <a:t>of</a:t>
            </a:r>
            <a:r>
              <a:rPr dirty="0" spc="-155"/>
              <a:t> </a:t>
            </a:r>
            <a:r>
              <a:rPr dirty="0" spc="15"/>
              <a:t>Serving</a:t>
            </a:r>
            <a:r>
              <a:rPr dirty="0" spc="-160"/>
              <a:t> </a:t>
            </a:r>
            <a:r>
              <a:rPr dirty="0" spc="15"/>
              <a:t>with</a:t>
            </a:r>
            <a:r>
              <a:rPr dirty="0" spc="-155"/>
              <a:t> </a:t>
            </a:r>
            <a:r>
              <a:rPr dirty="0" spc="35"/>
              <a:t>a</a:t>
            </a:r>
            <a:r>
              <a:rPr dirty="0" spc="-160"/>
              <a:t> </a:t>
            </a:r>
            <a:r>
              <a:rPr dirty="0" spc="10"/>
              <a:t>Managed</a:t>
            </a:r>
            <a:r>
              <a:rPr dirty="0" spc="-155"/>
              <a:t> </a:t>
            </a:r>
            <a:r>
              <a:rPr dirty="0" spc="15"/>
              <a:t>Service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87071" y="1125072"/>
            <a:ext cx="914400" cy="3331845"/>
            <a:chOff x="1887071" y="1125072"/>
            <a:chExt cx="914400" cy="3331845"/>
          </a:xfrm>
        </p:grpSpPr>
        <p:sp>
          <p:nvSpPr>
            <p:cNvPr id="4" name="object 4"/>
            <p:cNvSpPr/>
            <p:nvPr/>
          </p:nvSpPr>
          <p:spPr>
            <a:xfrm>
              <a:off x="1887071" y="1930871"/>
              <a:ext cx="914398" cy="914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87071" y="1125072"/>
              <a:ext cx="914398" cy="914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87071" y="2736569"/>
              <a:ext cx="914398" cy="9143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87071" y="3542317"/>
              <a:ext cx="914398" cy="9143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3092818" y="2033330"/>
            <a:ext cx="3295015" cy="709930"/>
          </a:xfrm>
          <a:custGeom>
            <a:avLst/>
            <a:gdLst/>
            <a:ahLst/>
            <a:cxnLst/>
            <a:rect l="l" t="t" r="r" b="b"/>
            <a:pathLst>
              <a:path w="3295015" h="709930">
                <a:moveTo>
                  <a:pt x="3176343" y="709488"/>
                </a:moveTo>
                <a:lnTo>
                  <a:pt x="118249" y="709488"/>
                </a:lnTo>
                <a:lnTo>
                  <a:pt x="72224" y="700198"/>
                </a:lnTo>
                <a:lnTo>
                  <a:pt x="34637" y="674860"/>
                </a:lnTo>
                <a:lnTo>
                  <a:pt x="9293" y="637274"/>
                </a:lnTo>
                <a:lnTo>
                  <a:pt x="0" y="591238"/>
                </a:lnTo>
                <a:lnTo>
                  <a:pt x="0" y="118252"/>
                </a:lnTo>
                <a:lnTo>
                  <a:pt x="9293" y="72223"/>
                </a:lnTo>
                <a:lnTo>
                  <a:pt x="34637" y="34635"/>
                </a:lnTo>
                <a:lnTo>
                  <a:pt x="72224" y="9293"/>
                </a:lnTo>
                <a:lnTo>
                  <a:pt x="118249" y="0"/>
                </a:lnTo>
                <a:lnTo>
                  <a:pt x="3176343" y="0"/>
                </a:lnTo>
                <a:lnTo>
                  <a:pt x="3221596" y="9001"/>
                </a:lnTo>
                <a:lnTo>
                  <a:pt x="3259968" y="34634"/>
                </a:lnTo>
                <a:lnTo>
                  <a:pt x="3285596" y="72999"/>
                </a:lnTo>
                <a:lnTo>
                  <a:pt x="3294593" y="118252"/>
                </a:lnTo>
                <a:lnTo>
                  <a:pt x="3294593" y="591238"/>
                </a:lnTo>
                <a:lnTo>
                  <a:pt x="3285299" y="637274"/>
                </a:lnTo>
                <a:lnTo>
                  <a:pt x="3259955" y="674860"/>
                </a:lnTo>
                <a:lnTo>
                  <a:pt x="3222368" y="700198"/>
                </a:lnTo>
                <a:lnTo>
                  <a:pt x="3176343" y="709488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92818" y="1227522"/>
            <a:ext cx="3295015" cy="709930"/>
          </a:xfrm>
          <a:custGeom>
            <a:avLst/>
            <a:gdLst/>
            <a:ahLst/>
            <a:cxnLst/>
            <a:rect l="l" t="t" r="r" b="b"/>
            <a:pathLst>
              <a:path w="3295015" h="709930">
                <a:moveTo>
                  <a:pt x="3176343" y="709498"/>
                </a:moveTo>
                <a:lnTo>
                  <a:pt x="118249" y="709498"/>
                </a:lnTo>
                <a:lnTo>
                  <a:pt x="72224" y="700205"/>
                </a:lnTo>
                <a:lnTo>
                  <a:pt x="34637" y="674863"/>
                </a:lnTo>
                <a:lnTo>
                  <a:pt x="9293" y="637275"/>
                </a:lnTo>
                <a:lnTo>
                  <a:pt x="0" y="591246"/>
                </a:lnTo>
                <a:lnTo>
                  <a:pt x="0" y="118252"/>
                </a:lnTo>
                <a:lnTo>
                  <a:pt x="9293" y="72222"/>
                </a:lnTo>
                <a:lnTo>
                  <a:pt x="34637" y="34634"/>
                </a:lnTo>
                <a:lnTo>
                  <a:pt x="72224" y="9292"/>
                </a:lnTo>
                <a:lnTo>
                  <a:pt x="118249" y="0"/>
                </a:lnTo>
                <a:lnTo>
                  <a:pt x="3176343" y="0"/>
                </a:lnTo>
                <a:lnTo>
                  <a:pt x="3221596" y="9000"/>
                </a:lnTo>
                <a:lnTo>
                  <a:pt x="3259968" y="34634"/>
                </a:lnTo>
                <a:lnTo>
                  <a:pt x="3285596" y="72999"/>
                </a:lnTo>
                <a:lnTo>
                  <a:pt x="3294593" y="118252"/>
                </a:lnTo>
                <a:lnTo>
                  <a:pt x="3294593" y="591246"/>
                </a:lnTo>
                <a:lnTo>
                  <a:pt x="3285299" y="637275"/>
                </a:lnTo>
                <a:lnTo>
                  <a:pt x="3259955" y="674863"/>
                </a:lnTo>
                <a:lnTo>
                  <a:pt x="3222368" y="700205"/>
                </a:lnTo>
                <a:lnTo>
                  <a:pt x="3176343" y="709498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92818" y="2839019"/>
            <a:ext cx="3295015" cy="709930"/>
          </a:xfrm>
          <a:custGeom>
            <a:avLst/>
            <a:gdLst/>
            <a:ahLst/>
            <a:cxnLst/>
            <a:rect l="l" t="t" r="r" b="b"/>
            <a:pathLst>
              <a:path w="3295015" h="709929">
                <a:moveTo>
                  <a:pt x="3176343" y="709498"/>
                </a:moveTo>
                <a:lnTo>
                  <a:pt x="118249" y="709498"/>
                </a:lnTo>
                <a:lnTo>
                  <a:pt x="72224" y="700204"/>
                </a:lnTo>
                <a:lnTo>
                  <a:pt x="34637" y="674861"/>
                </a:lnTo>
                <a:lnTo>
                  <a:pt x="9293" y="637273"/>
                </a:lnTo>
                <a:lnTo>
                  <a:pt x="0" y="591248"/>
                </a:lnTo>
                <a:lnTo>
                  <a:pt x="0" y="118249"/>
                </a:lnTo>
                <a:lnTo>
                  <a:pt x="9293" y="72214"/>
                </a:lnTo>
                <a:lnTo>
                  <a:pt x="34637" y="34628"/>
                </a:lnTo>
                <a:lnTo>
                  <a:pt x="72224" y="9290"/>
                </a:lnTo>
                <a:lnTo>
                  <a:pt x="118249" y="0"/>
                </a:lnTo>
                <a:lnTo>
                  <a:pt x="3176343" y="0"/>
                </a:lnTo>
                <a:lnTo>
                  <a:pt x="3221596" y="8996"/>
                </a:lnTo>
                <a:lnTo>
                  <a:pt x="3259968" y="34624"/>
                </a:lnTo>
                <a:lnTo>
                  <a:pt x="3285596" y="72987"/>
                </a:lnTo>
                <a:lnTo>
                  <a:pt x="3294593" y="118249"/>
                </a:lnTo>
                <a:lnTo>
                  <a:pt x="3294593" y="591248"/>
                </a:lnTo>
                <a:lnTo>
                  <a:pt x="3285299" y="637273"/>
                </a:lnTo>
                <a:lnTo>
                  <a:pt x="3259955" y="674861"/>
                </a:lnTo>
                <a:lnTo>
                  <a:pt x="3222368" y="700204"/>
                </a:lnTo>
                <a:lnTo>
                  <a:pt x="3176343" y="709498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00476" y="1328067"/>
            <a:ext cx="2752725" cy="185038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94615">
              <a:lnSpc>
                <a:spcPts val="1650"/>
              </a:lnSpc>
              <a:spcBef>
                <a:spcPts val="180"/>
              </a:spcBef>
            </a:pPr>
            <a:r>
              <a:rPr dirty="0" sz="1400" spc="10">
                <a:latin typeface="Lato"/>
                <a:cs typeface="Lato"/>
              </a:rPr>
              <a:t>Realtime</a:t>
            </a:r>
            <a:r>
              <a:rPr dirty="0" sz="1400" spc="-10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endpoint</a:t>
            </a:r>
            <a:r>
              <a:rPr dirty="0" sz="1400" spc="-10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for</a:t>
            </a:r>
            <a:r>
              <a:rPr dirty="0" sz="1400" spc="-10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low-latency  </a:t>
            </a:r>
            <a:r>
              <a:rPr dirty="0" sz="1400" spc="5">
                <a:latin typeface="Lato"/>
                <a:cs typeface="Lato"/>
              </a:rPr>
              <a:t>predictions</a:t>
            </a:r>
            <a:r>
              <a:rPr dirty="0" sz="1400" spc="-100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on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massive</a:t>
            </a:r>
            <a:r>
              <a:rPr dirty="0" sz="1400" spc="-10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batches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Lato"/>
              <a:cs typeface="Lato"/>
            </a:endParaRPr>
          </a:p>
          <a:p>
            <a:pPr marL="12700" marR="153035">
              <a:lnSpc>
                <a:spcPts val="1650"/>
              </a:lnSpc>
            </a:pPr>
            <a:r>
              <a:rPr dirty="0" sz="1400" spc="-5">
                <a:latin typeface="Lato"/>
                <a:cs typeface="Lato"/>
              </a:rPr>
              <a:t>Deployment</a:t>
            </a:r>
            <a:r>
              <a:rPr dirty="0" sz="1400" spc="-110">
                <a:latin typeface="Lato"/>
                <a:cs typeface="Lato"/>
              </a:rPr>
              <a:t> </a:t>
            </a:r>
            <a:r>
              <a:rPr dirty="0" sz="1400" spc="-20">
                <a:latin typeface="Lato"/>
                <a:cs typeface="Lato"/>
              </a:rPr>
              <a:t>of</a:t>
            </a:r>
            <a:r>
              <a:rPr dirty="0" sz="1400" spc="-10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models</a:t>
            </a:r>
            <a:r>
              <a:rPr dirty="0" sz="1400" spc="-105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trained</a:t>
            </a:r>
            <a:r>
              <a:rPr dirty="0" sz="1400" spc="-105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on  </a:t>
            </a:r>
            <a:r>
              <a:rPr dirty="0" sz="1400" spc="5">
                <a:latin typeface="Lato"/>
                <a:cs typeface="Lato"/>
              </a:rPr>
              <a:t>premises</a:t>
            </a:r>
            <a:r>
              <a:rPr dirty="0" sz="1400" spc="-100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or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on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the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Google</a:t>
            </a:r>
            <a:r>
              <a:rPr dirty="0" sz="1400" spc="-10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Cloud  </a:t>
            </a:r>
            <a:r>
              <a:rPr dirty="0" sz="1400" spc="10">
                <a:latin typeface="Lato"/>
                <a:cs typeface="Lato"/>
              </a:rPr>
              <a:t>Platform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Lato"/>
                <a:cs typeface="Lato"/>
              </a:rPr>
              <a:t>Scale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automatically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based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on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trafﬁc</a:t>
            </a:r>
            <a:endParaRPr sz="1400">
              <a:latin typeface="Lato"/>
              <a:cs typeface="La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92818" y="3644767"/>
            <a:ext cx="3295015" cy="709930"/>
          </a:xfrm>
          <a:custGeom>
            <a:avLst/>
            <a:gdLst/>
            <a:ahLst/>
            <a:cxnLst/>
            <a:rect l="l" t="t" r="r" b="b"/>
            <a:pathLst>
              <a:path w="3295015" h="709929">
                <a:moveTo>
                  <a:pt x="3176343" y="709498"/>
                </a:moveTo>
                <a:lnTo>
                  <a:pt x="118249" y="709498"/>
                </a:lnTo>
                <a:lnTo>
                  <a:pt x="72224" y="700204"/>
                </a:lnTo>
                <a:lnTo>
                  <a:pt x="34637" y="674858"/>
                </a:lnTo>
                <a:lnTo>
                  <a:pt x="9293" y="637263"/>
                </a:lnTo>
                <a:lnTo>
                  <a:pt x="0" y="591223"/>
                </a:lnTo>
                <a:lnTo>
                  <a:pt x="0" y="118249"/>
                </a:lnTo>
                <a:lnTo>
                  <a:pt x="9293" y="72214"/>
                </a:lnTo>
                <a:lnTo>
                  <a:pt x="34637" y="34628"/>
                </a:lnTo>
                <a:lnTo>
                  <a:pt x="72224" y="9290"/>
                </a:lnTo>
                <a:lnTo>
                  <a:pt x="118249" y="0"/>
                </a:lnTo>
                <a:lnTo>
                  <a:pt x="3176343" y="0"/>
                </a:lnTo>
                <a:lnTo>
                  <a:pt x="3221596" y="8996"/>
                </a:lnTo>
                <a:lnTo>
                  <a:pt x="3259968" y="34624"/>
                </a:lnTo>
                <a:lnTo>
                  <a:pt x="3285596" y="72987"/>
                </a:lnTo>
                <a:lnTo>
                  <a:pt x="3294593" y="118249"/>
                </a:lnTo>
                <a:lnTo>
                  <a:pt x="3294593" y="591223"/>
                </a:lnTo>
                <a:lnTo>
                  <a:pt x="3285299" y="637263"/>
                </a:lnTo>
                <a:lnTo>
                  <a:pt x="3259955" y="674858"/>
                </a:lnTo>
                <a:lnTo>
                  <a:pt x="3222368" y="700204"/>
                </a:lnTo>
                <a:lnTo>
                  <a:pt x="3176343" y="709498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00476" y="3745298"/>
            <a:ext cx="28035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Lato"/>
                <a:cs typeface="Lato"/>
              </a:rPr>
              <a:t>Use</a:t>
            </a:r>
            <a:r>
              <a:rPr dirty="0" sz="1400" spc="-105">
                <a:latin typeface="Lato"/>
                <a:cs typeface="Lato"/>
              </a:rPr>
              <a:t> </a:t>
            </a:r>
            <a:r>
              <a:rPr dirty="0" sz="1400" spc="-20">
                <a:latin typeface="Lato"/>
                <a:cs typeface="Lato"/>
              </a:rPr>
              <a:t>GPU/TPU</a:t>
            </a:r>
            <a:r>
              <a:rPr dirty="0" sz="1400" spc="-10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for</a:t>
            </a:r>
            <a:r>
              <a:rPr dirty="0" sz="1400" spc="-105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faster</a:t>
            </a:r>
            <a:r>
              <a:rPr dirty="0" sz="1400" spc="-10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predictions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28265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TensorFlow</a:t>
            </a:r>
            <a:r>
              <a:rPr dirty="0" spc="-260"/>
              <a:t> </a:t>
            </a:r>
            <a:r>
              <a:rPr dirty="0" spc="10"/>
              <a:t>Serving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08300" marR="5080" indent="-27178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Installing </a:t>
            </a:r>
            <a:r>
              <a:rPr dirty="0" spc="5"/>
              <a:t>and</a:t>
            </a:r>
            <a:r>
              <a:rPr dirty="0" spc="-570"/>
              <a:t> </a:t>
            </a:r>
            <a:r>
              <a:rPr dirty="0" spc="5"/>
              <a:t>Running  </a:t>
            </a:r>
            <a:r>
              <a:rPr dirty="0" spc="-40"/>
              <a:t>TensorFlow</a:t>
            </a:r>
            <a:r>
              <a:rPr dirty="0" spc="-270"/>
              <a:t> </a:t>
            </a:r>
            <a:r>
              <a:rPr dirty="0" spc="10"/>
              <a:t>Serving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55567" y="4736515"/>
            <a:ext cx="1632846" cy="406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02494" y="1368982"/>
            <a:ext cx="5032375" cy="111125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5">
                <a:solidFill>
                  <a:srgbClr val="1A1A1A"/>
                </a:solidFill>
                <a:latin typeface="Lato"/>
                <a:cs typeface="Lato"/>
              </a:rPr>
              <a:t>Docker</a:t>
            </a:r>
            <a:r>
              <a:rPr dirty="0" sz="1600" spc="-110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 spc="5">
                <a:solidFill>
                  <a:srgbClr val="1A1A1A"/>
                </a:solidFill>
                <a:latin typeface="Lato"/>
                <a:cs typeface="Lato"/>
              </a:rPr>
              <a:t>Images:</a:t>
            </a:r>
            <a:endParaRPr sz="1600">
              <a:latin typeface="Lato"/>
              <a:cs typeface="Lato"/>
            </a:endParaRPr>
          </a:p>
          <a:p>
            <a:pPr lvl="1" marL="821055" indent="-352425">
              <a:lnSpc>
                <a:spcPct val="100000"/>
              </a:lnSpc>
              <a:spcBef>
                <a:spcPts val="930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dirty="0" sz="1600" spc="5">
                <a:solidFill>
                  <a:srgbClr val="1A1A1A"/>
                </a:solidFill>
                <a:latin typeface="Lato"/>
                <a:cs typeface="Lato"/>
              </a:rPr>
              <a:t>Easiest</a:t>
            </a:r>
            <a:r>
              <a:rPr dirty="0" sz="1600" spc="-105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A1A1A"/>
                </a:solidFill>
                <a:latin typeface="Lato"/>
                <a:cs typeface="Lato"/>
              </a:rPr>
              <a:t>and</a:t>
            </a:r>
            <a:r>
              <a:rPr dirty="0" sz="1600" spc="-105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A1A1A"/>
                </a:solidFill>
                <a:latin typeface="Lato"/>
                <a:cs typeface="Lato"/>
              </a:rPr>
              <a:t>most</a:t>
            </a:r>
            <a:r>
              <a:rPr dirty="0" sz="1600" spc="-105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 spc="-5">
                <a:solidFill>
                  <a:srgbClr val="1A1A1A"/>
                </a:solidFill>
                <a:latin typeface="Lato"/>
                <a:cs typeface="Lato"/>
              </a:rPr>
              <a:t>recommended</a:t>
            </a:r>
            <a:r>
              <a:rPr dirty="0" sz="1600" spc="-105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 spc="-5">
                <a:solidFill>
                  <a:srgbClr val="1A1A1A"/>
                </a:solidFill>
                <a:latin typeface="Lato"/>
                <a:cs typeface="Lato"/>
              </a:rPr>
              <a:t>method</a:t>
            </a:r>
            <a:endParaRPr sz="1600">
              <a:latin typeface="Lato"/>
              <a:cs typeface="Lato"/>
            </a:endParaRPr>
          </a:p>
          <a:p>
            <a:pPr lvl="1" marL="821055" indent="-352425">
              <a:lnSpc>
                <a:spcPct val="100000"/>
              </a:lnSpc>
              <a:spcBef>
                <a:spcPts val="930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dirty="0" sz="1600" spc="5">
                <a:solidFill>
                  <a:srgbClr val="1A1A1A"/>
                </a:solidFill>
                <a:latin typeface="Lato"/>
                <a:cs typeface="Lato"/>
              </a:rPr>
              <a:t>Easiest</a:t>
            </a:r>
            <a:r>
              <a:rPr dirty="0" sz="1600" spc="-110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 spc="-20">
                <a:solidFill>
                  <a:srgbClr val="1A1A1A"/>
                </a:solidFill>
                <a:latin typeface="Lato"/>
                <a:cs typeface="Lato"/>
              </a:rPr>
              <a:t>way</a:t>
            </a:r>
            <a:r>
              <a:rPr dirty="0" sz="1600" spc="-105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A1A1A"/>
                </a:solidFill>
                <a:latin typeface="Lato"/>
                <a:cs typeface="Lato"/>
              </a:rPr>
              <a:t>to</a:t>
            </a:r>
            <a:r>
              <a:rPr dirty="0" sz="1600" spc="-110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A1A1A"/>
                </a:solidFill>
                <a:latin typeface="Lato"/>
                <a:cs typeface="Lato"/>
              </a:rPr>
              <a:t>get</a:t>
            </a:r>
            <a:r>
              <a:rPr dirty="0" sz="1600" spc="-105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A1A1A"/>
                </a:solidFill>
                <a:latin typeface="Lato"/>
                <a:cs typeface="Lato"/>
              </a:rPr>
              <a:t>GPU</a:t>
            </a:r>
            <a:r>
              <a:rPr dirty="0" sz="1600" spc="-105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 spc="5">
                <a:solidFill>
                  <a:srgbClr val="1A1A1A"/>
                </a:solidFill>
                <a:latin typeface="Lato"/>
                <a:cs typeface="Lato"/>
              </a:rPr>
              <a:t>support</a:t>
            </a:r>
            <a:r>
              <a:rPr dirty="0" sz="1600" spc="-110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A1A1A"/>
                </a:solidFill>
                <a:latin typeface="Lato"/>
                <a:cs typeface="Lato"/>
              </a:rPr>
              <a:t>with</a:t>
            </a:r>
            <a:r>
              <a:rPr dirty="0" sz="1600" spc="-105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A1A1A"/>
                </a:solidFill>
                <a:latin typeface="Lato"/>
                <a:cs typeface="Lato"/>
              </a:rPr>
              <a:t>TF</a:t>
            </a:r>
            <a:r>
              <a:rPr dirty="0" sz="1600" spc="-105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 spc="5">
                <a:solidFill>
                  <a:srgbClr val="1A1A1A"/>
                </a:solidFill>
                <a:latin typeface="Lato"/>
                <a:cs typeface="Lato"/>
              </a:rPr>
              <a:t>Serving</a:t>
            </a:r>
            <a:endParaRPr sz="16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5395" y="3070771"/>
            <a:ext cx="5024120" cy="76200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600" spc="-5">
                <a:solidFill>
                  <a:srgbClr val="1A1A1A"/>
                </a:solidFill>
                <a:latin typeface="Courier New"/>
                <a:cs typeface="Courier New"/>
              </a:rPr>
              <a:t>docker pull</a:t>
            </a:r>
            <a:r>
              <a:rPr dirty="0" sz="1600" spc="-2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1A1A1A"/>
                </a:solidFill>
                <a:latin typeface="Courier New"/>
                <a:cs typeface="Courier New"/>
              </a:rPr>
              <a:t>tensorflow/serving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600" spc="-5">
                <a:solidFill>
                  <a:srgbClr val="1A1A1A"/>
                </a:solidFill>
                <a:latin typeface="Courier New"/>
                <a:cs typeface="Courier New"/>
              </a:rPr>
              <a:t>docker pull</a:t>
            </a:r>
            <a:r>
              <a:rPr dirty="0" sz="1600" spc="-85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1A1A1A"/>
                </a:solidFill>
                <a:latin typeface="Courier New"/>
                <a:cs typeface="Courier New"/>
              </a:rPr>
              <a:t>tensorflow/serving:latest-gpu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69633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/>
              <a:t>Install </a:t>
            </a:r>
            <a:r>
              <a:rPr dirty="0" spc="-15"/>
              <a:t>TensorFlow</a:t>
            </a:r>
            <a:r>
              <a:rPr dirty="0" spc="-405"/>
              <a:t> </a:t>
            </a:r>
            <a:r>
              <a:rPr dirty="0" spc="15"/>
              <a:t>Serving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55567" y="4736515"/>
            <a:ext cx="1632846" cy="406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16098" y="1110647"/>
          <a:ext cx="7267575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/>
                <a:gridCol w="3619500"/>
              </a:tblGrid>
              <a:tr h="392399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Lato"/>
                          <a:cs typeface="Lato"/>
                        </a:rPr>
                        <a:t>Available</a:t>
                      </a:r>
                      <a:r>
                        <a:rPr dirty="0" sz="1400" spc="-95"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 spc="10">
                          <a:latin typeface="Lato"/>
                          <a:cs typeface="Lato"/>
                        </a:rPr>
                        <a:t>Binaries</a:t>
                      </a:r>
                      <a:endParaRPr sz="1400">
                        <a:latin typeface="Lato"/>
                        <a:cs typeface="Lato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0999">
                <a:tc>
                  <a:txBody>
                    <a:bodyPr/>
                    <a:lstStyle/>
                    <a:p>
                      <a:pPr marL="95440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b="1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tensorﬂow-model-server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B="0" marT="793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499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b="1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tensorﬂow-model-server-universal</a:t>
                      </a:r>
                      <a:r>
                        <a:rPr dirty="0" sz="120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: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B="0" marT="793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21047">
                <a:tc>
                  <a:txBody>
                    <a:bodyPr/>
                    <a:lstStyle/>
                    <a:p>
                      <a:pPr marL="542925" indent="-369570">
                        <a:lnSpc>
                          <a:spcPts val="1664"/>
                        </a:lnSpc>
                        <a:spcBef>
                          <a:spcPts val="620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40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Fully optimized</a:t>
                      </a:r>
                      <a:r>
                        <a:rPr dirty="0" sz="1400" spc="-18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 spc="1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server</a:t>
                      </a:r>
                      <a:endParaRPr sz="1400">
                        <a:latin typeface="Lato"/>
                        <a:cs typeface="Lato"/>
                      </a:endParaRPr>
                    </a:p>
                    <a:p>
                      <a:pPr marL="542290" marR="199390" indent="-369570">
                        <a:lnSpc>
                          <a:spcPts val="1650"/>
                        </a:lnSpc>
                        <a:spcBef>
                          <a:spcPts val="65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400" spc="-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Uses</a:t>
                      </a:r>
                      <a:r>
                        <a:rPr dirty="0" sz="1400" spc="-9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 spc="-1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some</a:t>
                      </a:r>
                      <a:r>
                        <a:rPr dirty="0" sz="1400" spc="-9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 spc="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platform</a:t>
                      </a:r>
                      <a:r>
                        <a:rPr dirty="0" sz="1400" spc="-9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 spc="-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speciﬁc</a:t>
                      </a:r>
                      <a:r>
                        <a:rPr dirty="0" sz="1400" spc="-9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 spc="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compiler  optimizations</a:t>
                      </a:r>
                      <a:endParaRPr sz="1400">
                        <a:latin typeface="Lato"/>
                        <a:cs typeface="Lato"/>
                      </a:endParaRPr>
                    </a:p>
                    <a:p>
                      <a:pPr marL="542925" indent="-369570">
                        <a:lnSpc>
                          <a:spcPts val="16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400" spc="-1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May</a:t>
                      </a:r>
                      <a:r>
                        <a:rPr dirty="0" sz="1400" spc="-9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not</a:t>
                      </a:r>
                      <a:r>
                        <a:rPr dirty="0" sz="1400" spc="-9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 spc="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work</a:t>
                      </a:r>
                      <a:r>
                        <a:rPr dirty="0" sz="1400" spc="-9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 spc="-1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on</a:t>
                      </a:r>
                      <a:r>
                        <a:rPr dirty="0" sz="1400" spc="-9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 spc="1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older</a:t>
                      </a:r>
                      <a:r>
                        <a:rPr dirty="0" sz="1400" spc="-9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machines</a:t>
                      </a:r>
                      <a:endParaRPr sz="1400">
                        <a:latin typeface="Lato"/>
                        <a:cs typeface="Lato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 indent="-369570">
                        <a:lnSpc>
                          <a:spcPts val="1664"/>
                        </a:lnSpc>
                        <a:spcBef>
                          <a:spcPts val="620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40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Compiled with basic</a:t>
                      </a:r>
                      <a:r>
                        <a:rPr dirty="0" sz="1400" spc="-27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 spc="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optimizations</a:t>
                      </a:r>
                      <a:endParaRPr sz="1400">
                        <a:latin typeface="Lato"/>
                        <a:cs typeface="Lato"/>
                      </a:endParaRPr>
                    </a:p>
                    <a:p>
                      <a:pPr marL="542925" marR="540385" indent="-369570">
                        <a:lnSpc>
                          <a:spcPts val="1650"/>
                        </a:lnSpc>
                        <a:spcBef>
                          <a:spcPts val="65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400" spc="-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Doesn't</a:t>
                      </a:r>
                      <a:r>
                        <a:rPr dirty="0" sz="1400" spc="-10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include</a:t>
                      </a:r>
                      <a:r>
                        <a:rPr dirty="0" sz="1400" spc="-10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 spc="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platform</a:t>
                      </a:r>
                      <a:r>
                        <a:rPr dirty="0" sz="1400" spc="-10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 spc="-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speciﬁc  </a:t>
                      </a:r>
                      <a:r>
                        <a:rPr dirty="0" sz="1400" spc="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instruction</a:t>
                      </a:r>
                      <a:r>
                        <a:rPr dirty="0" sz="1400" spc="-9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sets</a:t>
                      </a:r>
                      <a:endParaRPr sz="1400">
                        <a:latin typeface="Lato"/>
                        <a:cs typeface="Lato"/>
                      </a:endParaRPr>
                    </a:p>
                    <a:p>
                      <a:pPr marL="542925" indent="-369570">
                        <a:lnSpc>
                          <a:spcPts val="16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40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Works</a:t>
                      </a:r>
                      <a:r>
                        <a:rPr dirty="0" sz="1400" spc="-9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 spc="-1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on</a:t>
                      </a:r>
                      <a:r>
                        <a:rPr dirty="0" sz="1400" spc="-9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most</a:t>
                      </a:r>
                      <a:r>
                        <a:rPr dirty="0" sz="1400" spc="-9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 spc="-2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of</a:t>
                      </a:r>
                      <a:r>
                        <a:rPr dirty="0" sz="1400" spc="-9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the</a:t>
                      </a:r>
                      <a:r>
                        <a:rPr dirty="0" sz="1400" spc="-95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400">
                          <a:solidFill>
                            <a:srgbClr val="1F2123"/>
                          </a:solidFill>
                          <a:latin typeface="Lato"/>
                          <a:cs typeface="Lato"/>
                        </a:rPr>
                        <a:t>machines</a:t>
                      </a:r>
                      <a:endParaRPr sz="1400">
                        <a:latin typeface="Lato"/>
                        <a:cs typeface="Lato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69633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/>
              <a:t>Install </a:t>
            </a:r>
            <a:r>
              <a:rPr dirty="0" spc="-15"/>
              <a:t>TensorFlow</a:t>
            </a:r>
            <a:r>
              <a:rPr dirty="0" spc="-405"/>
              <a:t> </a:t>
            </a:r>
            <a:r>
              <a:rPr dirty="0" spc="15"/>
              <a:t>Serving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3" name="object 3"/>
            <p:cNvSpPr/>
            <p:nvPr/>
          </p:nvSpPr>
          <p:spPr>
            <a:xfrm>
              <a:off x="3755567" y="4736515"/>
              <a:ext cx="1632846" cy="4069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16028" y="1201692"/>
            <a:ext cx="6915150" cy="1640839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371475" indent="-35179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600" spc="5">
                <a:solidFill>
                  <a:srgbClr val="1F2123"/>
                </a:solidFill>
                <a:latin typeface="Lato"/>
                <a:cs typeface="Lato"/>
              </a:rPr>
              <a:t>Building </a:t>
            </a:r>
            <a:r>
              <a:rPr dirty="0" sz="1600" spc="-5">
                <a:solidFill>
                  <a:srgbClr val="1F2123"/>
                </a:solidFill>
                <a:latin typeface="Lato"/>
                <a:cs typeface="Lato"/>
              </a:rPr>
              <a:t>From</a:t>
            </a:r>
            <a:r>
              <a:rPr dirty="0" sz="1600" spc="-220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-5">
                <a:solidFill>
                  <a:srgbClr val="1F2123"/>
                </a:solidFill>
                <a:latin typeface="Lato"/>
                <a:cs typeface="Lato"/>
              </a:rPr>
              <a:t>Source</a:t>
            </a:r>
            <a:endParaRPr sz="1600">
              <a:latin typeface="Lato"/>
              <a:cs typeface="Lato"/>
            </a:endParaRPr>
          </a:p>
          <a:p>
            <a:pPr lvl="1" marL="828675" marR="5080" indent="-351790">
              <a:lnSpc>
                <a:spcPct val="148400"/>
              </a:lnSpc>
              <a:buFont typeface="Arial"/>
              <a:buChar char="○"/>
              <a:tabLst>
                <a:tab pos="828675" algn="l"/>
                <a:tab pos="829310" algn="l"/>
              </a:tabLst>
            </a:pPr>
            <a:r>
              <a:rPr dirty="0" sz="1600" spc="-15">
                <a:solidFill>
                  <a:srgbClr val="1F2123"/>
                </a:solidFill>
                <a:latin typeface="Lato"/>
                <a:cs typeface="Lato"/>
              </a:rPr>
              <a:t>See </a:t>
            </a:r>
            <a:r>
              <a:rPr dirty="0" sz="1600">
                <a:solidFill>
                  <a:srgbClr val="1F2123"/>
                </a:solidFill>
                <a:latin typeface="Lato"/>
                <a:cs typeface="Lato"/>
              </a:rPr>
              <a:t>the </a:t>
            </a:r>
            <a:r>
              <a:rPr dirty="0" sz="1600" spc="-5">
                <a:solidFill>
                  <a:srgbClr val="1F2123"/>
                </a:solidFill>
                <a:latin typeface="Lato"/>
                <a:cs typeface="Lato"/>
              </a:rPr>
              <a:t>complete </a:t>
            </a:r>
            <a:r>
              <a:rPr dirty="0" sz="1600">
                <a:solidFill>
                  <a:srgbClr val="1F2123"/>
                </a:solidFill>
                <a:latin typeface="Lato"/>
                <a:cs typeface="Lato"/>
              </a:rPr>
              <a:t>documentation  </a:t>
            </a:r>
            <a:r>
              <a:rPr dirty="0" sz="1600" spc="-20">
                <a:solidFill>
                  <a:srgbClr val="1F2123"/>
                </a:solidFill>
                <a:latin typeface="Lato"/>
                <a:cs typeface="Lato"/>
              </a:rPr>
              <a:t>https:/</a:t>
            </a:r>
            <a:r>
              <a:rPr dirty="0" sz="1600" spc="-20">
                <a:solidFill>
                  <a:srgbClr val="1F2123"/>
                </a:solidFill>
                <a:latin typeface="Lato"/>
                <a:cs typeface="Lato"/>
                <a:hlinkClick r:id="rId5"/>
              </a:rPr>
              <a:t>/www.tensorﬂow.org/tfx/serving/setup#building_from_source</a:t>
            </a:r>
            <a:endParaRPr sz="1600">
              <a:latin typeface="Lato"/>
              <a:cs typeface="La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1F2123"/>
              </a:buClr>
              <a:buFont typeface="Arial"/>
              <a:buChar char="○"/>
            </a:pPr>
            <a:endParaRPr sz="1850">
              <a:latin typeface="Lato"/>
              <a:cs typeface="Lato"/>
            </a:endParaRPr>
          </a:p>
          <a:p>
            <a:pPr marL="371475" indent="-359410">
              <a:lnSpc>
                <a:spcPct val="100000"/>
              </a:lnSpc>
              <a:buClr>
                <a:srgbClr val="1A1A1A"/>
              </a:buClr>
              <a:buSzPct val="106250"/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600" spc="20">
                <a:solidFill>
                  <a:srgbClr val="1F2123"/>
                </a:solidFill>
                <a:latin typeface="Lato"/>
                <a:cs typeface="Lato"/>
              </a:rPr>
              <a:t>Install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F2123"/>
                </a:solidFill>
                <a:latin typeface="Lato"/>
                <a:cs typeface="Lato"/>
              </a:rPr>
              <a:t>using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5">
                <a:solidFill>
                  <a:srgbClr val="1F2123"/>
                </a:solidFill>
                <a:latin typeface="Lato"/>
                <a:cs typeface="Lato"/>
              </a:rPr>
              <a:t>Aptitude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10">
                <a:solidFill>
                  <a:srgbClr val="1F2123"/>
                </a:solidFill>
                <a:latin typeface="Lato"/>
                <a:cs typeface="Lato"/>
              </a:rPr>
              <a:t>(apt-get)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-15">
                <a:solidFill>
                  <a:srgbClr val="1F2123"/>
                </a:solidFill>
                <a:latin typeface="Lato"/>
                <a:cs typeface="Lato"/>
              </a:rPr>
              <a:t>on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15">
                <a:solidFill>
                  <a:srgbClr val="1F2123"/>
                </a:solidFill>
                <a:latin typeface="Lato"/>
                <a:cs typeface="Lato"/>
              </a:rPr>
              <a:t>a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-5">
                <a:solidFill>
                  <a:srgbClr val="1F2123"/>
                </a:solidFill>
                <a:latin typeface="Lato"/>
                <a:cs typeface="Lato"/>
              </a:rPr>
              <a:t>Debian-based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 spc="5">
                <a:solidFill>
                  <a:srgbClr val="1F2123"/>
                </a:solidFill>
                <a:latin typeface="Lato"/>
                <a:cs typeface="Lato"/>
              </a:rPr>
              <a:t>Linux</a:t>
            </a:r>
            <a:r>
              <a:rPr dirty="0" sz="1600" spc="-105">
                <a:solidFill>
                  <a:srgbClr val="1F2123"/>
                </a:solidFill>
                <a:latin typeface="Lato"/>
                <a:cs typeface="Lato"/>
              </a:rPr>
              <a:t> </a:t>
            </a:r>
            <a:r>
              <a:rPr dirty="0" sz="1600">
                <a:solidFill>
                  <a:srgbClr val="1F2123"/>
                </a:solidFill>
                <a:latin typeface="Lato"/>
                <a:cs typeface="Lato"/>
              </a:rPr>
              <a:t>system</a:t>
            </a:r>
            <a:endParaRPr sz="1600">
              <a:latin typeface="Lato"/>
              <a:cs typeface="La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69633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/>
              <a:t>Install </a:t>
            </a:r>
            <a:r>
              <a:rPr dirty="0" spc="-15"/>
              <a:t>TensorFlow</a:t>
            </a:r>
            <a:r>
              <a:rPr dirty="0" spc="-405"/>
              <a:t> </a:t>
            </a:r>
            <a:r>
              <a:rPr dirty="0" spc="15"/>
              <a:t>Serving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19" y="664148"/>
            <a:ext cx="8686800" cy="3630929"/>
          </a:xfrm>
          <a:custGeom>
            <a:avLst/>
            <a:gdLst/>
            <a:ahLst/>
            <a:cxnLst/>
            <a:rect l="l" t="t" r="r" b="b"/>
            <a:pathLst>
              <a:path w="8686800" h="3630929">
                <a:moveTo>
                  <a:pt x="8686787" y="3630892"/>
                </a:moveTo>
                <a:lnTo>
                  <a:pt x="0" y="3630892"/>
                </a:lnTo>
                <a:lnTo>
                  <a:pt x="0" y="0"/>
                </a:lnTo>
                <a:lnTo>
                  <a:pt x="8686787" y="0"/>
                </a:lnTo>
                <a:lnTo>
                  <a:pt x="8686787" y="36308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69633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/>
              <a:t>Install </a:t>
            </a:r>
            <a:r>
              <a:rPr dirty="0" spc="-15"/>
              <a:t>TensorFlow</a:t>
            </a:r>
            <a:r>
              <a:rPr dirty="0" spc="-405"/>
              <a:t> </a:t>
            </a:r>
            <a:r>
              <a:rPr dirty="0" spc="15"/>
              <a:t>Serving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4698" y="721647"/>
            <a:ext cx="7813040" cy="293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26390">
              <a:lnSpc>
                <a:spcPct val="151800"/>
              </a:lnSpc>
              <a:spcBef>
                <a:spcPts val="100"/>
              </a:spcBef>
            </a:pPr>
            <a:r>
              <a:rPr dirty="0" sz="1400" spc="-5">
                <a:solidFill>
                  <a:srgbClr val="EBEFF0"/>
                </a:solidFill>
                <a:latin typeface="Courier New"/>
                <a:cs typeface="Courier New"/>
              </a:rPr>
              <a:t>!echo </a:t>
            </a:r>
            <a:r>
              <a:rPr dirty="0" sz="1400" spc="-5">
                <a:solidFill>
                  <a:srgbClr val="9CCC64"/>
                </a:solidFill>
                <a:latin typeface="Courier New"/>
                <a:cs typeface="Courier New"/>
              </a:rPr>
              <a:t>"deb</a:t>
            </a:r>
            <a:r>
              <a:rPr dirty="0" sz="1400" spc="-5">
                <a:solidFill>
                  <a:srgbClr val="9CCC64"/>
                </a:solidFill>
                <a:latin typeface="Courier New"/>
                <a:cs typeface="Courier New"/>
                <a:hlinkClick r:id="rId4"/>
              </a:rPr>
              <a:t> http://storage.googleapis.com/tensorflow-serving-apt </a:t>
            </a:r>
            <a:r>
              <a:rPr dirty="0" sz="1400" spc="-5">
                <a:solidFill>
                  <a:srgbClr val="9CCC64"/>
                </a:solidFill>
                <a:latin typeface="Courier New"/>
                <a:cs typeface="Courier New"/>
              </a:rPr>
              <a:t>stable  tensorflow-model-server tensorflow-model-server-universal" </a:t>
            </a:r>
            <a:r>
              <a:rPr dirty="0" sz="1400">
                <a:solidFill>
                  <a:srgbClr val="EBEFF0"/>
                </a:solidFill>
                <a:latin typeface="Courier New"/>
                <a:cs typeface="Courier New"/>
              </a:rPr>
              <a:t>|</a:t>
            </a:r>
            <a:r>
              <a:rPr dirty="0" sz="1400" spc="-50">
                <a:solidFill>
                  <a:srgbClr val="EBEFF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EBEFF0"/>
                </a:solidFill>
                <a:latin typeface="Courier New"/>
                <a:cs typeface="Courier New"/>
              </a:rPr>
              <a:t>tee</a:t>
            </a:r>
            <a:endParaRPr sz="1400">
              <a:latin typeface="Courier New"/>
              <a:cs typeface="Courier New"/>
            </a:endParaRPr>
          </a:p>
          <a:p>
            <a:pPr marL="12700" marR="2247265">
              <a:lnSpc>
                <a:spcPct val="151800"/>
              </a:lnSpc>
            </a:pPr>
            <a:r>
              <a:rPr dirty="0" sz="1400" spc="-10">
                <a:solidFill>
                  <a:srgbClr val="EBEFF0"/>
                </a:solidFill>
                <a:latin typeface="Courier New"/>
                <a:cs typeface="Courier New"/>
              </a:rPr>
              <a:t>/etc/apt/sources.</a:t>
            </a:r>
            <a:r>
              <a:rPr dirty="0" sz="1400" spc="-10">
                <a:solidFill>
                  <a:srgbClr val="CD93D8"/>
                </a:solidFill>
                <a:latin typeface="Courier New"/>
                <a:cs typeface="Courier New"/>
              </a:rPr>
              <a:t>list</a:t>
            </a:r>
            <a:r>
              <a:rPr dirty="0" sz="1400" spc="-10">
                <a:solidFill>
                  <a:srgbClr val="EBEFF0"/>
                </a:solidFill>
                <a:latin typeface="Courier New"/>
                <a:cs typeface="Courier New"/>
              </a:rPr>
              <a:t>.d/tensorflow-serving.</a:t>
            </a:r>
            <a:r>
              <a:rPr dirty="0" sz="1400" spc="-10">
                <a:solidFill>
                  <a:srgbClr val="CD93D8"/>
                </a:solidFill>
                <a:latin typeface="Courier New"/>
                <a:cs typeface="Courier New"/>
              </a:rPr>
              <a:t>list </a:t>
            </a:r>
            <a:r>
              <a:rPr dirty="0" sz="1400" spc="-5">
                <a:solidFill>
                  <a:srgbClr val="EBEFF0"/>
                </a:solidFill>
                <a:latin typeface="Courier New"/>
                <a:cs typeface="Courier New"/>
              </a:rPr>
              <a:t>&amp;&amp; </a:t>
            </a:r>
            <a:r>
              <a:rPr dirty="0" sz="1400">
                <a:solidFill>
                  <a:srgbClr val="EBEFF0"/>
                </a:solidFill>
                <a:latin typeface="Courier New"/>
                <a:cs typeface="Courier New"/>
              </a:rPr>
              <a:t>\  </a:t>
            </a:r>
            <a:r>
              <a:rPr dirty="0" sz="1400" spc="-5">
                <a:solidFill>
                  <a:srgbClr val="EBEFF0"/>
                </a:solidFill>
                <a:latin typeface="Courier New"/>
                <a:cs typeface="Courier New"/>
              </a:rPr>
              <a:t>curl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51800"/>
              </a:lnSpc>
            </a:pPr>
            <a:r>
              <a:rPr dirty="0" sz="1400" spc="-5">
                <a:solidFill>
                  <a:srgbClr val="EBEFF0"/>
                </a:solidFill>
                <a:latin typeface="Courier New"/>
                <a:cs typeface="Courier New"/>
              </a:rPr>
              <a:t>https://storage.googleapis.com/tensorflow-serving-apt/tensorflow-serving.  release.pub.gpg </a:t>
            </a:r>
            <a:r>
              <a:rPr dirty="0" sz="1400">
                <a:solidFill>
                  <a:srgbClr val="EBEFF0"/>
                </a:solidFill>
                <a:latin typeface="Courier New"/>
                <a:cs typeface="Courier New"/>
              </a:rPr>
              <a:t>| </a:t>
            </a:r>
            <a:r>
              <a:rPr dirty="0" sz="1400" spc="-5">
                <a:solidFill>
                  <a:srgbClr val="EBEFF0"/>
                </a:solidFill>
                <a:latin typeface="Courier New"/>
                <a:cs typeface="Courier New"/>
              </a:rPr>
              <a:t>apt-key add</a:t>
            </a:r>
            <a:r>
              <a:rPr dirty="0" sz="1400" spc="-20">
                <a:solidFill>
                  <a:srgbClr val="EBEFF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EBEFF0"/>
                </a:solidFill>
                <a:latin typeface="Courier New"/>
                <a:cs typeface="Courier New"/>
              </a:rPr>
              <a:t>-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1400" spc="-5">
                <a:solidFill>
                  <a:srgbClr val="EBEFF0"/>
                </a:solidFill>
                <a:latin typeface="Courier New"/>
                <a:cs typeface="Courier New"/>
              </a:rPr>
              <a:t>!apt</a:t>
            </a:r>
            <a:r>
              <a:rPr dirty="0" sz="1400" spc="-10">
                <a:solidFill>
                  <a:srgbClr val="EBEFF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EBEFF0"/>
                </a:solidFill>
                <a:latin typeface="Courier New"/>
                <a:cs typeface="Courier New"/>
              </a:rPr>
              <a:t>update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400" spc="-5">
                <a:solidFill>
                  <a:srgbClr val="EBEFF0"/>
                </a:solidFill>
                <a:latin typeface="Courier New"/>
                <a:cs typeface="Courier New"/>
              </a:rPr>
              <a:t>!apt-get install</a:t>
            </a:r>
            <a:r>
              <a:rPr dirty="0" sz="1400" spc="-15">
                <a:solidFill>
                  <a:srgbClr val="EBEFF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EBEFF0"/>
                </a:solidFill>
                <a:latin typeface="Courier New"/>
                <a:cs typeface="Courier New"/>
              </a:rPr>
              <a:t>tensorflow-model-server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19" y="664148"/>
            <a:ext cx="8686800" cy="3630929"/>
          </a:xfrm>
          <a:custGeom>
            <a:avLst/>
            <a:gdLst/>
            <a:ahLst/>
            <a:cxnLst/>
            <a:rect l="l" t="t" r="r" b="b"/>
            <a:pathLst>
              <a:path w="8686800" h="3630929">
                <a:moveTo>
                  <a:pt x="8686787" y="3630892"/>
                </a:moveTo>
                <a:lnTo>
                  <a:pt x="0" y="3630892"/>
                </a:lnTo>
                <a:lnTo>
                  <a:pt x="0" y="0"/>
                </a:lnTo>
                <a:lnTo>
                  <a:pt x="8686787" y="0"/>
                </a:lnTo>
                <a:lnTo>
                  <a:pt x="8686787" y="36308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74396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30"/>
              <a:t>Import</a:t>
            </a:r>
            <a:r>
              <a:rPr dirty="0" spc="-170"/>
              <a:t> </a:t>
            </a:r>
            <a:r>
              <a:rPr dirty="0" spc="15"/>
              <a:t>the</a:t>
            </a:r>
            <a:r>
              <a:rPr dirty="0" spc="-165"/>
              <a:t> </a:t>
            </a:r>
            <a:r>
              <a:rPr dirty="0" spc="10"/>
              <a:t>MNIST</a:t>
            </a:r>
            <a:r>
              <a:rPr dirty="0" spc="-165"/>
              <a:t> </a:t>
            </a:r>
            <a:r>
              <a:rPr dirty="0" spc="20"/>
              <a:t>Dataset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349" y="1024564"/>
            <a:ext cx="7436484" cy="1473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95">
                <a:solidFill>
                  <a:srgbClr val="FFFFFF"/>
                </a:solidFill>
                <a:latin typeface="Arial"/>
                <a:cs typeface="Arial"/>
              </a:rPr>
              <a:t>mnist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5">
                <a:solidFill>
                  <a:srgbClr val="FFFFFF"/>
                </a:solidFill>
                <a:latin typeface="Arial"/>
                <a:cs typeface="Arial"/>
              </a:rPr>
              <a:t>tf.keras.datasets.mnist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</a:pP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(train_images, </a:t>
            </a: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train_labels), 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(test_images, 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test_labels)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125">
                <a:solidFill>
                  <a:srgbClr val="FFFFFF"/>
                </a:solidFill>
                <a:latin typeface="Arial"/>
                <a:cs typeface="Arial"/>
              </a:rPr>
              <a:t>mnist.load_data()  </a:t>
            </a:r>
            <a:r>
              <a:rPr dirty="0" sz="1400" spc="-10">
                <a:solidFill>
                  <a:srgbClr val="69A84F"/>
                </a:solidFill>
                <a:latin typeface="Arial"/>
                <a:cs typeface="Arial"/>
              </a:rPr>
              <a:t># </a:t>
            </a:r>
            <a:r>
              <a:rPr dirty="0" sz="1400" spc="65">
                <a:solidFill>
                  <a:srgbClr val="69A84F"/>
                </a:solidFill>
                <a:latin typeface="Arial"/>
                <a:cs typeface="Arial"/>
              </a:rPr>
              <a:t>Scale </a:t>
            </a:r>
            <a:r>
              <a:rPr dirty="0" sz="1400" spc="114">
                <a:solidFill>
                  <a:srgbClr val="69A84F"/>
                </a:solidFill>
                <a:latin typeface="Arial"/>
                <a:cs typeface="Arial"/>
              </a:rPr>
              <a:t>the </a:t>
            </a:r>
            <a:r>
              <a:rPr dirty="0" sz="1400" spc="90">
                <a:solidFill>
                  <a:srgbClr val="69A84F"/>
                </a:solidFill>
                <a:latin typeface="Arial"/>
                <a:cs typeface="Arial"/>
              </a:rPr>
              <a:t>values </a:t>
            </a:r>
            <a:r>
              <a:rPr dirty="0" sz="1400" spc="180">
                <a:solidFill>
                  <a:srgbClr val="69A84F"/>
                </a:solidFill>
                <a:latin typeface="Arial"/>
                <a:cs typeface="Arial"/>
              </a:rPr>
              <a:t>of </a:t>
            </a:r>
            <a:r>
              <a:rPr dirty="0" sz="1400" spc="114">
                <a:solidFill>
                  <a:srgbClr val="69A84F"/>
                </a:solidFill>
                <a:latin typeface="Arial"/>
                <a:cs typeface="Arial"/>
              </a:rPr>
              <a:t>the arrays </a:t>
            </a:r>
            <a:r>
              <a:rPr dirty="0" sz="1400" spc="30">
                <a:solidFill>
                  <a:srgbClr val="69A84F"/>
                </a:solidFill>
                <a:latin typeface="Arial"/>
                <a:cs typeface="Arial"/>
              </a:rPr>
              <a:t>below </a:t>
            </a:r>
            <a:r>
              <a:rPr dirty="0" sz="1400" spc="180">
                <a:solidFill>
                  <a:srgbClr val="69A84F"/>
                </a:solidFill>
                <a:latin typeface="Arial"/>
                <a:cs typeface="Arial"/>
              </a:rPr>
              <a:t>to </a:t>
            </a:r>
            <a:r>
              <a:rPr dirty="0" sz="1400" spc="-15">
                <a:solidFill>
                  <a:srgbClr val="69A84F"/>
                </a:solidFill>
                <a:latin typeface="Arial"/>
                <a:cs typeface="Arial"/>
              </a:rPr>
              <a:t>be </a:t>
            </a:r>
            <a:r>
              <a:rPr dirty="0" sz="1400" spc="5">
                <a:solidFill>
                  <a:srgbClr val="69A84F"/>
                </a:solidFill>
                <a:latin typeface="Arial"/>
                <a:cs typeface="Arial"/>
              </a:rPr>
              <a:t>between </a:t>
            </a:r>
            <a:r>
              <a:rPr dirty="0" sz="1400" spc="114">
                <a:solidFill>
                  <a:srgbClr val="69A84F"/>
                </a:solidFill>
                <a:latin typeface="Arial"/>
                <a:cs typeface="Arial"/>
              </a:rPr>
              <a:t>0.0 </a:t>
            </a:r>
            <a:r>
              <a:rPr dirty="0" sz="1400" spc="-15">
                <a:solidFill>
                  <a:srgbClr val="69A84F"/>
                </a:solidFill>
                <a:latin typeface="Arial"/>
                <a:cs typeface="Arial"/>
              </a:rPr>
              <a:t>and </a:t>
            </a:r>
            <a:r>
              <a:rPr dirty="0" sz="1400" spc="180">
                <a:solidFill>
                  <a:srgbClr val="69A84F"/>
                </a:solidFill>
                <a:latin typeface="Arial"/>
                <a:cs typeface="Arial"/>
              </a:rPr>
              <a:t>1.0.  </a:t>
            </a:r>
            <a:r>
              <a:rPr dirty="0" sz="1400" spc="95">
                <a:solidFill>
                  <a:srgbClr val="FFFFFF"/>
                </a:solidFill>
                <a:latin typeface="Arial"/>
                <a:cs typeface="Arial"/>
              </a:rPr>
              <a:t>train_images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95">
                <a:solidFill>
                  <a:srgbClr val="FFFFFF"/>
                </a:solidFill>
                <a:latin typeface="Arial"/>
                <a:cs typeface="Arial"/>
              </a:rPr>
              <a:t>train_images </a:t>
            </a:r>
            <a:r>
              <a:rPr dirty="0" sz="1400" spc="38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4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69A84F"/>
                </a:solidFill>
                <a:latin typeface="Arial"/>
                <a:cs typeface="Arial"/>
              </a:rPr>
              <a:t>255.0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75">
                <a:solidFill>
                  <a:srgbClr val="FFFFFF"/>
                </a:solidFill>
                <a:latin typeface="Arial"/>
                <a:cs typeface="Arial"/>
              </a:rPr>
              <a:t>test_images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75">
                <a:solidFill>
                  <a:srgbClr val="FFFFFF"/>
                </a:solidFill>
                <a:latin typeface="Arial"/>
                <a:cs typeface="Arial"/>
              </a:rPr>
              <a:t>test_images </a:t>
            </a:r>
            <a:r>
              <a:rPr dirty="0" sz="1400" spc="38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40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69A84F"/>
                </a:solidFill>
                <a:latin typeface="Arial"/>
                <a:cs typeface="Arial"/>
              </a:rPr>
              <a:t>255.0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458152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What</a:t>
            </a:r>
            <a:r>
              <a:rPr dirty="0" spc="-160"/>
              <a:t> </a:t>
            </a:r>
            <a:r>
              <a:rPr dirty="0" spc="5"/>
              <a:t>exactly</a:t>
            </a:r>
            <a:r>
              <a:rPr dirty="0" spc="-160"/>
              <a:t> </a:t>
            </a:r>
            <a:r>
              <a:rPr dirty="0" spc="25"/>
              <a:t>is</a:t>
            </a:r>
            <a:r>
              <a:rPr dirty="0" spc="-155"/>
              <a:t> </a:t>
            </a:r>
            <a:r>
              <a:rPr dirty="0" spc="15"/>
              <a:t>Serving</a:t>
            </a:r>
            <a:r>
              <a:rPr dirty="0" spc="-160"/>
              <a:t> </a:t>
            </a:r>
            <a:r>
              <a:rPr dirty="0" spc="35"/>
              <a:t>a</a:t>
            </a:r>
            <a:r>
              <a:rPr dirty="0" spc="-160"/>
              <a:t> </a:t>
            </a:r>
            <a:r>
              <a:rPr dirty="0" spc="-15"/>
              <a:t>Model?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1761" y="1904403"/>
            <a:ext cx="3801110" cy="2159635"/>
            <a:chOff x="371761" y="1904403"/>
            <a:chExt cx="3801110" cy="2159635"/>
          </a:xfrm>
        </p:grpSpPr>
        <p:sp>
          <p:nvSpPr>
            <p:cNvPr id="4" name="object 4"/>
            <p:cNvSpPr/>
            <p:nvPr/>
          </p:nvSpPr>
          <p:spPr>
            <a:xfrm>
              <a:off x="3402693" y="2073185"/>
              <a:ext cx="664845" cy="1151255"/>
            </a:xfrm>
            <a:custGeom>
              <a:avLst/>
              <a:gdLst/>
              <a:ahLst/>
              <a:cxnLst/>
              <a:rect l="l" t="t" r="r" b="b"/>
              <a:pathLst>
                <a:path w="664845" h="1151255">
                  <a:moveTo>
                    <a:pt x="0" y="1150832"/>
                  </a:moveTo>
                  <a:lnTo>
                    <a:pt x="66449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93641" y="1904403"/>
              <a:ext cx="179049" cy="219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6524" y="3486318"/>
              <a:ext cx="2194560" cy="572770"/>
            </a:xfrm>
            <a:custGeom>
              <a:avLst/>
              <a:gdLst/>
              <a:ahLst/>
              <a:cxnLst/>
              <a:rect l="l" t="t" r="r" b="b"/>
              <a:pathLst>
                <a:path w="2194560" h="572770">
                  <a:moveTo>
                    <a:pt x="2098743" y="572698"/>
                  </a:moveTo>
                  <a:lnTo>
                    <a:pt x="95452" y="572698"/>
                  </a:lnTo>
                  <a:lnTo>
                    <a:pt x="58297" y="565199"/>
                  </a:lnTo>
                  <a:lnTo>
                    <a:pt x="27957" y="544745"/>
                  </a:lnTo>
                  <a:lnTo>
                    <a:pt x="7501" y="514406"/>
                  </a:lnTo>
                  <a:lnTo>
                    <a:pt x="0" y="477249"/>
                  </a:lnTo>
                  <a:lnTo>
                    <a:pt x="0" y="95449"/>
                  </a:lnTo>
                  <a:lnTo>
                    <a:pt x="7501" y="58292"/>
                  </a:lnTo>
                  <a:lnTo>
                    <a:pt x="27957" y="27953"/>
                  </a:lnTo>
                  <a:lnTo>
                    <a:pt x="58297" y="7499"/>
                  </a:lnTo>
                  <a:lnTo>
                    <a:pt x="95452" y="0"/>
                  </a:lnTo>
                  <a:lnTo>
                    <a:pt x="2098743" y="0"/>
                  </a:lnTo>
                  <a:lnTo>
                    <a:pt x="2151708" y="16031"/>
                  </a:lnTo>
                  <a:lnTo>
                    <a:pt x="2186933" y="58915"/>
                  </a:lnTo>
                  <a:lnTo>
                    <a:pt x="2194195" y="95449"/>
                  </a:lnTo>
                  <a:lnTo>
                    <a:pt x="2194195" y="477249"/>
                  </a:lnTo>
                  <a:lnTo>
                    <a:pt x="2186695" y="514406"/>
                  </a:lnTo>
                  <a:lnTo>
                    <a:pt x="2166242" y="544745"/>
                  </a:lnTo>
                  <a:lnTo>
                    <a:pt x="2135902" y="565199"/>
                  </a:lnTo>
                  <a:lnTo>
                    <a:pt x="2098743" y="572698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6524" y="3486318"/>
              <a:ext cx="2194560" cy="572770"/>
            </a:xfrm>
            <a:custGeom>
              <a:avLst/>
              <a:gdLst/>
              <a:ahLst/>
              <a:cxnLst/>
              <a:rect l="l" t="t" r="r" b="b"/>
              <a:pathLst>
                <a:path w="2194560" h="572770">
                  <a:moveTo>
                    <a:pt x="0" y="95449"/>
                  </a:moveTo>
                  <a:lnTo>
                    <a:pt x="7501" y="58292"/>
                  </a:lnTo>
                  <a:lnTo>
                    <a:pt x="27957" y="27953"/>
                  </a:lnTo>
                  <a:lnTo>
                    <a:pt x="58297" y="7499"/>
                  </a:lnTo>
                  <a:lnTo>
                    <a:pt x="95452" y="0"/>
                  </a:lnTo>
                  <a:lnTo>
                    <a:pt x="2098743" y="0"/>
                  </a:lnTo>
                  <a:lnTo>
                    <a:pt x="2151708" y="16031"/>
                  </a:lnTo>
                  <a:lnTo>
                    <a:pt x="2186933" y="58915"/>
                  </a:lnTo>
                  <a:lnTo>
                    <a:pt x="2194195" y="95449"/>
                  </a:lnTo>
                  <a:lnTo>
                    <a:pt x="2194195" y="477249"/>
                  </a:lnTo>
                  <a:lnTo>
                    <a:pt x="2186695" y="514406"/>
                  </a:lnTo>
                  <a:lnTo>
                    <a:pt x="2166242" y="544745"/>
                  </a:lnTo>
                  <a:lnTo>
                    <a:pt x="2135902" y="565199"/>
                  </a:lnTo>
                  <a:lnTo>
                    <a:pt x="2098743" y="572698"/>
                  </a:lnTo>
                  <a:lnTo>
                    <a:pt x="95452" y="572698"/>
                  </a:lnTo>
                  <a:lnTo>
                    <a:pt x="58297" y="565199"/>
                  </a:lnTo>
                  <a:lnTo>
                    <a:pt x="27957" y="544745"/>
                  </a:lnTo>
                  <a:lnTo>
                    <a:pt x="7501" y="514406"/>
                  </a:lnTo>
                  <a:lnTo>
                    <a:pt x="0" y="477249"/>
                  </a:lnTo>
                  <a:lnTo>
                    <a:pt x="0" y="95449"/>
                  </a:lnTo>
                  <a:close/>
                </a:path>
              </a:pathLst>
            </a:custGeom>
            <a:ln w="9524">
              <a:solidFill>
                <a:srgbClr val="B6B6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7592" y="3504185"/>
            <a:ext cx="1991360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35915" marR="5080" indent="-323850">
              <a:lnSpc>
                <a:spcPct val="101600"/>
              </a:lnSpc>
              <a:spcBef>
                <a:spcPts val="70"/>
              </a:spcBef>
            </a:pPr>
            <a:r>
              <a:rPr dirty="0" sz="1600" spc="5">
                <a:latin typeface="Lato"/>
                <a:cs typeface="Lato"/>
              </a:rPr>
              <a:t>Provide</a:t>
            </a:r>
            <a:r>
              <a:rPr dirty="0" sz="1600" spc="-12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service</a:t>
            </a:r>
            <a:r>
              <a:rPr dirty="0" sz="1600" spc="-125">
                <a:latin typeface="Lato"/>
                <a:cs typeface="Lato"/>
              </a:rPr>
              <a:t> </a:t>
            </a:r>
            <a:r>
              <a:rPr dirty="0" sz="1600" spc="20">
                <a:latin typeface="Lato"/>
                <a:cs typeface="Lato"/>
              </a:rPr>
              <a:t>or</a:t>
            </a:r>
            <a:r>
              <a:rPr dirty="0" sz="1600" spc="-12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app  </a:t>
            </a:r>
            <a:r>
              <a:rPr dirty="0" sz="1600" spc="5">
                <a:latin typeface="Lato"/>
                <a:cs typeface="Lato"/>
              </a:rPr>
              <a:t>for</a:t>
            </a:r>
            <a:r>
              <a:rPr dirty="0" sz="1600" spc="-114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interaction</a:t>
            </a:r>
            <a:endParaRPr sz="1600">
              <a:latin typeface="Lato"/>
              <a:cs typeface="La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93664" y="3296043"/>
            <a:ext cx="1097272" cy="1097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6633323" y="3481555"/>
            <a:ext cx="2204085" cy="582295"/>
            <a:chOff x="6633323" y="3481555"/>
            <a:chExt cx="2204085" cy="582295"/>
          </a:xfrm>
        </p:grpSpPr>
        <p:sp>
          <p:nvSpPr>
            <p:cNvPr id="11" name="object 11"/>
            <p:cNvSpPr/>
            <p:nvPr/>
          </p:nvSpPr>
          <p:spPr>
            <a:xfrm>
              <a:off x="6638086" y="3486317"/>
              <a:ext cx="2194560" cy="572770"/>
            </a:xfrm>
            <a:custGeom>
              <a:avLst/>
              <a:gdLst/>
              <a:ahLst/>
              <a:cxnLst/>
              <a:rect l="l" t="t" r="r" b="b"/>
              <a:pathLst>
                <a:path w="2194559" h="572770">
                  <a:moveTo>
                    <a:pt x="2098745" y="572698"/>
                  </a:moveTo>
                  <a:lnTo>
                    <a:pt x="95449" y="572698"/>
                  </a:lnTo>
                  <a:lnTo>
                    <a:pt x="58292" y="565195"/>
                  </a:lnTo>
                  <a:lnTo>
                    <a:pt x="27953" y="544733"/>
                  </a:lnTo>
                  <a:lnTo>
                    <a:pt x="7499" y="514385"/>
                  </a:lnTo>
                  <a:lnTo>
                    <a:pt x="0" y="477224"/>
                  </a:lnTo>
                  <a:lnTo>
                    <a:pt x="0" y="95449"/>
                  </a:lnTo>
                  <a:lnTo>
                    <a:pt x="7499" y="58292"/>
                  </a:lnTo>
                  <a:lnTo>
                    <a:pt x="27953" y="27953"/>
                  </a:lnTo>
                  <a:lnTo>
                    <a:pt x="58292" y="7499"/>
                  </a:lnTo>
                  <a:lnTo>
                    <a:pt x="95449" y="0"/>
                  </a:lnTo>
                  <a:lnTo>
                    <a:pt x="2098745" y="0"/>
                  </a:lnTo>
                  <a:lnTo>
                    <a:pt x="2151708" y="16031"/>
                  </a:lnTo>
                  <a:lnTo>
                    <a:pt x="2186933" y="58915"/>
                  </a:lnTo>
                  <a:lnTo>
                    <a:pt x="2194195" y="95449"/>
                  </a:lnTo>
                  <a:lnTo>
                    <a:pt x="2194195" y="477224"/>
                  </a:lnTo>
                  <a:lnTo>
                    <a:pt x="2186695" y="514385"/>
                  </a:lnTo>
                  <a:lnTo>
                    <a:pt x="2166242" y="544733"/>
                  </a:lnTo>
                  <a:lnTo>
                    <a:pt x="2135903" y="565195"/>
                  </a:lnTo>
                  <a:lnTo>
                    <a:pt x="2098745" y="572698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38086" y="3486317"/>
              <a:ext cx="2194560" cy="572770"/>
            </a:xfrm>
            <a:custGeom>
              <a:avLst/>
              <a:gdLst/>
              <a:ahLst/>
              <a:cxnLst/>
              <a:rect l="l" t="t" r="r" b="b"/>
              <a:pathLst>
                <a:path w="2194559" h="572770">
                  <a:moveTo>
                    <a:pt x="0" y="95449"/>
                  </a:moveTo>
                  <a:lnTo>
                    <a:pt x="7499" y="58292"/>
                  </a:lnTo>
                  <a:lnTo>
                    <a:pt x="27953" y="27953"/>
                  </a:lnTo>
                  <a:lnTo>
                    <a:pt x="58292" y="7499"/>
                  </a:lnTo>
                  <a:lnTo>
                    <a:pt x="95449" y="0"/>
                  </a:lnTo>
                  <a:lnTo>
                    <a:pt x="2098745" y="0"/>
                  </a:lnTo>
                  <a:lnTo>
                    <a:pt x="2151708" y="16031"/>
                  </a:lnTo>
                  <a:lnTo>
                    <a:pt x="2186933" y="58915"/>
                  </a:lnTo>
                  <a:lnTo>
                    <a:pt x="2194195" y="95449"/>
                  </a:lnTo>
                  <a:lnTo>
                    <a:pt x="2194195" y="477224"/>
                  </a:lnTo>
                  <a:lnTo>
                    <a:pt x="2186695" y="514385"/>
                  </a:lnTo>
                  <a:lnTo>
                    <a:pt x="2166242" y="544733"/>
                  </a:lnTo>
                  <a:lnTo>
                    <a:pt x="2135903" y="565195"/>
                  </a:lnTo>
                  <a:lnTo>
                    <a:pt x="2098745" y="572698"/>
                  </a:lnTo>
                  <a:lnTo>
                    <a:pt x="95449" y="572698"/>
                  </a:lnTo>
                  <a:lnTo>
                    <a:pt x="58292" y="565195"/>
                  </a:lnTo>
                  <a:lnTo>
                    <a:pt x="27953" y="544733"/>
                  </a:lnTo>
                  <a:lnTo>
                    <a:pt x="7499" y="514385"/>
                  </a:lnTo>
                  <a:lnTo>
                    <a:pt x="0" y="477224"/>
                  </a:lnTo>
                  <a:lnTo>
                    <a:pt x="0" y="95449"/>
                  </a:lnTo>
                  <a:close/>
                </a:path>
              </a:pathLst>
            </a:custGeom>
            <a:ln w="9524">
              <a:solidFill>
                <a:srgbClr val="B6B6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2570694" y="914398"/>
            <a:ext cx="4962525" cy="3407410"/>
            <a:chOff x="2570694" y="914398"/>
            <a:chExt cx="4962525" cy="3407410"/>
          </a:xfrm>
        </p:grpSpPr>
        <p:sp>
          <p:nvSpPr>
            <p:cNvPr id="14" name="object 14"/>
            <p:cNvSpPr/>
            <p:nvPr/>
          </p:nvSpPr>
          <p:spPr>
            <a:xfrm>
              <a:off x="2570694" y="3224018"/>
              <a:ext cx="1097277" cy="10972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917542" y="3946817"/>
              <a:ext cx="1329055" cy="635"/>
            </a:xfrm>
            <a:custGeom>
              <a:avLst/>
              <a:gdLst/>
              <a:ahLst/>
              <a:cxnLst/>
              <a:rect l="l" t="t" r="r" b="b"/>
              <a:pathLst>
                <a:path w="1329054" h="635">
                  <a:moveTo>
                    <a:pt x="0" y="249"/>
                  </a:moveTo>
                  <a:lnTo>
                    <a:pt x="1328997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725592" y="3865067"/>
              <a:ext cx="210999" cy="163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53965" y="1875218"/>
              <a:ext cx="664845" cy="1151255"/>
            </a:xfrm>
            <a:custGeom>
              <a:avLst/>
              <a:gdLst/>
              <a:ahLst/>
              <a:cxnLst/>
              <a:rect l="l" t="t" r="r" b="b"/>
              <a:pathLst>
                <a:path w="664845" h="1151255">
                  <a:moveTo>
                    <a:pt x="0" y="0"/>
                  </a:moveTo>
                  <a:lnTo>
                    <a:pt x="664498" y="1150825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44914" y="2975519"/>
              <a:ext cx="179049" cy="2192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26542" y="914398"/>
              <a:ext cx="1097272" cy="10972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33989" y="1131797"/>
              <a:ext cx="2194560" cy="572770"/>
            </a:xfrm>
            <a:custGeom>
              <a:avLst/>
              <a:gdLst/>
              <a:ahLst/>
              <a:cxnLst/>
              <a:rect l="l" t="t" r="r" b="b"/>
              <a:pathLst>
                <a:path w="2194559" h="572769">
                  <a:moveTo>
                    <a:pt x="2098745" y="572698"/>
                  </a:moveTo>
                  <a:lnTo>
                    <a:pt x="95449" y="572698"/>
                  </a:lnTo>
                  <a:lnTo>
                    <a:pt x="58292" y="565197"/>
                  </a:lnTo>
                  <a:lnTo>
                    <a:pt x="27953" y="544741"/>
                  </a:lnTo>
                  <a:lnTo>
                    <a:pt x="7499" y="514401"/>
                  </a:lnTo>
                  <a:lnTo>
                    <a:pt x="0" y="477246"/>
                  </a:lnTo>
                  <a:lnTo>
                    <a:pt x="0" y="95452"/>
                  </a:lnTo>
                  <a:lnTo>
                    <a:pt x="7499" y="58297"/>
                  </a:lnTo>
                  <a:lnTo>
                    <a:pt x="27953" y="27957"/>
                  </a:lnTo>
                  <a:lnTo>
                    <a:pt x="58292" y="7501"/>
                  </a:lnTo>
                  <a:lnTo>
                    <a:pt x="95449" y="0"/>
                  </a:lnTo>
                  <a:lnTo>
                    <a:pt x="2098745" y="0"/>
                  </a:lnTo>
                  <a:lnTo>
                    <a:pt x="2151708" y="16037"/>
                  </a:lnTo>
                  <a:lnTo>
                    <a:pt x="2186933" y="58924"/>
                  </a:lnTo>
                  <a:lnTo>
                    <a:pt x="2194195" y="95452"/>
                  </a:lnTo>
                  <a:lnTo>
                    <a:pt x="2194195" y="477246"/>
                  </a:lnTo>
                  <a:lnTo>
                    <a:pt x="2186695" y="514401"/>
                  </a:lnTo>
                  <a:lnTo>
                    <a:pt x="2166242" y="544741"/>
                  </a:lnTo>
                  <a:lnTo>
                    <a:pt x="2135903" y="565197"/>
                  </a:lnTo>
                  <a:lnTo>
                    <a:pt x="2098745" y="572698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33989" y="1131797"/>
              <a:ext cx="2194560" cy="572770"/>
            </a:xfrm>
            <a:custGeom>
              <a:avLst/>
              <a:gdLst/>
              <a:ahLst/>
              <a:cxnLst/>
              <a:rect l="l" t="t" r="r" b="b"/>
              <a:pathLst>
                <a:path w="2194559" h="572769">
                  <a:moveTo>
                    <a:pt x="0" y="95452"/>
                  </a:moveTo>
                  <a:lnTo>
                    <a:pt x="7499" y="58297"/>
                  </a:lnTo>
                  <a:lnTo>
                    <a:pt x="27953" y="27957"/>
                  </a:lnTo>
                  <a:lnTo>
                    <a:pt x="58292" y="7501"/>
                  </a:lnTo>
                  <a:lnTo>
                    <a:pt x="95449" y="0"/>
                  </a:lnTo>
                  <a:lnTo>
                    <a:pt x="2098745" y="0"/>
                  </a:lnTo>
                  <a:lnTo>
                    <a:pt x="2151708" y="16037"/>
                  </a:lnTo>
                  <a:lnTo>
                    <a:pt x="2186933" y="58924"/>
                  </a:lnTo>
                  <a:lnTo>
                    <a:pt x="2194195" y="95452"/>
                  </a:lnTo>
                  <a:lnTo>
                    <a:pt x="2194195" y="477246"/>
                  </a:lnTo>
                  <a:lnTo>
                    <a:pt x="2186695" y="514401"/>
                  </a:lnTo>
                  <a:lnTo>
                    <a:pt x="2166242" y="544741"/>
                  </a:lnTo>
                  <a:lnTo>
                    <a:pt x="2135903" y="565197"/>
                  </a:lnTo>
                  <a:lnTo>
                    <a:pt x="2098745" y="572698"/>
                  </a:lnTo>
                  <a:lnTo>
                    <a:pt x="95449" y="572698"/>
                  </a:lnTo>
                  <a:lnTo>
                    <a:pt x="58292" y="565197"/>
                  </a:lnTo>
                  <a:lnTo>
                    <a:pt x="27953" y="544741"/>
                  </a:lnTo>
                  <a:lnTo>
                    <a:pt x="7499" y="514401"/>
                  </a:lnTo>
                  <a:lnTo>
                    <a:pt x="0" y="477246"/>
                  </a:lnTo>
                  <a:lnTo>
                    <a:pt x="0" y="95452"/>
                  </a:lnTo>
                  <a:close/>
                </a:path>
              </a:pathLst>
            </a:custGeom>
            <a:ln w="9524">
              <a:solidFill>
                <a:srgbClr val="B6B6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815218" y="3504176"/>
            <a:ext cx="1840864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139065">
              <a:lnSpc>
                <a:spcPct val="101600"/>
              </a:lnSpc>
              <a:spcBef>
                <a:spcPts val="70"/>
              </a:spcBef>
            </a:pPr>
            <a:r>
              <a:rPr dirty="0" sz="1600" spc="-10">
                <a:latin typeface="Lato"/>
                <a:cs typeface="Lato"/>
              </a:rPr>
              <a:t>Make </a:t>
            </a:r>
            <a:r>
              <a:rPr dirty="0" sz="1600">
                <a:latin typeface="Lato"/>
                <a:cs typeface="Lato"/>
              </a:rPr>
              <a:t>your model  </a:t>
            </a:r>
            <a:r>
              <a:rPr dirty="0" sz="1600" spc="10">
                <a:latin typeface="Lato"/>
                <a:cs typeface="Lato"/>
              </a:rPr>
              <a:t>available</a:t>
            </a:r>
            <a:r>
              <a:rPr dirty="0" sz="1600" spc="-13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to</a:t>
            </a:r>
            <a:r>
              <a:rPr dirty="0" sz="1600" spc="-13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end</a:t>
            </a:r>
            <a:r>
              <a:rPr dirty="0" sz="1600" spc="-12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user</a:t>
            </a:r>
            <a:endParaRPr sz="1600">
              <a:latin typeface="Lato"/>
              <a:cs typeface="La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02950" y="1149667"/>
            <a:ext cx="1657350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63500" marR="5080" indent="-51435">
              <a:lnSpc>
                <a:spcPct val="101600"/>
              </a:lnSpc>
              <a:spcBef>
                <a:spcPts val="70"/>
              </a:spcBef>
            </a:pPr>
            <a:r>
              <a:rPr dirty="0" sz="1600" spc="-10">
                <a:latin typeface="Lato"/>
                <a:cs typeface="Lato"/>
              </a:rPr>
              <a:t>Training</a:t>
            </a:r>
            <a:r>
              <a:rPr dirty="0" sz="1600" spc="-130">
                <a:latin typeface="Lato"/>
                <a:cs typeface="Lato"/>
              </a:rPr>
              <a:t> </a:t>
            </a:r>
            <a:r>
              <a:rPr dirty="0" sz="1600" spc="15">
                <a:latin typeface="Lato"/>
                <a:cs typeface="Lato"/>
              </a:rPr>
              <a:t>a</a:t>
            </a:r>
            <a:r>
              <a:rPr dirty="0" sz="1600" spc="-12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model</a:t>
            </a:r>
            <a:r>
              <a:rPr dirty="0" sz="1600" spc="-12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is  </a:t>
            </a:r>
            <a:r>
              <a:rPr dirty="0" sz="1600">
                <a:latin typeface="Lato"/>
                <a:cs typeface="Lato"/>
              </a:rPr>
              <a:t>only</a:t>
            </a:r>
            <a:r>
              <a:rPr dirty="0" sz="1600" spc="-12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the</a:t>
            </a:r>
            <a:r>
              <a:rPr dirty="0" sz="1600" spc="-120">
                <a:latin typeface="Lato"/>
                <a:cs typeface="Lato"/>
              </a:rPr>
              <a:t> </a:t>
            </a:r>
            <a:r>
              <a:rPr dirty="0" sz="1600" spc="20">
                <a:latin typeface="Lato"/>
                <a:cs typeface="Lato"/>
              </a:rPr>
              <a:t>ﬁrst</a:t>
            </a:r>
            <a:r>
              <a:rPr dirty="0" sz="1600" spc="-120">
                <a:latin typeface="Lato"/>
                <a:cs typeface="Lato"/>
              </a:rPr>
              <a:t> </a:t>
            </a:r>
            <a:r>
              <a:rPr dirty="0" sz="1600" spc="20">
                <a:latin typeface="Lato"/>
                <a:cs typeface="Lato"/>
              </a:rPr>
              <a:t>part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19" y="664148"/>
            <a:ext cx="8686800" cy="3630929"/>
          </a:xfrm>
          <a:custGeom>
            <a:avLst/>
            <a:gdLst/>
            <a:ahLst/>
            <a:cxnLst/>
            <a:rect l="l" t="t" r="r" b="b"/>
            <a:pathLst>
              <a:path w="8686800" h="3630929">
                <a:moveTo>
                  <a:pt x="8686787" y="3630892"/>
                </a:moveTo>
                <a:lnTo>
                  <a:pt x="0" y="3630892"/>
                </a:lnTo>
                <a:lnTo>
                  <a:pt x="0" y="0"/>
                </a:lnTo>
                <a:lnTo>
                  <a:pt x="8686787" y="0"/>
                </a:lnTo>
                <a:lnTo>
                  <a:pt x="8686787" y="36308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74396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30"/>
              <a:t>Import</a:t>
            </a:r>
            <a:r>
              <a:rPr dirty="0" spc="-170"/>
              <a:t> </a:t>
            </a:r>
            <a:r>
              <a:rPr dirty="0" spc="15"/>
              <a:t>the</a:t>
            </a:r>
            <a:r>
              <a:rPr dirty="0" spc="-165"/>
              <a:t> </a:t>
            </a:r>
            <a:r>
              <a:rPr dirty="0" spc="10"/>
              <a:t>MNIST</a:t>
            </a:r>
            <a:r>
              <a:rPr dirty="0" spc="-165"/>
              <a:t> </a:t>
            </a:r>
            <a:r>
              <a:rPr dirty="0" spc="20"/>
              <a:t>Dataset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3623" y="1099440"/>
            <a:ext cx="8030845" cy="26314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10">
                <a:solidFill>
                  <a:srgbClr val="69A84F"/>
                </a:solidFill>
                <a:latin typeface="Arial"/>
                <a:cs typeface="Arial"/>
              </a:rPr>
              <a:t># </a:t>
            </a:r>
            <a:r>
              <a:rPr dirty="0" sz="1400" spc="-40">
                <a:solidFill>
                  <a:srgbClr val="69A84F"/>
                </a:solidFill>
                <a:latin typeface="Arial"/>
                <a:cs typeface="Arial"/>
              </a:rPr>
              <a:t>Reshape </a:t>
            </a:r>
            <a:r>
              <a:rPr dirty="0" sz="1400" spc="114">
                <a:solidFill>
                  <a:srgbClr val="69A84F"/>
                </a:solidFill>
                <a:latin typeface="Arial"/>
                <a:cs typeface="Arial"/>
              </a:rPr>
              <a:t>the arrays</a:t>
            </a:r>
            <a:r>
              <a:rPr dirty="0" sz="1400" spc="195">
                <a:solidFill>
                  <a:srgbClr val="69A84F"/>
                </a:solidFill>
                <a:latin typeface="Arial"/>
                <a:cs typeface="Arial"/>
              </a:rPr>
              <a:t> </a:t>
            </a:r>
            <a:r>
              <a:rPr dirty="0" sz="1400" spc="90">
                <a:solidFill>
                  <a:srgbClr val="69A84F"/>
                </a:solidFill>
                <a:latin typeface="Arial"/>
                <a:cs typeface="Arial"/>
              </a:rPr>
              <a:t>below.</a:t>
            </a:r>
            <a:endParaRPr sz="14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600"/>
              </a:spcBef>
            </a:pPr>
            <a:r>
              <a:rPr dirty="0" sz="1400" spc="95">
                <a:solidFill>
                  <a:srgbClr val="FFFFFF"/>
                </a:solidFill>
                <a:latin typeface="Arial"/>
                <a:cs typeface="Arial"/>
              </a:rPr>
              <a:t>train_images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110">
                <a:solidFill>
                  <a:srgbClr val="FFFFFF"/>
                </a:solidFill>
                <a:latin typeface="Arial"/>
                <a:cs typeface="Arial"/>
              </a:rPr>
              <a:t>train_images.reshape(train_images.shape[</a:t>
            </a:r>
            <a:r>
              <a:rPr dirty="0" sz="1400" spc="110">
                <a:solidFill>
                  <a:srgbClr val="69A84F"/>
                </a:solidFill>
                <a:latin typeface="Arial"/>
                <a:cs typeface="Arial"/>
              </a:rPr>
              <a:t>0</a:t>
            </a:r>
            <a:r>
              <a:rPr dirty="0" sz="1400" spc="110">
                <a:solidFill>
                  <a:srgbClr val="FFFFFF"/>
                </a:solidFill>
                <a:latin typeface="Arial"/>
                <a:cs typeface="Arial"/>
              </a:rPr>
              <a:t>], </a:t>
            </a:r>
            <a:r>
              <a:rPr dirty="0" sz="1400" spc="114">
                <a:solidFill>
                  <a:srgbClr val="69A84F"/>
                </a:solidFill>
                <a:latin typeface="Arial"/>
                <a:cs typeface="Arial"/>
              </a:rPr>
              <a:t>28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400" spc="114">
                <a:solidFill>
                  <a:srgbClr val="69A84F"/>
                </a:solidFill>
                <a:latin typeface="Arial"/>
                <a:cs typeface="Arial"/>
              </a:rPr>
              <a:t>28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4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40">
                <a:solidFill>
                  <a:srgbClr val="69A84F"/>
                </a:solidFill>
                <a:latin typeface="Arial"/>
                <a:cs typeface="Arial"/>
              </a:rPr>
              <a:t>1</a:t>
            </a:r>
            <a:r>
              <a:rPr dirty="0" sz="1400" spc="14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algn="just" marL="12700" marR="1561465">
              <a:lnSpc>
                <a:spcPct val="135700"/>
              </a:lnSpc>
            </a:pPr>
            <a:r>
              <a:rPr dirty="0" sz="1400" spc="75">
                <a:solidFill>
                  <a:srgbClr val="FFFFFF"/>
                </a:solidFill>
                <a:latin typeface="Arial"/>
                <a:cs typeface="Arial"/>
              </a:rPr>
              <a:t>test_images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100">
                <a:solidFill>
                  <a:srgbClr val="FFFFFF"/>
                </a:solidFill>
                <a:latin typeface="Arial"/>
                <a:cs typeface="Arial"/>
              </a:rPr>
              <a:t>test_images.reshape(test_images.shape[</a:t>
            </a:r>
            <a:r>
              <a:rPr dirty="0" sz="1400" spc="100">
                <a:solidFill>
                  <a:srgbClr val="69A84F"/>
                </a:solidFill>
                <a:latin typeface="Arial"/>
                <a:cs typeface="Arial"/>
              </a:rPr>
              <a:t>0</a:t>
            </a:r>
            <a:r>
              <a:rPr dirty="0" sz="1400" spc="100">
                <a:solidFill>
                  <a:srgbClr val="FFFFFF"/>
                </a:solidFill>
                <a:latin typeface="Arial"/>
                <a:cs typeface="Arial"/>
              </a:rPr>
              <a:t>], </a:t>
            </a:r>
            <a:r>
              <a:rPr dirty="0" sz="1400" spc="114">
                <a:solidFill>
                  <a:srgbClr val="69A84F"/>
                </a:solidFill>
                <a:latin typeface="Arial"/>
                <a:cs typeface="Arial"/>
              </a:rPr>
              <a:t>28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400" spc="114">
                <a:solidFill>
                  <a:srgbClr val="69A84F"/>
                </a:solidFill>
                <a:latin typeface="Arial"/>
                <a:cs typeface="Arial"/>
              </a:rPr>
              <a:t>28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400" spc="140">
                <a:solidFill>
                  <a:srgbClr val="69A84F"/>
                </a:solidFill>
                <a:latin typeface="Arial"/>
                <a:cs typeface="Arial"/>
              </a:rPr>
              <a:t>1</a:t>
            </a:r>
            <a:r>
              <a:rPr dirty="0" sz="1400" spc="140">
                <a:solidFill>
                  <a:srgbClr val="FFFFFF"/>
                </a:solidFill>
                <a:latin typeface="Arial"/>
                <a:cs typeface="Arial"/>
              </a:rPr>
              <a:t>)  </a:t>
            </a:r>
            <a:r>
              <a:rPr dirty="0" sz="1400" spc="145">
                <a:solidFill>
                  <a:srgbClr val="FFAA3F"/>
                </a:solidFill>
                <a:latin typeface="Arial"/>
                <a:cs typeface="Arial"/>
              </a:rPr>
              <a:t>print</a:t>
            </a:r>
            <a:r>
              <a:rPr dirty="0" sz="1400" spc="14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400" spc="145">
                <a:solidFill>
                  <a:srgbClr val="A54D79"/>
                </a:solidFill>
                <a:latin typeface="Arial"/>
                <a:cs typeface="Arial"/>
              </a:rPr>
              <a:t>'\ntrain_images.shape: </a:t>
            </a:r>
            <a:r>
              <a:rPr dirty="0" sz="1400" spc="325">
                <a:solidFill>
                  <a:srgbClr val="A54D79"/>
                </a:solidFill>
                <a:latin typeface="Arial"/>
                <a:cs typeface="Arial"/>
              </a:rPr>
              <a:t>{}, </a:t>
            </a:r>
            <a:r>
              <a:rPr dirty="0" sz="1400" spc="180">
                <a:solidFill>
                  <a:srgbClr val="A54D79"/>
                </a:solidFill>
                <a:latin typeface="Arial"/>
                <a:cs typeface="Arial"/>
              </a:rPr>
              <a:t>of </a:t>
            </a:r>
            <a:r>
              <a:rPr dirty="0" sz="1400" spc="145">
                <a:solidFill>
                  <a:srgbClr val="A54D79"/>
                </a:solidFill>
                <a:latin typeface="Arial"/>
                <a:cs typeface="Arial"/>
              </a:rPr>
              <a:t>{}'</a:t>
            </a:r>
            <a:r>
              <a:rPr dirty="0" sz="1400" spc="14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400" spc="145">
                <a:solidFill>
                  <a:srgbClr val="FFAA3F"/>
                </a:solidFill>
                <a:latin typeface="Arial"/>
                <a:cs typeface="Arial"/>
              </a:rPr>
              <a:t>format</a:t>
            </a:r>
            <a:r>
              <a:rPr dirty="0" sz="1400" spc="145">
                <a:solidFill>
                  <a:srgbClr val="FFFFFF"/>
                </a:solidFill>
                <a:latin typeface="Arial"/>
                <a:cs typeface="Arial"/>
              </a:rPr>
              <a:t>(train_images.shape,  </a:t>
            </a:r>
            <a:r>
              <a:rPr dirty="0" sz="1400" spc="125">
                <a:solidFill>
                  <a:srgbClr val="FFFFFF"/>
                </a:solidFill>
                <a:latin typeface="Arial"/>
                <a:cs typeface="Arial"/>
              </a:rPr>
              <a:t>train_images.dtype))</a:t>
            </a:r>
            <a:endParaRPr sz="14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600"/>
              </a:spcBef>
            </a:pPr>
            <a:r>
              <a:rPr dirty="0" sz="1400" spc="140">
                <a:solidFill>
                  <a:srgbClr val="FFAA3F"/>
                </a:solidFill>
                <a:latin typeface="Arial"/>
                <a:cs typeface="Arial"/>
              </a:rPr>
              <a:t>print</a:t>
            </a:r>
            <a:r>
              <a:rPr dirty="0" sz="1400" spc="14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400" spc="140">
                <a:solidFill>
                  <a:srgbClr val="A54D79"/>
                </a:solidFill>
                <a:latin typeface="Arial"/>
                <a:cs typeface="Arial"/>
              </a:rPr>
              <a:t>'test_images.shape: </a:t>
            </a:r>
            <a:r>
              <a:rPr dirty="0" sz="1400" spc="325">
                <a:solidFill>
                  <a:srgbClr val="A54D79"/>
                </a:solidFill>
                <a:latin typeface="Arial"/>
                <a:cs typeface="Arial"/>
              </a:rPr>
              <a:t>{}, </a:t>
            </a:r>
            <a:r>
              <a:rPr dirty="0" sz="1400" spc="180">
                <a:solidFill>
                  <a:srgbClr val="A54D79"/>
                </a:solidFill>
                <a:latin typeface="Arial"/>
                <a:cs typeface="Arial"/>
              </a:rPr>
              <a:t>of </a:t>
            </a:r>
            <a:r>
              <a:rPr dirty="0" sz="1400" spc="140">
                <a:solidFill>
                  <a:srgbClr val="A54D79"/>
                </a:solidFill>
                <a:latin typeface="Arial"/>
                <a:cs typeface="Arial"/>
              </a:rPr>
              <a:t>{}'</a:t>
            </a:r>
            <a:r>
              <a:rPr dirty="0" sz="1400" spc="14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400" spc="140">
                <a:solidFill>
                  <a:srgbClr val="FFAA3F"/>
                </a:solidFill>
                <a:latin typeface="Arial"/>
                <a:cs typeface="Arial"/>
              </a:rPr>
              <a:t>format</a:t>
            </a:r>
            <a:r>
              <a:rPr dirty="0" sz="1400" spc="140">
                <a:solidFill>
                  <a:srgbClr val="FFFFFF"/>
                </a:solidFill>
                <a:latin typeface="Arial"/>
                <a:cs typeface="Arial"/>
              </a:rPr>
              <a:t>(test_images.shape,</a:t>
            </a:r>
            <a:r>
              <a:rPr dirty="0" sz="1400" spc="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test_images.dtype))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100" i="1">
                <a:solidFill>
                  <a:srgbClr val="FFFFFF"/>
                </a:solidFill>
                <a:latin typeface="Arial"/>
                <a:cs typeface="Arial"/>
              </a:rPr>
              <a:t>train_images.shape: </a:t>
            </a:r>
            <a:r>
              <a:rPr dirty="0" sz="1400" spc="85" i="1">
                <a:solidFill>
                  <a:srgbClr val="FFFFFF"/>
                </a:solidFill>
                <a:latin typeface="Arial"/>
                <a:cs typeface="Arial"/>
              </a:rPr>
              <a:t>(60000, </a:t>
            </a:r>
            <a:r>
              <a:rPr dirty="0" sz="1400" spc="114" i="1">
                <a:solidFill>
                  <a:srgbClr val="FFFFFF"/>
                </a:solidFill>
                <a:latin typeface="Arial"/>
                <a:cs typeface="Arial"/>
              </a:rPr>
              <a:t>28, 28, </a:t>
            </a:r>
            <a:r>
              <a:rPr dirty="0" sz="1400" spc="220" i="1">
                <a:solidFill>
                  <a:srgbClr val="FFFFFF"/>
                </a:solidFill>
                <a:latin typeface="Arial"/>
                <a:cs typeface="Arial"/>
              </a:rPr>
              <a:t>1), </a:t>
            </a:r>
            <a:r>
              <a:rPr dirty="0" sz="1400" spc="180" i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6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60" i="1">
                <a:solidFill>
                  <a:srgbClr val="FFFFFF"/>
                </a:solidFill>
                <a:latin typeface="Arial"/>
                <a:cs typeface="Arial"/>
              </a:rPr>
              <a:t>float64</a:t>
            </a:r>
            <a:endParaRPr sz="14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600"/>
              </a:spcBef>
            </a:pPr>
            <a:r>
              <a:rPr dirty="0" sz="1400" spc="90" i="1">
                <a:solidFill>
                  <a:srgbClr val="FFFFFF"/>
                </a:solidFill>
                <a:latin typeface="Arial"/>
                <a:cs typeface="Arial"/>
              </a:rPr>
              <a:t>test_images.shape: </a:t>
            </a:r>
            <a:r>
              <a:rPr dirty="0" sz="1400" spc="85" i="1">
                <a:solidFill>
                  <a:srgbClr val="FFFFFF"/>
                </a:solidFill>
                <a:latin typeface="Arial"/>
                <a:cs typeface="Arial"/>
              </a:rPr>
              <a:t>(10000, </a:t>
            </a:r>
            <a:r>
              <a:rPr dirty="0" sz="1400" spc="114" i="1">
                <a:solidFill>
                  <a:srgbClr val="FFFFFF"/>
                </a:solidFill>
                <a:latin typeface="Arial"/>
                <a:cs typeface="Arial"/>
              </a:rPr>
              <a:t>28, 28, </a:t>
            </a:r>
            <a:r>
              <a:rPr dirty="0" sz="1400" spc="220" i="1">
                <a:solidFill>
                  <a:srgbClr val="FFFFFF"/>
                </a:solidFill>
                <a:latin typeface="Arial"/>
                <a:cs typeface="Arial"/>
              </a:rPr>
              <a:t>1), </a:t>
            </a:r>
            <a:r>
              <a:rPr dirty="0" sz="1400" spc="180" i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6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60" i="1">
                <a:solidFill>
                  <a:srgbClr val="FFFFFF"/>
                </a:solidFill>
                <a:latin typeface="Arial"/>
                <a:cs typeface="Arial"/>
              </a:rPr>
              <a:t>float64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19" y="664148"/>
            <a:ext cx="8686800" cy="3630929"/>
          </a:xfrm>
          <a:custGeom>
            <a:avLst/>
            <a:gdLst/>
            <a:ahLst/>
            <a:cxnLst/>
            <a:rect l="l" t="t" r="r" b="b"/>
            <a:pathLst>
              <a:path w="8686800" h="3630929">
                <a:moveTo>
                  <a:pt x="8686787" y="3630892"/>
                </a:moveTo>
                <a:lnTo>
                  <a:pt x="0" y="3630892"/>
                </a:lnTo>
                <a:lnTo>
                  <a:pt x="0" y="0"/>
                </a:lnTo>
                <a:lnTo>
                  <a:pt x="8686787" y="0"/>
                </a:lnTo>
                <a:lnTo>
                  <a:pt x="8686787" y="36308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27469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Look</a:t>
            </a:r>
            <a:r>
              <a:rPr dirty="0" spc="-175"/>
              <a:t> </a:t>
            </a:r>
            <a:r>
              <a:rPr dirty="0" spc="35"/>
              <a:t>at</a:t>
            </a:r>
            <a:r>
              <a:rPr dirty="0" spc="-170"/>
              <a:t> </a:t>
            </a:r>
            <a:r>
              <a:rPr dirty="0" spc="35"/>
              <a:t>a</a:t>
            </a:r>
            <a:r>
              <a:rPr dirty="0" spc="-170"/>
              <a:t> </a:t>
            </a:r>
            <a:r>
              <a:rPr dirty="0" spc="10"/>
              <a:t>Sample</a:t>
            </a:r>
            <a:r>
              <a:rPr dirty="0" spc="-170"/>
              <a:t> </a:t>
            </a:r>
            <a:r>
              <a:rPr dirty="0" spc="20"/>
              <a:t>Image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7824" y="1056510"/>
            <a:ext cx="735330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idx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69A84F"/>
                </a:solidFill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</a:pPr>
            <a:r>
              <a:rPr dirty="0" sz="1400" spc="125">
                <a:solidFill>
                  <a:srgbClr val="FFFFFF"/>
                </a:solidFill>
                <a:latin typeface="Arial"/>
                <a:cs typeface="Arial"/>
              </a:rPr>
              <a:t>plt.imshow(test_images[idx].reshape(</a:t>
            </a:r>
            <a:r>
              <a:rPr dirty="0" sz="1400" spc="125">
                <a:solidFill>
                  <a:srgbClr val="69A84F"/>
                </a:solidFill>
                <a:latin typeface="Arial"/>
                <a:cs typeface="Arial"/>
              </a:rPr>
              <a:t>28</a:t>
            </a:r>
            <a:r>
              <a:rPr dirty="0" sz="1400" spc="12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400" spc="125">
                <a:solidFill>
                  <a:srgbClr val="69A84F"/>
                </a:solidFill>
                <a:latin typeface="Arial"/>
                <a:cs typeface="Arial"/>
              </a:rPr>
              <a:t>28</a:t>
            </a:r>
            <a:r>
              <a:rPr dirty="0" sz="1400" spc="125">
                <a:solidFill>
                  <a:srgbClr val="FFFFFF"/>
                </a:solidFill>
                <a:latin typeface="Arial"/>
                <a:cs typeface="Arial"/>
              </a:rPr>
              <a:t>), </a:t>
            </a:r>
            <a:r>
              <a:rPr dirty="0" sz="1400" spc="95">
                <a:solidFill>
                  <a:srgbClr val="FFFFFF"/>
                </a:solidFill>
                <a:latin typeface="Arial"/>
                <a:cs typeface="Arial"/>
              </a:rPr>
              <a:t>cmap=plt.cm.binary)  </a:t>
            </a:r>
            <a:r>
              <a:rPr dirty="0" sz="1400" spc="254">
                <a:solidFill>
                  <a:srgbClr val="FFFFFF"/>
                </a:solidFill>
                <a:latin typeface="Arial"/>
                <a:cs typeface="Arial"/>
              </a:rPr>
              <a:t>plt.title(</a:t>
            </a:r>
            <a:r>
              <a:rPr dirty="0" sz="1400" spc="254">
                <a:solidFill>
                  <a:srgbClr val="C17BA0"/>
                </a:solidFill>
                <a:latin typeface="Arial"/>
                <a:cs typeface="Arial"/>
              </a:rPr>
              <a:t>'True </a:t>
            </a:r>
            <a:r>
              <a:rPr dirty="0" sz="1400" spc="125">
                <a:solidFill>
                  <a:srgbClr val="C17BA0"/>
                </a:solidFill>
                <a:latin typeface="Arial"/>
                <a:cs typeface="Arial"/>
              </a:rPr>
              <a:t>Label: </a:t>
            </a:r>
            <a:r>
              <a:rPr dirty="0" sz="1400" spc="204">
                <a:solidFill>
                  <a:srgbClr val="C17BA0"/>
                </a:solidFill>
                <a:latin typeface="Arial"/>
                <a:cs typeface="Arial"/>
              </a:rPr>
              <a:t>{}'</a:t>
            </a:r>
            <a:r>
              <a:rPr dirty="0" sz="1400" spc="204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400" spc="204">
                <a:solidFill>
                  <a:srgbClr val="FFAA3F"/>
                </a:solidFill>
                <a:latin typeface="Arial"/>
                <a:cs typeface="Arial"/>
              </a:rPr>
              <a:t>format</a:t>
            </a:r>
            <a:r>
              <a:rPr dirty="0" sz="1400" spc="204">
                <a:solidFill>
                  <a:srgbClr val="FFFFFF"/>
                </a:solidFill>
                <a:latin typeface="Arial"/>
                <a:cs typeface="Arial"/>
              </a:rPr>
              <a:t>(test_labels[idx]), </a:t>
            </a:r>
            <a:r>
              <a:rPr dirty="0" sz="1400" spc="225">
                <a:solidFill>
                  <a:srgbClr val="FFFFFF"/>
                </a:solidFill>
                <a:latin typeface="Arial"/>
                <a:cs typeface="Arial"/>
              </a:rPr>
              <a:t>fontdict={</a:t>
            </a:r>
            <a:r>
              <a:rPr dirty="0" sz="1400" spc="225">
                <a:solidFill>
                  <a:srgbClr val="A54D79"/>
                </a:solidFill>
                <a:latin typeface="Arial"/>
                <a:cs typeface="Arial"/>
              </a:rPr>
              <a:t>'size'</a:t>
            </a:r>
            <a:r>
              <a:rPr dirty="0" sz="1400" spc="225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400" spc="140">
                <a:solidFill>
                  <a:srgbClr val="69A84F"/>
                </a:solidFill>
                <a:latin typeface="Arial"/>
                <a:cs typeface="Arial"/>
              </a:rPr>
              <a:t>16</a:t>
            </a:r>
            <a:r>
              <a:rPr dirty="0" sz="1400" spc="140">
                <a:solidFill>
                  <a:srgbClr val="FFFFFF"/>
                </a:solidFill>
                <a:latin typeface="Arial"/>
                <a:cs typeface="Arial"/>
              </a:rPr>
              <a:t>})  </a:t>
            </a:r>
            <a:r>
              <a:rPr dirty="0" sz="1400" spc="155">
                <a:solidFill>
                  <a:srgbClr val="FFFFFF"/>
                </a:solidFill>
                <a:latin typeface="Arial"/>
                <a:cs typeface="Arial"/>
              </a:rPr>
              <a:t>plt.show()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7293" y="2285995"/>
            <a:ext cx="1666471" cy="17404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19" y="664148"/>
            <a:ext cx="8686800" cy="3630929"/>
          </a:xfrm>
          <a:custGeom>
            <a:avLst/>
            <a:gdLst/>
            <a:ahLst/>
            <a:cxnLst/>
            <a:rect l="l" t="t" r="r" b="b"/>
            <a:pathLst>
              <a:path w="8686800" h="3630929">
                <a:moveTo>
                  <a:pt x="8686787" y="3630892"/>
                </a:moveTo>
                <a:lnTo>
                  <a:pt x="0" y="3630892"/>
                </a:lnTo>
                <a:lnTo>
                  <a:pt x="0" y="0"/>
                </a:lnTo>
                <a:lnTo>
                  <a:pt x="8686787" y="0"/>
                </a:lnTo>
                <a:lnTo>
                  <a:pt x="8686787" y="36308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193992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5"/>
              <a:t>Build </a:t>
            </a:r>
            <a:r>
              <a:rPr dirty="0" spc="35"/>
              <a:t>a</a:t>
            </a:r>
            <a:r>
              <a:rPr dirty="0" spc="-405"/>
              <a:t> </a:t>
            </a:r>
            <a:r>
              <a:rPr dirty="0" spc="5"/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0349" y="941186"/>
            <a:ext cx="7743825" cy="26314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10">
                <a:solidFill>
                  <a:srgbClr val="69A84F"/>
                </a:solidFill>
                <a:latin typeface="Arial"/>
                <a:cs typeface="Arial"/>
              </a:rPr>
              <a:t># </a:t>
            </a:r>
            <a:r>
              <a:rPr dirty="0" sz="1400" spc="65">
                <a:solidFill>
                  <a:srgbClr val="69A84F"/>
                </a:solidFill>
                <a:latin typeface="Arial"/>
                <a:cs typeface="Arial"/>
              </a:rPr>
              <a:t>Create </a:t>
            </a:r>
            <a:r>
              <a:rPr dirty="0" sz="1400" spc="-10">
                <a:solidFill>
                  <a:srgbClr val="69A84F"/>
                </a:solidFill>
                <a:latin typeface="Arial"/>
                <a:cs typeface="Arial"/>
              </a:rPr>
              <a:t>a</a:t>
            </a:r>
            <a:r>
              <a:rPr dirty="0" sz="1400" spc="229">
                <a:solidFill>
                  <a:srgbClr val="69A84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69A84F"/>
                </a:solidFill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70">
                <a:solidFill>
                  <a:srgbClr val="FFFFFF"/>
                </a:solidFill>
                <a:latin typeface="Arial"/>
                <a:cs typeface="Arial"/>
              </a:rPr>
              <a:t>tf.keras.Sequential([</a:t>
            </a:r>
            <a:endParaRPr sz="1400">
              <a:latin typeface="Arial"/>
              <a:cs typeface="Arial"/>
            </a:endParaRPr>
          </a:p>
          <a:p>
            <a:pPr marL="793115">
              <a:lnSpc>
                <a:spcPct val="100000"/>
              </a:lnSpc>
              <a:spcBef>
                <a:spcPts val="600"/>
              </a:spcBef>
            </a:pP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tf.keras.layers.Conv2D(input_shape=(</a:t>
            </a:r>
            <a:r>
              <a:rPr dirty="0" sz="1400" spc="114">
                <a:solidFill>
                  <a:srgbClr val="69A84F"/>
                </a:solidFill>
                <a:latin typeface="Arial"/>
                <a:cs typeface="Arial"/>
              </a:rPr>
              <a:t>28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400" spc="114">
                <a:solidFill>
                  <a:srgbClr val="69A84F"/>
                </a:solidFill>
                <a:latin typeface="Arial"/>
                <a:cs typeface="Arial"/>
              </a:rPr>
              <a:t>28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400" spc="114">
                <a:solidFill>
                  <a:srgbClr val="69A84F"/>
                </a:solidFill>
                <a:latin typeface="Arial"/>
                <a:cs typeface="Arial"/>
              </a:rPr>
              <a:t>1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), </a:t>
            </a:r>
            <a:r>
              <a:rPr dirty="0" sz="1400" spc="229">
                <a:solidFill>
                  <a:srgbClr val="FFFFFF"/>
                </a:solidFill>
                <a:latin typeface="Arial"/>
                <a:cs typeface="Arial"/>
              </a:rPr>
              <a:t>filters=</a:t>
            </a:r>
            <a:r>
              <a:rPr dirty="0" sz="1400" spc="229">
                <a:solidFill>
                  <a:srgbClr val="69A84F"/>
                </a:solidFill>
                <a:latin typeface="Arial"/>
                <a:cs typeface="Arial"/>
              </a:rPr>
              <a:t>8</a:t>
            </a:r>
            <a:r>
              <a:rPr dirty="0" sz="1400" spc="229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400" spc="2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kernel_size=</a:t>
            </a:r>
            <a:r>
              <a:rPr dirty="0" sz="1400" spc="114">
                <a:solidFill>
                  <a:srgbClr val="69A84F"/>
                </a:solidFill>
                <a:latin typeface="Arial"/>
                <a:cs typeface="Arial"/>
              </a:rPr>
              <a:t>3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793750" marR="395605" indent="2246630">
              <a:lnSpc>
                <a:spcPct val="135700"/>
              </a:lnSpc>
            </a:pPr>
            <a:r>
              <a:rPr dirty="0" sz="1400" spc="150">
                <a:solidFill>
                  <a:srgbClr val="FFFFFF"/>
                </a:solidFill>
                <a:latin typeface="Arial"/>
                <a:cs typeface="Arial"/>
              </a:rPr>
              <a:t>strides=</a:t>
            </a:r>
            <a:r>
              <a:rPr dirty="0" sz="1400" spc="150">
                <a:solidFill>
                  <a:srgbClr val="69A84F"/>
                </a:solidFill>
                <a:latin typeface="Arial"/>
                <a:cs typeface="Arial"/>
              </a:rPr>
              <a:t>2</a:t>
            </a:r>
            <a:r>
              <a:rPr dirty="0" sz="1400" spc="15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400" spc="210">
                <a:solidFill>
                  <a:srgbClr val="FFFFFF"/>
                </a:solidFill>
                <a:latin typeface="Arial"/>
                <a:cs typeface="Arial"/>
              </a:rPr>
              <a:t>activation=</a:t>
            </a:r>
            <a:r>
              <a:rPr dirty="0" sz="1400" spc="210">
                <a:solidFill>
                  <a:srgbClr val="A54D79"/>
                </a:solidFill>
                <a:latin typeface="Arial"/>
                <a:cs typeface="Arial"/>
              </a:rPr>
              <a:t>'relu'</a:t>
            </a:r>
            <a:r>
              <a:rPr dirty="0" sz="1400" spc="21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name=</a:t>
            </a:r>
            <a:r>
              <a:rPr dirty="0" sz="1400" spc="65">
                <a:solidFill>
                  <a:srgbClr val="A54D79"/>
                </a:solidFill>
                <a:latin typeface="Arial"/>
                <a:cs typeface="Arial"/>
              </a:rPr>
              <a:t>'Conv1'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),  </a:t>
            </a:r>
            <a:r>
              <a:rPr dirty="0" sz="1400" spc="195">
                <a:solidFill>
                  <a:srgbClr val="FFFFFF"/>
                </a:solidFill>
                <a:latin typeface="Arial"/>
                <a:cs typeface="Arial"/>
              </a:rPr>
              <a:t>tf.keras.layers.Flatten(),</a:t>
            </a:r>
            <a:endParaRPr sz="1400">
              <a:latin typeface="Arial"/>
              <a:cs typeface="Arial"/>
            </a:endParaRPr>
          </a:p>
          <a:p>
            <a:pPr marL="793750">
              <a:lnSpc>
                <a:spcPct val="100000"/>
              </a:lnSpc>
              <a:spcBef>
                <a:spcPts val="600"/>
              </a:spcBef>
            </a:pPr>
            <a:r>
              <a:rPr dirty="0" sz="1400" spc="140">
                <a:solidFill>
                  <a:srgbClr val="FFFFFF"/>
                </a:solidFill>
                <a:latin typeface="Arial"/>
                <a:cs typeface="Arial"/>
              </a:rPr>
              <a:t>tf.keras.layers.Dense(</a:t>
            </a:r>
            <a:r>
              <a:rPr dirty="0" sz="1400" spc="140">
                <a:solidFill>
                  <a:srgbClr val="69A84F"/>
                </a:solidFill>
                <a:latin typeface="Arial"/>
                <a:cs typeface="Arial"/>
              </a:rPr>
              <a:t>10</a:t>
            </a:r>
            <a:r>
              <a:rPr dirty="0" sz="1400" spc="14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400" spc="155">
                <a:solidFill>
                  <a:srgbClr val="FFFFFF"/>
                </a:solidFill>
                <a:latin typeface="Arial"/>
                <a:cs typeface="Arial"/>
              </a:rPr>
              <a:t>activation=tf.nn.softmax,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name=</a:t>
            </a:r>
            <a:r>
              <a:rPr dirty="0" sz="1400" spc="70">
                <a:solidFill>
                  <a:srgbClr val="A54D79"/>
                </a:solidFill>
                <a:latin typeface="Arial"/>
                <a:cs typeface="Arial"/>
              </a:rPr>
              <a:t>'Softmax'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335">
                <a:solidFill>
                  <a:srgbClr val="FFFFFF"/>
                </a:solidFill>
                <a:latin typeface="Arial"/>
                <a:cs typeface="Arial"/>
              </a:rPr>
              <a:t>])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model.summary()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19" y="664148"/>
            <a:ext cx="8686800" cy="3630929"/>
          </a:xfrm>
          <a:custGeom>
            <a:avLst/>
            <a:gdLst/>
            <a:ahLst/>
            <a:cxnLst/>
            <a:rect l="l" t="t" r="r" b="b"/>
            <a:pathLst>
              <a:path w="8686800" h="3630929">
                <a:moveTo>
                  <a:pt x="8686787" y="3630892"/>
                </a:moveTo>
                <a:lnTo>
                  <a:pt x="0" y="3630892"/>
                </a:lnTo>
                <a:lnTo>
                  <a:pt x="0" y="0"/>
                </a:lnTo>
                <a:lnTo>
                  <a:pt x="8686787" y="0"/>
                </a:lnTo>
                <a:lnTo>
                  <a:pt x="8686787" y="36308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22377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5"/>
              <a:t>Train </a:t>
            </a:r>
            <a:r>
              <a:rPr dirty="0" spc="15"/>
              <a:t>the</a:t>
            </a:r>
            <a:r>
              <a:rPr dirty="0" spc="-345"/>
              <a:t> </a:t>
            </a:r>
            <a:r>
              <a:rPr dirty="0" spc="5"/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9774" y="1045261"/>
            <a:ext cx="6071235" cy="2835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37155">
              <a:lnSpc>
                <a:spcPct val="135700"/>
              </a:lnSpc>
              <a:spcBef>
                <a:spcPts val="100"/>
              </a:spcBef>
            </a:pPr>
            <a:r>
              <a:rPr dirty="0" sz="1400" spc="-10">
                <a:solidFill>
                  <a:srgbClr val="69A84F"/>
                </a:solidFill>
                <a:latin typeface="Arial"/>
                <a:cs typeface="Arial"/>
              </a:rPr>
              <a:t># </a:t>
            </a:r>
            <a:r>
              <a:rPr dirty="0" sz="1400" spc="90">
                <a:solidFill>
                  <a:srgbClr val="69A84F"/>
                </a:solidFill>
                <a:latin typeface="Arial"/>
                <a:cs typeface="Arial"/>
              </a:rPr>
              <a:t>Configure </a:t>
            </a:r>
            <a:r>
              <a:rPr dirty="0" sz="1400" spc="114">
                <a:solidFill>
                  <a:srgbClr val="69A84F"/>
                </a:solidFill>
                <a:latin typeface="Arial"/>
                <a:cs typeface="Arial"/>
              </a:rPr>
              <a:t>the </a:t>
            </a:r>
            <a:r>
              <a:rPr dirty="0" sz="1400">
                <a:solidFill>
                  <a:srgbClr val="69A84F"/>
                </a:solidFill>
                <a:latin typeface="Arial"/>
                <a:cs typeface="Arial"/>
              </a:rPr>
              <a:t>model </a:t>
            </a:r>
            <a:r>
              <a:rPr dirty="0" sz="1400" spc="220">
                <a:solidFill>
                  <a:srgbClr val="69A84F"/>
                </a:solidFill>
                <a:latin typeface="Arial"/>
                <a:cs typeface="Arial"/>
              </a:rPr>
              <a:t>for </a:t>
            </a:r>
            <a:r>
              <a:rPr dirty="0" sz="1400" spc="210">
                <a:solidFill>
                  <a:srgbClr val="69A84F"/>
                </a:solidFill>
                <a:latin typeface="Arial"/>
                <a:cs typeface="Arial"/>
              </a:rPr>
              <a:t>training.  </a:t>
            </a:r>
            <a:r>
              <a:rPr dirty="0" sz="1400" spc="105">
                <a:solidFill>
                  <a:srgbClr val="FFFFFF"/>
                </a:solidFill>
                <a:latin typeface="Arial"/>
                <a:cs typeface="Arial"/>
              </a:rPr>
              <a:t>model.</a:t>
            </a:r>
            <a:r>
              <a:rPr dirty="0" sz="1400" spc="105">
                <a:solidFill>
                  <a:srgbClr val="FFAA3F"/>
                </a:solidFill>
                <a:latin typeface="Arial"/>
                <a:cs typeface="Arial"/>
              </a:rPr>
              <a:t>compile</a:t>
            </a:r>
            <a:r>
              <a:rPr dirty="0" sz="1400" spc="105">
                <a:solidFill>
                  <a:srgbClr val="FFFFFF"/>
                </a:solidFill>
                <a:latin typeface="Arial"/>
                <a:cs typeface="Arial"/>
              </a:rPr>
              <a:t>(optimizer=</a:t>
            </a:r>
            <a:r>
              <a:rPr dirty="0" sz="1400" spc="105">
                <a:solidFill>
                  <a:srgbClr val="77909C"/>
                </a:solidFill>
                <a:latin typeface="Arial"/>
                <a:cs typeface="Arial"/>
              </a:rPr>
              <a:t>'adam'</a:t>
            </a:r>
            <a:r>
              <a:rPr dirty="0" sz="1400" spc="105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1379220" marR="872490">
              <a:lnSpc>
                <a:spcPct val="135700"/>
              </a:lnSpc>
            </a:pP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loss=</a:t>
            </a:r>
            <a:r>
              <a:rPr dirty="0" sz="1400" spc="130">
                <a:solidFill>
                  <a:srgbClr val="77909C"/>
                </a:solidFill>
                <a:latin typeface="Arial"/>
                <a:cs typeface="Arial"/>
              </a:rPr>
              <a:t>'sparse_categorical_crossentropy</a:t>
            </a:r>
            <a:r>
              <a:rPr dirty="0" sz="1400" spc="130">
                <a:solidFill>
                  <a:srgbClr val="A54D79"/>
                </a:solidFill>
                <a:latin typeface="Arial"/>
                <a:cs typeface="Arial"/>
              </a:rPr>
              <a:t>'</a:t>
            </a: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dirty="0" sz="1400" spc="160">
                <a:solidFill>
                  <a:srgbClr val="FFFFFF"/>
                </a:solidFill>
                <a:latin typeface="Arial"/>
                <a:cs typeface="Arial"/>
              </a:rPr>
              <a:t>metrics=[</a:t>
            </a:r>
            <a:r>
              <a:rPr dirty="0" sz="1400" spc="160">
                <a:solidFill>
                  <a:srgbClr val="77909C"/>
                </a:solidFill>
                <a:latin typeface="Arial"/>
                <a:cs typeface="Arial"/>
              </a:rPr>
              <a:t>'accuracy'</a:t>
            </a:r>
            <a:r>
              <a:rPr dirty="0" sz="1400" spc="160">
                <a:solidFill>
                  <a:srgbClr val="FFFFFF"/>
                </a:solidFill>
                <a:latin typeface="Arial"/>
                <a:cs typeface="Arial"/>
              </a:rPr>
              <a:t>])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epochs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69A84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69A84F"/>
                </a:solidFill>
                <a:latin typeface="Arial"/>
                <a:cs typeface="Arial"/>
              </a:rPr>
              <a:t># </a:t>
            </a:r>
            <a:r>
              <a:rPr dirty="0" sz="1400" spc="125">
                <a:solidFill>
                  <a:srgbClr val="69A84F"/>
                </a:solidFill>
                <a:latin typeface="Arial"/>
                <a:cs typeface="Arial"/>
              </a:rPr>
              <a:t>Train </a:t>
            </a:r>
            <a:r>
              <a:rPr dirty="0" sz="1400" spc="114">
                <a:solidFill>
                  <a:srgbClr val="69A84F"/>
                </a:solidFill>
                <a:latin typeface="Arial"/>
                <a:cs typeface="Arial"/>
              </a:rPr>
              <a:t>the</a:t>
            </a:r>
            <a:r>
              <a:rPr dirty="0" sz="1400" spc="110">
                <a:solidFill>
                  <a:srgbClr val="69A84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69A84F"/>
                </a:solidFill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175">
                <a:solidFill>
                  <a:srgbClr val="FFFFFF"/>
                </a:solidFill>
                <a:latin typeface="Arial"/>
                <a:cs typeface="Arial"/>
              </a:rPr>
              <a:t>history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145">
                <a:solidFill>
                  <a:srgbClr val="FFFFFF"/>
                </a:solidFill>
                <a:latin typeface="Arial"/>
                <a:cs typeface="Arial"/>
              </a:rPr>
              <a:t>model.fit(train_images, </a:t>
            </a:r>
            <a:r>
              <a:rPr dirty="0" sz="1400" spc="180">
                <a:solidFill>
                  <a:srgbClr val="FFFFFF"/>
                </a:solidFill>
                <a:latin typeface="Arial"/>
                <a:cs typeface="Arial"/>
              </a:rPr>
              <a:t>train_labels,</a:t>
            </a:r>
            <a:r>
              <a:rPr dirty="0" sz="14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epochs=epochs)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19" y="664148"/>
            <a:ext cx="8686800" cy="3630929"/>
          </a:xfrm>
          <a:custGeom>
            <a:avLst/>
            <a:gdLst/>
            <a:ahLst/>
            <a:cxnLst/>
            <a:rect l="l" t="t" r="r" b="b"/>
            <a:pathLst>
              <a:path w="8686800" h="3630929">
                <a:moveTo>
                  <a:pt x="8686787" y="3630892"/>
                </a:moveTo>
                <a:lnTo>
                  <a:pt x="0" y="3630892"/>
                </a:lnTo>
                <a:lnTo>
                  <a:pt x="0" y="0"/>
                </a:lnTo>
                <a:lnTo>
                  <a:pt x="8686787" y="0"/>
                </a:lnTo>
                <a:lnTo>
                  <a:pt x="8686787" y="36308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73621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Evaluate </a:t>
            </a:r>
            <a:r>
              <a:rPr dirty="0" spc="15"/>
              <a:t>the</a:t>
            </a:r>
            <a:r>
              <a:rPr dirty="0" spc="-365"/>
              <a:t> </a:t>
            </a:r>
            <a:r>
              <a:rPr dirty="0" spc="5"/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4224" y="1337764"/>
            <a:ext cx="6473825" cy="23418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10">
                <a:solidFill>
                  <a:srgbClr val="69A84F"/>
                </a:solidFill>
                <a:latin typeface="Arial"/>
                <a:cs typeface="Arial"/>
              </a:rPr>
              <a:t># </a:t>
            </a:r>
            <a:r>
              <a:rPr dirty="0" sz="1400" spc="80">
                <a:solidFill>
                  <a:srgbClr val="69A84F"/>
                </a:solidFill>
                <a:latin typeface="Arial"/>
                <a:cs typeface="Arial"/>
              </a:rPr>
              <a:t>Evaluate </a:t>
            </a:r>
            <a:r>
              <a:rPr dirty="0" sz="1400" spc="114">
                <a:solidFill>
                  <a:srgbClr val="69A84F"/>
                </a:solidFill>
                <a:latin typeface="Arial"/>
                <a:cs typeface="Arial"/>
              </a:rPr>
              <a:t>the </a:t>
            </a:r>
            <a:r>
              <a:rPr dirty="0" sz="1400">
                <a:solidFill>
                  <a:srgbClr val="69A84F"/>
                </a:solidFill>
                <a:latin typeface="Arial"/>
                <a:cs typeface="Arial"/>
              </a:rPr>
              <a:t>model </a:t>
            </a:r>
            <a:r>
              <a:rPr dirty="0" sz="1400" spc="-15">
                <a:solidFill>
                  <a:srgbClr val="69A84F"/>
                </a:solidFill>
                <a:latin typeface="Arial"/>
                <a:cs typeface="Arial"/>
              </a:rPr>
              <a:t>on </a:t>
            </a:r>
            <a:r>
              <a:rPr dirty="0" sz="1400" spc="114">
                <a:solidFill>
                  <a:srgbClr val="69A84F"/>
                </a:solidFill>
                <a:latin typeface="Arial"/>
                <a:cs typeface="Arial"/>
              </a:rPr>
              <a:t>the </a:t>
            </a:r>
            <a:r>
              <a:rPr dirty="0" sz="1400" spc="200">
                <a:solidFill>
                  <a:srgbClr val="69A84F"/>
                </a:solidFill>
                <a:latin typeface="Arial"/>
                <a:cs typeface="Arial"/>
              </a:rPr>
              <a:t>test</a:t>
            </a:r>
            <a:r>
              <a:rPr dirty="0" sz="1400" spc="720">
                <a:solidFill>
                  <a:srgbClr val="69A84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69A84F"/>
                </a:solidFill>
                <a:latin typeface="Arial"/>
                <a:cs typeface="Arial"/>
              </a:rPr>
              <a:t>images.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140">
                <a:solidFill>
                  <a:srgbClr val="FFFFFF"/>
                </a:solidFill>
                <a:latin typeface="Arial"/>
                <a:cs typeface="Arial"/>
              </a:rPr>
              <a:t>results_eval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100">
                <a:solidFill>
                  <a:srgbClr val="FFFFFF"/>
                </a:solidFill>
                <a:latin typeface="Arial"/>
                <a:cs typeface="Arial"/>
              </a:rPr>
              <a:t>model.evaluate(test_images, </a:t>
            </a:r>
            <a:r>
              <a:rPr dirty="0" sz="1400" spc="175">
                <a:solidFill>
                  <a:srgbClr val="FFFFFF"/>
                </a:solidFill>
                <a:latin typeface="Arial"/>
                <a:cs typeface="Arial"/>
              </a:rPr>
              <a:t>test_labels,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verbose=</a:t>
            </a:r>
            <a:r>
              <a:rPr dirty="0" sz="1400" spc="70">
                <a:solidFill>
                  <a:srgbClr val="69A84F"/>
                </a:solidFill>
                <a:latin typeface="Arial"/>
                <a:cs typeface="Arial"/>
              </a:rPr>
              <a:t>0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403225" marR="596900" indent="-391160">
              <a:lnSpc>
                <a:spcPct val="135700"/>
              </a:lnSpc>
            </a:pPr>
            <a:r>
              <a:rPr dirty="0" sz="1400" spc="220">
                <a:solidFill>
                  <a:srgbClr val="999999"/>
                </a:solidFill>
                <a:latin typeface="Arial"/>
                <a:cs typeface="Arial"/>
              </a:rPr>
              <a:t>for 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metric, </a:t>
            </a:r>
            <a:r>
              <a:rPr dirty="0" sz="1400" spc="95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dirty="0" sz="1400" spc="220">
                <a:solidFill>
                  <a:srgbClr val="9EC4E8"/>
                </a:solidFill>
                <a:latin typeface="Arial"/>
                <a:cs typeface="Arial"/>
              </a:rPr>
              <a:t>in </a:t>
            </a:r>
            <a:r>
              <a:rPr dirty="0" sz="1400" spc="80">
                <a:solidFill>
                  <a:srgbClr val="E69138"/>
                </a:solidFill>
                <a:latin typeface="Arial"/>
                <a:cs typeface="Arial"/>
              </a:rPr>
              <a:t>zip</a:t>
            </a:r>
            <a:r>
              <a:rPr dirty="0" sz="1400" spc="80">
                <a:solidFill>
                  <a:srgbClr val="FFFFFF"/>
                </a:solidFill>
                <a:latin typeface="Arial"/>
                <a:cs typeface="Arial"/>
              </a:rPr>
              <a:t>(model.metrics_names, </a:t>
            </a:r>
            <a:r>
              <a:rPr dirty="0" sz="1400" spc="170">
                <a:solidFill>
                  <a:srgbClr val="FFFFFF"/>
                </a:solidFill>
                <a:latin typeface="Arial"/>
                <a:cs typeface="Arial"/>
              </a:rPr>
              <a:t>results_eval):  </a:t>
            </a:r>
            <a:r>
              <a:rPr dirty="0" sz="1400" spc="180">
                <a:solidFill>
                  <a:srgbClr val="E69138"/>
                </a:solidFill>
                <a:latin typeface="Arial"/>
                <a:cs typeface="Arial"/>
              </a:rPr>
              <a:t>print</a:t>
            </a:r>
            <a:r>
              <a:rPr dirty="0" sz="1400" spc="180">
                <a:solidFill>
                  <a:srgbClr val="FFFFFF"/>
                </a:solidFill>
                <a:latin typeface="Arial"/>
                <a:cs typeface="Arial"/>
              </a:rPr>
              <a:t>(metric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dirty="0" sz="1400" spc="434">
                <a:solidFill>
                  <a:srgbClr val="A54D79"/>
                </a:solidFill>
                <a:latin typeface="Arial"/>
                <a:cs typeface="Arial"/>
              </a:rPr>
              <a:t>':</a:t>
            </a:r>
            <a:r>
              <a:rPr dirty="0" sz="1400" spc="660">
                <a:solidFill>
                  <a:srgbClr val="A54D79"/>
                </a:solidFill>
                <a:latin typeface="Arial"/>
                <a:cs typeface="Arial"/>
              </a:rPr>
              <a:t> </a:t>
            </a:r>
            <a:r>
              <a:rPr dirty="0" sz="1400" spc="200">
                <a:solidFill>
                  <a:srgbClr val="A54D79"/>
                </a:solidFill>
                <a:latin typeface="Arial"/>
                <a:cs typeface="Arial"/>
              </a:rPr>
              <a:t>{:.3}'</a:t>
            </a:r>
            <a:r>
              <a:rPr dirty="0" sz="1400" spc="20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400" spc="200">
                <a:solidFill>
                  <a:srgbClr val="E69138"/>
                </a:solidFill>
                <a:latin typeface="Arial"/>
                <a:cs typeface="Arial"/>
              </a:rPr>
              <a:t>format</a:t>
            </a:r>
            <a:r>
              <a:rPr dirty="0" sz="1400" spc="200">
                <a:solidFill>
                  <a:srgbClr val="FFFFFF"/>
                </a:solidFill>
                <a:latin typeface="Arial"/>
                <a:cs typeface="Arial"/>
              </a:rPr>
              <a:t>(value))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loss:</a:t>
            </a:r>
            <a:r>
              <a:rPr dirty="0" sz="14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0.098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95">
                <a:solidFill>
                  <a:srgbClr val="FFFFFF"/>
                </a:solidFill>
                <a:latin typeface="Arial"/>
                <a:cs typeface="Arial"/>
              </a:rPr>
              <a:t>accuracy:</a:t>
            </a:r>
            <a:r>
              <a:rPr dirty="0" sz="14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0.969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19" y="664148"/>
            <a:ext cx="8686800" cy="3630929"/>
          </a:xfrm>
          <a:custGeom>
            <a:avLst/>
            <a:gdLst/>
            <a:ahLst/>
            <a:cxnLst/>
            <a:rect l="l" t="t" r="r" b="b"/>
            <a:pathLst>
              <a:path w="8686800" h="3630929">
                <a:moveTo>
                  <a:pt x="8686787" y="3630892"/>
                </a:moveTo>
                <a:lnTo>
                  <a:pt x="0" y="3630892"/>
                </a:lnTo>
                <a:lnTo>
                  <a:pt x="0" y="0"/>
                </a:lnTo>
                <a:lnTo>
                  <a:pt x="8686787" y="0"/>
                </a:lnTo>
                <a:lnTo>
                  <a:pt x="8686787" y="36308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16979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5"/>
              <a:t>Save </a:t>
            </a:r>
            <a:r>
              <a:rPr dirty="0" spc="15"/>
              <a:t>the</a:t>
            </a:r>
            <a:r>
              <a:rPr dirty="0" spc="-365"/>
              <a:t> </a:t>
            </a:r>
            <a:r>
              <a:rPr dirty="0" spc="5"/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4724" y="966660"/>
            <a:ext cx="5106035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65630">
              <a:lnSpc>
                <a:spcPct val="100000"/>
              </a:lnSpc>
              <a:spcBef>
                <a:spcPts val="100"/>
              </a:spcBef>
            </a:pPr>
            <a:r>
              <a:rPr dirty="0" sz="1400" spc="-145">
                <a:solidFill>
                  <a:srgbClr val="FFFFFF"/>
                </a:solidFill>
                <a:latin typeface="Arial"/>
                <a:cs typeface="Arial"/>
              </a:rPr>
              <a:t>MODEL_DIR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150">
                <a:solidFill>
                  <a:srgbClr val="FFFFFF"/>
                </a:solidFill>
                <a:latin typeface="Arial"/>
                <a:cs typeface="Arial"/>
              </a:rPr>
              <a:t>tempfile.gettempdir()  </a:t>
            </a:r>
            <a:r>
              <a:rPr dirty="0" sz="1400" spc="120">
                <a:solidFill>
                  <a:srgbClr val="FFFFFF"/>
                </a:solidFill>
                <a:latin typeface="Arial"/>
                <a:cs typeface="Arial"/>
              </a:rPr>
              <a:t>version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40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69A84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90">
                <a:solidFill>
                  <a:srgbClr val="FFFFFF"/>
                </a:solidFill>
                <a:latin typeface="Arial"/>
                <a:cs typeface="Arial"/>
              </a:rPr>
              <a:t>export_path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os.path.join(MODEL_DIR,</a:t>
            </a:r>
            <a:r>
              <a:rPr dirty="0" sz="14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str(version))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415">
                <a:solidFill>
                  <a:srgbClr val="999999"/>
                </a:solidFill>
                <a:latin typeface="Arial"/>
                <a:cs typeface="Arial"/>
              </a:rPr>
              <a:t>if</a:t>
            </a:r>
            <a:r>
              <a:rPr dirty="0" sz="1400" spc="375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1400" spc="160">
                <a:solidFill>
                  <a:srgbClr val="FFFFFF"/>
                </a:solidFill>
                <a:latin typeface="Arial"/>
                <a:cs typeface="Arial"/>
              </a:rPr>
              <a:t>os.path.isdir(export_path):</a:t>
            </a:r>
            <a:endParaRPr sz="140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</a:pPr>
            <a:r>
              <a:rPr dirty="0" sz="1400" spc="250">
                <a:solidFill>
                  <a:srgbClr val="E69138"/>
                </a:solidFill>
                <a:latin typeface="Arial"/>
                <a:cs typeface="Arial"/>
              </a:rPr>
              <a:t>print</a:t>
            </a:r>
            <a:r>
              <a:rPr dirty="0" sz="1400" spc="25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400" spc="250">
                <a:solidFill>
                  <a:srgbClr val="C17BA0"/>
                </a:solidFill>
                <a:latin typeface="Arial"/>
                <a:cs typeface="Arial"/>
              </a:rPr>
              <a:t>'\n </a:t>
            </a:r>
            <a:r>
              <a:rPr dirty="0" sz="1400" spc="85">
                <a:solidFill>
                  <a:srgbClr val="C17BA0"/>
                </a:solidFill>
                <a:latin typeface="Arial"/>
                <a:cs typeface="Arial"/>
              </a:rPr>
              <a:t>Already </a:t>
            </a:r>
            <a:r>
              <a:rPr dirty="0" sz="1400" spc="15">
                <a:solidFill>
                  <a:srgbClr val="C17BA0"/>
                </a:solidFill>
                <a:latin typeface="Arial"/>
                <a:cs typeface="Arial"/>
              </a:rPr>
              <a:t>saved </a:t>
            </a:r>
            <a:r>
              <a:rPr dirty="0" sz="1400" spc="-10">
                <a:solidFill>
                  <a:srgbClr val="C17BA0"/>
                </a:solidFill>
                <a:latin typeface="Arial"/>
                <a:cs typeface="Arial"/>
              </a:rPr>
              <a:t>a </a:t>
            </a:r>
            <a:r>
              <a:rPr dirty="0" sz="1400" spc="65">
                <a:solidFill>
                  <a:srgbClr val="C17BA0"/>
                </a:solidFill>
                <a:latin typeface="Arial"/>
                <a:cs typeface="Arial"/>
              </a:rPr>
              <a:t>model, </a:t>
            </a:r>
            <a:r>
              <a:rPr dirty="0" sz="1400" spc="110">
                <a:solidFill>
                  <a:srgbClr val="C17BA0"/>
                </a:solidFill>
                <a:latin typeface="Arial"/>
                <a:cs typeface="Arial"/>
              </a:rPr>
              <a:t>cleaning </a:t>
            </a:r>
            <a:r>
              <a:rPr dirty="0" sz="1400" spc="200">
                <a:solidFill>
                  <a:srgbClr val="C17BA0"/>
                </a:solidFill>
                <a:latin typeface="Arial"/>
                <a:cs typeface="Arial"/>
              </a:rPr>
              <a:t>up\n'</a:t>
            </a:r>
            <a:r>
              <a:rPr dirty="0" sz="1400" spc="20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</a:pPr>
            <a:r>
              <a:rPr dirty="0" sz="1400" spc="90">
                <a:solidFill>
                  <a:srgbClr val="FFFFFF"/>
                </a:solidFill>
                <a:latin typeface="Arial"/>
                <a:cs typeface="Arial"/>
              </a:rPr>
              <a:t>!rm </a:t>
            </a:r>
            <a:r>
              <a:rPr dirty="0" sz="1400" spc="300">
                <a:solidFill>
                  <a:srgbClr val="FFFFFF"/>
                </a:solidFill>
                <a:latin typeface="Arial"/>
                <a:cs typeface="Arial"/>
              </a:rPr>
              <a:t>-r</a:t>
            </a:r>
            <a:r>
              <a:rPr dirty="0" sz="14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20">
                <a:solidFill>
                  <a:srgbClr val="FFFFFF"/>
                </a:solidFill>
                <a:latin typeface="Arial"/>
                <a:cs typeface="Arial"/>
              </a:rPr>
              <a:t>{export_path}</a:t>
            </a:r>
            <a:endParaRPr sz="1400">
              <a:latin typeface="Arial"/>
              <a:cs typeface="Arial"/>
            </a:endParaRPr>
          </a:p>
          <a:p>
            <a:pPr marL="12700" marR="494665">
              <a:lnSpc>
                <a:spcPct val="200000"/>
              </a:lnSpc>
            </a:pPr>
            <a:r>
              <a:rPr dirty="0" sz="1400" spc="95">
                <a:solidFill>
                  <a:srgbClr val="FFFFFF"/>
                </a:solidFill>
                <a:latin typeface="Arial"/>
                <a:cs typeface="Arial"/>
              </a:rPr>
              <a:t>model.save(export_path, </a:t>
            </a:r>
            <a:r>
              <a:rPr dirty="0" sz="1400" spc="135">
                <a:solidFill>
                  <a:srgbClr val="FFFFFF"/>
                </a:solidFill>
                <a:latin typeface="Arial"/>
                <a:cs typeface="Arial"/>
              </a:rPr>
              <a:t>save_format=</a:t>
            </a:r>
            <a:r>
              <a:rPr dirty="0" sz="1400" spc="135">
                <a:solidFill>
                  <a:srgbClr val="C17BA0"/>
                </a:solidFill>
                <a:latin typeface="Arial"/>
                <a:cs typeface="Arial"/>
              </a:rPr>
              <a:t>"tf"</a:t>
            </a:r>
            <a:r>
              <a:rPr dirty="0" sz="1400" spc="135">
                <a:solidFill>
                  <a:srgbClr val="FFFFFF"/>
                </a:solidFill>
                <a:latin typeface="Arial"/>
                <a:cs typeface="Arial"/>
              </a:rPr>
              <a:t>)  </a:t>
            </a:r>
            <a:r>
              <a:rPr dirty="0" sz="1400" spc="160">
                <a:solidFill>
                  <a:srgbClr val="E69138"/>
                </a:solidFill>
                <a:latin typeface="Arial"/>
                <a:cs typeface="Arial"/>
              </a:rPr>
              <a:t>print</a:t>
            </a:r>
            <a:r>
              <a:rPr dirty="0" sz="1400" spc="16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400" spc="160">
                <a:solidFill>
                  <a:srgbClr val="C17BA0"/>
                </a:solidFill>
                <a:latin typeface="Arial"/>
                <a:cs typeface="Arial"/>
              </a:rPr>
              <a:t>'\nexport_path </a:t>
            </a:r>
            <a:r>
              <a:rPr dirty="0" sz="1400" spc="-50">
                <a:solidFill>
                  <a:srgbClr val="C17BA0"/>
                </a:solidFill>
                <a:latin typeface="Arial"/>
                <a:cs typeface="Arial"/>
              </a:rPr>
              <a:t>=</a:t>
            </a:r>
            <a:r>
              <a:rPr dirty="0" sz="1400" spc="95">
                <a:solidFill>
                  <a:srgbClr val="C17BA0"/>
                </a:solidFill>
                <a:latin typeface="Arial"/>
                <a:cs typeface="Arial"/>
              </a:rPr>
              <a:t> </a:t>
            </a:r>
            <a:r>
              <a:rPr dirty="0" sz="1400" spc="165">
                <a:solidFill>
                  <a:srgbClr val="C17BA0"/>
                </a:solidFill>
                <a:latin typeface="Arial"/>
                <a:cs typeface="Arial"/>
              </a:rPr>
              <a:t>{}'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400" spc="165">
                <a:solidFill>
                  <a:srgbClr val="E69138"/>
                </a:solidFill>
                <a:latin typeface="Arial"/>
                <a:cs typeface="Arial"/>
              </a:rPr>
              <a:t>format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(export_path))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295">
                <a:solidFill>
                  <a:srgbClr val="9EC4E8"/>
                </a:solidFill>
                <a:latin typeface="Arial"/>
                <a:cs typeface="Arial"/>
              </a:rPr>
              <a:t>!</a:t>
            </a:r>
            <a:r>
              <a:rPr dirty="0" sz="1400" spc="295">
                <a:solidFill>
                  <a:srgbClr val="FFFFFF"/>
                </a:solidFill>
                <a:latin typeface="Arial"/>
                <a:cs typeface="Arial"/>
              </a:rPr>
              <a:t>ls </a:t>
            </a:r>
            <a:r>
              <a:rPr dirty="0" sz="1400" spc="375">
                <a:solidFill>
                  <a:srgbClr val="FFFFFF"/>
                </a:solidFill>
                <a:latin typeface="Arial"/>
                <a:cs typeface="Arial"/>
              </a:rPr>
              <a:t>-l</a:t>
            </a:r>
            <a:r>
              <a:rPr dirty="0" sz="1400" spc="4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20">
                <a:solidFill>
                  <a:srgbClr val="FFFFFF"/>
                </a:solidFill>
                <a:latin typeface="Arial"/>
                <a:cs typeface="Arial"/>
              </a:rPr>
              <a:t>{export_path}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19" y="664148"/>
            <a:ext cx="8686800" cy="3630929"/>
          </a:xfrm>
          <a:custGeom>
            <a:avLst/>
            <a:gdLst/>
            <a:ahLst/>
            <a:cxnLst/>
            <a:rect l="l" t="t" r="r" b="b"/>
            <a:pathLst>
              <a:path w="8686800" h="3630929">
                <a:moveTo>
                  <a:pt x="8686787" y="3630892"/>
                </a:moveTo>
                <a:lnTo>
                  <a:pt x="0" y="3630892"/>
                </a:lnTo>
                <a:lnTo>
                  <a:pt x="0" y="0"/>
                </a:lnTo>
                <a:lnTo>
                  <a:pt x="8686787" y="0"/>
                </a:lnTo>
                <a:lnTo>
                  <a:pt x="8686787" y="36308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61632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Launch </a:t>
            </a:r>
            <a:r>
              <a:rPr dirty="0" spc="-25"/>
              <a:t>Your </a:t>
            </a:r>
            <a:r>
              <a:rPr dirty="0" spc="-15"/>
              <a:t>Saved</a:t>
            </a:r>
            <a:r>
              <a:rPr dirty="0" spc="-465"/>
              <a:t> </a:t>
            </a:r>
            <a:r>
              <a:rPr dirty="0" spc="5"/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8949" y="1120445"/>
            <a:ext cx="393255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os.environ[</a:t>
            </a:r>
            <a:r>
              <a:rPr dirty="0" sz="1600" spc="60">
                <a:solidFill>
                  <a:srgbClr val="C17BA0"/>
                </a:solidFill>
                <a:latin typeface="Arial"/>
                <a:cs typeface="Arial"/>
              </a:rPr>
              <a:t>"MODEL_DIR"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MODEL_DIR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8509" y="3105995"/>
            <a:ext cx="4724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69A84F"/>
                </a:solidFill>
                <a:latin typeface="Arial"/>
                <a:cs typeface="Arial"/>
              </a:rPr>
              <a:t>2</a:t>
            </a:r>
            <a:r>
              <a:rPr dirty="0" sz="1600" spc="-12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15">
                <a:solidFill>
                  <a:srgbClr val="69A84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949" y="1695205"/>
            <a:ext cx="5158105" cy="201104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600" spc="-180">
                <a:solidFill>
                  <a:srgbClr val="9EC4E8"/>
                </a:solidFill>
                <a:latin typeface="Arial"/>
                <a:cs typeface="Arial"/>
              </a:rPr>
              <a:t>%%bash</a:t>
            </a:r>
            <a:r>
              <a:rPr dirty="0" sz="1600" spc="-105">
                <a:solidFill>
                  <a:srgbClr val="9EC4E8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9EC4E8"/>
                </a:solidFill>
                <a:latin typeface="Arial"/>
                <a:cs typeface="Arial"/>
              </a:rPr>
              <a:t>--bg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nohup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tensorflow_model_server</a:t>
            </a:r>
            <a:r>
              <a:rPr dirty="0" sz="1600" spc="4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34">
                <a:solidFill>
                  <a:srgbClr val="FFFFFF"/>
                </a:solidFill>
                <a:latin typeface="Arial"/>
                <a:cs typeface="Arial"/>
              </a:rPr>
              <a:t>\</a:t>
            </a:r>
            <a:endParaRPr sz="16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685"/>
              </a:spcBef>
            </a:pP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--rest_api_port=</a:t>
            </a:r>
            <a:r>
              <a:rPr dirty="0" sz="1600" spc="130">
                <a:solidFill>
                  <a:srgbClr val="69A84F"/>
                </a:solidFill>
                <a:latin typeface="Arial"/>
                <a:cs typeface="Arial"/>
              </a:rPr>
              <a:t>8501</a:t>
            </a:r>
            <a:r>
              <a:rPr dirty="0" sz="1600" spc="430">
                <a:solidFill>
                  <a:srgbClr val="69A84F"/>
                </a:solidFill>
                <a:latin typeface="Arial"/>
                <a:cs typeface="Arial"/>
              </a:rPr>
              <a:t> </a:t>
            </a:r>
            <a:r>
              <a:rPr dirty="0" sz="1600" spc="434">
                <a:solidFill>
                  <a:srgbClr val="FFFFFF"/>
                </a:solidFill>
                <a:latin typeface="Arial"/>
                <a:cs typeface="Arial"/>
              </a:rPr>
              <a:t>\</a:t>
            </a:r>
            <a:endParaRPr sz="16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685"/>
              </a:spcBef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--model_name=digits_model</a:t>
            </a:r>
            <a:r>
              <a:rPr dirty="0" sz="1600" spc="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34">
                <a:solidFill>
                  <a:srgbClr val="FFFFFF"/>
                </a:solidFill>
                <a:latin typeface="Arial"/>
                <a:cs typeface="Arial"/>
              </a:rPr>
              <a:t>\</a:t>
            </a:r>
            <a:endParaRPr sz="16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685"/>
              </a:spcBef>
            </a:pP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--model_base_path=</a:t>
            </a:r>
            <a:r>
              <a:rPr dirty="0" sz="1600" spc="25">
                <a:solidFill>
                  <a:srgbClr val="A54D79"/>
                </a:solidFill>
                <a:latin typeface="Arial"/>
                <a:cs typeface="Arial"/>
              </a:rPr>
              <a:t>"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${MODEL_DIR}"</a:t>
            </a:r>
            <a:r>
              <a:rPr dirty="0" sz="1600" spc="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&gt;server.log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600" spc="375">
                <a:solidFill>
                  <a:srgbClr val="82C6FF"/>
                </a:solidFill>
                <a:latin typeface="Arial"/>
                <a:cs typeface="Arial"/>
              </a:rPr>
              <a:t>!</a:t>
            </a:r>
            <a:r>
              <a:rPr dirty="0" sz="1600" spc="375">
                <a:solidFill>
                  <a:srgbClr val="D4D4D4"/>
                </a:solidFill>
                <a:latin typeface="Arial"/>
                <a:cs typeface="Arial"/>
              </a:rPr>
              <a:t>tail</a:t>
            </a:r>
            <a:r>
              <a:rPr dirty="0" sz="1600" spc="425">
                <a:solidFill>
                  <a:srgbClr val="D4D4D4"/>
                </a:solidFill>
                <a:latin typeface="Arial"/>
                <a:cs typeface="Arial"/>
              </a:rPr>
              <a:t> </a:t>
            </a:r>
            <a:r>
              <a:rPr dirty="0" sz="1600" spc="170">
                <a:solidFill>
                  <a:srgbClr val="D4D4D4"/>
                </a:solidFill>
                <a:latin typeface="Arial"/>
                <a:cs typeface="Arial"/>
              </a:rPr>
              <a:t>server</a:t>
            </a:r>
            <a:r>
              <a:rPr dirty="0" sz="1600" spc="170">
                <a:solidFill>
                  <a:srgbClr val="DBDBDB"/>
                </a:solidFill>
                <a:latin typeface="Arial"/>
                <a:cs typeface="Arial"/>
              </a:rPr>
              <a:t>.</a:t>
            </a:r>
            <a:r>
              <a:rPr dirty="0" sz="1600" spc="170">
                <a:solidFill>
                  <a:srgbClr val="D4D4D4"/>
                </a:solidFill>
                <a:latin typeface="Arial"/>
                <a:cs typeface="Arial"/>
              </a:rPr>
              <a:t>log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19" y="664148"/>
            <a:ext cx="8686800" cy="3630929"/>
          </a:xfrm>
          <a:custGeom>
            <a:avLst/>
            <a:gdLst/>
            <a:ahLst/>
            <a:cxnLst/>
            <a:rect l="l" t="t" r="r" b="b"/>
            <a:pathLst>
              <a:path w="8686800" h="3630929">
                <a:moveTo>
                  <a:pt x="8686787" y="3630892"/>
                </a:moveTo>
                <a:lnTo>
                  <a:pt x="0" y="3630892"/>
                </a:lnTo>
                <a:lnTo>
                  <a:pt x="0" y="0"/>
                </a:lnTo>
                <a:lnTo>
                  <a:pt x="8686787" y="0"/>
                </a:lnTo>
                <a:lnTo>
                  <a:pt x="8686787" y="36308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745229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Send</a:t>
            </a:r>
            <a:r>
              <a:rPr dirty="0" spc="-170"/>
              <a:t> </a:t>
            </a:r>
            <a:r>
              <a:rPr dirty="0" spc="20"/>
              <a:t>an</a:t>
            </a:r>
            <a:r>
              <a:rPr dirty="0" spc="-170"/>
              <a:t> </a:t>
            </a:r>
            <a:r>
              <a:rPr dirty="0" spc="15"/>
              <a:t>Inference</a:t>
            </a:r>
            <a:r>
              <a:rPr dirty="0" spc="-170"/>
              <a:t> </a:t>
            </a:r>
            <a:r>
              <a:rPr dirty="0" spc="15"/>
              <a:t>Request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7824" y="1049071"/>
            <a:ext cx="7255509" cy="289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91185">
              <a:lnSpc>
                <a:spcPct val="135700"/>
              </a:lnSpc>
              <a:spcBef>
                <a:spcPts val="100"/>
              </a:spcBef>
            </a:pPr>
            <a:r>
              <a:rPr dirty="0" sz="1400" spc="8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90">
                <a:solidFill>
                  <a:srgbClr val="FFFFFF"/>
                </a:solidFill>
                <a:latin typeface="Arial"/>
                <a:cs typeface="Arial"/>
              </a:rPr>
              <a:t>json.dumps({</a:t>
            </a:r>
            <a:r>
              <a:rPr dirty="0" sz="1400" spc="90">
                <a:solidFill>
                  <a:srgbClr val="77909C"/>
                </a:solidFill>
                <a:latin typeface="Arial"/>
                <a:cs typeface="Arial"/>
              </a:rPr>
              <a:t>"signature_name": </a:t>
            </a:r>
            <a:r>
              <a:rPr dirty="0" sz="1400" spc="160">
                <a:solidFill>
                  <a:srgbClr val="77909C"/>
                </a:solidFill>
                <a:latin typeface="Arial"/>
                <a:cs typeface="Arial"/>
              </a:rPr>
              <a:t>"serving_default", "instances"</a:t>
            </a:r>
            <a:r>
              <a:rPr dirty="0" sz="1400" spc="160">
                <a:solidFill>
                  <a:srgbClr val="FFFFFF"/>
                </a:solidFill>
                <a:latin typeface="Arial"/>
                <a:cs typeface="Arial"/>
              </a:rPr>
              <a:t>:  </a:t>
            </a: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test_images[</a:t>
            </a:r>
            <a:r>
              <a:rPr dirty="0" sz="1400" spc="190">
                <a:solidFill>
                  <a:srgbClr val="69A84F"/>
                </a:solidFill>
                <a:latin typeface="Arial"/>
                <a:cs typeface="Arial"/>
              </a:rPr>
              <a:t>0</a:t>
            </a: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400" spc="190">
                <a:solidFill>
                  <a:srgbClr val="69A84F"/>
                </a:solidFill>
                <a:latin typeface="Arial"/>
                <a:cs typeface="Arial"/>
              </a:rPr>
              <a:t>3</a:t>
            </a: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].tolist()})</a:t>
            </a:r>
            <a:endParaRPr sz="1400">
              <a:latin typeface="Arial"/>
              <a:cs typeface="Arial"/>
            </a:endParaRPr>
          </a:p>
          <a:p>
            <a:pPr marL="12700" marR="2740660">
              <a:lnSpc>
                <a:spcPts val="4560"/>
              </a:lnSpc>
              <a:spcBef>
                <a:spcPts val="450"/>
              </a:spcBef>
            </a:pP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headers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dirty="0" sz="1400" spc="165">
                <a:solidFill>
                  <a:srgbClr val="77909C"/>
                </a:solidFill>
                <a:latin typeface="Arial"/>
                <a:cs typeface="Arial"/>
              </a:rPr>
              <a:t>"content-type"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400" spc="180">
                <a:solidFill>
                  <a:srgbClr val="77909C"/>
                </a:solidFill>
                <a:latin typeface="Arial"/>
                <a:cs typeface="Arial"/>
              </a:rPr>
              <a:t>"application/json</a:t>
            </a:r>
            <a:r>
              <a:rPr dirty="0" sz="1400" spc="180">
                <a:solidFill>
                  <a:srgbClr val="A54D79"/>
                </a:solidFill>
                <a:latin typeface="Arial"/>
                <a:cs typeface="Arial"/>
              </a:rPr>
              <a:t>"</a:t>
            </a:r>
            <a:r>
              <a:rPr dirty="0" sz="1400" spc="180">
                <a:solidFill>
                  <a:srgbClr val="FFFFFF"/>
                </a:solidFill>
                <a:latin typeface="Arial"/>
                <a:cs typeface="Arial"/>
              </a:rPr>
              <a:t>} 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json_response</a:t>
            </a:r>
            <a:r>
              <a:rPr dirty="0" sz="14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500380">
              <a:lnSpc>
                <a:spcPts val="1650"/>
              </a:lnSpc>
            </a:pPr>
            <a:r>
              <a:rPr dirty="0" sz="1400" spc="155">
                <a:solidFill>
                  <a:srgbClr val="FFFFFF"/>
                </a:solidFill>
                <a:latin typeface="Arial"/>
                <a:cs typeface="Arial"/>
              </a:rPr>
              <a:t>requests.post(</a:t>
            </a:r>
            <a:r>
              <a:rPr dirty="0" sz="1400" spc="155">
                <a:solidFill>
                  <a:srgbClr val="77909C"/>
                </a:solidFill>
                <a:latin typeface="Arial"/>
                <a:cs typeface="Arial"/>
              </a:rPr>
              <a:t>'http://localhost:8501/v1/models/digits_model:predict'</a:t>
            </a:r>
            <a:r>
              <a:rPr dirty="0" sz="1400" spc="155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1379220">
              <a:lnSpc>
                <a:spcPct val="100000"/>
              </a:lnSpc>
              <a:spcBef>
                <a:spcPts val="600"/>
              </a:spcBef>
            </a:pPr>
            <a:r>
              <a:rPr dirty="0" sz="1400" spc="95">
                <a:solidFill>
                  <a:srgbClr val="FFFFFF"/>
                </a:solidFill>
                <a:latin typeface="Arial"/>
                <a:cs typeface="Arial"/>
              </a:rPr>
              <a:t>data=data,</a:t>
            </a:r>
            <a:r>
              <a:rPr dirty="0" sz="14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headers=headers)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145">
                <a:solidFill>
                  <a:srgbClr val="FFFFFF"/>
                </a:solidFill>
                <a:latin typeface="Arial"/>
                <a:cs typeface="Arial"/>
              </a:rPr>
              <a:t>predictions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60">
                <a:solidFill>
                  <a:srgbClr val="FFFFFF"/>
                </a:solidFill>
                <a:latin typeface="Arial"/>
                <a:cs typeface="Arial"/>
              </a:rPr>
              <a:t>json.loads(json_response.text)[</a:t>
            </a:r>
            <a:r>
              <a:rPr dirty="0" sz="1400" spc="160">
                <a:solidFill>
                  <a:srgbClr val="77909C"/>
                </a:solidFill>
                <a:latin typeface="Arial"/>
                <a:cs typeface="Arial"/>
              </a:rPr>
              <a:t>'predictions'</a:t>
            </a:r>
            <a:r>
              <a:rPr dirty="0" sz="1400" spc="16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19" y="664148"/>
            <a:ext cx="8686800" cy="3630929"/>
          </a:xfrm>
          <a:custGeom>
            <a:avLst/>
            <a:gdLst/>
            <a:ahLst/>
            <a:cxnLst/>
            <a:rect l="l" t="t" r="r" b="b"/>
            <a:pathLst>
              <a:path w="8686800" h="3630929">
                <a:moveTo>
                  <a:pt x="8686787" y="3630892"/>
                </a:moveTo>
                <a:lnTo>
                  <a:pt x="0" y="3630892"/>
                </a:lnTo>
                <a:lnTo>
                  <a:pt x="0" y="0"/>
                </a:lnTo>
                <a:lnTo>
                  <a:pt x="8686787" y="0"/>
                </a:lnTo>
                <a:lnTo>
                  <a:pt x="8686787" y="36308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26060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30"/>
              <a:t>Plot</a:t>
            </a:r>
            <a:r>
              <a:rPr dirty="0" spc="-195"/>
              <a:t> </a:t>
            </a:r>
            <a:r>
              <a:rPr dirty="0" spc="20"/>
              <a:t>Predictions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349" y="975360"/>
            <a:ext cx="7933055" cy="313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plt.figure(figsize=(</a:t>
            </a:r>
            <a:r>
              <a:rPr dirty="0" sz="1400" spc="190">
                <a:solidFill>
                  <a:srgbClr val="69A84F"/>
                </a:solidFill>
                <a:latin typeface="Arial"/>
                <a:cs typeface="Arial"/>
              </a:rPr>
              <a:t>10</a:t>
            </a: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400" spc="190">
                <a:solidFill>
                  <a:srgbClr val="69A84F"/>
                </a:solidFill>
                <a:latin typeface="Arial"/>
                <a:cs typeface="Arial"/>
              </a:rPr>
              <a:t>15</a:t>
            </a: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))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402590" marR="5567680" indent="-390525">
              <a:lnSpc>
                <a:spcPct val="135700"/>
              </a:lnSpc>
            </a:pPr>
            <a:r>
              <a:rPr dirty="0" sz="1400" spc="220">
                <a:solidFill>
                  <a:srgbClr val="999999"/>
                </a:solidFill>
                <a:latin typeface="Arial"/>
                <a:cs typeface="Arial"/>
              </a:rPr>
              <a:t>for </a:t>
            </a:r>
            <a:r>
              <a:rPr dirty="0" sz="1400" spc="45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1400" spc="220">
                <a:solidFill>
                  <a:srgbClr val="9EC4E8"/>
                </a:solidFill>
                <a:latin typeface="Arial"/>
                <a:cs typeface="Arial"/>
              </a:rPr>
              <a:t>in </a:t>
            </a:r>
            <a:r>
              <a:rPr dirty="0" sz="1400" spc="130">
                <a:solidFill>
                  <a:srgbClr val="E69138"/>
                </a:solidFill>
                <a:latin typeface="Arial"/>
                <a:cs typeface="Arial"/>
              </a:rPr>
              <a:t>range</a:t>
            </a: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400" spc="130">
                <a:solidFill>
                  <a:srgbClr val="69A84F"/>
                </a:solidFill>
                <a:latin typeface="Arial"/>
                <a:cs typeface="Arial"/>
              </a:rPr>
              <a:t>3</a:t>
            </a: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):  </a:t>
            </a:r>
            <a:r>
              <a:rPr dirty="0" sz="1400" spc="185">
                <a:solidFill>
                  <a:srgbClr val="FFFFFF"/>
                </a:solidFill>
                <a:latin typeface="Arial"/>
                <a:cs typeface="Arial"/>
              </a:rPr>
              <a:t>plt.subplot(</a:t>
            </a:r>
            <a:r>
              <a:rPr dirty="0" sz="1400" spc="185">
                <a:solidFill>
                  <a:srgbClr val="69A84F"/>
                </a:solidFill>
                <a:latin typeface="Arial"/>
                <a:cs typeface="Arial"/>
              </a:rPr>
              <a:t>1</a:t>
            </a:r>
            <a:r>
              <a:rPr dirty="0" sz="1400" spc="18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400" spc="185">
                <a:solidFill>
                  <a:srgbClr val="69A84F"/>
                </a:solidFill>
                <a:latin typeface="Arial"/>
                <a:cs typeface="Arial"/>
              </a:rPr>
              <a:t>3</a:t>
            </a:r>
            <a:r>
              <a:rPr dirty="0" sz="1400" spc="185">
                <a:solidFill>
                  <a:srgbClr val="FFFFFF"/>
                </a:solidFill>
                <a:latin typeface="Arial"/>
                <a:cs typeface="Arial"/>
              </a:rPr>
              <a:t>,i+</a:t>
            </a:r>
            <a:r>
              <a:rPr dirty="0" sz="1400" spc="185">
                <a:solidFill>
                  <a:srgbClr val="69A84F"/>
                </a:solidFill>
                <a:latin typeface="Arial"/>
                <a:cs typeface="Arial"/>
              </a:rPr>
              <a:t>1</a:t>
            </a:r>
            <a:r>
              <a:rPr dirty="0" sz="1400" spc="185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02590" marR="1369695">
              <a:lnSpc>
                <a:spcPct val="135700"/>
              </a:lnSpc>
            </a:pP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plt.imshow(test_images[i].reshape(</a:t>
            </a:r>
            <a:r>
              <a:rPr dirty="0" sz="1400" spc="130">
                <a:solidFill>
                  <a:srgbClr val="69A84F"/>
                </a:solidFill>
                <a:latin typeface="Arial"/>
                <a:cs typeface="Arial"/>
              </a:rPr>
              <a:t>28</a:t>
            </a: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400" spc="130">
                <a:solidFill>
                  <a:srgbClr val="69A84F"/>
                </a:solidFill>
                <a:latin typeface="Arial"/>
                <a:cs typeface="Arial"/>
              </a:rPr>
              <a:t>28</a:t>
            </a: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), </a:t>
            </a:r>
            <a:r>
              <a:rPr dirty="0" sz="1400" spc="-90">
                <a:solidFill>
                  <a:srgbClr val="FFFFFF"/>
                </a:solidFill>
                <a:latin typeface="Arial"/>
                <a:cs typeface="Arial"/>
              </a:rPr>
              <a:t>cmap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160">
                <a:solidFill>
                  <a:srgbClr val="FFFFFF"/>
                </a:solidFill>
                <a:latin typeface="Arial"/>
                <a:cs typeface="Arial"/>
              </a:rPr>
              <a:t>plt.cm.binary)  </a:t>
            </a:r>
            <a:r>
              <a:rPr dirty="0" sz="1400" spc="270">
                <a:solidFill>
                  <a:srgbClr val="FFFFFF"/>
                </a:solidFill>
                <a:latin typeface="Arial"/>
                <a:cs typeface="Arial"/>
              </a:rPr>
              <a:t>plt.axis(</a:t>
            </a:r>
            <a:r>
              <a:rPr dirty="0" sz="1400" spc="270">
                <a:solidFill>
                  <a:srgbClr val="C17BA0"/>
                </a:solidFill>
                <a:latin typeface="Arial"/>
                <a:cs typeface="Arial"/>
              </a:rPr>
              <a:t>'off'</a:t>
            </a:r>
            <a:r>
              <a:rPr dirty="0" sz="1400" spc="27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03225" marR="5080" indent="-635">
              <a:lnSpc>
                <a:spcPct val="135700"/>
              </a:lnSpc>
            </a:pPr>
            <a:r>
              <a:rPr dirty="0" sz="1400" spc="155">
                <a:solidFill>
                  <a:srgbClr val="FFFFFF"/>
                </a:solidFill>
                <a:latin typeface="Arial"/>
                <a:cs typeface="Arial"/>
              </a:rPr>
              <a:t>color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175">
                <a:solidFill>
                  <a:srgbClr val="C17BA0"/>
                </a:solidFill>
                <a:latin typeface="Arial"/>
                <a:cs typeface="Arial"/>
              </a:rPr>
              <a:t>'green' </a:t>
            </a:r>
            <a:r>
              <a:rPr dirty="0" sz="1400" spc="415">
                <a:solidFill>
                  <a:srgbClr val="999999"/>
                </a:solidFill>
                <a:latin typeface="Arial"/>
                <a:cs typeface="Arial"/>
              </a:rPr>
              <a:t>if </a:t>
            </a:r>
            <a:r>
              <a:rPr dirty="0" sz="1400" spc="145">
                <a:solidFill>
                  <a:srgbClr val="FFFFFF"/>
                </a:solidFill>
                <a:latin typeface="Arial"/>
                <a:cs typeface="Arial"/>
              </a:rPr>
              <a:t>np.argmax(predictions[i]) </a:t>
            </a: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== </a:t>
            </a:r>
            <a:r>
              <a:rPr dirty="0" sz="1400" spc="204">
                <a:solidFill>
                  <a:srgbClr val="FFFFFF"/>
                </a:solidFill>
                <a:latin typeface="Arial"/>
                <a:cs typeface="Arial"/>
              </a:rPr>
              <a:t>test_labels[i] </a:t>
            </a:r>
            <a:r>
              <a:rPr dirty="0" sz="1400" spc="120">
                <a:solidFill>
                  <a:srgbClr val="674DA7"/>
                </a:solidFill>
                <a:latin typeface="Arial"/>
                <a:cs typeface="Arial"/>
              </a:rPr>
              <a:t>else </a:t>
            </a:r>
            <a:r>
              <a:rPr dirty="0" sz="1400" spc="250">
                <a:solidFill>
                  <a:srgbClr val="C17BA0"/>
                </a:solidFill>
                <a:latin typeface="Arial"/>
                <a:cs typeface="Arial"/>
              </a:rPr>
              <a:t>'red'  </a:t>
            </a:r>
            <a:r>
              <a:rPr dirty="0" sz="1400" spc="245">
                <a:solidFill>
                  <a:srgbClr val="FFFFFF"/>
                </a:solidFill>
                <a:latin typeface="Arial"/>
                <a:cs typeface="Arial"/>
              </a:rPr>
              <a:t>plt.title(</a:t>
            </a:r>
            <a:r>
              <a:rPr dirty="0" sz="1400" spc="245">
                <a:solidFill>
                  <a:srgbClr val="C17BA0"/>
                </a:solidFill>
                <a:latin typeface="Arial"/>
                <a:cs typeface="Arial"/>
              </a:rPr>
              <a:t>'Prediction: </a:t>
            </a:r>
            <a:r>
              <a:rPr dirty="0" sz="1400" spc="240">
                <a:solidFill>
                  <a:srgbClr val="C17BA0"/>
                </a:solidFill>
                <a:latin typeface="Arial"/>
                <a:cs typeface="Arial"/>
              </a:rPr>
              <a:t>{}\n </a:t>
            </a:r>
            <a:r>
              <a:rPr dirty="0" sz="1400" spc="45">
                <a:solidFill>
                  <a:srgbClr val="C17BA0"/>
                </a:solidFill>
                <a:latin typeface="Arial"/>
                <a:cs typeface="Arial"/>
              </a:rPr>
              <a:t>True </a:t>
            </a:r>
            <a:r>
              <a:rPr dirty="0" sz="1400" spc="125">
                <a:solidFill>
                  <a:srgbClr val="C17BA0"/>
                </a:solidFill>
                <a:latin typeface="Arial"/>
                <a:cs typeface="Arial"/>
              </a:rPr>
              <a:t>Label:</a:t>
            </a:r>
            <a:r>
              <a:rPr dirty="0" sz="1400" spc="575">
                <a:solidFill>
                  <a:srgbClr val="C17BA0"/>
                </a:solidFill>
                <a:latin typeface="Arial"/>
                <a:cs typeface="Arial"/>
              </a:rPr>
              <a:t> </a:t>
            </a:r>
            <a:r>
              <a:rPr dirty="0" sz="1400" spc="175">
                <a:solidFill>
                  <a:srgbClr val="C17BA0"/>
                </a:solidFill>
                <a:latin typeface="Arial"/>
                <a:cs typeface="Arial"/>
              </a:rPr>
              <a:t>{}'</a:t>
            </a:r>
            <a:r>
              <a:rPr dirty="0" sz="1400" spc="17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400" spc="175">
                <a:solidFill>
                  <a:srgbClr val="E69138"/>
                </a:solidFill>
                <a:latin typeface="Arial"/>
                <a:cs typeface="Arial"/>
              </a:rPr>
              <a:t>format</a:t>
            </a:r>
            <a:r>
              <a:rPr dirty="0" sz="1400" spc="175">
                <a:solidFill>
                  <a:srgbClr val="FFFFFF"/>
                </a:solidFill>
                <a:latin typeface="Arial"/>
                <a:cs typeface="Arial"/>
              </a:rPr>
              <a:t>(np.argmax(predictions[i]),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225">
                <a:solidFill>
                  <a:srgbClr val="FFFFFF"/>
                </a:solidFill>
                <a:latin typeface="Arial"/>
                <a:cs typeface="Arial"/>
              </a:rPr>
              <a:t>test_labels[i]),</a:t>
            </a:r>
            <a:r>
              <a:rPr dirty="0" sz="14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0">
                <a:solidFill>
                  <a:srgbClr val="FFFFFF"/>
                </a:solidFill>
                <a:latin typeface="Arial"/>
                <a:cs typeface="Arial"/>
              </a:rPr>
              <a:t>color=color)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155">
                <a:solidFill>
                  <a:srgbClr val="FFFFFF"/>
                </a:solidFill>
                <a:latin typeface="Arial"/>
                <a:cs typeface="Arial"/>
              </a:rPr>
              <a:t>plt.show()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19" y="664148"/>
            <a:ext cx="8686800" cy="3630929"/>
          </a:xfrm>
          <a:custGeom>
            <a:avLst/>
            <a:gdLst/>
            <a:ahLst/>
            <a:cxnLst/>
            <a:rect l="l" t="t" r="r" b="b"/>
            <a:pathLst>
              <a:path w="8686800" h="3630929">
                <a:moveTo>
                  <a:pt x="8686787" y="3630892"/>
                </a:moveTo>
                <a:lnTo>
                  <a:pt x="0" y="3630892"/>
                </a:lnTo>
                <a:lnTo>
                  <a:pt x="0" y="0"/>
                </a:lnTo>
                <a:lnTo>
                  <a:pt x="8686787" y="0"/>
                </a:lnTo>
                <a:lnTo>
                  <a:pt x="8686787" y="36308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1967864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5"/>
              <a:t>Results</a:t>
            </a:r>
            <a:r>
              <a:rPr dirty="0" spc="-220"/>
              <a:t> </a:t>
            </a:r>
            <a:r>
              <a:rPr dirty="0" spc="-5"/>
              <a:t>Demo</a:t>
            </a:r>
          </a:p>
        </p:txBody>
      </p:sp>
      <p:sp>
        <p:nvSpPr>
          <p:cNvPr id="7" name="object 7"/>
          <p:cNvSpPr/>
          <p:nvPr/>
        </p:nvSpPr>
        <p:spPr>
          <a:xfrm>
            <a:off x="508254" y="848473"/>
            <a:ext cx="8160203" cy="3162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55567" y="4736515"/>
            <a:ext cx="1632846" cy="406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63265"/>
            <a:ext cx="9144000" cy="580390"/>
            <a:chOff x="0" y="4563265"/>
            <a:chExt cx="9144000" cy="580390"/>
          </a:xfrm>
        </p:grpSpPr>
        <p:sp>
          <p:nvSpPr>
            <p:cNvPr id="4" name="object 4"/>
            <p:cNvSpPr/>
            <p:nvPr/>
          </p:nvSpPr>
          <p:spPr>
            <a:xfrm>
              <a:off x="0" y="4563265"/>
              <a:ext cx="9143981" cy="5802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694790"/>
              <a:ext cx="1471899" cy="3304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330581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Model </a:t>
            </a:r>
            <a:r>
              <a:rPr dirty="0" spc="15"/>
              <a:t>Serving</a:t>
            </a:r>
            <a:r>
              <a:rPr dirty="0" spc="-355"/>
              <a:t> </a:t>
            </a:r>
            <a:r>
              <a:rPr dirty="0" spc="25"/>
              <a:t>Patterns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0620" y="1217372"/>
            <a:ext cx="2059939" cy="1088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36550">
              <a:lnSpc>
                <a:spcPct val="100000"/>
              </a:lnSpc>
              <a:spcBef>
                <a:spcPts val="100"/>
              </a:spcBef>
              <a:buSzPct val="87500"/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>
                <a:latin typeface="Lato"/>
                <a:cs typeface="Lato"/>
              </a:rPr>
              <a:t>A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model,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>
                <a:latin typeface="Lato"/>
                <a:cs typeface="Lato"/>
              </a:rPr>
              <a:t>An </a:t>
            </a:r>
            <a:r>
              <a:rPr dirty="0" sz="1600" spc="5">
                <a:latin typeface="Lato"/>
                <a:cs typeface="Lato"/>
              </a:rPr>
              <a:t>interpreter,</a:t>
            </a:r>
            <a:r>
              <a:rPr dirty="0" sz="1600" spc="-26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and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5">
                <a:latin typeface="Lato"/>
                <a:cs typeface="Lato"/>
              </a:rPr>
              <a:t>Input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data</a:t>
            </a:r>
            <a:endParaRPr sz="1600">
              <a:latin typeface="Lato"/>
              <a:cs typeface="La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69543" y="1088547"/>
            <a:ext cx="367665" cy="1480820"/>
          </a:xfrm>
          <a:custGeom>
            <a:avLst/>
            <a:gdLst/>
            <a:ahLst/>
            <a:cxnLst/>
            <a:rect l="l" t="t" r="r" b="b"/>
            <a:pathLst>
              <a:path w="367664" h="1480820">
                <a:moveTo>
                  <a:pt x="0" y="0"/>
                </a:moveTo>
                <a:lnTo>
                  <a:pt x="36012" y="3563"/>
                </a:lnTo>
                <a:lnTo>
                  <a:pt x="70315" y="13987"/>
                </a:lnTo>
                <a:lnTo>
                  <a:pt x="129924" y="53819"/>
                </a:lnTo>
                <a:lnTo>
                  <a:pt x="169765" y="113432"/>
                </a:lnTo>
                <a:lnTo>
                  <a:pt x="183749" y="183749"/>
                </a:lnTo>
                <a:lnTo>
                  <a:pt x="183749" y="556498"/>
                </a:lnTo>
                <a:lnTo>
                  <a:pt x="190313" y="605346"/>
                </a:lnTo>
                <a:lnTo>
                  <a:pt x="208838" y="649240"/>
                </a:lnTo>
                <a:lnTo>
                  <a:pt x="237571" y="686429"/>
                </a:lnTo>
                <a:lnTo>
                  <a:pt x="274760" y="715161"/>
                </a:lnTo>
                <a:lnTo>
                  <a:pt x="318653" y="733684"/>
                </a:lnTo>
                <a:lnTo>
                  <a:pt x="367499" y="740248"/>
                </a:lnTo>
                <a:lnTo>
                  <a:pt x="318653" y="746812"/>
                </a:lnTo>
                <a:lnTo>
                  <a:pt x="274760" y="765335"/>
                </a:lnTo>
                <a:lnTo>
                  <a:pt x="237571" y="794067"/>
                </a:lnTo>
                <a:lnTo>
                  <a:pt x="208838" y="831256"/>
                </a:lnTo>
                <a:lnTo>
                  <a:pt x="190313" y="875150"/>
                </a:lnTo>
                <a:lnTo>
                  <a:pt x="183749" y="923998"/>
                </a:lnTo>
                <a:lnTo>
                  <a:pt x="183749" y="1296747"/>
                </a:lnTo>
                <a:lnTo>
                  <a:pt x="177185" y="1345595"/>
                </a:lnTo>
                <a:lnTo>
                  <a:pt x="158660" y="1389489"/>
                </a:lnTo>
                <a:lnTo>
                  <a:pt x="129927" y="1426678"/>
                </a:lnTo>
                <a:lnTo>
                  <a:pt x="92738" y="1455409"/>
                </a:lnTo>
                <a:lnTo>
                  <a:pt x="48845" y="1473933"/>
                </a:lnTo>
                <a:lnTo>
                  <a:pt x="0" y="148049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00682" y="1641614"/>
            <a:ext cx="8788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Lato"/>
                <a:cs typeface="Lato"/>
              </a:rPr>
              <a:t>Inference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4" y="151663"/>
            <a:ext cx="201803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ML</a:t>
            </a:r>
            <a:r>
              <a:rPr dirty="0" spc="-225"/>
              <a:t> </a:t>
            </a:r>
            <a:r>
              <a:rPr dirty="0" spc="10"/>
              <a:t>workﬂows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620" y="1217372"/>
            <a:ext cx="1903095" cy="678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5">
                <a:latin typeface="Lato"/>
                <a:cs typeface="Lato"/>
              </a:rPr>
              <a:t>Model</a:t>
            </a:r>
            <a:r>
              <a:rPr dirty="0" sz="1600" spc="-114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training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5">
                <a:latin typeface="Lato"/>
                <a:cs typeface="Lato"/>
              </a:rPr>
              <a:t>Model</a:t>
            </a:r>
            <a:r>
              <a:rPr dirty="0" sz="1600" spc="-15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prediction</a:t>
            </a:r>
            <a:endParaRPr sz="16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7144" y="925973"/>
            <a:ext cx="367665" cy="1480820"/>
          </a:xfrm>
          <a:custGeom>
            <a:avLst/>
            <a:gdLst/>
            <a:ahLst/>
            <a:cxnLst/>
            <a:rect l="l" t="t" r="r" b="b"/>
            <a:pathLst>
              <a:path w="367664" h="1480820">
                <a:moveTo>
                  <a:pt x="0" y="0"/>
                </a:moveTo>
                <a:lnTo>
                  <a:pt x="36012" y="3563"/>
                </a:lnTo>
                <a:lnTo>
                  <a:pt x="70315" y="13987"/>
                </a:lnTo>
                <a:lnTo>
                  <a:pt x="129924" y="53819"/>
                </a:lnTo>
                <a:lnTo>
                  <a:pt x="169765" y="113432"/>
                </a:lnTo>
                <a:lnTo>
                  <a:pt x="183749" y="183749"/>
                </a:lnTo>
                <a:lnTo>
                  <a:pt x="183749" y="556498"/>
                </a:lnTo>
                <a:lnTo>
                  <a:pt x="190313" y="605346"/>
                </a:lnTo>
                <a:lnTo>
                  <a:pt x="208838" y="649240"/>
                </a:lnTo>
                <a:lnTo>
                  <a:pt x="237571" y="686429"/>
                </a:lnTo>
                <a:lnTo>
                  <a:pt x="274760" y="715161"/>
                </a:lnTo>
                <a:lnTo>
                  <a:pt x="318653" y="733684"/>
                </a:lnTo>
                <a:lnTo>
                  <a:pt x="367499" y="740248"/>
                </a:lnTo>
                <a:lnTo>
                  <a:pt x="318653" y="746812"/>
                </a:lnTo>
                <a:lnTo>
                  <a:pt x="274760" y="765335"/>
                </a:lnTo>
                <a:lnTo>
                  <a:pt x="237571" y="794067"/>
                </a:lnTo>
                <a:lnTo>
                  <a:pt x="208838" y="831256"/>
                </a:lnTo>
                <a:lnTo>
                  <a:pt x="190313" y="875150"/>
                </a:lnTo>
                <a:lnTo>
                  <a:pt x="183749" y="923998"/>
                </a:lnTo>
                <a:lnTo>
                  <a:pt x="183749" y="1296747"/>
                </a:lnTo>
                <a:lnTo>
                  <a:pt x="177185" y="1345595"/>
                </a:lnTo>
                <a:lnTo>
                  <a:pt x="158660" y="1389489"/>
                </a:lnTo>
                <a:lnTo>
                  <a:pt x="129927" y="1426678"/>
                </a:lnTo>
                <a:lnTo>
                  <a:pt x="92738" y="1455409"/>
                </a:lnTo>
                <a:lnTo>
                  <a:pt x="48845" y="1473933"/>
                </a:lnTo>
                <a:lnTo>
                  <a:pt x="0" y="148049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04865" y="1306173"/>
            <a:ext cx="1701164" cy="67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Lato"/>
                <a:cs typeface="Lato"/>
              </a:rPr>
              <a:t>Batch</a:t>
            </a:r>
            <a:r>
              <a:rPr dirty="0" sz="1600" spc="-114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inference</a:t>
            </a:r>
            <a:endParaRPr sz="16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1600" spc="10">
                <a:latin typeface="Lato"/>
                <a:cs typeface="Lato"/>
              </a:rPr>
              <a:t>Realtime</a:t>
            </a:r>
            <a:r>
              <a:rPr dirty="0" sz="1600" spc="-14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inference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7481" y="1069067"/>
            <a:ext cx="3754367" cy="3215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38335" y="3202596"/>
            <a:ext cx="9518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Lato"/>
                <a:cs typeface="Lato"/>
              </a:rPr>
              <a:t>Throughput</a:t>
            </a:r>
            <a:endParaRPr sz="14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1618" y="3202596"/>
            <a:ext cx="389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latin typeface="Lato"/>
                <a:cs typeface="Lato"/>
              </a:rPr>
              <a:t>Cost</a:t>
            </a:r>
            <a:endParaRPr sz="14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5906" y="1793927"/>
            <a:ext cx="825500" cy="1139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826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Lato"/>
                <a:cs typeface="Lato"/>
              </a:rPr>
              <a:t>Latency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7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Lato"/>
              <a:cs typeface="Lato"/>
            </a:endParaRPr>
          </a:p>
          <a:p>
            <a:pPr algn="ctr" marL="12700" marR="5080">
              <a:lnSpc>
                <a:spcPts val="1650"/>
              </a:lnSpc>
            </a:pPr>
            <a:r>
              <a:rPr dirty="0" sz="1400" spc="5">
                <a:latin typeface="Lato"/>
                <a:cs typeface="Lato"/>
              </a:rPr>
              <a:t>Metrics</a:t>
            </a:r>
            <a:r>
              <a:rPr dirty="0" sz="1400" spc="-15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to </a:t>
            </a:r>
            <a:r>
              <a:rPr dirty="0" sz="140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Optimize</a:t>
            </a:r>
            <a:endParaRPr sz="1400">
              <a:latin typeface="Lato"/>
              <a:cs typeface="La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344" y="121285"/>
            <a:ext cx="2571115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>
                <a:solidFill>
                  <a:srgbClr val="1A233B"/>
                </a:solidFill>
              </a:rPr>
              <a:t>Important</a:t>
            </a:r>
            <a:r>
              <a:rPr dirty="0" spc="-215">
                <a:solidFill>
                  <a:srgbClr val="1A233B"/>
                </a:solidFill>
              </a:rPr>
              <a:t> </a:t>
            </a:r>
            <a:r>
              <a:rPr dirty="0" spc="15">
                <a:solidFill>
                  <a:srgbClr val="1A233B"/>
                </a:solidFill>
              </a:rPr>
              <a:t>Metrics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669" y="2736894"/>
            <a:ext cx="7248525" cy="136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5">
                <a:latin typeface="Lato"/>
                <a:cs typeface="Lato"/>
              </a:rPr>
              <a:t>Delay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between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user’s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action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and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response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20">
                <a:latin typeface="Lato"/>
                <a:cs typeface="Lato"/>
              </a:rPr>
              <a:t>of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application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to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user’s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action.</a:t>
            </a:r>
            <a:endParaRPr sz="1600">
              <a:latin typeface="Lato"/>
              <a:cs typeface="Lato"/>
            </a:endParaRPr>
          </a:p>
          <a:p>
            <a:pPr marL="363855" marR="5080" indent="-351790">
              <a:lnSpc>
                <a:spcPct val="113300"/>
              </a:lnSpc>
              <a:spcBef>
                <a:spcPts val="105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>
                <a:latin typeface="Lato"/>
                <a:cs typeface="Lato"/>
              </a:rPr>
              <a:t>Latency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-20">
                <a:latin typeface="Lato"/>
                <a:cs typeface="Lato"/>
              </a:rPr>
              <a:t>of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the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whole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process,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15">
                <a:latin typeface="Lato"/>
                <a:cs typeface="Lato"/>
              </a:rPr>
              <a:t>starting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from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sending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data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to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server,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performing  </a:t>
            </a:r>
            <a:r>
              <a:rPr dirty="0" sz="1600">
                <a:latin typeface="Lato"/>
                <a:cs typeface="Lato"/>
              </a:rPr>
              <a:t>inference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using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model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and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5">
                <a:latin typeface="Lato"/>
                <a:cs typeface="Lato"/>
              </a:rPr>
              <a:t>returning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response.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10">
                <a:latin typeface="Lato"/>
                <a:cs typeface="Lato"/>
              </a:rPr>
              <a:t>Minimal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latency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5">
                <a:latin typeface="Lato"/>
                <a:cs typeface="Lato"/>
              </a:rPr>
              <a:t>a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20">
                <a:latin typeface="Lato"/>
                <a:cs typeface="Lato"/>
              </a:rPr>
              <a:t>key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requirement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to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maintain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customer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satisfaction.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31437" y="940235"/>
            <a:ext cx="984885" cy="1021715"/>
            <a:chOff x="6331437" y="940235"/>
            <a:chExt cx="984885" cy="1021715"/>
          </a:xfrm>
        </p:grpSpPr>
        <p:sp>
          <p:nvSpPr>
            <p:cNvPr id="4" name="object 4"/>
            <p:cNvSpPr/>
            <p:nvPr/>
          </p:nvSpPr>
          <p:spPr>
            <a:xfrm>
              <a:off x="6331437" y="940235"/>
              <a:ext cx="984722" cy="632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77424" y="1200330"/>
              <a:ext cx="692748" cy="7610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835421" y="1298562"/>
            <a:ext cx="4305300" cy="603885"/>
            <a:chOff x="1835421" y="1298562"/>
            <a:chExt cx="4305300" cy="603885"/>
          </a:xfrm>
        </p:grpSpPr>
        <p:sp>
          <p:nvSpPr>
            <p:cNvPr id="7" name="object 7"/>
            <p:cNvSpPr/>
            <p:nvPr/>
          </p:nvSpPr>
          <p:spPr>
            <a:xfrm>
              <a:off x="1835421" y="1298562"/>
              <a:ext cx="879998" cy="6036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15419" y="1532676"/>
              <a:ext cx="3239770" cy="15875"/>
            </a:xfrm>
            <a:custGeom>
              <a:avLst/>
              <a:gdLst/>
              <a:ahLst/>
              <a:cxnLst/>
              <a:rect l="l" t="t" r="r" b="b"/>
              <a:pathLst>
                <a:path w="3239770" h="15875">
                  <a:moveTo>
                    <a:pt x="0" y="0"/>
                  </a:moveTo>
                  <a:lnTo>
                    <a:pt x="3239243" y="15672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940150" y="1486862"/>
              <a:ext cx="158474" cy="1229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86869" y="1733106"/>
              <a:ext cx="3239770" cy="15875"/>
            </a:xfrm>
            <a:custGeom>
              <a:avLst/>
              <a:gdLst/>
              <a:ahLst/>
              <a:cxnLst/>
              <a:rect l="l" t="t" r="r" b="b"/>
              <a:pathLst>
                <a:path w="3239770" h="15875">
                  <a:moveTo>
                    <a:pt x="0" y="0"/>
                  </a:moveTo>
                  <a:lnTo>
                    <a:pt x="3239243" y="15669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42906" y="1671621"/>
              <a:ext cx="158474" cy="1229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217958" y="1273045"/>
            <a:ext cx="4057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Lato"/>
                <a:cs typeface="Lato"/>
              </a:rPr>
              <a:t>100ms</a:t>
            </a:r>
            <a:endParaRPr sz="1000">
              <a:latin typeface="Lato"/>
              <a:cs typeface="La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4830" y="1870090"/>
            <a:ext cx="1654810" cy="565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3716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Lato"/>
                <a:cs typeface="Lato"/>
              </a:rPr>
              <a:t>200ms</a:t>
            </a:r>
            <a:endParaRPr sz="10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Lato"/>
                <a:cs typeface="Lato"/>
              </a:rPr>
              <a:t>Latency</a:t>
            </a:r>
            <a:r>
              <a:rPr dirty="0" sz="1000" spc="-80">
                <a:latin typeface="Lato"/>
                <a:cs typeface="Lato"/>
              </a:rPr>
              <a:t> </a:t>
            </a:r>
            <a:r>
              <a:rPr dirty="0" sz="1000">
                <a:latin typeface="Lato"/>
                <a:cs typeface="Lato"/>
              </a:rPr>
              <a:t>=</a:t>
            </a:r>
            <a:r>
              <a:rPr dirty="0" sz="1000" spc="-75">
                <a:latin typeface="Lato"/>
                <a:cs typeface="Lato"/>
              </a:rPr>
              <a:t> </a:t>
            </a:r>
            <a:r>
              <a:rPr dirty="0" sz="1000">
                <a:latin typeface="Lato"/>
                <a:cs typeface="Lato"/>
              </a:rPr>
              <a:t>100</a:t>
            </a:r>
            <a:r>
              <a:rPr dirty="0" sz="1000" spc="-75">
                <a:latin typeface="Lato"/>
                <a:cs typeface="Lato"/>
              </a:rPr>
              <a:t> </a:t>
            </a:r>
            <a:r>
              <a:rPr dirty="0" sz="1000">
                <a:latin typeface="Lato"/>
                <a:cs typeface="Lato"/>
              </a:rPr>
              <a:t>+</a:t>
            </a:r>
            <a:r>
              <a:rPr dirty="0" sz="1000" spc="-75">
                <a:latin typeface="Lato"/>
                <a:cs typeface="Lato"/>
              </a:rPr>
              <a:t> </a:t>
            </a:r>
            <a:r>
              <a:rPr dirty="0" sz="1000">
                <a:latin typeface="Lato"/>
                <a:cs typeface="Lato"/>
              </a:rPr>
              <a:t>200</a:t>
            </a:r>
            <a:r>
              <a:rPr dirty="0" sz="1000" spc="-75">
                <a:latin typeface="Lato"/>
                <a:cs typeface="Lato"/>
              </a:rPr>
              <a:t> </a:t>
            </a:r>
            <a:r>
              <a:rPr dirty="0" sz="1000">
                <a:latin typeface="Lato"/>
                <a:cs typeface="Lato"/>
              </a:rPr>
              <a:t>=</a:t>
            </a:r>
            <a:r>
              <a:rPr dirty="0" sz="1000" spc="-75">
                <a:latin typeface="Lato"/>
                <a:cs typeface="Lato"/>
              </a:rPr>
              <a:t> </a:t>
            </a:r>
            <a:r>
              <a:rPr dirty="0" sz="1000" spc="-5">
                <a:latin typeface="Lato"/>
                <a:cs typeface="Lato"/>
              </a:rPr>
              <a:t>300ms</a:t>
            </a:r>
            <a:endParaRPr sz="1000">
              <a:latin typeface="Lato"/>
              <a:cs typeface="La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7344" y="121285"/>
            <a:ext cx="1122045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A233B"/>
                </a:solidFill>
              </a:rPr>
              <a:t>Latency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48" y="1920657"/>
            <a:ext cx="7007859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0690" marR="5080" indent="-428625">
              <a:lnSpc>
                <a:spcPct val="148400"/>
              </a:lnSpc>
              <a:spcBef>
                <a:spcPts val="100"/>
              </a:spcBef>
              <a:tabLst>
                <a:tab pos="440690" algn="l"/>
              </a:tabLst>
            </a:pPr>
            <a:r>
              <a:rPr dirty="0" sz="1600">
                <a:latin typeface="AoyagiKouzanFontT"/>
                <a:cs typeface="AoyagiKouzanFontT"/>
              </a:rPr>
              <a:t>➔	</a:t>
            </a:r>
            <a:r>
              <a:rPr dirty="0" sz="1600">
                <a:latin typeface="Lato"/>
                <a:cs typeface="Lato"/>
              </a:rPr>
              <a:t>Throughput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20">
                <a:latin typeface="Lato"/>
                <a:cs typeface="Lato"/>
              </a:rPr>
              <a:t>-&gt;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Number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-20">
                <a:latin typeface="Lato"/>
                <a:cs typeface="Lato"/>
              </a:rPr>
              <a:t>of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5">
                <a:latin typeface="Lato"/>
                <a:cs typeface="Lato"/>
              </a:rPr>
              <a:t>successful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requests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served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per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unit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time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say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one  </a:t>
            </a:r>
            <a:r>
              <a:rPr dirty="0" sz="1600" spc="-15">
                <a:latin typeface="Lato"/>
                <a:cs typeface="Lato"/>
              </a:rPr>
              <a:t>second.</a:t>
            </a:r>
            <a:endParaRPr sz="16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440690" algn="l"/>
              </a:tabLst>
            </a:pPr>
            <a:r>
              <a:rPr dirty="0" sz="1600">
                <a:latin typeface="AoyagiKouzanFontT"/>
                <a:cs typeface="AoyagiKouzanFontT"/>
              </a:rPr>
              <a:t>➔	</a:t>
            </a:r>
            <a:r>
              <a:rPr dirty="0" sz="1600" spc="20">
                <a:latin typeface="Lato"/>
                <a:cs typeface="Lato"/>
              </a:rPr>
              <a:t>In</a:t>
            </a:r>
            <a:r>
              <a:rPr dirty="0" sz="1600" spc="-110">
                <a:latin typeface="Lato"/>
                <a:cs typeface="Lato"/>
              </a:rPr>
              <a:t> </a:t>
            </a:r>
            <a:r>
              <a:rPr dirty="0" sz="1600" spc="-10">
                <a:latin typeface="Lato"/>
                <a:cs typeface="Lato"/>
              </a:rPr>
              <a:t>some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applications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only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throughput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is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10">
                <a:latin typeface="Lato"/>
                <a:cs typeface="Lato"/>
              </a:rPr>
              <a:t>important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and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not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-15">
                <a:latin typeface="Lato"/>
                <a:cs typeface="Lato"/>
              </a:rPr>
              <a:t>latency.</a:t>
            </a:r>
            <a:endParaRPr sz="160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44" y="121285"/>
            <a:ext cx="1679575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A233B"/>
                </a:solidFill>
              </a:rPr>
              <a:t>Throughput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C4_W1</dc:title>
  <dcterms:created xsi:type="dcterms:W3CDTF">2022-08-22T07:09:54Z</dcterms:created>
  <dcterms:modified xsi:type="dcterms:W3CDTF">2022-08-22T07:09:54Z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2022-08-22T00:00:00Z</vt:filetime>
  </property>
</Properties>
</file>