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93069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80811" y="1615919"/>
            <a:ext cx="1911673" cy="191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28543" y="2548794"/>
            <a:ext cx="5709920" cy="46355"/>
          </a:xfrm>
          <a:custGeom>
            <a:avLst/>
            <a:gdLst/>
            <a:ahLst/>
            <a:cxnLst/>
            <a:rect l="l" t="t" r="r" b="b"/>
            <a:pathLst>
              <a:path w="5709920" h="46355">
                <a:moveTo>
                  <a:pt x="5709888" y="45899"/>
                </a:moveTo>
                <a:lnTo>
                  <a:pt x="0" y="45899"/>
                </a:lnTo>
                <a:lnTo>
                  <a:pt x="0" y="0"/>
                </a:lnTo>
                <a:lnTo>
                  <a:pt x="5709888" y="0"/>
                </a:lnTo>
                <a:lnTo>
                  <a:pt x="5709888" y="45899"/>
                </a:lnTo>
                <a:close/>
              </a:path>
            </a:pathLst>
          </a:custGeom>
          <a:solidFill>
            <a:srgbClr val="A12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5384" y="1253991"/>
            <a:ext cx="587323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90174" y="3344538"/>
            <a:ext cx="756365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38147" y="1021148"/>
            <a:ext cx="2682240" cy="286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8751C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84209" y="1021148"/>
            <a:ext cx="2967990" cy="286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741A46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55567" y="4736515"/>
            <a:ext cx="1632846" cy="406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563265"/>
            <a:ext cx="9143981" cy="580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1699" y="4694790"/>
            <a:ext cx="1471899" cy="3304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344" y="151663"/>
            <a:ext cx="844931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9932" y="1042160"/>
            <a:ext cx="4369434" cy="277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ai/" TargetMode="External"/><Relationship Id="rId3" Type="http://schemas.openxmlformats.org/officeDocument/2006/relationships/hyperlink" Target="https://creativecommons.org/licenses/by-sa/2.0/legalcod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945" y="235901"/>
            <a:ext cx="42475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>
                <a:latin typeface="Arial"/>
                <a:cs typeface="Arial"/>
              </a:rPr>
              <a:t>Copyright</a:t>
            </a:r>
            <a:r>
              <a:rPr dirty="0" sz="4500" spc="-95">
                <a:latin typeface="Arial"/>
                <a:cs typeface="Arial"/>
              </a:rPr>
              <a:t> </a:t>
            </a:r>
            <a:r>
              <a:rPr dirty="0" sz="4500" spc="-5">
                <a:latin typeface="Arial"/>
                <a:cs typeface="Arial"/>
              </a:rPr>
              <a:t>Notice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542" y="1144978"/>
            <a:ext cx="728345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These </a:t>
            </a:r>
            <a:r>
              <a:rPr dirty="0" sz="1400">
                <a:latin typeface="Arial"/>
                <a:cs typeface="Arial"/>
              </a:rPr>
              <a:t>slides </a:t>
            </a:r>
            <a:r>
              <a:rPr dirty="0" sz="1400" spc="-5">
                <a:latin typeface="Arial"/>
                <a:cs typeface="Arial"/>
              </a:rPr>
              <a:t>are distributed under the Creative Commons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License.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u="heavy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DeepLearning.AI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>
                <a:latin typeface="Arial"/>
                <a:cs typeface="Arial"/>
              </a:rPr>
              <a:t>makes </a:t>
            </a:r>
            <a:r>
              <a:rPr dirty="0" sz="1400" spc="-5">
                <a:latin typeface="Arial"/>
                <a:cs typeface="Arial"/>
              </a:rPr>
              <a:t>these </a:t>
            </a:r>
            <a:r>
              <a:rPr dirty="0" sz="1400">
                <a:latin typeface="Arial"/>
                <a:cs typeface="Arial"/>
              </a:rPr>
              <a:t>slides </a:t>
            </a:r>
            <a:r>
              <a:rPr dirty="0" sz="1400" spc="-5">
                <a:latin typeface="Arial"/>
                <a:cs typeface="Arial"/>
              </a:rPr>
              <a:t>available for educational purposes. </a:t>
            </a:r>
            <a:r>
              <a:rPr dirty="0" sz="1400" spc="-45">
                <a:latin typeface="Arial"/>
                <a:cs typeface="Arial"/>
              </a:rPr>
              <a:t>You </a:t>
            </a:r>
            <a:r>
              <a:rPr dirty="0" sz="1400">
                <a:latin typeface="Arial"/>
                <a:cs typeface="Arial"/>
              </a:rPr>
              <a:t>may </a:t>
            </a:r>
            <a:r>
              <a:rPr dirty="0" sz="1400" spc="-5">
                <a:latin typeface="Arial"/>
                <a:cs typeface="Arial"/>
              </a:rPr>
              <a:t>not use or  distribute these </a:t>
            </a:r>
            <a:r>
              <a:rPr dirty="0" sz="1400">
                <a:latin typeface="Arial"/>
                <a:cs typeface="Arial"/>
              </a:rPr>
              <a:t>slides </a:t>
            </a:r>
            <a:r>
              <a:rPr dirty="0" sz="1400" spc="-5">
                <a:latin typeface="Arial"/>
                <a:cs typeface="Arial"/>
              </a:rPr>
              <a:t>for </a:t>
            </a:r>
            <a:r>
              <a:rPr dirty="0" sz="1400">
                <a:latin typeface="Arial"/>
                <a:cs typeface="Arial"/>
              </a:rPr>
              <a:t>commercial </a:t>
            </a:r>
            <a:r>
              <a:rPr dirty="0" sz="1400" spc="-5">
                <a:latin typeface="Arial"/>
                <a:cs typeface="Arial"/>
              </a:rPr>
              <a:t>purposes. </a:t>
            </a:r>
            <a:r>
              <a:rPr dirty="0" sz="1400" spc="-45">
                <a:latin typeface="Arial"/>
                <a:cs typeface="Arial"/>
              </a:rPr>
              <a:t>You </a:t>
            </a:r>
            <a:r>
              <a:rPr dirty="0" sz="1400">
                <a:latin typeface="Arial"/>
                <a:cs typeface="Arial"/>
              </a:rPr>
              <a:t>may make copies </a:t>
            </a:r>
            <a:r>
              <a:rPr dirty="0" sz="1400" spc="-5">
                <a:latin typeface="Arial"/>
                <a:cs typeface="Arial"/>
              </a:rPr>
              <a:t>of these </a:t>
            </a:r>
            <a:r>
              <a:rPr dirty="0" sz="1400">
                <a:latin typeface="Arial"/>
                <a:cs typeface="Arial"/>
              </a:rPr>
              <a:t>slides </a:t>
            </a:r>
            <a:r>
              <a:rPr dirty="0" sz="1400" spc="-5">
                <a:latin typeface="Arial"/>
                <a:cs typeface="Arial"/>
              </a:rPr>
              <a:t>and  use or distribute them for educational purposes as long as </a:t>
            </a:r>
            <a:r>
              <a:rPr dirty="0" sz="1400">
                <a:latin typeface="Arial"/>
                <a:cs typeface="Arial"/>
              </a:rPr>
              <a:t>you cite </a:t>
            </a:r>
            <a:r>
              <a:rPr dirty="0" u="heavy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DeepLearning.AI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latin typeface="Arial"/>
                <a:cs typeface="Arial"/>
              </a:rPr>
              <a:t>as the  </a:t>
            </a:r>
            <a:r>
              <a:rPr dirty="0" sz="1400">
                <a:latin typeface="Arial"/>
                <a:cs typeface="Arial"/>
              </a:rPr>
              <a:t>source </a:t>
            </a:r>
            <a:r>
              <a:rPr dirty="0" sz="1400" spc="-5">
                <a:latin typeface="Arial"/>
                <a:cs typeface="Arial"/>
              </a:rPr>
              <a:t>of 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slides.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27476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 the </a:t>
            </a:r>
            <a:r>
              <a:rPr dirty="0" sz="1400">
                <a:latin typeface="Arial"/>
                <a:cs typeface="Arial"/>
              </a:rPr>
              <a:t>rest </a:t>
            </a:r>
            <a:r>
              <a:rPr dirty="0" sz="1400" spc="-5">
                <a:latin typeface="Arial"/>
                <a:cs typeface="Arial"/>
              </a:rPr>
              <a:t>of the details of the license, </a:t>
            </a:r>
            <a:r>
              <a:rPr dirty="0" sz="1400">
                <a:latin typeface="Arial"/>
                <a:cs typeface="Arial"/>
              </a:rPr>
              <a:t>see  </a:t>
            </a:r>
            <a:r>
              <a:rPr dirty="0" u="heavy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https://creativecommons.org/licenses/by-sa/2.0/legalcode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576643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Complexity</a:t>
            </a:r>
            <a:r>
              <a:rPr dirty="0" spc="-155"/>
              <a:t> </a:t>
            </a:r>
            <a:r>
              <a:rPr dirty="0" spc="-25"/>
              <a:t>of</a:t>
            </a:r>
            <a:r>
              <a:rPr dirty="0" spc="-155"/>
              <a:t> </a:t>
            </a:r>
            <a:r>
              <a:rPr dirty="0" spc="15"/>
              <a:t>observing</a:t>
            </a:r>
            <a:r>
              <a:rPr dirty="0" spc="-150"/>
              <a:t> </a:t>
            </a:r>
            <a:r>
              <a:rPr dirty="0" spc="15"/>
              <a:t>modern</a:t>
            </a:r>
            <a:r>
              <a:rPr dirty="0" spc="-155"/>
              <a:t> </a:t>
            </a:r>
            <a:r>
              <a:rPr dirty="0" spc="1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948" y="977368"/>
            <a:ext cx="6830695" cy="276352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5">
                <a:latin typeface="Lato"/>
                <a:cs typeface="Lato"/>
              </a:rPr>
              <a:t>Modern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systems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-5">
                <a:latin typeface="Lato"/>
                <a:cs typeface="Lato"/>
              </a:rPr>
              <a:t>can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-10">
                <a:latin typeface="Lato"/>
                <a:cs typeface="Lato"/>
              </a:rPr>
              <a:t>make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observability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difﬁcult</a:t>
            </a:r>
            <a:endParaRPr sz="2400">
              <a:latin typeface="Lato"/>
              <a:cs typeface="Lato"/>
            </a:endParaRPr>
          </a:p>
          <a:p>
            <a:pPr lvl="1" marL="882015" indent="-413384">
              <a:lnSpc>
                <a:spcPct val="100000"/>
              </a:lnSpc>
              <a:spcBef>
                <a:spcPts val="143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2400">
                <a:latin typeface="Lato"/>
                <a:cs typeface="Lato"/>
              </a:rPr>
              <a:t>Cloud-based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systems</a:t>
            </a:r>
            <a:endParaRPr sz="2400">
              <a:latin typeface="Lato"/>
              <a:cs typeface="Lato"/>
            </a:endParaRPr>
          </a:p>
          <a:p>
            <a:pPr lvl="1" marL="882015" indent="-413384">
              <a:lnSpc>
                <a:spcPct val="100000"/>
              </a:lnSpc>
              <a:spcBef>
                <a:spcPts val="1435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2400" spc="15">
                <a:latin typeface="Lato"/>
                <a:cs typeface="Lato"/>
              </a:rPr>
              <a:t>Containerized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infrastructure</a:t>
            </a:r>
            <a:endParaRPr sz="2400">
              <a:latin typeface="Lato"/>
              <a:cs typeface="Lato"/>
            </a:endParaRPr>
          </a:p>
          <a:p>
            <a:pPr lvl="1" marL="882015" indent="-413384">
              <a:lnSpc>
                <a:spcPct val="100000"/>
              </a:lnSpc>
              <a:spcBef>
                <a:spcPts val="143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2400" spc="15">
                <a:latin typeface="Lato"/>
                <a:cs typeface="Lato"/>
              </a:rPr>
              <a:t>Distributed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systems</a:t>
            </a:r>
            <a:endParaRPr sz="2400">
              <a:latin typeface="Lato"/>
              <a:cs typeface="Lato"/>
            </a:endParaRPr>
          </a:p>
          <a:p>
            <a:pPr lvl="1" marL="882015" indent="-413384">
              <a:lnSpc>
                <a:spcPct val="100000"/>
              </a:lnSpc>
              <a:spcBef>
                <a:spcPts val="1435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2400" spc="10">
                <a:latin typeface="Lato"/>
                <a:cs typeface="Lato"/>
              </a:rPr>
              <a:t>Microservices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6639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Deep</a:t>
            </a:r>
            <a:r>
              <a:rPr dirty="0" spc="-175"/>
              <a:t> </a:t>
            </a:r>
            <a:r>
              <a:rPr dirty="0" spc="25"/>
              <a:t>observability</a:t>
            </a:r>
            <a:r>
              <a:rPr dirty="0" spc="-175"/>
              <a:t> </a:t>
            </a:r>
            <a:r>
              <a:rPr dirty="0" spc="20"/>
              <a:t>for</a:t>
            </a:r>
            <a:r>
              <a:rPr dirty="0" spc="-175"/>
              <a:t> </a:t>
            </a:r>
            <a:r>
              <a:rPr dirty="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948" y="1431779"/>
            <a:ext cx="6924675" cy="221615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Lato"/>
                <a:cs typeface="Lato"/>
              </a:rPr>
              <a:t>Not </a:t>
            </a:r>
            <a:r>
              <a:rPr dirty="0" sz="2400">
                <a:latin typeface="Lato"/>
                <a:cs typeface="Lato"/>
              </a:rPr>
              <a:t>only </a:t>
            </a:r>
            <a:r>
              <a:rPr dirty="0" sz="2400" spc="-10">
                <a:latin typeface="Lato"/>
                <a:cs typeface="Lato"/>
              </a:rPr>
              <a:t>top-level</a:t>
            </a:r>
            <a:r>
              <a:rPr dirty="0" sz="2400" spc="-465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metrics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latin typeface="Lato"/>
                <a:cs typeface="Lato"/>
              </a:rPr>
              <a:t>Domain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-5">
                <a:latin typeface="Lato"/>
                <a:cs typeface="Lato"/>
              </a:rPr>
              <a:t>knowledge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is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important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10">
                <a:latin typeface="Lato"/>
                <a:cs typeface="Lato"/>
              </a:rPr>
              <a:t>for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observability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25">
                <a:latin typeface="Lato"/>
                <a:cs typeface="Lato"/>
              </a:rPr>
              <a:t>TensorFlow </a:t>
            </a:r>
            <a:r>
              <a:rPr dirty="0" sz="2400" spc="-5">
                <a:latin typeface="Lato"/>
                <a:cs typeface="Lato"/>
              </a:rPr>
              <a:t>Model </a:t>
            </a:r>
            <a:r>
              <a:rPr dirty="0" sz="2400" spc="10">
                <a:latin typeface="Lato"/>
                <a:cs typeface="Lato"/>
              </a:rPr>
              <a:t>Analysis</a:t>
            </a:r>
            <a:r>
              <a:rPr dirty="0" sz="2400" spc="-440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(TFMA)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latin typeface="Lato"/>
                <a:cs typeface="Lato"/>
              </a:rPr>
              <a:t>Both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supervised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and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unsupervised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analysis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5782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Goals</a:t>
            </a:r>
            <a:r>
              <a:rPr dirty="0" spc="-495"/>
              <a:t> </a:t>
            </a:r>
            <a:r>
              <a:rPr dirty="0" spc="-25"/>
              <a:t>of </a:t>
            </a:r>
            <a:r>
              <a:rPr dirty="0"/>
              <a:t>ML </a:t>
            </a:r>
            <a:r>
              <a:rPr dirty="0" spc="25"/>
              <a:t>observability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948" y="1129068"/>
            <a:ext cx="7381240" cy="263652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25">
                <a:latin typeface="Lato"/>
                <a:cs typeface="Lato"/>
              </a:rPr>
              <a:t>Alertable</a:t>
            </a:r>
            <a:endParaRPr sz="2400">
              <a:latin typeface="Lato"/>
              <a:cs typeface="Lato"/>
            </a:endParaRPr>
          </a:p>
          <a:p>
            <a:pPr lvl="1" marL="882015" marR="5080" indent="-412750">
              <a:lnSpc>
                <a:spcPct val="114999"/>
              </a:lnSpc>
              <a:spcBef>
                <a:spcPts val="100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2400" spc="15">
                <a:latin typeface="Lato"/>
                <a:cs typeface="Lato"/>
              </a:rPr>
              <a:t>Metrics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and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0">
                <a:latin typeface="Lato"/>
                <a:cs typeface="Lato"/>
              </a:rPr>
              <a:t>thresholds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5">
                <a:latin typeface="Lato"/>
                <a:cs typeface="Lato"/>
              </a:rPr>
              <a:t>designed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to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10">
                <a:latin typeface="Lato"/>
                <a:cs typeface="Lato"/>
              </a:rPr>
              <a:t>make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failures  </a:t>
            </a:r>
            <a:r>
              <a:rPr dirty="0" sz="2400" spc="-10">
                <a:latin typeface="Lato"/>
                <a:cs typeface="Lato"/>
              </a:rPr>
              <a:t>obvious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5">
                <a:latin typeface="Lato"/>
                <a:cs typeface="Lato"/>
              </a:rPr>
              <a:t>Actionable</a:t>
            </a:r>
            <a:endParaRPr sz="2400">
              <a:latin typeface="Lato"/>
              <a:cs typeface="Lato"/>
            </a:endParaRPr>
          </a:p>
          <a:p>
            <a:pPr lvl="1" marL="882015" indent="-413384">
              <a:lnSpc>
                <a:spcPct val="100000"/>
              </a:lnSpc>
              <a:spcBef>
                <a:spcPts val="1435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2400" spc="5">
                <a:latin typeface="Lato"/>
                <a:cs typeface="Lato"/>
              </a:rPr>
              <a:t>Root </a:t>
            </a:r>
            <a:r>
              <a:rPr dirty="0" sz="2400" spc="-5">
                <a:latin typeface="Lato"/>
                <a:cs typeface="Lato"/>
              </a:rPr>
              <a:t>cause </a:t>
            </a:r>
            <a:r>
              <a:rPr dirty="0" sz="2400" spc="20">
                <a:latin typeface="Lato"/>
                <a:cs typeface="Lato"/>
              </a:rPr>
              <a:t>clearly</a:t>
            </a:r>
            <a:r>
              <a:rPr dirty="0" sz="2400" spc="-47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identiﬁed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584" y="3344538"/>
            <a:ext cx="56057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5">
                <a:latin typeface="Lato"/>
                <a:cs typeface="Lato"/>
              </a:rPr>
              <a:t>Monitoring </a:t>
            </a:r>
            <a:r>
              <a:rPr dirty="0" sz="4000" spc="-45">
                <a:latin typeface="Lato"/>
                <a:cs typeface="Lato"/>
              </a:rPr>
              <a:t>Targets </a:t>
            </a:r>
            <a:r>
              <a:rPr dirty="0" sz="4000" spc="25">
                <a:latin typeface="Lato"/>
                <a:cs typeface="Lato"/>
              </a:rPr>
              <a:t>in</a:t>
            </a:r>
            <a:r>
              <a:rPr dirty="0" sz="4000" spc="-785">
                <a:latin typeface="Lato"/>
                <a:cs typeface="Lato"/>
              </a:rPr>
              <a:t> </a:t>
            </a:r>
            <a:r>
              <a:rPr dirty="0" sz="4000" spc="-20">
                <a:latin typeface="Lato"/>
                <a:cs typeface="Lato"/>
              </a:rPr>
              <a:t>ML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50006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Basics:</a:t>
            </a:r>
            <a:r>
              <a:rPr dirty="0" spc="-165"/>
              <a:t> </a:t>
            </a:r>
            <a:r>
              <a:rPr dirty="0" spc="20"/>
              <a:t>Input</a:t>
            </a:r>
            <a:r>
              <a:rPr dirty="0" spc="-165"/>
              <a:t> </a:t>
            </a:r>
            <a:r>
              <a:rPr dirty="0" spc="15"/>
              <a:t>and</a:t>
            </a:r>
            <a:r>
              <a:rPr dirty="0" spc="-160"/>
              <a:t> </a:t>
            </a:r>
            <a:r>
              <a:rPr dirty="0" spc="10"/>
              <a:t>output</a:t>
            </a:r>
            <a:r>
              <a:rPr dirty="0" spc="-165"/>
              <a:t> </a:t>
            </a:r>
            <a:r>
              <a:rPr dirty="0" spc="2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948" y="1431779"/>
            <a:ext cx="4352290" cy="221615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Lato"/>
                <a:cs typeface="Lato"/>
              </a:rPr>
              <a:t>Model </a:t>
            </a:r>
            <a:r>
              <a:rPr dirty="0" sz="2400" spc="5">
                <a:latin typeface="Lato"/>
                <a:cs typeface="Lato"/>
              </a:rPr>
              <a:t>input</a:t>
            </a:r>
            <a:r>
              <a:rPr dirty="0" sz="2400" spc="-315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distribution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Lato"/>
                <a:cs typeface="Lato"/>
              </a:rPr>
              <a:t>Model </a:t>
            </a:r>
            <a:r>
              <a:rPr dirty="0" sz="2400" spc="10">
                <a:latin typeface="Lato"/>
                <a:cs typeface="Lato"/>
              </a:rPr>
              <a:t>prediction</a:t>
            </a:r>
            <a:r>
              <a:rPr dirty="0" sz="2400" spc="-370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distribution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Lato"/>
                <a:cs typeface="Lato"/>
              </a:rPr>
              <a:t>Model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versions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10">
                <a:latin typeface="Lato"/>
                <a:cs typeface="Lato"/>
              </a:rPr>
              <a:t>Input/prediction</a:t>
            </a:r>
            <a:r>
              <a:rPr dirty="0" sz="2400" spc="-165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correlation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4193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Input</a:t>
            </a:r>
            <a:r>
              <a:rPr dirty="0" spc="-220"/>
              <a:t> </a:t>
            </a:r>
            <a:r>
              <a:rPr dirty="0" spc="20"/>
              <a:t>Monitoring</a:t>
            </a:r>
          </a:p>
        </p:txBody>
      </p:sp>
      <p:sp>
        <p:nvSpPr>
          <p:cNvPr id="3" name="object 3"/>
          <p:cNvSpPr/>
          <p:nvPr/>
        </p:nvSpPr>
        <p:spPr>
          <a:xfrm>
            <a:off x="119224" y="984823"/>
            <a:ext cx="8905875" cy="3174365"/>
          </a:xfrm>
          <a:custGeom>
            <a:avLst/>
            <a:gdLst/>
            <a:ahLst/>
            <a:cxnLst/>
            <a:rect l="l" t="t" r="r" b="b"/>
            <a:pathLst>
              <a:path w="8905875" h="3174365">
                <a:moveTo>
                  <a:pt x="4749" y="0"/>
                </a:moveTo>
                <a:lnTo>
                  <a:pt x="4749" y="3173843"/>
                </a:lnTo>
              </a:path>
              <a:path w="8905875" h="3174365">
                <a:moveTo>
                  <a:pt x="2650569" y="0"/>
                </a:moveTo>
                <a:lnTo>
                  <a:pt x="2650569" y="3173843"/>
                </a:lnTo>
              </a:path>
              <a:path w="8905875" h="3174365">
                <a:moveTo>
                  <a:pt x="8900782" y="0"/>
                </a:moveTo>
                <a:lnTo>
                  <a:pt x="8900782" y="3173843"/>
                </a:lnTo>
              </a:path>
              <a:path w="8905875" h="3174365">
                <a:moveTo>
                  <a:pt x="0" y="4749"/>
                </a:moveTo>
                <a:lnTo>
                  <a:pt x="8905532" y="4749"/>
                </a:lnTo>
              </a:path>
              <a:path w="8905875" h="3174365">
                <a:moveTo>
                  <a:pt x="0" y="3169093"/>
                </a:moveTo>
                <a:lnTo>
                  <a:pt x="8905532" y="31690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1871" y="2184903"/>
            <a:ext cx="137033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>
              <a:lnSpc>
                <a:spcPts val="2865"/>
              </a:lnSpc>
              <a:spcBef>
                <a:spcPts val="100"/>
              </a:spcBef>
            </a:pPr>
            <a:r>
              <a:rPr dirty="0" sz="2400" spc="-30" b="1">
                <a:latin typeface="Lato"/>
                <a:cs typeface="Lato"/>
              </a:rPr>
              <a:t>Do</a:t>
            </a:r>
            <a:r>
              <a:rPr dirty="0" sz="2400" spc="-155" b="1">
                <a:latin typeface="Lato"/>
                <a:cs typeface="Lato"/>
              </a:rPr>
              <a:t> </a:t>
            </a:r>
            <a:r>
              <a:rPr dirty="0" sz="2400" spc="5" b="1">
                <a:latin typeface="Lato"/>
                <a:cs typeface="Lato"/>
              </a:rPr>
              <a:t>these</a:t>
            </a:r>
            <a:endParaRPr sz="2400">
              <a:latin typeface="Lato"/>
              <a:cs typeface="Lato"/>
            </a:endParaRPr>
          </a:p>
          <a:p>
            <a:pPr marL="12700">
              <a:lnSpc>
                <a:spcPts val="2865"/>
              </a:lnSpc>
            </a:pPr>
            <a:r>
              <a:rPr dirty="0" sz="2400" spc="-25" b="1" i="1">
                <a:latin typeface="Lato"/>
                <a:cs typeface="Lato"/>
              </a:rPr>
              <a:t>check</a:t>
            </a:r>
            <a:r>
              <a:rPr dirty="0" sz="2400" spc="-135" b="1" i="1">
                <a:latin typeface="Lato"/>
                <a:cs typeface="Lato"/>
              </a:rPr>
              <a:t> </a:t>
            </a:r>
            <a:r>
              <a:rPr dirty="0" sz="2400" spc="-40" b="1" i="1">
                <a:latin typeface="Lato"/>
                <a:cs typeface="Lato"/>
              </a:rPr>
              <a:t>out</a:t>
            </a:r>
            <a:r>
              <a:rPr dirty="0" sz="2400" spc="-40" b="1">
                <a:latin typeface="Lato"/>
                <a:cs typeface="Lato"/>
              </a:rPr>
              <a:t>?</a:t>
            </a:r>
            <a:endParaRPr sz="24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7322" y="1050475"/>
            <a:ext cx="5902960" cy="278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35">
                <a:latin typeface="Lato"/>
                <a:cs typeface="Lato"/>
              </a:rPr>
              <a:t>Errors: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0">
                <a:latin typeface="Lato"/>
                <a:cs typeface="Lato"/>
              </a:rPr>
              <a:t>Input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values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fall</a:t>
            </a:r>
            <a:r>
              <a:rPr dirty="0" sz="2400" spc="-15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within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an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allowed  </a:t>
            </a:r>
            <a:r>
              <a:rPr dirty="0" sz="2400" spc="-40">
                <a:latin typeface="Lato"/>
                <a:cs typeface="Lato"/>
              </a:rPr>
              <a:t>set/range?</a:t>
            </a:r>
            <a:endParaRPr sz="2400">
              <a:latin typeface="Lato"/>
              <a:cs typeface="Lato"/>
            </a:endParaRPr>
          </a:p>
          <a:p>
            <a:pPr marL="424815" marR="348615" indent="-412750">
              <a:lnSpc>
                <a:spcPct val="114599"/>
              </a:lnSpc>
              <a:spcBef>
                <a:spcPts val="97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latin typeface="Lato"/>
                <a:cs typeface="Lato"/>
              </a:rPr>
              <a:t>Changes: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Distributions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align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with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what  </a:t>
            </a:r>
            <a:r>
              <a:rPr dirty="0" sz="2400" spc="-25">
                <a:latin typeface="Lato"/>
                <a:cs typeface="Lato"/>
              </a:rPr>
              <a:t>you’ve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-10">
                <a:latin typeface="Lato"/>
                <a:cs typeface="Lato"/>
              </a:rPr>
              <a:t>seen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in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the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20">
                <a:latin typeface="Lato"/>
                <a:cs typeface="Lato"/>
              </a:rPr>
              <a:t>past?</a:t>
            </a:r>
            <a:endParaRPr sz="2400">
              <a:latin typeface="Lato"/>
              <a:cs typeface="Lato"/>
            </a:endParaRPr>
          </a:p>
          <a:p>
            <a:pPr marL="424815" marR="764540" indent="-412750">
              <a:lnSpc>
                <a:spcPct val="114599"/>
              </a:lnSpc>
              <a:spcBef>
                <a:spcPts val="969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20">
                <a:latin typeface="Lato"/>
                <a:cs typeface="Lato"/>
              </a:rPr>
              <a:t>Per </a:t>
            </a:r>
            <a:r>
              <a:rPr dirty="0" sz="2400">
                <a:latin typeface="Lato"/>
                <a:cs typeface="Lato"/>
              </a:rPr>
              <a:t>slice, </a:t>
            </a:r>
            <a:r>
              <a:rPr dirty="0" sz="2400" spc="-40">
                <a:latin typeface="Lato"/>
                <a:cs typeface="Lato"/>
              </a:rPr>
              <a:t>e.g., </a:t>
            </a:r>
            <a:r>
              <a:rPr dirty="0" sz="2400" spc="35">
                <a:latin typeface="Lato"/>
                <a:cs typeface="Lato"/>
              </a:rPr>
              <a:t>marital </a:t>
            </a:r>
            <a:r>
              <a:rPr dirty="0" sz="2400" spc="15">
                <a:latin typeface="Lato"/>
                <a:cs typeface="Lato"/>
              </a:rPr>
              <a:t>status  </a:t>
            </a:r>
            <a:r>
              <a:rPr dirty="0" sz="2400" spc="15">
                <a:latin typeface="Lato"/>
                <a:cs typeface="Lato"/>
              </a:rPr>
              <a:t>(single</a:t>
            </a:r>
            <a:r>
              <a:rPr dirty="0" sz="2400" spc="-300">
                <a:latin typeface="Lato"/>
                <a:cs typeface="Lato"/>
              </a:rPr>
              <a:t>/</a:t>
            </a:r>
            <a:r>
              <a:rPr dirty="0" sz="2400" spc="-5">
                <a:latin typeface="Lato"/>
                <a:cs typeface="Lato"/>
              </a:rPr>
              <a:t>married/widowed</a:t>
            </a:r>
            <a:r>
              <a:rPr dirty="0" sz="2400" spc="-330">
                <a:latin typeface="Lato"/>
                <a:cs typeface="Lato"/>
              </a:rPr>
              <a:t>/</a:t>
            </a:r>
            <a:r>
              <a:rPr dirty="0" sz="2400" spc="5">
                <a:latin typeface="Lato"/>
                <a:cs typeface="Lato"/>
              </a:rPr>
              <a:t>di</a:t>
            </a:r>
            <a:r>
              <a:rPr dirty="0" sz="2400" spc="-25">
                <a:latin typeface="Lato"/>
                <a:cs typeface="Lato"/>
              </a:rPr>
              <a:t>v</a:t>
            </a:r>
            <a:r>
              <a:rPr dirty="0" sz="2400" spc="15">
                <a:latin typeface="Lato"/>
                <a:cs typeface="Lato"/>
              </a:rPr>
              <a:t>orced)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12928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Prediction</a:t>
            </a:r>
            <a:r>
              <a:rPr dirty="0" spc="-229"/>
              <a:t> </a:t>
            </a:r>
            <a:r>
              <a:rPr dirty="0" spc="20"/>
              <a:t>Monitoring</a:t>
            </a:r>
          </a:p>
        </p:txBody>
      </p:sp>
      <p:sp>
        <p:nvSpPr>
          <p:cNvPr id="3" name="object 3"/>
          <p:cNvSpPr/>
          <p:nvPr/>
        </p:nvSpPr>
        <p:spPr>
          <a:xfrm>
            <a:off x="119224" y="680023"/>
            <a:ext cx="8905875" cy="3759200"/>
          </a:xfrm>
          <a:custGeom>
            <a:avLst/>
            <a:gdLst/>
            <a:ahLst/>
            <a:cxnLst/>
            <a:rect l="l" t="t" r="r" b="b"/>
            <a:pathLst>
              <a:path w="8905875" h="3759200">
                <a:moveTo>
                  <a:pt x="4749" y="0"/>
                </a:moveTo>
                <a:lnTo>
                  <a:pt x="4749" y="3758667"/>
                </a:lnTo>
              </a:path>
              <a:path w="8905875" h="3759200">
                <a:moveTo>
                  <a:pt x="2650569" y="0"/>
                </a:moveTo>
                <a:lnTo>
                  <a:pt x="2650569" y="3758667"/>
                </a:lnTo>
              </a:path>
              <a:path w="8905875" h="3759200">
                <a:moveTo>
                  <a:pt x="8900782" y="0"/>
                </a:moveTo>
                <a:lnTo>
                  <a:pt x="8900782" y="3758667"/>
                </a:lnTo>
              </a:path>
              <a:path w="8905875" h="3759200">
                <a:moveTo>
                  <a:pt x="0" y="4749"/>
                </a:moveTo>
                <a:lnTo>
                  <a:pt x="8905532" y="4749"/>
                </a:lnTo>
              </a:path>
              <a:path w="8905875" h="3759200">
                <a:moveTo>
                  <a:pt x="0" y="3753917"/>
                </a:moveTo>
                <a:lnTo>
                  <a:pt x="8905532" y="375391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1351" y="2399400"/>
            <a:ext cx="8488045" cy="191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z="1800" spc="10" b="1">
                <a:latin typeface="Lato"/>
                <a:cs typeface="Lato"/>
              </a:rPr>
              <a:t>Statistical</a:t>
            </a:r>
            <a:r>
              <a:rPr dirty="0" sz="1800" spc="-100" b="1">
                <a:latin typeface="Lato"/>
                <a:cs typeface="Lato"/>
              </a:rPr>
              <a:t> </a:t>
            </a:r>
            <a:r>
              <a:rPr dirty="0" sz="1800" spc="5" b="1">
                <a:latin typeface="Lato"/>
                <a:cs typeface="Lato"/>
              </a:rPr>
              <a:t>signiﬁcance</a:t>
            </a:r>
            <a:endParaRPr sz="1800">
              <a:latin typeface="Lato"/>
              <a:cs typeface="Lato"/>
            </a:endParaRPr>
          </a:p>
          <a:p>
            <a:pPr marL="3011170" indent="-367665">
              <a:lnSpc>
                <a:spcPts val="2005"/>
              </a:lnSpc>
              <a:buFont typeface="Arial"/>
              <a:buChar char="●"/>
              <a:tabLst>
                <a:tab pos="3011170" algn="l"/>
                <a:tab pos="3011805" algn="l"/>
              </a:tabLst>
            </a:pPr>
            <a:r>
              <a:rPr dirty="0" sz="1800">
                <a:latin typeface="Lato"/>
                <a:cs typeface="Lato"/>
              </a:rPr>
              <a:t>Unsupervised: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Compare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prediction</a:t>
            </a:r>
            <a:r>
              <a:rPr dirty="0" sz="1800" spc="-10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distributions</a:t>
            </a:r>
            <a:endParaRPr sz="1800">
              <a:latin typeface="Lato"/>
              <a:cs typeface="Lato"/>
            </a:endParaRPr>
          </a:p>
          <a:p>
            <a:pPr marL="3011170">
              <a:lnSpc>
                <a:spcPct val="100000"/>
              </a:lnSpc>
              <a:spcBef>
                <a:spcPts val="290"/>
              </a:spcBef>
            </a:pPr>
            <a:r>
              <a:rPr dirty="0" sz="1800">
                <a:latin typeface="Lato"/>
                <a:cs typeface="Lato"/>
              </a:rPr>
              <a:t>with </a:t>
            </a:r>
            <a:r>
              <a:rPr dirty="0" sz="1800" spc="15">
                <a:latin typeface="Lato"/>
                <a:cs typeface="Lato"/>
              </a:rPr>
              <a:t>statistical</a:t>
            </a:r>
            <a:r>
              <a:rPr dirty="0" sz="1800" spc="-23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tests</a:t>
            </a:r>
            <a:endParaRPr sz="1800">
              <a:latin typeface="Lato"/>
              <a:cs typeface="Lato"/>
            </a:endParaRPr>
          </a:p>
          <a:p>
            <a:pPr lvl="1" marL="3468370" marR="283210" indent="-367030">
              <a:lnSpc>
                <a:spcPct val="113399"/>
              </a:lnSpc>
              <a:spcBef>
                <a:spcPts val="1025"/>
              </a:spcBef>
              <a:buFont typeface="Arial"/>
              <a:buChar char="○"/>
              <a:tabLst>
                <a:tab pos="3468370" algn="l"/>
                <a:tab pos="3469004" algn="l"/>
              </a:tabLst>
            </a:pPr>
            <a:r>
              <a:rPr dirty="0" sz="1800" spc="-30">
                <a:latin typeface="Lato"/>
                <a:cs typeface="Lato"/>
              </a:rPr>
              <a:t>e.g.,</a:t>
            </a:r>
            <a:r>
              <a:rPr dirty="0" sz="1800" spc="-13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median,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mean,</a:t>
            </a:r>
            <a:r>
              <a:rPr dirty="0" sz="1800" spc="-13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standard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deviation,</a:t>
            </a:r>
            <a:r>
              <a:rPr dirty="0" sz="1800" spc="-130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min/max  </a:t>
            </a:r>
            <a:r>
              <a:rPr dirty="0" sz="1800" spc="5">
                <a:latin typeface="Lato"/>
                <a:cs typeface="Lato"/>
              </a:rPr>
              <a:t>values</a:t>
            </a:r>
            <a:endParaRPr sz="1800">
              <a:latin typeface="Lato"/>
              <a:cs typeface="Lato"/>
            </a:endParaRPr>
          </a:p>
          <a:p>
            <a:pPr marL="3011170" indent="-36766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011170" algn="l"/>
                <a:tab pos="3011805" algn="l"/>
              </a:tabLst>
            </a:pPr>
            <a:r>
              <a:rPr dirty="0" sz="1800">
                <a:latin typeface="Lato"/>
                <a:cs typeface="Lato"/>
              </a:rPr>
              <a:t>Supervised: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When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labels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are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available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02465" y="836305"/>
            <a:ext cx="2650490" cy="1728470"/>
            <a:chOff x="4702465" y="836305"/>
            <a:chExt cx="2650490" cy="1728470"/>
          </a:xfrm>
        </p:grpSpPr>
        <p:sp>
          <p:nvSpPr>
            <p:cNvPr id="6" name="object 6"/>
            <p:cNvSpPr/>
            <p:nvPr/>
          </p:nvSpPr>
          <p:spPr>
            <a:xfrm>
              <a:off x="4715780" y="867846"/>
              <a:ext cx="2329391" cy="16967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1515" y="855355"/>
              <a:ext cx="2612390" cy="627380"/>
            </a:xfrm>
            <a:custGeom>
              <a:avLst/>
              <a:gdLst/>
              <a:ahLst/>
              <a:cxnLst/>
              <a:rect l="l" t="t" r="r" b="b"/>
              <a:pathLst>
                <a:path w="2612390" h="627380">
                  <a:moveTo>
                    <a:pt x="0" y="104549"/>
                  </a:moveTo>
                  <a:lnTo>
                    <a:pt x="8214" y="63853"/>
                  </a:lnTo>
                  <a:lnTo>
                    <a:pt x="30618" y="30621"/>
                  </a:lnTo>
                  <a:lnTo>
                    <a:pt x="63850" y="8215"/>
                  </a:lnTo>
                  <a:lnTo>
                    <a:pt x="104549" y="0"/>
                  </a:lnTo>
                  <a:lnTo>
                    <a:pt x="2507244" y="0"/>
                  </a:lnTo>
                  <a:lnTo>
                    <a:pt x="2547254" y="7958"/>
                  </a:lnTo>
                  <a:lnTo>
                    <a:pt x="2581169" y="30622"/>
                  </a:lnTo>
                  <a:lnTo>
                    <a:pt x="2603832" y="64541"/>
                  </a:lnTo>
                  <a:lnTo>
                    <a:pt x="2611794" y="104549"/>
                  </a:lnTo>
                  <a:lnTo>
                    <a:pt x="2611794" y="522746"/>
                  </a:lnTo>
                  <a:lnTo>
                    <a:pt x="2603579" y="563442"/>
                  </a:lnTo>
                  <a:lnTo>
                    <a:pt x="2581176" y="596675"/>
                  </a:lnTo>
                  <a:lnTo>
                    <a:pt x="2547944" y="619082"/>
                  </a:lnTo>
                  <a:lnTo>
                    <a:pt x="2507244" y="627298"/>
                  </a:lnTo>
                  <a:lnTo>
                    <a:pt x="104549" y="627298"/>
                  </a:lnTo>
                  <a:lnTo>
                    <a:pt x="63850" y="619082"/>
                  </a:lnTo>
                  <a:lnTo>
                    <a:pt x="30618" y="596675"/>
                  </a:lnTo>
                  <a:lnTo>
                    <a:pt x="8214" y="563442"/>
                  </a:lnTo>
                  <a:lnTo>
                    <a:pt x="0" y="522746"/>
                  </a:lnTo>
                  <a:lnTo>
                    <a:pt x="0" y="104549"/>
                  </a:lnTo>
                  <a:close/>
                </a:path>
              </a:pathLst>
            </a:custGeom>
            <a:ln w="380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31656" y="1080932"/>
            <a:ext cx="386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Lato"/>
                <a:cs typeface="Lato"/>
              </a:rPr>
              <a:t>SEM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3559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Operational</a:t>
            </a:r>
            <a:r>
              <a:rPr dirty="0" spc="-204"/>
              <a:t> </a:t>
            </a:r>
            <a:r>
              <a:rPr dirty="0" spc="20"/>
              <a:t>Monitoring</a:t>
            </a:r>
          </a:p>
        </p:txBody>
      </p:sp>
      <p:sp>
        <p:nvSpPr>
          <p:cNvPr id="3" name="object 3"/>
          <p:cNvSpPr/>
          <p:nvPr/>
        </p:nvSpPr>
        <p:spPr>
          <a:xfrm>
            <a:off x="763798" y="1511154"/>
            <a:ext cx="7616825" cy="0"/>
          </a:xfrm>
          <a:custGeom>
            <a:avLst/>
            <a:gdLst/>
            <a:ahLst/>
            <a:cxnLst/>
            <a:rect l="l" t="t" r="r" b="b"/>
            <a:pathLst>
              <a:path w="7616825" h="0">
                <a:moveTo>
                  <a:pt x="0" y="0"/>
                </a:moveTo>
                <a:lnTo>
                  <a:pt x="761638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969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ML</a:t>
            </a:r>
            <a:r>
              <a:rPr dirty="0" spc="-85"/>
              <a:t> </a:t>
            </a:r>
            <a:r>
              <a:rPr dirty="0"/>
              <a:t>engineering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/>
          </a:p>
          <a:p>
            <a:pPr algn="ctr">
              <a:lnSpc>
                <a:spcPct val="100000"/>
              </a:lnSpc>
            </a:pPr>
            <a:r>
              <a:rPr dirty="0" b="0">
                <a:solidFill>
                  <a:srgbClr val="000000"/>
                </a:solidFill>
                <a:latin typeface="Lato"/>
                <a:cs typeface="Lato"/>
              </a:rPr>
              <a:t>Latency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Lato"/>
              <a:cs typeface="Lato"/>
            </a:endParaRPr>
          </a:p>
          <a:p>
            <a:pPr algn="ctr">
              <a:lnSpc>
                <a:spcPct val="100000"/>
              </a:lnSpc>
            </a:pPr>
            <a:r>
              <a:rPr dirty="0" spc="15" b="0">
                <a:solidFill>
                  <a:srgbClr val="000000"/>
                </a:solidFill>
                <a:latin typeface="Lato"/>
                <a:cs typeface="Lato"/>
              </a:rPr>
              <a:t>IO </a:t>
            </a:r>
            <a:r>
              <a:rPr dirty="0" spc="-130" b="0">
                <a:solidFill>
                  <a:srgbClr val="000000"/>
                </a:solidFill>
                <a:latin typeface="Lato"/>
                <a:cs typeface="Lato"/>
              </a:rPr>
              <a:t>/ </a:t>
            </a:r>
            <a:r>
              <a:rPr dirty="0" b="0">
                <a:solidFill>
                  <a:srgbClr val="000000"/>
                </a:solidFill>
                <a:latin typeface="Lato"/>
                <a:cs typeface="Lato"/>
              </a:rPr>
              <a:t>Memory </a:t>
            </a:r>
            <a:r>
              <a:rPr dirty="0" spc="-130" b="0">
                <a:solidFill>
                  <a:srgbClr val="000000"/>
                </a:solidFill>
                <a:latin typeface="Lato"/>
                <a:cs typeface="Lato"/>
              </a:rPr>
              <a:t>/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Disk</a:t>
            </a:r>
            <a:r>
              <a:rPr dirty="0" spc="-315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Utilisation</a:t>
            </a:r>
          </a:p>
          <a:p>
            <a:pPr marL="817880" marR="132080" indent="-678180">
              <a:lnSpc>
                <a:spcPct val="264200"/>
              </a:lnSpc>
              <a:spcBef>
                <a:spcPts val="10"/>
              </a:spcBef>
            </a:pPr>
            <a:r>
              <a:rPr dirty="0" spc="-5" b="0">
                <a:solidFill>
                  <a:srgbClr val="000000"/>
                </a:solidFill>
                <a:latin typeface="Lato"/>
                <a:cs typeface="Lato"/>
              </a:rPr>
              <a:t>System </a:t>
            </a:r>
            <a:r>
              <a:rPr dirty="0" spc="15" b="0">
                <a:solidFill>
                  <a:srgbClr val="000000"/>
                </a:solidFill>
                <a:latin typeface="Lato"/>
                <a:cs typeface="Lato"/>
              </a:rPr>
              <a:t>Reliability</a:t>
            </a:r>
            <a:r>
              <a:rPr dirty="0" spc="-245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(Uptime)  Auditability</a:t>
            </a:r>
          </a:p>
        </p:txBody>
      </p:sp>
      <p:sp>
        <p:nvSpPr>
          <p:cNvPr id="5" name="object 5"/>
          <p:cNvSpPr/>
          <p:nvPr/>
        </p:nvSpPr>
        <p:spPr>
          <a:xfrm>
            <a:off x="4213691" y="1082570"/>
            <a:ext cx="0" cy="3145790"/>
          </a:xfrm>
          <a:custGeom>
            <a:avLst/>
            <a:gdLst/>
            <a:ahLst/>
            <a:cxnLst/>
            <a:rect l="l" t="t" r="r" b="b"/>
            <a:pathLst>
              <a:path w="0" h="3145790">
                <a:moveTo>
                  <a:pt x="0" y="3145496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dirty="0" spc="-90"/>
              <a:t> </a:t>
            </a:r>
            <a:r>
              <a:rPr dirty="0"/>
              <a:t>engineering</a:t>
            </a:r>
          </a:p>
          <a:p>
            <a:pPr algn="ctr" marL="193040" marR="366395">
              <a:lnSpc>
                <a:spcPct val="264400"/>
              </a:lnSpc>
              <a:spcBef>
                <a:spcPts val="170"/>
              </a:spcBef>
            </a:pPr>
            <a:r>
              <a:rPr dirty="0" b="0">
                <a:solidFill>
                  <a:srgbClr val="000000"/>
                </a:solidFill>
                <a:latin typeface="Lato"/>
                <a:cs typeface="Lato"/>
              </a:rPr>
              <a:t>Receiving</a:t>
            </a:r>
            <a:r>
              <a:rPr dirty="0" spc="-13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5" b="0">
                <a:solidFill>
                  <a:srgbClr val="000000"/>
                </a:solidFill>
                <a:latin typeface="Lato"/>
                <a:cs typeface="Lato"/>
              </a:rPr>
              <a:t>an</a:t>
            </a:r>
            <a:r>
              <a:rPr dirty="0" spc="-125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b="0">
                <a:solidFill>
                  <a:srgbClr val="000000"/>
                </a:solidFill>
                <a:latin typeface="Lato"/>
                <a:cs typeface="Lato"/>
              </a:rPr>
              <a:t>HTTP</a:t>
            </a:r>
            <a:r>
              <a:rPr dirty="0" spc="-13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request  </a:t>
            </a:r>
            <a:r>
              <a:rPr dirty="0" spc="-5" b="0">
                <a:solidFill>
                  <a:srgbClr val="000000"/>
                </a:solidFill>
                <a:latin typeface="Lato"/>
                <a:cs typeface="Lato"/>
              </a:rPr>
              <a:t>Entering/leaving </a:t>
            </a:r>
            <a:r>
              <a:rPr dirty="0" spc="15" b="0">
                <a:solidFill>
                  <a:srgbClr val="000000"/>
                </a:solidFill>
                <a:latin typeface="Lato"/>
                <a:cs typeface="Lato"/>
              </a:rPr>
              <a:t>a</a:t>
            </a:r>
            <a:r>
              <a:rPr dirty="0" spc="-225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-5" b="0">
                <a:solidFill>
                  <a:srgbClr val="000000"/>
                </a:solidFill>
                <a:latin typeface="Lato"/>
                <a:cs typeface="Lato"/>
              </a:rPr>
              <a:t>function  </a:t>
            </a:r>
            <a:r>
              <a:rPr dirty="0" b="0">
                <a:solidFill>
                  <a:srgbClr val="000000"/>
                </a:solidFill>
                <a:latin typeface="Lato"/>
                <a:cs typeface="Lato"/>
              </a:rPr>
              <a:t>A</a:t>
            </a:r>
            <a:r>
              <a:rPr dirty="0" spc="-11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user</a:t>
            </a:r>
            <a:r>
              <a:rPr dirty="0" spc="-11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-5" b="0">
                <a:solidFill>
                  <a:srgbClr val="000000"/>
                </a:solidFill>
                <a:latin typeface="Lato"/>
                <a:cs typeface="Lato"/>
              </a:rPr>
              <a:t>logging</a:t>
            </a:r>
            <a:r>
              <a:rPr dirty="0" spc="-105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in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Lato"/>
              <a:cs typeface="Lato"/>
            </a:endParaRPr>
          </a:p>
          <a:p>
            <a:pPr algn="ctr">
              <a:lnSpc>
                <a:spcPct val="100000"/>
              </a:lnSpc>
            </a:pPr>
            <a:r>
              <a:rPr dirty="0" spc="5" b="0">
                <a:solidFill>
                  <a:srgbClr val="000000"/>
                </a:solidFill>
                <a:latin typeface="Lato"/>
                <a:cs typeface="Lato"/>
              </a:rPr>
              <a:t>Reading</a:t>
            </a:r>
            <a:r>
              <a:rPr dirty="0" spc="-114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5" b="0">
                <a:solidFill>
                  <a:srgbClr val="000000"/>
                </a:solidFill>
                <a:latin typeface="Lato"/>
                <a:cs typeface="Lato"/>
              </a:rPr>
              <a:t>from</a:t>
            </a:r>
            <a:r>
              <a:rPr dirty="0" spc="-11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b="0">
                <a:solidFill>
                  <a:srgbClr val="000000"/>
                </a:solidFill>
                <a:latin typeface="Lato"/>
                <a:cs typeface="Lato"/>
              </a:rPr>
              <a:t>net</a:t>
            </a:r>
            <a:r>
              <a:rPr dirty="0" spc="-11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-130" b="0">
                <a:solidFill>
                  <a:srgbClr val="000000"/>
                </a:solidFill>
                <a:latin typeface="Lato"/>
                <a:cs typeface="Lato"/>
              </a:rPr>
              <a:t>/</a:t>
            </a:r>
            <a:r>
              <a:rPr dirty="0" spc="-11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writing</a:t>
            </a:r>
            <a:r>
              <a:rPr dirty="0" spc="-110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b="0">
                <a:solidFill>
                  <a:srgbClr val="000000"/>
                </a:solidFill>
                <a:latin typeface="Lato"/>
                <a:cs typeface="Lato"/>
              </a:rPr>
              <a:t>to</a:t>
            </a:r>
            <a:r>
              <a:rPr dirty="0" spc="-114" b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dirty="0" spc="10" b="0">
                <a:solidFill>
                  <a:srgbClr val="000000"/>
                </a:solidFill>
                <a:latin typeface="Lato"/>
                <a:cs typeface="Lato"/>
              </a:rPr>
              <a:t>disk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8540" y="3346570"/>
            <a:ext cx="5351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>
                <a:latin typeface="Lato"/>
                <a:cs typeface="Lato"/>
              </a:rPr>
              <a:t>Logging </a:t>
            </a:r>
            <a:r>
              <a:rPr dirty="0" sz="3600" spc="15">
                <a:latin typeface="Lato"/>
                <a:cs typeface="Lato"/>
              </a:rPr>
              <a:t>for</a:t>
            </a:r>
            <a:r>
              <a:rPr dirty="0" sz="3600" spc="-715">
                <a:latin typeface="Lato"/>
                <a:cs typeface="Lato"/>
              </a:rPr>
              <a:t> </a:t>
            </a:r>
            <a:r>
              <a:rPr dirty="0" sz="3600" spc="-15">
                <a:latin typeface="Lato"/>
                <a:cs typeface="Lato"/>
              </a:rPr>
              <a:t>ML </a:t>
            </a:r>
            <a:r>
              <a:rPr dirty="0" sz="3600" spc="15">
                <a:latin typeface="Lato"/>
                <a:cs typeface="Lato"/>
              </a:rPr>
              <a:t>Monitoring</a:t>
            </a:r>
            <a:endParaRPr sz="3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34721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Steps</a:t>
            </a:r>
            <a:r>
              <a:rPr dirty="0" spc="-175"/>
              <a:t> </a:t>
            </a:r>
            <a:r>
              <a:rPr dirty="0" spc="20"/>
              <a:t>for</a:t>
            </a:r>
            <a:r>
              <a:rPr dirty="0" spc="-170"/>
              <a:t> </a:t>
            </a:r>
            <a:r>
              <a:rPr dirty="0" spc="20"/>
              <a:t>building</a:t>
            </a:r>
            <a:r>
              <a:rPr dirty="0" spc="-170"/>
              <a:t> </a:t>
            </a:r>
            <a:r>
              <a:rPr dirty="0" spc="25"/>
              <a:t>observability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298" y="1280249"/>
            <a:ext cx="7071995" cy="225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20">
                <a:latin typeface="Lato"/>
                <a:cs typeface="Lato"/>
              </a:rPr>
              <a:t>Start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with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out-of-the-box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logs,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metrics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dashboards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Lato"/>
                <a:cs typeface="Lato"/>
              </a:rPr>
              <a:t>Add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agents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collect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additional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logs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metrics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Lato"/>
                <a:cs typeface="Lato"/>
              </a:rPr>
              <a:t>Add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logs-based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metrics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alerting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create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own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metrics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  </a:t>
            </a:r>
            <a:r>
              <a:rPr dirty="0" sz="1800" spc="20">
                <a:latin typeface="Lato"/>
                <a:cs typeface="Lato"/>
              </a:rPr>
              <a:t>alerts</a:t>
            </a:r>
            <a:endParaRPr sz="1800">
              <a:latin typeface="Lato"/>
              <a:cs typeface="Lato"/>
            </a:endParaRPr>
          </a:p>
          <a:p>
            <a:pPr marL="379095" marR="288290" indent="-367030">
              <a:lnSpc>
                <a:spcPct val="114999"/>
              </a:lnSpc>
              <a:spcBef>
                <a:spcPts val="99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latin typeface="Lato"/>
                <a:cs typeface="Lato"/>
              </a:rPr>
              <a:t>Use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aggregated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sinks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workspaces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centralize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logs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  </a:t>
            </a:r>
            <a:r>
              <a:rPr dirty="0" sz="1800" spc="5">
                <a:latin typeface="Lato"/>
                <a:cs typeface="Lato"/>
              </a:rPr>
              <a:t>monitoring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4534" y="3344538"/>
            <a:ext cx="55803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0">
                <a:latin typeface="Lato"/>
                <a:cs typeface="Lato"/>
              </a:rPr>
              <a:t>Why </a:t>
            </a:r>
            <a:r>
              <a:rPr dirty="0" sz="4000" spc="15">
                <a:latin typeface="Lato"/>
                <a:cs typeface="Lato"/>
              </a:rPr>
              <a:t>Monitoring</a:t>
            </a:r>
            <a:r>
              <a:rPr dirty="0" sz="4000" spc="-520">
                <a:latin typeface="Lato"/>
                <a:cs typeface="Lato"/>
              </a:rPr>
              <a:t> </a:t>
            </a:r>
            <a:r>
              <a:rPr dirty="0" sz="4000" spc="35">
                <a:latin typeface="Lato"/>
                <a:cs typeface="Lato"/>
              </a:rPr>
              <a:t>Matters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3" name="object 3"/>
            <p:cNvSpPr/>
            <p:nvPr/>
          </p:nvSpPr>
          <p:spPr>
            <a:xfrm>
              <a:off x="3755567" y="4736515"/>
              <a:ext cx="1632846" cy="406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7344" y="151663"/>
            <a:ext cx="111315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10">
                <a:latin typeface="Lato"/>
                <a:cs typeface="Lato"/>
              </a:rPr>
              <a:t>Logging</a:t>
            </a:r>
            <a:endParaRPr sz="25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972" y="1381936"/>
            <a:ext cx="6786880" cy="16764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85"/>
              </a:spcBef>
            </a:pPr>
            <a:r>
              <a:rPr dirty="0" sz="2400" spc="-25" b="1">
                <a:latin typeface="Lato"/>
                <a:cs typeface="Lato"/>
              </a:rPr>
              <a:t>Log</a:t>
            </a:r>
            <a:r>
              <a:rPr dirty="0" sz="2400" spc="-25">
                <a:latin typeface="Lato"/>
                <a:cs typeface="Lato"/>
              </a:rPr>
              <a:t>: </a:t>
            </a:r>
            <a:r>
              <a:rPr dirty="0" sz="2400">
                <a:latin typeface="Lato"/>
                <a:cs typeface="Lato"/>
              </a:rPr>
              <a:t>An </a:t>
            </a:r>
            <a:r>
              <a:rPr dirty="0" sz="2400" spc="-15">
                <a:latin typeface="Lato"/>
                <a:cs typeface="Lato"/>
              </a:rPr>
              <a:t>event </a:t>
            </a:r>
            <a:r>
              <a:rPr dirty="0" sz="2400">
                <a:latin typeface="Lato"/>
                <a:cs typeface="Lato"/>
              </a:rPr>
              <a:t>log </a:t>
            </a:r>
            <a:r>
              <a:rPr dirty="0" sz="2400" spc="20">
                <a:latin typeface="Lato"/>
                <a:cs typeface="Lato"/>
              </a:rPr>
              <a:t>(usually </a:t>
            </a:r>
            <a:r>
              <a:rPr dirty="0" sz="2400" spc="15">
                <a:latin typeface="Lato"/>
                <a:cs typeface="Lato"/>
              </a:rPr>
              <a:t>just </a:t>
            </a:r>
            <a:r>
              <a:rPr dirty="0" sz="2400" spc="10">
                <a:latin typeface="Lato"/>
                <a:cs typeface="Lato"/>
              </a:rPr>
              <a:t>called “logs”) </a:t>
            </a:r>
            <a:r>
              <a:rPr dirty="0" sz="2400" spc="20">
                <a:latin typeface="Lato"/>
                <a:cs typeface="Lato"/>
              </a:rPr>
              <a:t>is </a:t>
            </a:r>
            <a:r>
              <a:rPr dirty="0" sz="2400" spc="5">
                <a:latin typeface="Lato"/>
                <a:cs typeface="Lato"/>
              </a:rPr>
              <a:t>an  immutable,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time-stamped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record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30">
                <a:latin typeface="Lato"/>
                <a:cs typeface="Lato"/>
              </a:rPr>
              <a:t>of</a:t>
            </a:r>
            <a:r>
              <a:rPr dirty="0" sz="2400" spc="-160">
                <a:latin typeface="Lato"/>
                <a:cs typeface="Lato"/>
              </a:rPr>
              <a:t> </a:t>
            </a:r>
            <a:r>
              <a:rPr dirty="0" sz="2400" spc="15">
                <a:latin typeface="Lato"/>
                <a:cs typeface="Lato"/>
              </a:rPr>
              <a:t>discrete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15">
                <a:latin typeface="Lato"/>
                <a:cs typeface="Lato"/>
              </a:rPr>
              <a:t>events  </a:t>
            </a:r>
            <a:r>
              <a:rPr dirty="0" sz="2400" spc="20">
                <a:latin typeface="Lato"/>
                <a:cs typeface="Lato"/>
              </a:rPr>
              <a:t>that</a:t>
            </a:r>
            <a:r>
              <a:rPr dirty="0" sz="2400" spc="-450">
                <a:latin typeface="Lato"/>
                <a:cs typeface="Lato"/>
              </a:rPr>
              <a:t> </a:t>
            </a:r>
            <a:r>
              <a:rPr dirty="0" sz="2400" spc="-10">
                <a:latin typeface="Lato"/>
                <a:cs typeface="Lato"/>
              </a:rPr>
              <a:t>happened over </a:t>
            </a:r>
            <a:r>
              <a:rPr dirty="0" sz="2400">
                <a:latin typeface="Lato"/>
                <a:cs typeface="Lato"/>
              </a:rPr>
              <a:t>time.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30720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5"/>
              <a:t>Tools</a:t>
            </a:r>
            <a:r>
              <a:rPr dirty="0" spc="-180"/>
              <a:t> </a:t>
            </a:r>
            <a:r>
              <a:rPr dirty="0" spc="20"/>
              <a:t>for</a:t>
            </a:r>
            <a:r>
              <a:rPr dirty="0" spc="-175"/>
              <a:t> </a:t>
            </a:r>
            <a:r>
              <a:rPr dirty="0" spc="20"/>
              <a:t>building</a:t>
            </a:r>
            <a:r>
              <a:rPr dirty="0" spc="-180"/>
              <a:t> </a:t>
            </a:r>
            <a:r>
              <a:rPr dirty="0" spc="25"/>
              <a:t>observability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298" y="1579650"/>
            <a:ext cx="2924810" cy="118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Google </a:t>
            </a:r>
            <a:r>
              <a:rPr dirty="0" sz="1800" spc="5">
                <a:latin typeface="Lato"/>
                <a:cs typeface="Lato"/>
              </a:rPr>
              <a:t>Cloud</a:t>
            </a:r>
            <a:r>
              <a:rPr dirty="0" sz="1800" spc="-27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Monitoring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Lato"/>
                <a:cs typeface="Lato"/>
              </a:rPr>
              <a:t>Amazon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CloudWatch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latin typeface="Lato"/>
                <a:cs typeface="Lato"/>
              </a:rPr>
              <a:t>Azure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Monitor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628" y="1651304"/>
            <a:ext cx="1732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808080"/>
                </a:solidFill>
                <a:latin typeface="Roboto"/>
                <a:cs typeface="Roboto"/>
              </a:rPr>
              <a:t>Google Cloud</a:t>
            </a:r>
            <a:r>
              <a:rPr dirty="0" sz="1200" spc="-50" b="1">
                <a:solidFill>
                  <a:srgbClr val="808080"/>
                </a:solidFill>
                <a:latin typeface="Roboto"/>
                <a:cs typeface="Roboto"/>
              </a:rPr>
              <a:t> </a:t>
            </a:r>
            <a:r>
              <a:rPr dirty="0" sz="1200" spc="-10" b="1">
                <a:solidFill>
                  <a:srgbClr val="808080"/>
                </a:solidFill>
                <a:latin typeface="Roboto"/>
                <a:cs typeface="Roboto"/>
              </a:rPr>
              <a:t>Monitoring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06061" y="1029585"/>
            <a:ext cx="743871" cy="51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11279" y="2255795"/>
            <a:ext cx="1225451" cy="996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83012" y="3589709"/>
            <a:ext cx="2239070" cy="521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0003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Logging </a:t>
            </a:r>
            <a:r>
              <a:rPr dirty="0" spc="-55"/>
              <a:t>-</a:t>
            </a:r>
            <a:r>
              <a:rPr dirty="0" spc="-315"/>
              <a:t> </a:t>
            </a:r>
            <a:r>
              <a:rPr dirty="0" spc="10"/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7143510" y="893223"/>
            <a:ext cx="1604921" cy="1000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37599" y="834223"/>
            <a:ext cx="3536315" cy="3512820"/>
            <a:chOff x="237599" y="834223"/>
            <a:chExt cx="3536315" cy="3512820"/>
          </a:xfrm>
        </p:grpSpPr>
        <p:sp>
          <p:nvSpPr>
            <p:cNvPr id="5" name="object 5"/>
            <p:cNvSpPr/>
            <p:nvPr/>
          </p:nvSpPr>
          <p:spPr>
            <a:xfrm>
              <a:off x="237599" y="834223"/>
              <a:ext cx="3536315" cy="3512820"/>
            </a:xfrm>
            <a:custGeom>
              <a:avLst/>
              <a:gdLst/>
              <a:ahLst/>
              <a:cxnLst/>
              <a:rect l="l" t="t" r="r" b="b"/>
              <a:pathLst>
                <a:path w="3536315" h="3512820">
                  <a:moveTo>
                    <a:pt x="1768046" y="3512692"/>
                  </a:moveTo>
                  <a:lnTo>
                    <a:pt x="0" y="1756346"/>
                  </a:lnTo>
                  <a:lnTo>
                    <a:pt x="1768046" y="0"/>
                  </a:lnTo>
                  <a:lnTo>
                    <a:pt x="3536092" y="1756346"/>
                  </a:lnTo>
                  <a:lnTo>
                    <a:pt x="1768046" y="3512692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1598" y="1416522"/>
              <a:ext cx="2348230" cy="2348230"/>
            </a:xfrm>
            <a:custGeom>
              <a:avLst/>
              <a:gdLst/>
              <a:ahLst/>
              <a:cxnLst/>
              <a:rect l="l" t="t" r="r" b="b"/>
              <a:pathLst>
                <a:path w="2348230" h="2348229">
                  <a:moveTo>
                    <a:pt x="1174047" y="2348095"/>
                  </a:moveTo>
                  <a:lnTo>
                    <a:pt x="0" y="1174047"/>
                  </a:lnTo>
                  <a:lnTo>
                    <a:pt x="1174047" y="0"/>
                  </a:lnTo>
                  <a:lnTo>
                    <a:pt x="2348095" y="1174047"/>
                  </a:lnTo>
                  <a:lnTo>
                    <a:pt x="1174047" y="2348095"/>
                  </a:lnTo>
                  <a:close/>
                </a:path>
              </a:pathLst>
            </a:custGeom>
            <a:solidFill>
              <a:srgbClr val="E69138">
                <a:alpha val="490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67135" y="1797071"/>
              <a:ext cx="1677035" cy="1649095"/>
            </a:xfrm>
            <a:custGeom>
              <a:avLst/>
              <a:gdLst/>
              <a:ahLst/>
              <a:cxnLst/>
              <a:rect l="l" t="t" r="r" b="b"/>
              <a:pathLst>
                <a:path w="1677035" h="1649095">
                  <a:moveTo>
                    <a:pt x="838498" y="1649096"/>
                  </a:moveTo>
                  <a:lnTo>
                    <a:pt x="0" y="824548"/>
                  </a:lnTo>
                  <a:lnTo>
                    <a:pt x="838498" y="0"/>
                  </a:lnTo>
                  <a:lnTo>
                    <a:pt x="1677009" y="824548"/>
                  </a:lnTo>
                  <a:lnTo>
                    <a:pt x="838498" y="1649096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79871" y="2383115"/>
            <a:ext cx="130556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0" b="1">
                <a:solidFill>
                  <a:srgbClr val="FFFFFF"/>
                </a:solidFill>
                <a:latin typeface="Lato"/>
                <a:cs typeface="Lato"/>
              </a:rPr>
              <a:t>Advantages</a:t>
            </a:r>
            <a:endParaRPr sz="19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95356" y="1241022"/>
            <a:ext cx="3502025" cy="822960"/>
            <a:chOff x="2895356" y="1241022"/>
            <a:chExt cx="3502025" cy="822960"/>
          </a:xfrm>
        </p:grpSpPr>
        <p:sp>
          <p:nvSpPr>
            <p:cNvPr id="10" name="object 10"/>
            <p:cNvSpPr/>
            <p:nvPr/>
          </p:nvSpPr>
          <p:spPr>
            <a:xfrm>
              <a:off x="2909644" y="1255310"/>
              <a:ext cx="3473450" cy="794385"/>
            </a:xfrm>
            <a:custGeom>
              <a:avLst/>
              <a:gdLst/>
              <a:ahLst/>
              <a:cxnLst/>
              <a:rect l="l" t="t" r="r" b="b"/>
              <a:pathLst>
                <a:path w="3473450" h="794385">
                  <a:moveTo>
                    <a:pt x="3076193" y="793798"/>
                  </a:moveTo>
                  <a:lnTo>
                    <a:pt x="0" y="793798"/>
                  </a:lnTo>
                  <a:lnTo>
                    <a:pt x="0" y="0"/>
                  </a:lnTo>
                  <a:lnTo>
                    <a:pt x="3076193" y="0"/>
                  </a:lnTo>
                  <a:lnTo>
                    <a:pt x="3473093" y="396899"/>
                  </a:lnTo>
                  <a:lnTo>
                    <a:pt x="3076193" y="793798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09644" y="1255310"/>
              <a:ext cx="3473450" cy="794385"/>
            </a:xfrm>
            <a:custGeom>
              <a:avLst/>
              <a:gdLst/>
              <a:ahLst/>
              <a:cxnLst/>
              <a:rect l="l" t="t" r="r" b="b"/>
              <a:pathLst>
                <a:path w="3473450" h="794385">
                  <a:moveTo>
                    <a:pt x="0" y="0"/>
                  </a:moveTo>
                  <a:lnTo>
                    <a:pt x="3076193" y="0"/>
                  </a:lnTo>
                  <a:lnTo>
                    <a:pt x="3473093" y="396899"/>
                  </a:lnTo>
                  <a:lnTo>
                    <a:pt x="3076193" y="793798"/>
                  </a:lnTo>
                  <a:lnTo>
                    <a:pt x="0" y="7937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705357" y="1471612"/>
            <a:ext cx="1684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Lato"/>
                <a:cs typeface="Lato"/>
              </a:rPr>
              <a:t>Easy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28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generate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5356" y="3148781"/>
            <a:ext cx="3502025" cy="822960"/>
            <a:chOff x="2895356" y="3148781"/>
            <a:chExt cx="3502025" cy="822960"/>
          </a:xfrm>
        </p:grpSpPr>
        <p:sp>
          <p:nvSpPr>
            <p:cNvPr id="14" name="object 14"/>
            <p:cNvSpPr/>
            <p:nvPr/>
          </p:nvSpPr>
          <p:spPr>
            <a:xfrm>
              <a:off x="2909644" y="3163068"/>
              <a:ext cx="3473450" cy="794385"/>
            </a:xfrm>
            <a:custGeom>
              <a:avLst/>
              <a:gdLst/>
              <a:ahLst/>
              <a:cxnLst/>
              <a:rect l="l" t="t" r="r" b="b"/>
              <a:pathLst>
                <a:path w="3473450" h="794385">
                  <a:moveTo>
                    <a:pt x="3076193" y="793798"/>
                  </a:moveTo>
                  <a:lnTo>
                    <a:pt x="0" y="793798"/>
                  </a:lnTo>
                  <a:lnTo>
                    <a:pt x="0" y="0"/>
                  </a:lnTo>
                  <a:lnTo>
                    <a:pt x="3076193" y="0"/>
                  </a:lnTo>
                  <a:lnTo>
                    <a:pt x="3473093" y="396899"/>
                  </a:lnTo>
                  <a:lnTo>
                    <a:pt x="3076193" y="793798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9644" y="3163068"/>
              <a:ext cx="3473450" cy="794385"/>
            </a:xfrm>
            <a:custGeom>
              <a:avLst/>
              <a:gdLst/>
              <a:ahLst/>
              <a:cxnLst/>
              <a:rect l="l" t="t" r="r" b="b"/>
              <a:pathLst>
                <a:path w="3473450" h="794385">
                  <a:moveTo>
                    <a:pt x="0" y="0"/>
                  </a:moveTo>
                  <a:lnTo>
                    <a:pt x="3076193" y="0"/>
                  </a:lnTo>
                  <a:lnTo>
                    <a:pt x="3473093" y="396899"/>
                  </a:lnTo>
                  <a:lnTo>
                    <a:pt x="3076193" y="793798"/>
                  </a:lnTo>
                  <a:lnTo>
                    <a:pt x="0" y="7937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345310" y="3380948"/>
            <a:ext cx="2404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Lato"/>
                <a:cs typeface="Lato"/>
              </a:rPr>
              <a:t>Focus </a:t>
            </a:r>
            <a:r>
              <a:rPr dirty="0" sz="1800" spc="-15">
                <a:latin typeface="Lato"/>
                <a:cs typeface="Lato"/>
              </a:rPr>
              <a:t>on </a:t>
            </a:r>
            <a:r>
              <a:rPr dirty="0" sz="1800" spc="-5">
                <a:latin typeface="Lato"/>
                <a:cs typeface="Lato"/>
              </a:rPr>
              <a:t>speciﬁc</a:t>
            </a:r>
            <a:r>
              <a:rPr dirty="0" sz="1800" spc="-36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events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95356" y="2194895"/>
            <a:ext cx="3502025" cy="822960"/>
            <a:chOff x="2895356" y="2194895"/>
            <a:chExt cx="3502025" cy="822960"/>
          </a:xfrm>
        </p:grpSpPr>
        <p:sp>
          <p:nvSpPr>
            <p:cNvPr id="18" name="object 18"/>
            <p:cNvSpPr/>
            <p:nvPr/>
          </p:nvSpPr>
          <p:spPr>
            <a:xfrm>
              <a:off x="2909644" y="2209182"/>
              <a:ext cx="3473450" cy="794385"/>
            </a:xfrm>
            <a:custGeom>
              <a:avLst/>
              <a:gdLst/>
              <a:ahLst/>
              <a:cxnLst/>
              <a:rect l="l" t="t" r="r" b="b"/>
              <a:pathLst>
                <a:path w="3473450" h="794385">
                  <a:moveTo>
                    <a:pt x="3076193" y="793810"/>
                  </a:moveTo>
                  <a:lnTo>
                    <a:pt x="0" y="793810"/>
                  </a:lnTo>
                  <a:lnTo>
                    <a:pt x="0" y="0"/>
                  </a:lnTo>
                  <a:lnTo>
                    <a:pt x="3076193" y="0"/>
                  </a:lnTo>
                  <a:lnTo>
                    <a:pt x="3473093" y="396911"/>
                  </a:lnTo>
                  <a:lnTo>
                    <a:pt x="3076193" y="793810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09644" y="2209182"/>
              <a:ext cx="3473450" cy="794385"/>
            </a:xfrm>
            <a:custGeom>
              <a:avLst/>
              <a:gdLst/>
              <a:ahLst/>
              <a:cxnLst/>
              <a:rect l="l" t="t" r="r" b="b"/>
              <a:pathLst>
                <a:path w="3473450" h="794385">
                  <a:moveTo>
                    <a:pt x="0" y="0"/>
                  </a:moveTo>
                  <a:lnTo>
                    <a:pt x="3076193" y="0"/>
                  </a:lnTo>
                  <a:lnTo>
                    <a:pt x="3473093" y="396911"/>
                  </a:lnTo>
                  <a:lnTo>
                    <a:pt x="3076193" y="793810"/>
                  </a:lnTo>
                  <a:lnTo>
                    <a:pt x="0" y="79381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259470" y="2229911"/>
            <a:ext cx="257556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3189">
              <a:lnSpc>
                <a:spcPct val="114599"/>
              </a:lnSpc>
              <a:spcBef>
                <a:spcPts val="100"/>
              </a:spcBef>
            </a:pPr>
            <a:r>
              <a:rPr dirty="0" sz="1800" spc="20">
                <a:latin typeface="Lato"/>
                <a:cs typeface="Lato"/>
              </a:rPr>
              <a:t>Great </a:t>
            </a:r>
            <a:r>
              <a:rPr dirty="0" sz="1800" spc="-15">
                <a:latin typeface="Lato"/>
                <a:cs typeface="Lato"/>
              </a:rPr>
              <a:t>when </a:t>
            </a:r>
            <a:r>
              <a:rPr dirty="0" sz="1800" spc="25">
                <a:latin typeface="Lato"/>
                <a:cs typeface="Lato"/>
              </a:rPr>
              <a:t>it </a:t>
            </a:r>
            <a:r>
              <a:rPr dirty="0" sz="1800" spc="-10">
                <a:latin typeface="Lato"/>
                <a:cs typeface="Lato"/>
              </a:rPr>
              <a:t>comes </a:t>
            </a:r>
            <a:r>
              <a:rPr dirty="0" sz="1800">
                <a:latin typeface="Lato"/>
                <a:cs typeface="Lato"/>
              </a:rPr>
              <a:t>to  providing </a:t>
            </a:r>
            <a:r>
              <a:rPr dirty="0" sz="1800" spc="10">
                <a:latin typeface="Lato"/>
                <a:cs typeface="Lato"/>
              </a:rPr>
              <a:t>valuable</a:t>
            </a:r>
            <a:r>
              <a:rPr dirty="0" sz="1800" spc="-25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insight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4067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Logging </a:t>
            </a:r>
            <a:r>
              <a:rPr dirty="0" spc="-55"/>
              <a:t>-</a:t>
            </a:r>
            <a:r>
              <a:rPr dirty="0" spc="-340"/>
              <a:t> </a:t>
            </a:r>
            <a:r>
              <a:rPr dirty="0" spc="15"/>
              <a:t>Disadvantages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237599" y="3163068"/>
            <a:ext cx="1604921" cy="102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114389" y="834223"/>
            <a:ext cx="3536315" cy="3512820"/>
            <a:chOff x="5114389" y="834223"/>
            <a:chExt cx="3536315" cy="3512820"/>
          </a:xfrm>
        </p:grpSpPr>
        <p:sp>
          <p:nvSpPr>
            <p:cNvPr id="5" name="object 5"/>
            <p:cNvSpPr/>
            <p:nvPr/>
          </p:nvSpPr>
          <p:spPr>
            <a:xfrm>
              <a:off x="5114389" y="834223"/>
              <a:ext cx="3536315" cy="3512820"/>
            </a:xfrm>
            <a:custGeom>
              <a:avLst/>
              <a:gdLst/>
              <a:ahLst/>
              <a:cxnLst/>
              <a:rect l="l" t="t" r="r" b="b"/>
              <a:pathLst>
                <a:path w="3536315" h="3512820">
                  <a:moveTo>
                    <a:pt x="1768046" y="3512692"/>
                  </a:moveTo>
                  <a:lnTo>
                    <a:pt x="0" y="1756346"/>
                  </a:lnTo>
                  <a:lnTo>
                    <a:pt x="1768046" y="0"/>
                  </a:lnTo>
                  <a:lnTo>
                    <a:pt x="3536092" y="1756346"/>
                  </a:lnTo>
                  <a:lnTo>
                    <a:pt x="1768046" y="351269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8388" y="1416522"/>
              <a:ext cx="2348230" cy="2348230"/>
            </a:xfrm>
            <a:custGeom>
              <a:avLst/>
              <a:gdLst/>
              <a:ahLst/>
              <a:cxnLst/>
              <a:rect l="l" t="t" r="r" b="b"/>
              <a:pathLst>
                <a:path w="2348229" h="2348229">
                  <a:moveTo>
                    <a:pt x="1174047" y="2348095"/>
                  </a:moveTo>
                  <a:lnTo>
                    <a:pt x="0" y="1174047"/>
                  </a:lnTo>
                  <a:lnTo>
                    <a:pt x="1174047" y="0"/>
                  </a:lnTo>
                  <a:lnTo>
                    <a:pt x="2348095" y="1174047"/>
                  </a:lnTo>
                  <a:lnTo>
                    <a:pt x="1174047" y="2348095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43912" y="1797071"/>
              <a:ext cx="1677035" cy="1649095"/>
            </a:xfrm>
            <a:custGeom>
              <a:avLst/>
              <a:gdLst/>
              <a:ahLst/>
              <a:cxnLst/>
              <a:rect l="l" t="t" r="r" b="b"/>
              <a:pathLst>
                <a:path w="1677034" h="1649095">
                  <a:moveTo>
                    <a:pt x="838498" y="1649096"/>
                  </a:moveTo>
                  <a:lnTo>
                    <a:pt x="0" y="824548"/>
                  </a:lnTo>
                  <a:lnTo>
                    <a:pt x="838498" y="0"/>
                  </a:lnTo>
                  <a:lnTo>
                    <a:pt x="1676996" y="824548"/>
                  </a:lnTo>
                  <a:lnTo>
                    <a:pt x="838498" y="1649096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140694" y="2455222"/>
            <a:ext cx="152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Lato"/>
                <a:cs typeface="Lato"/>
              </a:rPr>
              <a:t>Disadvantages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2057" y="1241035"/>
            <a:ext cx="3800475" cy="822960"/>
            <a:chOff x="2292057" y="1241035"/>
            <a:chExt cx="3800475" cy="822960"/>
          </a:xfrm>
        </p:grpSpPr>
        <p:sp>
          <p:nvSpPr>
            <p:cNvPr id="10" name="object 10"/>
            <p:cNvSpPr/>
            <p:nvPr/>
          </p:nvSpPr>
          <p:spPr>
            <a:xfrm>
              <a:off x="2306345" y="1255322"/>
              <a:ext cx="3771900" cy="794385"/>
            </a:xfrm>
            <a:custGeom>
              <a:avLst/>
              <a:gdLst/>
              <a:ahLst/>
              <a:cxnLst/>
              <a:rect l="l" t="t" r="r" b="b"/>
              <a:pathLst>
                <a:path w="3771900" h="794385">
                  <a:moveTo>
                    <a:pt x="3771592" y="793798"/>
                  </a:moveTo>
                  <a:lnTo>
                    <a:pt x="396899" y="793798"/>
                  </a:lnTo>
                  <a:lnTo>
                    <a:pt x="0" y="396899"/>
                  </a:lnTo>
                  <a:lnTo>
                    <a:pt x="396899" y="0"/>
                  </a:lnTo>
                  <a:lnTo>
                    <a:pt x="3771592" y="0"/>
                  </a:lnTo>
                  <a:lnTo>
                    <a:pt x="3771592" y="79379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6345" y="1255322"/>
              <a:ext cx="3771900" cy="794385"/>
            </a:xfrm>
            <a:custGeom>
              <a:avLst/>
              <a:gdLst/>
              <a:ahLst/>
              <a:cxnLst/>
              <a:rect l="l" t="t" r="r" b="b"/>
              <a:pathLst>
                <a:path w="3771900" h="794385">
                  <a:moveTo>
                    <a:pt x="3771592" y="0"/>
                  </a:moveTo>
                  <a:lnTo>
                    <a:pt x="396899" y="0"/>
                  </a:lnTo>
                  <a:lnTo>
                    <a:pt x="0" y="396899"/>
                  </a:lnTo>
                  <a:lnTo>
                    <a:pt x="396899" y="793798"/>
                  </a:lnTo>
                  <a:lnTo>
                    <a:pt x="3771592" y="793798"/>
                  </a:lnTo>
                  <a:lnTo>
                    <a:pt x="3771592" y="0"/>
                  </a:lnTo>
                  <a:close/>
                </a:path>
              </a:pathLst>
            </a:custGeom>
            <a:ln w="28574">
              <a:solidFill>
                <a:srgbClr val="3D85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81408" y="1352060"/>
            <a:ext cx="282194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7415" marR="5080" indent="-895350">
              <a:lnSpc>
                <a:spcPct val="114599"/>
              </a:lnSpc>
              <a:spcBef>
                <a:spcPts val="100"/>
              </a:spcBef>
            </a:pPr>
            <a:r>
              <a:rPr dirty="0" sz="1400" spc="-10">
                <a:latin typeface="Lato"/>
                <a:cs typeface="Lato"/>
              </a:rPr>
              <a:t>Excessive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logging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can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impact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system  performance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92057" y="3148781"/>
            <a:ext cx="3800475" cy="822960"/>
            <a:chOff x="2292057" y="3148781"/>
            <a:chExt cx="3800475" cy="822960"/>
          </a:xfrm>
        </p:grpSpPr>
        <p:sp>
          <p:nvSpPr>
            <p:cNvPr id="14" name="object 14"/>
            <p:cNvSpPr/>
            <p:nvPr/>
          </p:nvSpPr>
          <p:spPr>
            <a:xfrm>
              <a:off x="2306345" y="3163068"/>
              <a:ext cx="3771900" cy="794385"/>
            </a:xfrm>
            <a:custGeom>
              <a:avLst/>
              <a:gdLst/>
              <a:ahLst/>
              <a:cxnLst/>
              <a:rect l="l" t="t" r="r" b="b"/>
              <a:pathLst>
                <a:path w="3771900" h="794385">
                  <a:moveTo>
                    <a:pt x="3771592" y="793798"/>
                  </a:moveTo>
                  <a:lnTo>
                    <a:pt x="396899" y="793798"/>
                  </a:lnTo>
                  <a:lnTo>
                    <a:pt x="0" y="396899"/>
                  </a:lnTo>
                  <a:lnTo>
                    <a:pt x="396899" y="0"/>
                  </a:lnTo>
                  <a:lnTo>
                    <a:pt x="3771592" y="0"/>
                  </a:lnTo>
                  <a:lnTo>
                    <a:pt x="3771592" y="79379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6345" y="3163068"/>
              <a:ext cx="3771900" cy="794385"/>
            </a:xfrm>
            <a:custGeom>
              <a:avLst/>
              <a:gdLst/>
              <a:ahLst/>
              <a:cxnLst/>
              <a:rect l="l" t="t" r="r" b="b"/>
              <a:pathLst>
                <a:path w="3771900" h="794385">
                  <a:moveTo>
                    <a:pt x="3771592" y="0"/>
                  </a:moveTo>
                  <a:lnTo>
                    <a:pt x="396899" y="0"/>
                  </a:lnTo>
                  <a:lnTo>
                    <a:pt x="0" y="396899"/>
                  </a:lnTo>
                  <a:lnTo>
                    <a:pt x="396899" y="793798"/>
                  </a:lnTo>
                  <a:lnTo>
                    <a:pt x="3771592" y="793798"/>
                  </a:lnTo>
                  <a:lnTo>
                    <a:pt x="3771592" y="0"/>
                  </a:lnTo>
                  <a:close/>
                </a:path>
              </a:pathLst>
            </a:custGeom>
            <a:ln w="28574">
              <a:solidFill>
                <a:srgbClr val="3D85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577818" y="3258213"/>
            <a:ext cx="310261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290">
              <a:lnSpc>
                <a:spcPct val="116100"/>
              </a:lnSpc>
              <a:spcBef>
                <a:spcPts val="100"/>
              </a:spcBef>
            </a:pPr>
            <a:r>
              <a:rPr dirty="0" sz="1400">
                <a:latin typeface="Lato"/>
                <a:cs typeface="Lato"/>
              </a:rPr>
              <a:t>Setting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up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&amp;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maintaining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tooling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carries  </a:t>
            </a:r>
            <a:r>
              <a:rPr dirty="0" sz="1400">
                <a:latin typeface="Lato"/>
                <a:cs typeface="Lato"/>
              </a:rPr>
              <a:t>with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it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signiﬁcant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operational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cost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15857" y="2194908"/>
            <a:ext cx="3876675" cy="822960"/>
            <a:chOff x="2215857" y="2194908"/>
            <a:chExt cx="3876675" cy="822960"/>
          </a:xfrm>
        </p:grpSpPr>
        <p:sp>
          <p:nvSpPr>
            <p:cNvPr id="18" name="object 18"/>
            <p:cNvSpPr/>
            <p:nvPr/>
          </p:nvSpPr>
          <p:spPr>
            <a:xfrm>
              <a:off x="2230145" y="2209195"/>
              <a:ext cx="3848100" cy="794385"/>
            </a:xfrm>
            <a:custGeom>
              <a:avLst/>
              <a:gdLst/>
              <a:ahLst/>
              <a:cxnLst/>
              <a:rect l="l" t="t" r="r" b="b"/>
              <a:pathLst>
                <a:path w="3848100" h="794385">
                  <a:moveTo>
                    <a:pt x="3847792" y="793798"/>
                  </a:moveTo>
                  <a:lnTo>
                    <a:pt x="396899" y="793798"/>
                  </a:lnTo>
                  <a:lnTo>
                    <a:pt x="0" y="396899"/>
                  </a:lnTo>
                  <a:lnTo>
                    <a:pt x="396899" y="0"/>
                  </a:lnTo>
                  <a:lnTo>
                    <a:pt x="3847792" y="0"/>
                  </a:lnTo>
                  <a:lnTo>
                    <a:pt x="3847792" y="79379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30145" y="2209195"/>
              <a:ext cx="3848100" cy="794385"/>
            </a:xfrm>
            <a:custGeom>
              <a:avLst/>
              <a:gdLst/>
              <a:ahLst/>
              <a:cxnLst/>
              <a:rect l="l" t="t" r="r" b="b"/>
              <a:pathLst>
                <a:path w="3848100" h="794385">
                  <a:moveTo>
                    <a:pt x="3847792" y="0"/>
                  </a:moveTo>
                  <a:lnTo>
                    <a:pt x="396899" y="0"/>
                  </a:lnTo>
                  <a:lnTo>
                    <a:pt x="0" y="396899"/>
                  </a:lnTo>
                  <a:lnTo>
                    <a:pt x="396899" y="793798"/>
                  </a:lnTo>
                  <a:lnTo>
                    <a:pt x="3847792" y="793798"/>
                  </a:lnTo>
                  <a:lnTo>
                    <a:pt x="3847792" y="0"/>
                  </a:lnTo>
                  <a:close/>
                </a:path>
              </a:pathLst>
            </a:custGeom>
            <a:ln w="28574">
              <a:solidFill>
                <a:srgbClr val="3D85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01618" y="2351079"/>
            <a:ext cx="323659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>
                <a:latin typeface="Lato"/>
                <a:cs typeface="Lato"/>
              </a:rPr>
              <a:t>Aggregation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operations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 spc="-10">
                <a:latin typeface="Lato"/>
                <a:cs typeface="Lato"/>
              </a:rPr>
              <a:t>on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logs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 spc="-5">
                <a:latin typeface="Lato"/>
                <a:cs typeface="Lato"/>
              </a:rPr>
              <a:t>can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 spc="-5">
                <a:latin typeface="Lato"/>
                <a:cs typeface="Lato"/>
              </a:rPr>
              <a:t>be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 spc="-10">
                <a:latin typeface="Lato"/>
                <a:cs typeface="Lato"/>
              </a:rPr>
              <a:t>expensive  </a:t>
            </a:r>
            <a:r>
              <a:rPr dirty="0" sz="1200" spc="-5">
                <a:latin typeface="Lato"/>
                <a:cs typeface="Lato"/>
              </a:rPr>
              <a:t>(i.e.,</a:t>
            </a:r>
            <a:r>
              <a:rPr dirty="0" sz="1200" spc="-85">
                <a:latin typeface="Lato"/>
                <a:cs typeface="Lato"/>
              </a:rPr>
              <a:t> </a:t>
            </a:r>
            <a:r>
              <a:rPr dirty="0" sz="1200" spc="15">
                <a:latin typeface="Lato"/>
                <a:cs typeface="Lato"/>
              </a:rPr>
              <a:t>treat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 spc="-5">
                <a:latin typeface="Lato"/>
                <a:cs typeface="Lato"/>
              </a:rPr>
              <a:t>logs-based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 spc="15">
                <a:latin typeface="Lato"/>
                <a:cs typeface="Lato"/>
              </a:rPr>
              <a:t>alerts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with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 spc="5">
                <a:latin typeface="Lato"/>
                <a:cs typeface="Lato"/>
              </a:rPr>
              <a:t>caution)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989704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Logging </a:t>
            </a:r>
            <a:r>
              <a:rPr dirty="0" spc="25"/>
              <a:t>in</a:t>
            </a:r>
            <a:r>
              <a:rPr dirty="0" spc="-495"/>
              <a:t> </a:t>
            </a:r>
            <a:r>
              <a:rPr dirty="0" spc="10"/>
              <a:t>Machine </a:t>
            </a:r>
            <a:r>
              <a:rPr dirty="0" spc="15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1035147" y="976798"/>
            <a:ext cx="7073900" cy="1523365"/>
          </a:xfrm>
          <a:custGeom>
            <a:avLst/>
            <a:gdLst/>
            <a:ahLst/>
            <a:cxnLst/>
            <a:rect l="l" t="t" r="r" b="b"/>
            <a:pathLst>
              <a:path w="7073900" h="1523364">
                <a:moveTo>
                  <a:pt x="0" y="297751"/>
                </a:moveTo>
                <a:lnTo>
                  <a:pt x="3897" y="249454"/>
                </a:lnTo>
                <a:lnTo>
                  <a:pt x="15179" y="203638"/>
                </a:lnTo>
                <a:lnTo>
                  <a:pt x="33234" y="160917"/>
                </a:lnTo>
                <a:lnTo>
                  <a:pt x="57448" y="121903"/>
                </a:lnTo>
                <a:lnTo>
                  <a:pt x="87209" y="87209"/>
                </a:lnTo>
                <a:lnTo>
                  <a:pt x="121903" y="57448"/>
                </a:lnTo>
                <a:lnTo>
                  <a:pt x="160917" y="33234"/>
                </a:lnTo>
                <a:lnTo>
                  <a:pt x="203638" y="15179"/>
                </a:lnTo>
                <a:lnTo>
                  <a:pt x="249454" y="3897"/>
                </a:lnTo>
                <a:lnTo>
                  <a:pt x="297751" y="0"/>
                </a:lnTo>
                <a:lnTo>
                  <a:pt x="6775936" y="0"/>
                </a:lnTo>
                <a:lnTo>
                  <a:pt x="6822798" y="3709"/>
                </a:lnTo>
                <a:lnTo>
                  <a:pt x="6868082" y="14615"/>
                </a:lnTo>
                <a:lnTo>
                  <a:pt x="6910990" y="32389"/>
                </a:lnTo>
                <a:lnTo>
                  <a:pt x="6950723" y="56697"/>
                </a:lnTo>
                <a:lnTo>
                  <a:pt x="6986485" y="87209"/>
                </a:lnTo>
                <a:lnTo>
                  <a:pt x="7016991" y="122967"/>
                </a:lnTo>
                <a:lnTo>
                  <a:pt x="7041296" y="162700"/>
                </a:lnTo>
                <a:lnTo>
                  <a:pt x="7059068" y="205609"/>
                </a:lnTo>
                <a:lnTo>
                  <a:pt x="7069976" y="250892"/>
                </a:lnTo>
                <a:lnTo>
                  <a:pt x="7073685" y="297751"/>
                </a:lnTo>
                <a:lnTo>
                  <a:pt x="7073685" y="1225045"/>
                </a:lnTo>
                <a:lnTo>
                  <a:pt x="7069788" y="1273342"/>
                </a:lnTo>
                <a:lnTo>
                  <a:pt x="7058506" y="1319157"/>
                </a:lnTo>
                <a:lnTo>
                  <a:pt x="7040452" y="1361879"/>
                </a:lnTo>
                <a:lnTo>
                  <a:pt x="7016239" y="1400893"/>
                </a:lnTo>
                <a:lnTo>
                  <a:pt x="6986479" y="1435587"/>
                </a:lnTo>
                <a:lnTo>
                  <a:pt x="6951786" y="1465348"/>
                </a:lnTo>
                <a:lnTo>
                  <a:pt x="6912772" y="1489562"/>
                </a:lnTo>
                <a:lnTo>
                  <a:pt x="6870050" y="1507617"/>
                </a:lnTo>
                <a:lnTo>
                  <a:pt x="6824234" y="1518899"/>
                </a:lnTo>
                <a:lnTo>
                  <a:pt x="6775936" y="1522796"/>
                </a:lnTo>
                <a:lnTo>
                  <a:pt x="297751" y="1522796"/>
                </a:lnTo>
                <a:lnTo>
                  <a:pt x="249454" y="1518899"/>
                </a:lnTo>
                <a:lnTo>
                  <a:pt x="203638" y="1507617"/>
                </a:lnTo>
                <a:lnTo>
                  <a:pt x="160917" y="1489562"/>
                </a:lnTo>
                <a:lnTo>
                  <a:pt x="121903" y="1465348"/>
                </a:lnTo>
                <a:lnTo>
                  <a:pt x="87209" y="1435587"/>
                </a:lnTo>
                <a:lnTo>
                  <a:pt x="57448" y="1400893"/>
                </a:lnTo>
                <a:lnTo>
                  <a:pt x="33234" y="1361879"/>
                </a:lnTo>
                <a:lnTo>
                  <a:pt x="15179" y="1319157"/>
                </a:lnTo>
                <a:lnTo>
                  <a:pt x="3897" y="1273342"/>
                </a:lnTo>
                <a:lnTo>
                  <a:pt x="0" y="1225045"/>
                </a:lnTo>
                <a:lnTo>
                  <a:pt x="0" y="297751"/>
                </a:lnTo>
                <a:close/>
              </a:path>
            </a:pathLst>
          </a:custGeom>
          <a:ln w="28574">
            <a:solidFill>
              <a:srgbClr val="C8D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5381" y="1362023"/>
            <a:ext cx="6198235" cy="6540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15" b="1">
                <a:latin typeface="Lato"/>
                <a:cs typeface="Lato"/>
              </a:rPr>
              <a:t>Key</a:t>
            </a:r>
            <a:r>
              <a:rPr dirty="0" sz="1800" spc="-100" b="1">
                <a:latin typeface="Lato"/>
                <a:cs typeface="Lato"/>
              </a:rPr>
              <a:t> </a:t>
            </a:r>
            <a:r>
              <a:rPr dirty="0" sz="1800" spc="15" b="1">
                <a:latin typeface="Lato"/>
                <a:cs typeface="Lato"/>
              </a:rPr>
              <a:t>areas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dirty="0" sz="1800">
                <a:latin typeface="AoyagiKouzanFontT"/>
                <a:cs typeface="AoyagiKouzanFontT"/>
              </a:rPr>
              <a:t>➔	</a:t>
            </a:r>
            <a:r>
              <a:rPr dirty="0" sz="1800" spc="-10">
                <a:latin typeface="Lato"/>
                <a:cs typeface="Lato"/>
              </a:rPr>
              <a:t>Use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logs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keep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track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inputs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predictions</a:t>
            </a:r>
            <a:endParaRPr sz="18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5147" y="2653194"/>
            <a:ext cx="7073900" cy="1523365"/>
          </a:xfrm>
          <a:custGeom>
            <a:avLst/>
            <a:gdLst/>
            <a:ahLst/>
            <a:cxnLst/>
            <a:rect l="l" t="t" r="r" b="b"/>
            <a:pathLst>
              <a:path w="7073900" h="1523364">
                <a:moveTo>
                  <a:pt x="0" y="297749"/>
                </a:moveTo>
                <a:lnTo>
                  <a:pt x="3897" y="249451"/>
                </a:lnTo>
                <a:lnTo>
                  <a:pt x="15179" y="203634"/>
                </a:lnTo>
                <a:lnTo>
                  <a:pt x="33234" y="160913"/>
                </a:lnTo>
                <a:lnTo>
                  <a:pt x="57448" y="121899"/>
                </a:lnTo>
                <a:lnTo>
                  <a:pt x="87209" y="87206"/>
                </a:lnTo>
                <a:lnTo>
                  <a:pt x="121903" y="57446"/>
                </a:lnTo>
                <a:lnTo>
                  <a:pt x="160917" y="33232"/>
                </a:lnTo>
                <a:lnTo>
                  <a:pt x="203638" y="15178"/>
                </a:lnTo>
                <a:lnTo>
                  <a:pt x="249454" y="3896"/>
                </a:lnTo>
                <a:lnTo>
                  <a:pt x="297751" y="0"/>
                </a:lnTo>
                <a:lnTo>
                  <a:pt x="6775936" y="0"/>
                </a:lnTo>
                <a:lnTo>
                  <a:pt x="6822798" y="3709"/>
                </a:lnTo>
                <a:lnTo>
                  <a:pt x="6868082" y="14616"/>
                </a:lnTo>
                <a:lnTo>
                  <a:pt x="6910990" y="32389"/>
                </a:lnTo>
                <a:lnTo>
                  <a:pt x="6950723" y="56694"/>
                </a:lnTo>
                <a:lnTo>
                  <a:pt x="6986485" y="87199"/>
                </a:lnTo>
                <a:lnTo>
                  <a:pt x="7016991" y="122961"/>
                </a:lnTo>
                <a:lnTo>
                  <a:pt x="7041296" y="162695"/>
                </a:lnTo>
                <a:lnTo>
                  <a:pt x="7059068" y="205603"/>
                </a:lnTo>
                <a:lnTo>
                  <a:pt x="7069976" y="250887"/>
                </a:lnTo>
                <a:lnTo>
                  <a:pt x="7073685" y="297749"/>
                </a:lnTo>
                <a:lnTo>
                  <a:pt x="7073685" y="1225047"/>
                </a:lnTo>
                <a:lnTo>
                  <a:pt x="7069788" y="1273345"/>
                </a:lnTo>
                <a:lnTo>
                  <a:pt x="7058506" y="1319162"/>
                </a:lnTo>
                <a:lnTo>
                  <a:pt x="7040452" y="1361883"/>
                </a:lnTo>
                <a:lnTo>
                  <a:pt x="7016239" y="1400897"/>
                </a:lnTo>
                <a:lnTo>
                  <a:pt x="6986479" y="1435590"/>
                </a:lnTo>
                <a:lnTo>
                  <a:pt x="6951786" y="1465350"/>
                </a:lnTo>
                <a:lnTo>
                  <a:pt x="6912772" y="1489564"/>
                </a:lnTo>
                <a:lnTo>
                  <a:pt x="6870050" y="1507618"/>
                </a:lnTo>
                <a:lnTo>
                  <a:pt x="6824234" y="1518900"/>
                </a:lnTo>
                <a:lnTo>
                  <a:pt x="6775936" y="1522796"/>
                </a:lnTo>
                <a:lnTo>
                  <a:pt x="297751" y="1522796"/>
                </a:lnTo>
                <a:lnTo>
                  <a:pt x="249454" y="1518900"/>
                </a:lnTo>
                <a:lnTo>
                  <a:pt x="203638" y="1507618"/>
                </a:lnTo>
                <a:lnTo>
                  <a:pt x="160917" y="1489564"/>
                </a:lnTo>
                <a:lnTo>
                  <a:pt x="121903" y="1465350"/>
                </a:lnTo>
                <a:lnTo>
                  <a:pt x="87209" y="1435590"/>
                </a:lnTo>
                <a:lnTo>
                  <a:pt x="57448" y="1400897"/>
                </a:lnTo>
                <a:lnTo>
                  <a:pt x="33234" y="1361883"/>
                </a:lnTo>
                <a:lnTo>
                  <a:pt x="15179" y="1319162"/>
                </a:lnTo>
                <a:lnTo>
                  <a:pt x="3897" y="1273345"/>
                </a:lnTo>
                <a:lnTo>
                  <a:pt x="0" y="1225047"/>
                </a:lnTo>
                <a:lnTo>
                  <a:pt x="0" y="297749"/>
                </a:lnTo>
                <a:close/>
              </a:path>
            </a:pathLst>
          </a:custGeom>
          <a:ln w="28574">
            <a:solidFill>
              <a:srgbClr val="C8D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95381" y="2724095"/>
            <a:ext cx="3804285" cy="12827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10" b="1">
                <a:latin typeface="Lato"/>
                <a:cs typeface="Lato"/>
              </a:rPr>
              <a:t>Input </a:t>
            </a:r>
            <a:r>
              <a:rPr dirty="0" sz="1800" spc="15" b="1">
                <a:latin typeface="Lato"/>
                <a:cs typeface="Lato"/>
              </a:rPr>
              <a:t>red</a:t>
            </a:r>
            <a:r>
              <a:rPr dirty="0" sz="1800" spc="-200" b="1">
                <a:latin typeface="Lato"/>
                <a:cs typeface="Lato"/>
              </a:rPr>
              <a:t> </a:t>
            </a:r>
            <a:r>
              <a:rPr dirty="0" sz="1800" b="1">
                <a:latin typeface="Lato"/>
                <a:cs typeface="Lato"/>
              </a:rPr>
              <a:t>ﬂags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dirty="0" sz="1800">
                <a:latin typeface="AoyagiKouzanFontT"/>
                <a:cs typeface="AoyagiKouzanFontT"/>
              </a:rPr>
              <a:t>➔	</a:t>
            </a:r>
            <a:r>
              <a:rPr dirty="0" sz="1800" spc="5">
                <a:latin typeface="Lato"/>
                <a:cs typeface="Lato"/>
              </a:rPr>
              <a:t>A </a:t>
            </a:r>
            <a:r>
              <a:rPr dirty="0" sz="1800" spc="10">
                <a:latin typeface="Lato"/>
                <a:cs typeface="Lato"/>
              </a:rPr>
              <a:t>feature</a:t>
            </a:r>
            <a:r>
              <a:rPr dirty="0" sz="1800" spc="-345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becoming </a:t>
            </a:r>
            <a:r>
              <a:rPr dirty="0" sz="1800" spc="5">
                <a:latin typeface="Lato"/>
                <a:cs typeface="Lato"/>
              </a:rPr>
              <a:t>unavailable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dirty="0" sz="1800">
                <a:latin typeface="AoyagiKouzanFontT"/>
                <a:cs typeface="AoyagiKouzanFontT"/>
              </a:rPr>
              <a:t>➔	</a:t>
            </a:r>
            <a:r>
              <a:rPr dirty="0" sz="1800" spc="5">
                <a:latin typeface="Lato"/>
                <a:cs typeface="Lato"/>
              </a:rPr>
              <a:t>Notable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shifts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in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distributions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dirty="0" sz="1800">
                <a:latin typeface="AoyagiKouzanFontT"/>
                <a:cs typeface="AoyagiKouzanFontT"/>
              </a:rPr>
              <a:t>➔	</a:t>
            </a:r>
            <a:r>
              <a:rPr dirty="0" sz="1800" spc="10">
                <a:latin typeface="Lato"/>
                <a:cs typeface="Lato"/>
              </a:rPr>
              <a:t>Patterns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speciﬁc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8608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Storing</a:t>
            </a:r>
            <a:r>
              <a:rPr dirty="0" spc="-175"/>
              <a:t> </a:t>
            </a:r>
            <a:r>
              <a:rPr dirty="0" spc="5"/>
              <a:t>log</a:t>
            </a:r>
            <a:r>
              <a:rPr dirty="0" spc="-170"/>
              <a:t> </a:t>
            </a:r>
            <a:r>
              <a:rPr dirty="0" spc="30"/>
              <a:t>data</a:t>
            </a:r>
            <a:r>
              <a:rPr dirty="0" spc="-175"/>
              <a:t> </a:t>
            </a:r>
            <a:r>
              <a:rPr dirty="0" spc="20"/>
              <a:t>for</a:t>
            </a:r>
            <a:r>
              <a:rPr dirty="0" spc="-170"/>
              <a:t> </a:t>
            </a:r>
            <a:r>
              <a:rPr dirty="0" spc="2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6953250" cy="251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Basic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log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storage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often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unstructured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Parsing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storing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log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in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queryable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format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enables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analysis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10">
                <a:latin typeface="Lato"/>
                <a:cs typeface="Lato"/>
              </a:rPr>
              <a:t>Extracting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values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generate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distributions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statistics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>
                <a:latin typeface="Lato"/>
                <a:cs typeface="Lato"/>
              </a:rPr>
              <a:t>Associating </a:t>
            </a:r>
            <a:r>
              <a:rPr dirty="0" sz="1800" spc="-10">
                <a:latin typeface="Lato"/>
                <a:cs typeface="Lato"/>
              </a:rPr>
              <a:t>events </a:t>
            </a:r>
            <a:r>
              <a:rPr dirty="0" sz="1800">
                <a:latin typeface="Lato"/>
                <a:cs typeface="Lato"/>
              </a:rPr>
              <a:t>with</a:t>
            </a:r>
            <a:r>
              <a:rPr dirty="0" sz="1800" spc="-33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timestamps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5">
                <a:latin typeface="Lato"/>
                <a:cs typeface="Lato"/>
              </a:rPr>
              <a:t>Identifying the</a:t>
            </a:r>
            <a:r>
              <a:rPr dirty="0" sz="1800" spc="-24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systems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Enables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automated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reporting,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dashboards,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alerting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62064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/>
              <a:t>New </a:t>
            </a:r>
            <a:r>
              <a:rPr dirty="0" spc="-5"/>
              <a:t>Training</a:t>
            </a:r>
            <a:r>
              <a:rPr dirty="0" spc="-345"/>
              <a:t> </a:t>
            </a:r>
            <a:r>
              <a:rPr dirty="0" spc="2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5057140" cy="258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Prediction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requests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form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new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training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datasets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For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supervised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learning,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labels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are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required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10">
                <a:latin typeface="Lato"/>
                <a:cs typeface="Lato"/>
              </a:rPr>
              <a:t>Direct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labeling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5">
                <a:latin typeface="Lato"/>
                <a:cs typeface="Lato"/>
              </a:rPr>
              <a:t>Manual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labeling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>
                <a:latin typeface="Lato"/>
                <a:cs typeface="Lato"/>
              </a:rPr>
              <a:t>Active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learning</a:t>
            </a:r>
            <a:endParaRPr sz="1800">
              <a:latin typeface="Lato"/>
              <a:cs typeface="La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○"/>
            </a:pPr>
            <a:endParaRPr sz="16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latin typeface="Lato"/>
                <a:cs typeface="Lato"/>
              </a:rPr>
              <a:t>Weak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supervision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9239" y="3344538"/>
            <a:ext cx="5171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5">
                <a:latin typeface="Lato"/>
                <a:cs typeface="Lato"/>
              </a:rPr>
              <a:t>Tracing </a:t>
            </a:r>
            <a:r>
              <a:rPr dirty="0" sz="4000" spc="15">
                <a:latin typeface="Lato"/>
                <a:cs typeface="Lato"/>
              </a:rPr>
              <a:t>for </a:t>
            </a:r>
            <a:r>
              <a:rPr dirty="0" sz="4000" spc="-20">
                <a:latin typeface="Lato"/>
                <a:cs typeface="Lato"/>
              </a:rPr>
              <a:t>ML</a:t>
            </a:r>
            <a:r>
              <a:rPr dirty="0" sz="4000" spc="-790">
                <a:latin typeface="Lato"/>
                <a:cs typeface="Lato"/>
              </a:rPr>
              <a:t> </a:t>
            </a:r>
            <a:r>
              <a:rPr dirty="0" sz="4000" spc="-5">
                <a:latin typeface="Lato"/>
                <a:cs typeface="Lato"/>
              </a:rPr>
              <a:t>Systems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7241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Distributed</a:t>
            </a:r>
            <a:r>
              <a:rPr dirty="0" spc="-185"/>
              <a:t> </a:t>
            </a:r>
            <a:r>
              <a:rPr dirty="0" spc="-15"/>
              <a:t>Tracing</a:t>
            </a:r>
          </a:p>
        </p:txBody>
      </p:sp>
      <p:sp>
        <p:nvSpPr>
          <p:cNvPr id="3" name="object 3"/>
          <p:cNvSpPr/>
          <p:nvPr/>
        </p:nvSpPr>
        <p:spPr>
          <a:xfrm>
            <a:off x="2427545" y="1225772"/>
            <a:ext cx="4230370" cy="2812415"/>
          </a:xfrm>
          <a:custGeom>
            <a:avLst/>
            <a:gdLst/>
            <a:ahLst/>
            <a:cxnLst/>
            <a:rect l="l" t="t" r="r" b="b"/>
            <a:pathLst>
              <a:path w="4230370" h="2812415">
                <a:moveTo>
                  <a:pt x="4230291" y="2812194"/>
                </a:moveTo>
                <a:lnTo>
                  <a:pt x="0" y="2812194"/>
                </a:lnTo>
                <a:lnTo>
                  <a:pt x="0" y="0"/>
                </a:lnTo>
                <a:lnTo>
                  <a:pt x="4230291" y="0"/>
                </a:lnTo>
                <a:lnTo>
                  <a:pt x="4230291" y="281219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68593" y="1706496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593" y="2828494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1914" y="2828494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914" y="1706496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3304" y="2242232"/>
            <a:ext cx="718820" cy="718820"/>
            <a:chOff x="4153304" y="2242232"/>
            <a:chExt cx="718820" cy="718820"/>
          </a:xfrm>
        </p:grpSpPr>
        <p:sp>
          <p:nvSpPr>
            <p:cNvPr id="9" name="object 9"/>
            <p:cNvSpPr/>
            <p:nvPr/>
          </p:nvSpPr>
          <p:spPr>
            <a:xfrm>
              <a:off x="4158066" y="2246995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5" h="709294">
                  <a:moveTo>
                    <a:pt x="354449" y="708898"/>
                  </a:moveTo>
                  <a:lnTo>
                    <a:pt x="306354" y="705662"/>
                  </a:lnTo>
                  <a:lnTo>
                    <a:pt x="260225" y="696236"/>
                  </a:lnTo>
                  <a:lnTo>
                    <a:pt x="216484" y="681043"/>
                  </a:lnTo>
                  <a:lnTo>
                    <a:pt x="175555" y="660504"/>
                  </a:lnTo>
                  <a:lnTo>
                    <a:pt x="137859" y="635042"/>
                  </a:lnTo>
                  <a:lnTo>
                    <a:pt x="103818" y="605080"/>
                  </a:lnTo>
                  <a:lnTo>
                    <a:pt x="73856" y="571039"/>
                  </a:lnTo>
                  <a:lnTo>
                    <a:pt x="48394" y="533343"/>
                  </a:lnTo>
                  <a:lnTo>
                    <a:pt x="27855" y="492413"/>
                  </a:lnTo>
                  <a:lnTo>
                    <a:pt x="12661" y="448673"/>
                  </a:lnTo>
                  <a:lnTo>
                    <a:pt x="3235" y="402544"/>
                  </a:lnTo>
                  <a:lnTo>
                    <a:pt x="0" y="354449"/>
                  </a:lnTo>
                  <a:lnTo>
                    <a:pt x="3235" y="306352"/>
                  </a:lnTo>
                  <a:lnTo>
                    <a:pt x="12661" y="260222"/>
                  </a:lnTo>
                  <a:lnTo>
                    <a:pt x="27855" y="216481"/>
                  </a:lnTo>
                  <a:lnTo>
                    <a:pt x="48394" y="175551"/>
                  </a:lnTo>
                  <a:lnTo>
                    <a:pt x="73856" y="137855"/>
                  </a:lnTo>
                  <a:lnTo>
                    <a:pt x="103819" y="103814"/>
                  </a:lnTo>
                  <a:lnTo>
                    <a:pt x="137859" y="73853"/>
                  </a:lnTo>
                  <a:lnTo>
                    <a:pt x="175555" y="48392"/>
                  </a:lnTo>
                  <a:lnTo>
                    <a:pt x="216484" y="27854"/>
                  </a:lnTo>
                  <a:lnTo>
                    <a:pt x="260225" y="12661"/>
                  </a:lnTo>
                  <a:lnTo>
                    <a:pt x="306354" y="3235"/>
                  </a:lnTo>
                  <a:lnTo>
                    <a:pt x="354449" y="0"/>
                  </a:lnTo>
                  <a:lnTo>
                    <a:pt x="401036" y="3074"/>
                  </a:lnTo>
                  <a:lnTo>
                    <a:pt x="446431" y="12143"/>
                  </a:lnTo>
                  <a:lnTo>
                    <a:pt x="490083" y="26981"/>
                  </a:lnTo>
                  <a:lnTo>
                    <a:pt x="531441" y="47357"/>
                  </a:lnTo>
                  <a:lnTo>
                    <a:pt x="569955" y="73044"/>
                  </a:lnTo>
                  <a:lnTo>
                    <a:pt x="605074" y="103815"/>
                  </a:lnTo>
                  <a:lnTo>
                    <a:pt x="635846" y="138933"/>
                  </a:lnTo>
                  <a:lnTo>
                    <a:pt x="661535" y="177448"/>
                  </a:lnTo>
                  <a:lnTo>
                    <a:pt x="681914" y="218809"/>
                  </a:lnTo>
                  <a:lnTo>
                    <a:pt x="696753" y="262463"/>
                  </a:lnTo>
                  <a:lnTo>
                    <a:pt x="705824" y="307861"/>
                  </a:lnTo>
                  <a:lnTo>
                    <a:pt x="708898" y="354449"/>
                  </a:lnTo>
                  <a:lnTo>
                    <a:pt x="705662" y="402544"/>
                  </a:lnTo>
                  <a:lnTo>
                    <a:pt x="696236" y="448673"/>
                  </a:lnTo>
                  <a:lnTo>
                    <a:pt x="681043" y="492413"/>
                  </a:lnTo>
                  <a:lnTo>
                    <a:pt x="660504" y="533343"/>
                  </a:lnTo>
                  <a:lnTo>
                    <a:pt x="635042" y="571039"/>
                  </a:lnTo>
                  <a:lnTo>
                    <a:pt x="605080" y="605080"/>
                  </a:lnTo>
                  <a:lnTo>
                    <a:pt x="571039" y="635042"/>
                  </a:lnTo>
                  <a:lnTo>
                    <a:pt x="533343" y="660504"/>
                  </a:lnTo>
                  <a:lnTo>
                    <a:pt x="492413" y="681043"/>
                  </a:lnTo>
                  <a:lnTo>
                    <a:pt x="448673" y="696236"/>
                  </a:lnTo>
                  <a:lnTo>
                    <a:pt x="402544" y="705662"/>
                  </a:lnTo>
                  <a:lnTo>
                    <a:pt x="354449" y="708898"/>
                  </a:lnTo>
                  <a:close/>
                </a:path>
              </a:pathLst>
            </a:custGeom>
            <a:solidFill>
              <a:srgbClr val="FFAA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58066" y="2246995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5" h="709294">
                  <a:moveTo>
                    <a:pt x="0" y="354449"/>
                  </a:moveTo>
                  <a:lnTo>
                    <a:pt x="3235" y="306352"/>
                  </a:lnTo>
                  <a:lnTo>
                    <a:pt x="12661" y="260222"/>
                  </a:lnTo>
                  <a:lnTo>
                    <a:pt x="27855" y="216481"/>
                  </a:lnTo>
                  <a:lnTo>
                    <a:pt x="48394" y="175551"/>
                  </a:lnTo>
                  <a:lnTo>
                    <a:pt x="73856" y="137855"/>
                  </a:lnTo>
                  <a:lnTo>
                    <a:pt x="103818" y="103815"/>
                  </a:lnTo>
                  <a:lnTo>
                    <a:pt x="137859" y="73853"/>
                  </a:lnTo>
                  <a:lnTo>
                    <a:pt x="175555" y="48392"/>
                  </a:lnTo>
                  <a:lnTo>
                    <a:pt x="216484" y="27854"/>
                  </a:lnTo>
                  <a:lnTo>
                    <a:pt x="260225" y="12661"/>
                  </a:lnTo>
                  <a:lnTo>
                    <a:pt x="306354" y="3235"/>
                  </a:lnTo>
                  <a:lnTo>
                    <a:pt x="354449" y="0"/>
                  </a:lnTo>
                  <a:lnTo>
                    <a:pt x="401036" y="3074"/>
                  </a:lnTo>
                  <a:lnTo>
                    <a:pt x="446431" y="12143"/>
                  </a:lnTo>
                  <a:lnTo>
                    <a:pt x="490083" y="26981"/>
                  </a:lnTo>
                  <a:lnTo>
                    <a:pt x="531441" y="47357"/>
                  </a:lnTo>
                  <a:lnTo>
                    <a:pt x="569955" y="73044"/>
                  </a:lnTo>
                  <a:lnTo>
                    <a:pt x="605073" y="103814"/>
                  </a:lnTo>
                  <a:lnTo>
                    <a:pt x="635846" y="138933"/>
                  </a:lnTo>
                  <a:lnTo>
                    <a:pt x="661535" y="177448"/>
                  </a:lnTo>
                  <a:lnTo>
                    <a:pt x="681914" y="218809"/>
                  </a:lnTo>
                  <a:lnTo>
                    <a:pt x="696753" y="262463"/>
                  </a:lnTo>
                  <a:lnTo>
                    <a:pt x="705824" y="307861"/>
                  </a:lnTo>
                  <a:lnTo>
                    <a:pt x="708898" y="354449"/>
                  </a:lnTo>
                  <a:lnTo>
                    <a:pt x="705662" y="402544"/>
                  </a:lnTo>
                  <a:lnTo>
                    <a:pt x="696236" y="448673"/>
                  </a:lnTo>
                  <a:lnTo>
                    <a:pt x="681043" y="492413"/>
                  </a:lnTo>
                  <a:lnTo>
                    <a:pt x="660504" y="533343"/>
                  </a:lnTo>
                  <a:lnTo>
                    <a:pt x="635042" y="571039"/>
                  </a:lnTo>
                  <a:lnTo>
                    <a:pt x="605080" y="605080"/>
                  </a:lnTo>
                  <a:lnTo>
                    <a:pt x="571039" y="635042"/>
                  </a:lnTo>
                  <a:lnTo>
                    <a:pt x="533343" y="660504"/>
                  </a:lnTo>
                  <a:lnTo>
                    <a:pt x="492413" y="681043"/>
                  </a:lnTo>
                  <a:lnTo>
                    <a:pt x="448673" y="696236"/>
                  </a:lnTo>
                  <a:lnTo>
                    <a:pt x="402544" y="705662"/>
                  </a:lnTo>
                  <a:lnTo>
                    <a:pt x="354449" y="708898"/>
                  </a:lnTo>
                  <a:lnTo>
                    <a:pt x="306354" y="705662"/>
                  </a:lnTo>
                  <a:lnTo>
                    <a:pt x="260225" y="696236"/>
                  </a:lnTo>
                  <a:lnTo>
                    <a:pt x="216484" y="681043"/>
                  </a:lnTo>
                  <a:lnTo>
                    <a:pt x="175555" y="660504"/>
                  </a:lnTo>
                  <a:lnTo>
                    <a:pt x="137859" y="635042"/>
                  </a:lnTo>
                  <a:lnTo>
                    <a:pt x="103818" y="605080"/>
                  </a:lnTo>
                  <a:lnTo>
                    <a:pt x="73856" y="571039"/>
                  </a:lnTo>
                  <a:lnTo>
                    <a:pt x="48394" y="533343"/>
                  </a:lnTo>
                  <a:lnTo>
                    <a:pt x="27855" y="492413"/>
                  </a:lnTo>
                  <a:lnTo>
                    <a:pt x="12661" y="448673"/>
                  </a:lnTo>
                  <a:lnTo>
                    <a:pt x="3235" y="402544"/>
                  </a:lnTo>
                  <a:lnTo>
                    <a:pt x="0" y="354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427545" y="1225772"/>
            <a:ext cx="4230370" cy="281241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R="85725">
              <a:lnSpc>
                <a:spcPct val="100000"/>
              </a:lnSpc>
              <a:spcBef>
                <a:spcPts val="1325"/>
              </a:spcBef>
            </a:pPr>
            <a:r>
              <a:rPr dirty="0" sz="1400" spc="-5"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1400">
                <a:latin typeface="Arial"/>
                <a:cs typeface="Arial"/>
              </a:rPr>
              <a:t>Monolithic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67504" y="2046658"/>
            <a:ext cx="1219200" cy="1150620"/>
            <a:chOff x="3867504" y="2046658"/>
            <a:chExt cx="1219200" cy="1150620"/>
          </a:xfrm>
        </p:grpSpPr>
        <p:sp>
          <p:nvSpPr>
            <p:cNvPr id="13" name="object 13"/>
            <p:cNvSpPr/>
            <p:nvPr/>
          </p:nvSpPr>
          <p:spPr>
            <a:xfrm>
              <a:off x="3881792" y="2060945"/>
              <a:ext cx="243840" cy="186055"/>
            </a:xfrm>
            <a:custGeom>
              <a:avLst/>
              <a:gdLst/>
              <a:ahLst/>
              <a:cxnLst/>
              <a:rect l="l" t="t" r="r" b="b"/>
              <a:pathLst>
                <a:path w="243839" h="186055">
                  <a:moveTo>
                    <a:pt x="0" y="0"/>
                  </a:moveTo>
                  <a:lnTo>
                    <a:pt x="243749" y="185847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82654" y="2194973"/>
              <a:ext cx="160299" cy="144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79377" y="2046658"/>
              <a:ext cx="306824" cy="2897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81792" y="2964619"/>
              <a:ext cx="250825" cy="218440"/>
            </a:xfrm>
            <a:custGeom>
              <a:avLst/>
              <a:gdLst/>
              <a:ahLst/>
              <a:cxnLst/>
              <a:rect l="l" t="t" r="r" b="b"/>
              <a:pathLst>
                <a:path w="250825" h="218439">
                  <a:moveTo>
                    <a:pt x="0" y="218324"/>
                  </a:moveTo>
                  <a:lnTo>
                    <a:pt x="250774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7304" y="2865181"/>
              <a:ext cx="157374" cy="149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77427" y="2868306"/>
              <a:ext cx="308774" cy="328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2934" y="1664771"/>
            <a:ext cx="3318510" cy="2124710"/>
            <a:chOff x="2832934" y="1664771"/>
            <a:chExt cx="3318510" cy="2124710"/>
          </a:xfrm>
        </p:grpSpPr>
        <p:sp>
          <p:nvSpPr>
            <p:cNvPr id="3" name="object 3"/>
            <p:cNvSpPr/>
            <p:nvPr/>
          </p:nvSpPr>
          <p:spPr>
            <a:xfrm>
              <a:off x="2837697" y="1669534"/>
              <a:ext cx="3308985" cy="2115185"/>
            </a:xfrm>
            <a:custGeom>
              <a:avLst/>
              <a:gdLst/>
              <a:ahLst/>
              <a:cxnLst/>
              <a:rect l="l" t="t" r="r" b="b"/>
              <a:pathLst>
                <a:path w="3308985" h="2115185">
                  <a:moveTo>
                    <a:pt x="2888150" y="160746"/>
                  </a:moveTo>
                  <a:lnTo>
                    <a:pt x="1720143" y="160746"/>
                  </a:lnTo>
                  <a:lnTo>
                    <a:pt x="1745136" y="124069"/>
                  </a:lnTo>
                  <a:lnTo>
                    <a:pt x="1775575" y="91381"/>
                  </a:lnTo>
                  <a:lnTo>
                    <a:pt x="1810832" y="63056"/>
                  </a:lnTo>
                  <a:lnTo>
                    <a:pt x="1850280" y="39471"/>
                  </a:lnTo>
                  <a:lnTo>
                    <a:pt x="1893291" y="21000"/>
                  </a:lnTo>
                  <a:lnTo>
                    <a:pt x="1939238" y="8019"/>
                  </a:lnTo>
                  <a:lnTo>
                    <a:pt x="1987493" y="902"/>
                  </a:lnTo>
                  <a:lnTo>
                    <a:pt x="2036422" y="0"/>
                  </a:lnTo>
                  <a:lnTo>
                    <a:pt x="2084345" y="5235"/>
                  </a:lnTo>
                  <a:lnTo>
                    <a:pt x="2130566" y="16342"/>
                  </a:lnTo>
                  <a:lnTo>
                    <a:pt x="2174388" y="33056"/>
                  </a:lnTo>
                  <a:lnTo>
                    <a:pt x="2215114" y="55109"/>
                  </a:lnTo>
                  <a:lnTo>
                    <a:pt x="2252047" y="82237"/>
                  </a:lnTo>
                  <a:lnTo>
                    <a:pt x="2284492" y="114174"/>
                  </a:lnTo>
                  <a:lnTo>
                    <a:pt x="2850408" y="114174"/>
                  </a:lnTo>
                  <a:lnTo>
                    <a:pt x="2873808" y="139655"/>
                  </a:lnTo>
                  <a:lnTo>
                    <a:pt x="2888150" y="160746"/>
                  </a:lnTo>
                  <a:close/>
                </a:path>
                <a:path w="3308985" h="2115185">
                  <a:moveTo>
                    <a:pt x="2850408" y="114174"/>
                  </a:moveTo>
                  <a:lnTo>
                    <a:pt x="2284492" y="114174"/>
                  </a:lnTo>
                  <a:lnTo>
                    <a:pt x="2321810" y="81044"/>
                  </a:lnTo>
                  <a:lnTo>
                    <a:pt x="2363534" y="53292"/>
                  </a:lnTo>
                  <a:lnTo>
                    <a:pt x="2408911" y="31122"/>
                  </a:lnTo>
                  <a:lnTo>
                    <a:pt x="2457192" y="14737"/>
                  </a:lnTo>
                  <a:lnTo>
                    <a:pt x="2507623" y="4341"/>
                  </a:lnTo>
                  <a:lnTo>
                    <a:pt x="2559455" y="138"/>
                  </a:lnTo>
                  <a:lnTo>
                    <a:pt x="2611937" y="2330"/>
                  </a:lnTo>
                  <a:lnTo>
                    <a:pt x="2664316" y="11122"/>
                  </a:lnTo>
                  <a:lnTo>
                    <a:pt x="2714720" y="26325"/>
                  </a:lnTo>
                  <a:lnTo>
                    <a:pt x="2761403" y="47283"/>
                  </a:lnTo>
                  <a:lnTo>
                    <a:pt x="2803833" y="73493"/>
                  </a:lnTo>
                  <a:lnTo>
                    <a:pt x="2841478" y="104451"/>
                  </a:lnTo>
                  <a:lnTo>
                    <a:pt x="2850408" y="114174"/>
                  </a:lnTo>
                  <a:close/>
                </a:path>
                <a:path w="3308985" h="2115185">
                  <a:moveTo>
                    <a:pt x="2928213" y="247404"/>
                  </a:moveTo>
                  <a:lnTo>
                    <a:pt x="1073669" y="247404"/>
                  </a:lnTo>
                  <a:lnTo>
                    <a:pt x="1102539" y="206830"/>
                  </a:lnTo>
                  <a:lnTo>
                    <a:pt x="1136965" y="170379"/>
                  </a:lnTo>
                  <a:lnTo>
                    <a:pt x="1176363" y="138413"/>
                  </a:lnTo>
                  <a:lnTo>
                    <a:pt x="1220149" y="111294"/>
                  </a:lnTo>
                  <a:lnTo>
                    <a:pt x="1267739" y="89385"/>
                  </a:lnTo>
                  <a:lnTo>
                    <a:pt x="1318549" y="73048"/>
                  </a:lnTo>
                  <a:lnTo>
                    <a:pt x="1371994" y="62647"/>
                  </a:lnTo>
                  <a:lnTo>
                    <a:pt x="1419738" y="58730"/>
                  </a:lnTo>
                  <a:lnTo>
                    <a:pt x="1467191" y="59695"/>
                  </a:lnTo>
                  <a:lnTo>
                    <a:pt x="1513894" y="65410"/>
                  </a:lnTo>
                  <a:lnTo>
                    <a:pt x="1559390" y="75748"/>
                  </a:lnTo>
                  <a:lnTo>
                    <a:pt x="1603221" y="90580"/>
                  </a:lnTo>
                  <a:lnTo>
                    <a:pt x="1644929" y="109776"/>
                  </a:lnTo>
                  <a:lnTo>
                    <a:pt x="1684055" y="133208"/>
                  </a:lnTo>
                  <a:lnTo>
                    <a:pt x="1720143" y="160746"/>
                  </a:lnTo>
                  <a:lnTo>
                    <a:pt x="2888150" y="160746"/>
                  </a:lnTo>
                  <a:lnTo>
                    <a:pt x="2900291" y="178602"/>
                  </a:lnTo>
                  <a:lnTo>
                    <a:pt x="2920396" y="220788"/>
                  </a:lnTo>
                  <a:lnTo>
                    <a:pt x="2928213" y="247404"/>
                  </a:lnTo>
                  <a:close/>
                </a:path>
                <a:path w="3308985" h="2115185">
                  <a:moveTo>
                    <a:pt x="394548" y="1731103"/>
                  </a:moveTo>
                  <a:lnTo>
                    <a:pt x="343964" y="1726023"/>
                  </a:lnTo>
                  <a:lnTo>
                    <a:pt x="295375" y="1714460"/>
                  </a:lnTo>
                  <a:lnTo>
                    <a:pt x="249565" y="1696777"/>
                  </a:lnTo>
                  <a:lnTo>
                    <a:pt x="207314" y="1673341"/>
                  </a:lnTo>
                  <a:lnTo>
                    <a:pt x="169406" y="1644515"/>
                  </a:lnTo>
                  <a:lnTo>
                    <a:pt x="136623" y="1610666"/>
                  </a:lnTo>
                  <a:lnTo>
                    <a:pt x="109746" y="1572159"/>
                  </a:lnTo>
                  <a:lnTo>
                    <a:pt x="90027" y="1530516"/>
                  </a:lnTo>
                  <a:lnTo>
                    <a:pt x="78130" y="1487508"/>
                  </a:lnTo>
                  <a:lnTo>
                    <a:pt x="73928" y="1443899"/>
                  </a:lnTo>
                  <a:lnTo>
                    <a:pt x="77296" y="1400453"/>
                  </a:lnTo>
                  <a:lnTo>
                    <a:pt x="88108" y="1357932"/>
                  </a:lnTo>
                  <a:lnTo>
                    <a:pt x="106238" y="1317100"/>
                  </a:lnTo>
                  <a:lnTo>
                    <a:pt x="131559" y="1278722"/>
                  </a:lnTo>
                  <a:lnTo>
                    <a:pt x="163946" y="1243559"/>
                  </a:lnTo>
                  <a:lnTo>
                    <a:pt x="120348" y="1216895"/>
                  </a:lnTo>
                  <a:lnTo>
                    <a:pt x="82830" y="1185135"/>
                  </a:lnTo>
                  <a:lnTo>
                    <a:pt x="51779" y="1149050"/>
                  </a:lnTo>
                  <a:lnTo>
                    <a:pt x="27584" y="1109410"/>
                  </a:lnTo>
                  <a:lnTo>
                    <a:pt x="10631" y="1066985"/>
                  </a:lnTo>
                  <a:lnTo>
                    <a:pt x="1307" y="1022546"/>
                  </a:lnTo>
                  <a:lnTo>
                    <a:pt x="0" y="976865"/>
                  </a:lnTo>
                  <a:lnTo>
                    <a:pt x="7096" y="930710"/>
                  </a:lnTo>
                  <a:lnTo>
                    <a:pt x="22467" y="886130"/>
                  </a:lnTo>
                  <a:lnTo>
                    <a:pt x="45263" y="845026"/>
                  </a:lnTo>
                  <a:lnTo>
                    <a:pt x="74768" y="807959"/>
                  </a:lnTo>
                  <a:lnTo>
                    <a:pt x="110265" y="775492"/>
                  </a:lnTo>
                  <a:lnTo>
                    <a:pt x="151038" y="748186"/>
                  </a:lnTo>
                  <a:lnTo>
                    <a:pt x="196370" y="726603"/>
                  </a:lnTo>
                  <a:lnTo>
                    <a:pt x="245545" y="711305"/>
                  </a:lnTo>
                  <a:lnTo>
                    <a:pt x="297846" y="702853"/>
                  </a:lnTo>
                  <a:lnTo>
                    <a:pt x="300621" y="696265"/>
                  </a:lnTo>
                  <a:lnTo>
                    <a:pt x="296155" y="649831"/>
                  </a:lnTo>
                  <a:lnTo>
                    <a:pt x="297182" y="603805"/>
                  </a:lnTo>
                  <a:lnTo>
                    <a:pt x="303534" y="558511"/>
                  </a:lnTo>
                  <a:lnTo>
                    <a:pt x="315043" y="514270"/>
                  </a:lnTo>
                  <a:lnTo>
                    <a:pt x="331543" y="471407"/>
                  </a:lnTo>
                  <a:lnTo>
                    <a:pt x="352865" y="430245"/>
                  </a:lnTo>
                  <a:lnTo>
                    <a:pt x="378842" y="391106"/>
                  </a:lnTo>
                  <a:lnTo>
                    <a:pt x="409306" y="354313"/>
                  </a:lnTo>
                  <a:lnTo>
                    <a:pt x="444089" y="320191"/>
                  </a:lnTo>
                  <a:lnTo>
                    <a:pt x="483025" y="289061"/>
                  </a:lnTo>
                  <a:lnTo>
                    <a:pt x="525945" y="261246"/>
                  </a:lnTo>
                  <a:lnTo>
                    <a:pt x="568021" y="239248"/>
                  </a:lnTo>
                  <a:lnTo>
                    <a:pt x="611790" y="221013"/>
                  </a:lnTo>
                  <a:lnTo>
                    <a:pt x="656939" y="206550"/>
                  </a:lnTo>
                  <a:lnTo>
                    <a:pt x="703153" y="195866"/>
                  </a:lnTo>
                  <a:lnTo>
                    <a:pt x="750121" y="188969"/>
                  </a:lnTo>
                  <a:lnTo>
                    <a:pt x="797529" y="185868"/>
                  </a:lnTo>
                  <a:lnTo>
                    <a:pt x="845064" y="186570"/>
                  </a:lnTo>
                  <a:lnTo>
                    <a:pt x="892411" y="191083"/>
                  </a:lnTo>
                  <a:lnTo>
                    <a:pt x="939259" y="199415"/>
                  </a:lnTo>
                  <a:lnTo>
                    <a:pt x="985293" y="211573"/>
                  </a:lnTo>
                  <a:lnTo>
                    <a:pt x="1030201" y="227567"/>
                  </a:lnTo>
                  <a:lnTo>
                    <a:pt x="1073669" y="247404"/>
                  </a:lnTo>
                  <a:lnTo>
                    <a:pt x="2928213" y="247404"/>
                  </a:lnTo>
                  <a:lnTo>
                    <a:pt x="2933591" y="265711"/>
                  </a:lnTo>
                  <a:lnTo>
                    <a:pt x="2981189" y="279820"/>
                  </a:lnTo>
                  <a:lnTo>
                    <a:pt x="3026025" y="298731"/>
                  </a:lnTo>
                  <a:lnTo>
                    <a:pt x="3067672" y="322133"/>
                  </a:lnTo>
                  <a:lnTo>
                    <a:pt x="3105701" y="349714"/>
                  </a:lnTo>
                  <a:lnTo>
                    <a:pt x="3139682" y="381163"/>
                  </a:lnTo>
                  <a:lnTo>
                    <a:pt x="3169188" y="416170"/>
                  </a:lnTo>
                  <a:lnTo>
                    <a:pt x="3193790" y="454423"/>
                  </a:lnTo>
                  <a:lnTo>
                    <a:pt x="3215414" y="501936"/>
                  </a:lnTo>
                  <a:lnTo>
                    <a:pt x="3228921" y="551153"/>
                  </a:lnTo>
                  <a:lnTo>
                    <a:pt x="3234290" y="601302"/>
                  </a:lnTo>
                  <a:lnTo>
                    <a:pt x="3231501" y="651611"/>
                  </a:lnTo>
                  <a:lnTo>
                    <a:pt x="3220533" y="701307"/>
                  </a:lnTo>
                  <a:lnTo>
                    <a:pt x="3201365" y="749618"/>
                  </a:lnTo>
                  <a:lnTo>
                    <a:pt x="3232437" y="788989"/>
                  </a:lnTo>
                  <a:lnTo>
                    <a:pt x="3258293" y="830519"/>
                  </a:lnTo>
                  <a:lnTo>
                    <a:pt x="3278874" y="873828"/>
                  </a:lnTo>
                  <a:lnTo>
                    <a:pt x="3294122" y="918536"/>
                  </a:lnTo>
                  <a:lnTo>
                    <a:pt x="3303977" y="964264"/>
                  </a:lnTo>
                  <a:lnTo>
                    <a:pt x="3308382" y="1010632"/>
                  </a:lnTo>
                  <a:lnTo>
                    <a:pt x="3307277" y="1057260"/>
                  </a:lnTo>
                  <a:lnTo>
                    <a:pt x="3300603" y="1103769"/>
                  </a:lnTo>
                  <a:lnTo>
                    <a:pt x="3288302" y="1149778"/>
                  </a:lnTo>
                  <a:lnTo>
                    <a:pt x="3270315" y="1194909"/>
                  </a:lnTo>
                  <a:lnTo>
                    <a:pt x="3249289" y="1234320"/>
                  </a:lnTo>
                  <a:lnTo>
                    <a:pt x="3224294" y="1271409"/>
                  </a:lnTo>
                  <a:lnTo>
                    <a:pt x="3195590" y="1305997"/>
                  </a:lnTo>
                  <a:lnTo>
                    <a:pt x="3163437" y="1337908"/>
                  </a:lnTo>
                  <a:lnTo>
                    <a:pt x="3128097" y="1366965"/>
                  </a:lnTo>
                  <a:lnTo>
                    <a:pt x="3089828" y="1392991"/>
                  </a:lnTo>
                  <a:lnTo>
                    <a:pt x="3048893" y="1415809"/>
                  </a:lnTo>
                  <a:lnTo>
                    <a:pt x="3005552" y="1435242"/>
                  </a:lnTo>
                  <a:lnTo>
                    <a:pt x="2960064" y="1451113"/>
                  </a:lnTo>
                  <a:lnTo>
                    <a:pt x="2912690" y="1463244"/>
                  </a:lnTo>
                  <a:lnTo>
                    <a:pt x="2863691" y="1471459"/>
                  </a:lnTo>
                  <a:lnTo>
                    <a:pt x="2860109" y="1517440"/>
                  </a:lnTo>
                  <a:lnTo>
                    <a:pt x="2850398" y="1562164"/>
                  </a:lnTo>
                  <a:lnTo>
                    <a:pt x="2834837" y="1605224"/>
                  </a:lnTo>
                  <a:lnTo>
                    <a:pt x="2813706" y="1646216"/>
                  </a:lnTo>
                  <a:lnTo>
                    <a:pt x="2787282" y="1684732"/>
                  </a:lnTo>
                  <a:lnTo>
                    <a:pt x="2755845" y="1720368"/>
                  </a:lnTo>
                  <a:lnTo>
                    <a:pt x="2745820" y="1729333"/>
                  </a:lnTo>
                  <a:lnTo>
                    <a:pt x="446346" y="1729333"/>
                  </a:lnTo>
                  <a:lnTo>
                    <a:pt x="394548" y="1731103"/>
                  </a:lnTo>
                  <a:close/>
                </a:path>
                <a:path w="3308985" h="2115185">
                  <a:moveTo>
                    <a:pt x="965514" y="1988838"/>
                  </a:moveTo>
                  <a:lnTo>
                    <a:pt x="913475" y="1987354"/>
                  </a:lnTo>
                  <a:lnTo>
                    <a:pt x="861542" y="1981832"/>
                  </a:lnTo>
                  <a:lnTo>
                    <a:pt x="810020" y="1972233"/>
                  </a:lnTo>
                  <a:lnTo>
                    <a:pt x="759680" y="1958662"/>
                  </a:lnTo>
                  <a:lnTo>
                    <a:pt x="711255" y="1941357"/>
                  </a:lnTo>
                  <a:lnTo>
                    <a:pt x="664990" y="1920481"/>
                  </a:lnTo>
                  <a:lnTo>
                    <a:pt x="621126" y="1896196"/>
                  </a:lnTo>
                  <a:lnTo>
                    <a:pt x="579907" y="1868666"/>
                  </a:lnTo>
                  <a:lnTo>
                    <a:pt x="541576" y="1838052"/>
                  </a:lnTo>
                  <a:lnTo>
                    <a:pt x="506377" y="1804516"/>
                  </a:lnTo>
                  <a:lnTo>
                    <a:pt x="474552" y="1768223"/>
                  </a:lnTo>
                  <a:lnTo>
                    <a:pt x="446346" y="1729333"/>
                  </a:lnTo>
                  <a:lnTo>
                    <a:pt x="2745820" y="1729333"/>
                  </a:lnTo>
                  <a:lnTo>
                    <a:pt x="2719673" y="1752717"/>
                  </a:lnTo>
                  <a:lnTo>
                    <a:pt x="2679046" y="1781374"/>
                  </a:lnTo>
                  <a:lnTo>
                    <a:pt x="2654035" y="1795083"/>
                  </a:lnTo>
                  <a:lnTo>
                    <a:pt x="2186792" y="1795083"/>
                  </a:lnTo>
                  <a:lnTo>
                    <a:pt x="2168456" y="1839494"/>
                  </a:lnTo>
                  <a:lnTo>
                    <a:pt x="2145229" y="1881477"/>
                  </a:lnTo>
                  <a:lnTo>
                    <a:pt x="2121464" y="1915083"/>
                  </a:lnTo>
                  <a:lnTo>
                    <a:pt x="1263019" y="1915083"/>
                  </a:lnTo>
                  <a:lnTo>
                    <a:pt x="1216704" y="1937025"/>
                  </a:lnTo>
                  <a:lnTo>
                    <a:pt x="1168677" y="1955158"/>
                  </a:lnTo>
                  <a:lnTo>
                    <a:pt x="1119241" y="1969444"/>
                  </a:lnTo>
                  <a:lnTo>
                    <a:pt x="1068700" y="1979845"/>
                  </a:lnTo>
                  <a:lnTo>
                    <a:pt x="1017357" y="1986322"/>
                  </a:lnTo>
                  <a:lnTo>
                    <a:pt x="965514" y="1988838"/>
                  </a:lnTo>
                  <a:close/>
                </a:path>
                <a:path w="3308985" h="2115185">
                  <a:moveTo>
                    <a:pt x="2434614" y="1853355"/>
                  </a:moveTo>
                  <a:lnTo>
                    <a:pt x="2383086" y="1852106"/>
                  </a:lnTo>
                  <a:lnTo>
                    <a:pt x="2331997" y="1845640"/>
                  </a:lnTo>
                  <a:lnTo>
                    <a:pt x="2281890" y="1833973"/>
                  </a:lnTo>
                  <a:lnTo>
                    <a:pt x="2233307" y="1817116"/>
                  </a:lnTo>
                  <a:lnTo>
                    <a:pt x="2186792" y="1795083"/>
                  </a:lnTo>
                  <a:lnTo>
                    <a:pt x="2654035" y="1795083"/>
                  </a:lnTo>
                  <a:lnTo>
                    <a:pt x="2586393" y="1825678"/>
                  </a:lnTo>
                  <a:lnTo>
                    <a:pt x="2536810" y="1840154"/>
                  </a:lnTo>
                  <a:lnTo>
                    <a:pt x="2486036" y="1849376"/>
                  </a:lnTo>
                  <a:lnTo>
                    <a:pt x="2434614" y="1853355"/>
                  </a:lnTo>
                  <a:close/>
                </a:path>
                <a:path w="3308985" h="2115185">
                  <a:moveTo>
                    <a:pt x="1670089" y="2115103"/>
                  </a:moveTo>
                  <a:lnTo>
                    <a:pt x="1621710" y="2111275"/>
                  </a:lnTo>
                  <a:lnTo>
                    <a:pt x="1574250" y="2103549"/>
                  </a:lnTo>
                  <a:lnTo>
                    <a:pt x="1528002" y="2092039"/>
                  </a:lnTo>
                  <a:lnTo>
                    <a:pt x="1483262" y="2076858"/>
                  </a:lnTo>
                  <a:lnTo>
                    <a:pt x="1440326" y="2058120"/>
                  </a:lnTo>
                  <a:lnTo>
                    <a:pt x="1399487" y="2035941"/>
                  </a:lnTo>
                  <a:lnTo>
                    <a:pt x="1361042" y="2010433"/>
                  </a:lnTo>
                  <a:lnTo>
                    <a:pt x="1325286" y="1981712"/>
                  </a:lnTo>
                  <a:lnTo>
                    <a:pt x="1292513" y="1949890"/>
                  </a:lnTo>
                  <a:lnTo>
                    <a:pt x="1263019" y="1915083"/>
                  </a:lnTo>
                  <a:lnTo>
                    <a:pt x="2121464" y="1915083"/>
                  </a:lnTo>
                  <a:lnTo>
                    <a:pt x="2085368" y="1957201"/>
                  </a:lnTo>
                  <a:lnTo>
                    <a:pt x="2049370" y="1990465"/>
                  </a:lnTo>
                  <a:lnTo>
                    <a:pt x="2009749" y="2020344"/>
                  </a:lnTo>
                  <a:lnTo>
                    <a:pt x="1966823" y="2046599"/>
                  </a:lnTo>
                  <a:lnTo>
                    <a:pt x="1920910" y="2068993"/>
                  </a:lnTo>
                  <a:lnTo>
                    <a:pt x="1872326" y="2087285"/>
                  </a:lnTo>
                  <a:lnTo>
                    <a:pt x="1821390" y="2101236"/>
                  </a:lnTo>
                  <a:lnTo>
                    <a:pt x="1768418" y="2110608"/>
                  </a:lnTo>
                  <a:lnTo>
                    <a:pt x="1719090" y="2114919"/>
                  </a:lnTo>
                  <a:lnTo>
                    <a:pt x="1670089" y="2115103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37697" y="1669534"/>
              <a:ext cx="3308985" cy="2115185"/>
            </a:xfrm>
            <a:custGeom>
              <a:avLst/>
              <a:gdLst/>
              <a:ahLst/>
              <a:cxnLst/>
              <a:rect l="l" t="t" r="r" b="b"/>
              <a:pathLst>
                <a:path w="3308985" h="2115185">
                  <a:moveTo>
                    <a:pt x="300621" y="696265"/>
                  </a:moveTo>
                  <a:lnTo>
                    <a:pt x="296155" y="649831"/>
                  </a:lnTo>
                  <a:lnTo>
                    <a:pt x="297182" y="603805"/>
                  </a:lnTo>
                  <a:lnTo>
                    <a:pt x="303534" y="558511"/>
                  </a:lnTo>
                  <a:lnTo>
                    <a:pt x="315043" y="514270"/>
                  </a:lnTo>
                  <a:lnTo>
                    <a:pt x="331543" y="471407"/>
                  </a:lnTo>
                  <a:lnTo>
                    <a:pt x="352865" y="430245"/>
                  </a:lnTo>
                  <a:lnTo>
                    <a:pt x="378842" y="391106"/>
                  </a:lnTo>
                  <a:lnTo>
                    <a:pt x="409306" y="354313"/>
                  </a:lnTo>
                  <a:lnTo>
                    <a:pt x="444089" y="320191"/>
                  </a:lnTo>
                  <a:lnTo>
                    <a:pt x="483025" y="289061"/>
                  </a:lnTo>
                  <a:lnTo>
                    <a:pt x="525945" y="261246"/>
                  </a:lnTo>
                  <a:lnTo>
                    <a:pt x="568021" y="239248"/>
                  </a:lnTo>
                  <a:lnTo>
                    <a:pt x="611790" y="221013"/>
                  </a:lnTo>
                  <a:lnTo>
                    <a:pt x="656939" y="206550"/>
                  </a:lnTo>
                  <a:lnTo>
                    <a:pt x="703153" y="195866"/>
                  </a:lnTo>
                  <a:lnTo>
                    <a:pt x="750121" y="188969"/>
                  </a:lnTo>
                  <a:lnTo>
                    <a:pt x="797529" y="185868"/>
                  </a:lnTo>
                  <a:lnTo>
                    <a:pt x="845064" y="186570"/>
                  </a:lnTo>
                  <a:lnTo>
                    <a:pt x="892411" y="191083"/>
                  </a:lnTo>
                  <a:lnTo>
                    <a:pt x="939259" y="199415"/>
                  </a:lnTo>
                  <a:lnTo>
                    <a:pt x="985293" y="211573"/>
                  </a:lnTo>
                  <a:lnTo>
                    <a:pt x="1030201" y="227567"/>
                  </a:lnTo>
                  <a:lnTo>
                    <a:pt x="1073669" y="247404"/>
                  </a:lnTo>
                  <a:lnTo>
                    <a:pt x="1102539" y="206830"/>
                  </a:lnTo>
                  <a:lnTo>
                    <a:pt x="1136965" y="170379"/>
                  </a:lnTo>
                  <a:lnTo>
                    <a:pt x="1176363" y="138413"/>
                  </a:lnTo>
                  <a:lnTo>
                    <a:pt x="1220149" y="111294"/>
                  </a:lnTo>
                  <a:lnTo>
                    <a:pt x="1267739" y="89385"/>
                  </a:lnTo>
                  <a:lnTo>
                    <a:pt x="1318549" y="73048"/>
                  </a:lnTo>
                  <a:lnTo>
                    <a:pt x="1371994" y="62647"/>
                  </a:lnTo>
                  <a:lnTo>
                    <a:pt x="1419738" y="58730"/>
                  </a:lnTo>
                  <a:lnTo>
                    <a:pt x="1467191" y="59695"/>
                  </a:lnTo>
                  <a:lnTo>
                    <a:pt x="1513894" y="65410"/>
                  </a:lnTo>
                  <a:lnTo>
                    <a:pt x="1559390" y="75748"/>
                  </a:lnTo>
                  <a:lnTo>
                    <a:pt x="1603221" y="90580"/>
                  </a:lnTo>
                  <a:lnTo>
                    <a:pt x="1644929" y="109776"/>
                  </a:lnTo>
                  <a:lnTo>
                    <a:pt x="1684055" y="133208"/>
                  </a:lnTo>
                  <a:lnTo>
                    <a:pt x="1720143" y="160746"/>
                  </a:lnTo>
                  <a:lnTo>
                    <a:pt x="1745136" y="124069"/>
                  </a:lnTo>
                  <a:lnTo>
                    <a:pt x="1775575" y="91381"/>
                  </a:lnTo>
                  <a:lnTo>
                    <a:pt x="1810832" y="63056"/>
                  </a:lnTo>
                  <a:lnTo>
                    <a:pt x="1850279" y="39471"/>
                  </a:lnTo>
                  <a:lnTo>
                    <a:pt x="1893291" y="21000"/>
                  </a:lnTo>
                  <a:lnTo>
                    <a:pt x="1939237" y="8019"/>
                  </a:lnTo>
                  <a:lnTo>
                    <a:pt x="1987492" y="902"/>
                  </a:lnTo>
                  <a:lnTo>
                    <a:pt x="2036422" y="0"/>
                  </a:lnTo>
                  <a:lnTo>
                    <a:pt x="2084345" y="5235"/>
                  </a:lnTo>
                  <a:lnTo>
                    <a:pt x="2130566" y="16342"/>
                  </a:lnTo>
                  <a:lnTo>
                    <a:pt x="2174388" y="33056"/>
                  </a:lnTo>
                  <a:lnTo>
                    <a:pt x="2215114" y="55109"/>
                  </a:lnTo>
                  <a:lnTo>
                    <a:pt x="2252047" y="82237"/>
                  </a:lnTo>
                  <a:lnTo>
                    <a:pt x="2284492" y="114174"/>
                  </a:lnTo>
                  <a:lnTo>
                    <a:pt x="2321810" y="81044"/>
                  </a:lnTo>
                  <a:lnTo>
                    <a:pt x="2363534" y="53292"/>
                  </a:lnTo>
                  <a:lnTo>
                    <a:pt x="2408911" y="31122"/>
                  </a:lnTo>
                  <a:lnTo>
                    <a:pt x="2457192" y="14737"/>
                  </a:lnTo>
                  <a:lnTo>
                    <a:pt x="2507623" y="4341"/>
                  </a:lnTo>
                  <a:lnTo>
                    <a:pt x="2559455" y="138"/>
                  </a:lnTo>
                  <a:lnTo>
                    <a:pt x="2611937" y="2330"/>
                  </a:lnTo>
                  <a:lnTo>
                    <a:pt x="2664316" y="11122"/>
                  </a:lnTo>
                  <a:lnTo>
                    <a:pt x="2714720" y="26325"/>
                  </a:lnTo>
                  <a:lnTo>
                    <a:pt x="2761403" y="47283"/>
                  </a:lnTo>
                  <a:lnTo>
                    <a:pt x="2803833" y="73493"/>
                  </a:lnTo>
                  <a:lnTo>
                    <a:pt x="2841478" y="104451"/>
                  </a:lnTo>
                  <a:lnTo>
                    <a:pt x="2873808" y="139655"/>
                  </a:lnTo>
                  <a:lnTo>
                    <a:pt x="2900291" y="178602"/>
                  </a:lnTo>
                  <a:lnTo>
                    <a:pt x="2920396" y="220788"/>
                  </a:lnTo>
                  <a:lnTo>
                    <a:pt x="2933591" y="265711"/>
                  </a:lnTo>
                  <a:lnTo>
                    <a:pt x="2981188" y="279820"/>
                  </a:lnTo>
                  <a:lnTo>
                    <a:pt x="3026025" y="298731"/>
                  </a:lnTo>
                  <a:lnTo>
                    <a:pt x="3067672" y="322133"/>
                  </a:lnTo>
                  <a:lnTo>
                    <a:pt x="3105700" y="349714"/>
                  </a:lnTo>
                  <a:lnTo>
                    <a:pt x="3139682" y="381163"/>
                  </a:lnTo>
                  <a:lnTo>
                    <a:pt x="3169188" y="416170"/>
                  </a:lnTo>
                  <a:lnTo>
                    <a:pt x="3193790" y="454423"/>
                  </a:lnTo>
                  <a:lnTo>
                    <a:pt x="3215414" y="501936"/>
                  </a:lnTo>
                  <a:lnTo>
                    <a:pt x="3228921" y="551153"/>
                  </a:lnTo>
                  <a:lnTo>
                    <a:pt x="3234290" y="601302"/>
                  </a:lnTo>
                  <a:lnTo>
                    <a:pt x="3231501" y="651611"/>
                  </a:lnTo>
                  <a:lnTo>
                    <a:pt x="3220533" y="701307"/>
                  </a:lnTo>
                  <a:lnTo>
                    <a:pt x="3201365" y="749618"/>
                  </a:lnTo>
                  <a:lnTo>
                    <a:pt x="3232437" y="788989"/>
                  </a:lnTo>
                  <a:lnTo>
                    <a:pt x="3258293" y="830519"/>
                  </a:lnTo>
                  <a:lnTo>
                    <a:pt x="3278874" y="873828"/>
                  </a:lnTo>
                  <a:lnTo>
                    <a:pt x="3294122" y="918536"/>
                  </a:lnTo>
                  <a:lnTo>
                    <a:pt x="3303977" y="964264"/>
                  </a:lnTo>
                  <a:lnTo>
                    <a:pt x="3308382" y="1010632"/>
                  </a:lnTo>
                  <a:lnTo>
                    <a:pt x="3307277" y="1057260"/>
                  </a:lnTo>
                  <a:lnTo>
                    <a:pt x="3300603" y="1103769"/>
                  </a:lnTo>
                  <a:lnTo>
                    <a:pt x="3288302" y="1149778"/>
                  </a:lnTo>
                  <a:lnTo>
                    <a:pt x="3270315" y="1194909"/>
                  </a:lnTo>
                  <a:lnTo>
                    <a:pt x="3249289" y="1234320"/>
                  </a:lnTo>
                  <a:lnTo>
                    <a:pt x="3224294" y="1271409"/>
                  </a:lnTo>
                  <a:lnTo>
                    <a:pt x="3195590" y="1305997"/>
                  </a:lnTo>
                  <a:lnTo>
                    <a:pt x="3163437" y="1337908"/>
                  </a:lnTo>
                  <a:lnTo>
                    <a:pt x="3128096" y="1366965"/>
                  </a:lnTo>
                  <a:lnTo>
                    <a:pt x="3089828" y="1392991"/>
                  </a:lnTo>
                  <a:lnTo>
                    <a:pt x="3048893" y="1415809"/>
                  </a:lnTo>
                  <a:lnTo>
                    <a:pt x="3005551" y="1435242"/>
                  </a:lnTo>
                  <a:lnTo>
                    <a:pt x="2960063" y="1451113"/>
                  </a:lnTo>
                  <a:lnTo>
                    <a:pt x="2912690" y="1463244"/>
                  </a:lnTo>
                  <a:lnTo>
                    <a:pt x="2863691" y="1471459"/>
                  </a:lnTo>
                  <a:lnTo>
                    <a:pt x="2860108" y="1517440"/>
                  </a:lnTo>
                  <a:lnTo>
                    <a:pt x="2850398" y="1562164"/>
                  </a:lnTo>
                  <a:lnTo>
                    <a:pt x="2834837" y="1605224"/>
                  </a:lnTo>
                  <a:lnTo>
                    <a:pt x="2813705" y="1646215"/>
                  </a:lnTo>
                  <a:lnTo>
                    <a:pt x="2787282" y="1684732"/>
                  </a:lnTo>
                  <a:lnTo>
                    <a:pt x="2755845" y="1720368"/>
                  </a:lnTo>
                  <a:lnTo>
                    <a:pt x="2719673" y="1752717"/>
                  </a:lnTo>
                  <a:lnTo>
                    <a:pt x="2679046" y="1781374"/>
                  </a:lnTo>
                  <a:lnTo>
                    <a:pt x="2634241" y="1805933"/>
                  </a:lnTo>
                  <a:lnTo>
                    <a:pt x="2586393" y="1825678"/>
                  </a:lnTo>
                  <a:lnTo>
                    <a:pt x="2536810" y="1840154"/>
                  </a:lnTo>
                  <a:lnTo>
                    <a:pt x="2486036" y="1849376"/>
                  </a:lnTo>
                  <a:lnTo>
                    <a:pt x="2434614" y="1853355"/>
                  </a:lnTo>
                  <a:lnTo>
                    <a:pt x="2383086" y="1852105"/>
                  </a:lnTo>
                  <a:lnTo>
                    <a:pt x="2331997" y="1845640"/>
                  </a:lnTo>
                  <a:lnTo>
                    <a:pt x="2281890" y="1833973"/>
                  </a:lnTo>
                  <a:lnTo>
                    <a:pt x="2233307" y="1817116"/>
                  </a:lnTo>
                  <a:lnTo>
                    <a:pt x="2186792" y="1795083"/>
                  </a:lnTo>
                  <a:lnTo>
                    <a:pt x="2168456" y="1839494"/>
                  </a:lnTo>
                  <a:lnTo>
                    <a:pt x="2145229" y="1881477"/>
                  </a:lnTo>
                  <a:lnTo>
                    <a:pt x="2117427" y="1920792"/>
                  </a:lnTo>
                  <a:lnTo>
                    <a:pt x="2085368" y="1957201"/>
                  </a:lnTo>
                  <a:lnTo>
                    <a:pt x="2049370" y="1990464"/>
                  </a:lnTo>
                  <a:lnTo>
                    <a:pt x="2009749" y="2020344"/>
                  </a:lnTo>
                  <a:lnTo>
                    <a:pt x="1966823" y="2046599"/>
                  </a:lnTo>
                  <a:lnTo>
                    <a:pt x="1920910" y="2068993"/>
                  </a:lnTo>
                  <a:lnTo>
                    <a:pt x="1872326" y="2087284"/>
                  </a:lnTo>
                  <a:lnTo>
                    <a:pt x="1821390" y="2101236"/>
                  </a:lnTo>
                  <a:lnTo>
                    <a:pt x="1768418" y="2110607"/>
                  </a:lnTo>
                  <a:lnTo>
                    <a:pt x="1719090" y="2114919"/>
                  </a:lnTo>
                  <a:lnTo>
                    <a:pt x="1670089" y="2115103"/>
                  </a:lnTo>
                  <a:lnTo>
                    <a:pt x="1621710" y="2111275"/>
                  </a:lnTo>
                  <a:lnTo>
                    <a:pt x="1574250" y="2103549"/>
                  </a:lnTo>
                  <a:lnTo>
                    <a:pt x="1528002" y="2092038"/>
                  </a:lnTo>
                  <a:lnTo>
                    <a:pt x="1483262" y="2076858"/>
                  </a:lnTo>
                  <a:lnTo>
                    <a:pt x="1440326" y="2058120"/>
                  </a:lnTo>
                  <a:lnTo>
                    <a:pt x="1399487" y="2035941"/>
                  </a:lnTo>
                  <a:lnTo>
                    <a:pt x="1361042" y="2010433"/>
                  </a:lnTo>
                  <a:lnTo>
                    <a:pt x="1325286" y="1981712"/>
                  </a:lnTo>
                  <a:lnTo>
                    <a:pt x="1292513" y="1949890"/>
                  </a:lnTo>
                  <a:lnTo>
                    <a:pt x="1263019" y="1915083"/>
                  </a:lnTo>
                  <a:lnTo>
                    <a:pt x="1216704" y="1937025"/>
                  </a:lnTo>
                  <a:lnTo>
                    <a:pt x="1168677" y="1955158"/>
                  </a:lnTo>
                  <a:lnTo>
                    <a:pt x="1119241" y="1969444"/>
                  </a:lnTo>
                  <a:lnTo>
                    <a:pt x="1068700" y="1979845"/>
                  </a:lnTo>
                  <a:lnTo>
                    <a:pt x="1017357" y="1986322"/>
                  </a:lnTo>
                  <a:lnTo>
                    <a:pt x="965514" y="1988838"/>
                  </a:lnTo>
                  <a:lnTo>
                    <a:pt x="913475" y="1987354"/>
                  </a:lnTo>
                  <a:lnTo>
                    <a:pt x="861542" y="1981832"/>
                  </a:lnTo>
                  <a:lnTo>
                    <a:pt x="810020" y="1972233"/>
                  </a:lnTo>
                  <a:lnTo>
                    <a:pt x="759680" y="1958662"/>
                  </a:lnTo>
                  <a:lnTo>
                    <a:pt x="711255" y="1941357"/>
                  </a:lnTo>
                  <a:lnTo>
                    <a:pt x="664990" y="1920481"/>
                  </a:lnTo>
                  <a:lnTo>
                    <a:pt x="621126" y="1896196"/>
                  </a:lnTo>
                  <a:lnTo>
                    <a:pt x="579907" y="1868666"/>
                  </a:lnTo>
                  <a:lnTo>
                    <a:pt x="541576" y="1838052"/>
                  </a:lnTo>
                  <a:lnTo>
                    <a:pt x="506377" y="1804516"/>
                  </a:lnTo>
                  <a:lnTo>
                    <a:pt x="474552" y="1768223"/>
                  </a:lnTo>
                  <a:lnTo>
                    <a:pt x="446346" y="1729333"/>
                  </a:lnTo>
                  <a:lnTo>
                    <a:pt x="394548" y="1731103"/>
                  </a:lnTo>
                  <a:lnTo>
                    <a:pt x="343964" y="1726023"/>
                  </a:lnTo>
                  <a:lnTo>
                    <a:pt x="295375" y="1714460"/>
                  </a:lnTo>
                  <a:lnTo>
                    <a:pt x="249565" y="1696777"/>
                  </a:lnTo>
                  <a:lnTo>
                    <a:pt x="207314" y="1673341"/>
                  </a:lnTo>
                  <a:lnTo>
                    <a:pt x="169406" y="1644515"/>
                  </a:lnTo>
                  <a:lnTo>
                    <a:pt x="136623" y="1610666"/>
                  </a:lnTo>
                  <a:lnTo>
                    <a:pt x="109746" y="1572159"/>
                  </a:lnTo>
                  <a:lnTo>
                    <a:pt x="90027" y="1530516"/>
                  </a:lnTo>
                  <a:lnTo>
                    <a:pt x="78130" y="1487508"/>
                  </a:lnTo>
                  <a:lnTo>
                    <a:pt x="73928" y="1443899"/>
                  </a:lnTo>
                  <a:lnTo>
                    <a:pt x="77296" y="1400453"/>
                  </a:lnTo>
                  <a:lnTo>
                    <a:pt x="88108" y="1357932"/>
                  </a:lnTo>
                  <a:lnTo>
                    <a:pt x="106238" y="1317100"/>
                  </a:lnTo>
                  <a:lnTo>
                    <a:pt x="131559" y="1278722"/>
                  </a:lnTo>
                  <a:lnTo>
                    <a:pt x="163946" y="1243559"/>
                  </a:lnTo>
                  <a:lnTo>
                    <a:pt x="120348" y="1216895"/>
                  </a:lnTo>
                  <a:lnTo>
                    <a:pt x="82830" y="1185135"/>
                  </a:lnTo>
                  <a:lnTo>
                    <a:pt x="51779" y="1149050"/>
                  </a:lnTo>
                  <a:lnTo>
                    <a:pt x="27584" y="1109409"/>
                  </a:lnTo>
                  <a:lnTo>
                    <a:pt x="10631" y="1066985"/>
                  </a:lnTo>
                  <a:lnTo>
                    <a:pt x="1307" y="1022546"/>
                  </a:lnTo>
                  <a:lnTo>
                    <a:pt x="0" y="976865"/>
                  </a:lnTo>
                  <a:lnTo>
                    <a:pt x="7096" y="930710"/>
                  </a:lnTo>
                  <a:lnTo>
                    <a:pt x="22467" y="886130"/>
                  </a:lnTo>
                  <a:lnTo>
                    <a:pt x="45263" y="845026"/>
                  </a:lnTo>
                  <a:lnTo>
                    <a:pt x="74768" y="807959"/>
                  </a:lnTo>
                  <a:lnTo>
                    <a:pt x="110265" y="775492"/>
                  </a:lnTo>
                  <a:lnTo>
                    <a:pt x="151038" y="748186"/>
                  </a:lnTo>
                  <a:lnTo>
                    <a:pt x="196370" y="726603"/>
                  </a:lnTo>
                  <a:lnTo>
                    <a:pt x="245545" y="711305"/>
                  </a:lnTo>
                  <a:lnTo>
                    <a:pt x="297846" y="702853"/>
                  </a:lnTo>
                  <a:lnTo>
                    <a:pt x="300621" y="696265"/>
                  </a:lnTo>
                  <a:close/>
                </a:path>
                <a:path w="3308985" h="2115185">
                  <a:moveTo>
                    <a:pt x="163996" y="1243534"/>
                  </a:moveTo>
                  <a:lnTo>
                    <a:pt x="209454" y="1262949"/>
                  </a:lnTo>
                  <a:lnTo>
                    <a:pt x="257471" y="1276040"/>
                  </a:lnTo>
                  <a:lnTo>
                    <a:pt x="307194" y="1282635"/>
                  </a:lnTo>
                  <a:lnTo>
                    <a:pt x="357771" y="1282559"/>
                  </a:lnTo>
                </a:path>
                <a:path w="3308985" h="2115185">
                  <a:moveTo>
                    <a:pt x="446346" y="1729308"/>
                  </a:moveTo>
                  <a:lnTo>
                    <a:pt x="468047" y="1726475"/>
                  </a:lnTo>
                  <a:lnTo>
                    <a:pt x="489458" y="1722408"/>
                  </a:lnTo>
                  <a:lnTo>
                    <a:pt x="510513" y="1717123"/>
                  </a:lnTo>
                  <a:lnTo>
                    <a:pt x="531145" y="1710633"/>
                  </a:lnTo>
                </a:path>
                <a:path w="3308985" h="2115185">
                  <a:moveTo>
                    <a:pt x="1262994" y="1915083"/>
                  </a:moveTo>
                  <a:lnTo>
                    <a:pt x="1248284" y="1894700"/>
                  </a:lnTo>
                  <a:lnTo>
                    <a:pt x="1234847" y="1873674"/>
                  </a:lnTo>
                  <a:lnTo>
                    <a:pt x="1222708" y="1852051"/>
                  </a:lnTo>
                  <a:lnTo>
                    <a:pt x="1211894" y="1829883"/>
                  </a:lnTo>
                </a:path>
                <a:path w="3308985" h="2115185">
                  <a:moveTo>
                    <a:pt x="2186792" y="1795083"/>
                  </a:moveTo>
                  <a:lnTo>
                    <a:pt x="2194008" y="1772085"/>
                  </a:lnTo>
                  <a:lnTo>
                    <a:pt x="2199823" y="1748802"/>
                  </a:lnTo>
                  <a:lnTo>
                    <a:pt x="2204223" y="1725284"/>
                  </a:lnTo>
                  <a:lnTo>
                    <a:pt x="2207192" y="1701583"/>
                  </a:lnTo>
                </a:path>
                <a:path w="3308985" h="2115185">
                  <a:moveTo>
                    <a:pt x="2863666" y="1471459"/>
                  </a:moveTo>
                  <a:lnTo>
                    <a:pt x="2860546" y="1422520"/>
                  </a:lnTo>
                  <a:lnTo>
                    <a:pt x="2850498" y="1374989"/>
                  </a:lnTo>
                  <a:lnTo>
                    <a:pt x="2833865" y="1329347"/>
                  </a:lnTo>
                  <a:lnTo>
                    <a:pt x="2810988" y="1286075"/>
                  </a:lnTo>
                  <a:lnTo>
                    <a:pt x="2782211" y="1245653"/>
                  </a:lnTo>
                  <a:lnTo>
                    <a:pt x="2747875" y="1208563"/>
                  </a:lnTo>
                  <a:lnTo>
                    <a:pt x="2708323" y="1175284"/>
                  </a:lnTo>
                  <a:lnTo>
                    <a:pt x="2663898" y="1146298"/>
                  </a:lnTo>
                  <a:lnTo>
                    <a:pt x="2614941" y="1122084"/>
                  </a:lnTo>
                </a:path>
                <a:path w="3308985" h="2115185">
                  <a:moveTo>
                    <a:pt x="3201340" y="749633"/>
                  </a:moveTo>
                  <a:lnTo>
                    <a:pt x="3180312" y="786416"/>
                  </a:lnTo>
                  <a:lnTo>
                    <a:pt x="3154656" y="820729"/>
                  </a:lnTo>
                  <a:lnTo>
                    <a:pt x="3124654" y="852244"/>
                  </a:lnTo>
                  <a:lnTo>
                    <a:pt x="3090590" y="880635"/>
                  </a:lnTo>
                </a:path>
                <a:path w="3308985" h="2115185">
                  <a:moveTo>
                    <a:pt x="2933591" y="265711"/>
                  </a:moveTo>
                  <a:lnTo>
                    <a:pt x="2936336" y="281074"/>
                  </a:lnTo>
                  <a:lnTo>
                    <a:pt x="2938231" y="296524"/>
                  </a:lnTo>
                  <a:lnTo>
                    <a:pt x="2939268" y="312036"/>
                  </a:lnTo>
                  <a:lnTo>
                    <a:pt x="2939441" y="327581"/>
                  </a:lnTo>
                </a:path>
                <a:path w="3308985" h="2115185">
                  <a:moveTo>
                    <a:pt x="2284492" y="114181"/>
                  </a:moveTo>
                  <a:lnTo>
                    <a:pt x="2267869" y="132529"/>
                  </a:lnTo>
                  <a:lnTo>
                    <a:pt x="2252836" y="151846"/>
                  </a:lnTo>
                  <a:lnTo>
                    <a:pt x="2239443" y="172056"/>
                  </a:lnTo>
                  <a:lnTo>
                    <a:pt x="2227742" y="193081"/>
                  </a:lnTo>
                </a:path>
                <a:path w="3308985" h="2115185">
                  <a:moveTo>
                    <a:pt x="1720143" y="160741"/>
                  </a:moveTo>
                  <a:lnTo>
                    <a:pt x="1711470" y="177170"/>
                  </a:lnTo>
                  <a:lnTo>
                    <a:pt x="1703987" y="194021"/>
                  </a:lnTo>
                  <a:lnTo>
                    <a:pt x="1697713" y="211243"/>
                  </a:lnTo>
                  <a:lnTo>
                    <a:pt x="1692668" y="228789"/>
                  </a:lnTo>
                </a:path>
                <a:path w="3308985" h="2115185">
                  <a:moveTo>
                    <a:pt x="1073644" y="247401"/>
                  </a:moveTo>
                  <a:lnTo>
                    <a:pt x="1100201" y="261910"/>
                  </a:lnTo>
                  <a:lnTo>
                    <a:pt x="1125675" y="277779"/>
                  </a:lnTo>
                  <a:lnTo>
                    <a:pt x="1149996" y="294964"/>
                  </a:lnTo>
                  <a:lnTo>
                    <a:pt x="1173094" y="313419"/>
                  </a:lnTo>
                </a:path>
                <a:path w="3308985" h="2115185">
                  <a:moveTo>
                    <a:pt x="300621" y="696265"/>
                  </a:moveTo>
                  <a:lnTo>
                    <a:pt x="303775" y="713844"/>
                  </a:lnTo>
                  <a:lnTo>
                    <a:pt x="307721" y="731293"/>
                  </a:lnTo>
                  <a:lnTo>
                    <a:pt x="312454" y="748593"/>
                  </a:lnTo>
                  <a:lnTo>
                    <a:pt x="317971" y="7657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30018" y="3044793"/>
            <a:ext cx="4902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7241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Distributed</a:t>
            </a:r>
            <a:r>
              <a:rPr dirty="0" spc="-185"/>
              <a:t> </a:t>
            </a:r>
            <a:r>
              <a:rPr dirty="0" spc="-15"/>
              <a:t>Tracing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4998" y="1706496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998" y="2828494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3110" y="2828494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3110" y="1706496"/>
            <a:ext cx="913765" cy="709295"/>
          </a:xfrm>
          <a:prstGeom prst="rect">
            <a:avLst/>
          </a:prstGeom>
          <a:solidFill>
            <a:srgbClr val="0097A7"/>
          </a:solidFill>
          <a:ln w="9524">
            <a:solidFill>
              <a:srgbClr val="59595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904" y="2242232"/>
            <a:ext cx="718820" cy="718820"/>
            <a:chOff x="4000904" y="2242232"/>
            <a:chExt cx="718820" cy="718820"/>
          </a:xfrm>
        </p:grpSpPr>
        <p:sp>
          <p:nvSpPr>
            <p:cNvPr id="12" name="object 12"/>
            <p:cNvSpPr/>
            <p:nvPr/>
          </p:nvSpPr>
          <p:spPr>
            <a:xfrm>
              <a:off x="4005666" y="2246995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5" h="709294">
                  <a:moveTo>
                    <a:pt x="354449" y="708898"/>
                  </a:moveTo>
                  <a:lnTo>
                    <a:pt x="306354" y="705662"/>
                  </a:lnTo>
                  <a:lnTo>
                    <a:pt x="260225" y="696236"/>
                  </a:lnTo>
                  <a:lnTo>
                    <a:pt x="216484" y="681043"/>
                  </a:lnTo>
                  <a:lnTo>
                    <a:pt x="175555" y="660504"/>
                  </a:lnTo>
                  <a:lnTo>
                    <a:pt x="137859" y="635042"/>
                  </a:lnTo>
                  <a:lnTo>
                    <a:pt x="103818" y="605080"/>
                  </a:lnTo>
                  <a:lnTo>
                    <a:pt x="73856" y="571039"/>
                  </a:lnTo>
                  <a:lnTo>
                    <a:pt x="48394" y="533343"/>
                  </a:lnTo>
                  <a:lnTo>
                    <a:pt x="27855" y="492413"/>
                  </a:lnTo>
                  <a:lnTo>
                    <a:pt x="12661" y="448673"/>
                  </a:lnTo>
                  <a:lnTo>
                    <a:pt x="3235" y="402544"/>
                  </a:lnTo>
                  <a:lnTo>
                    <a:pt x="0" y="354449"/>
                  </a:lnTo>
                  <a:lnTo>
                    <a:pt x="3235" y="306352"/>
                  </a:lnTo>
                  <a:lnTo>
                    <a:pt x="12661" y="260222"/>
                  </a:lnTo>
                  <a:lnTo>
                    <a:pt x="27855" y="216481"/>
                  </a:lnTo>
                  <a:lnTo>
                    <a:pt x="48394" y="175551"/>
                  </a:lnTo>
                  <a:lnTo>
                    <a:pt x="73856" y="137855"/>
                  </a:lnTo>
                  <a:lnTo>
                    <a:pt x="103819" y="103814"/>
                  </a:lnTo>
                  <a:lnTo>
                    <a:pt x="137859" y="73853"/>
                  </a:lnTo>
                  <a:lnTo>
                    <a:pt x="175555" y="48392"/>
                  </a:lnTo>
                  <a:lnTo>
                    <a:pt x="216484" y="27854"/>
                  </a:lnTo>
                  <a:lnTo>
                    <a:pt x="260225" y="12661"/>
                  </a:lnTo>
                  <a:lnTo>
                    <a:pt x="306354" y="3235"/>
                  </a:lnTo>
                  <a:lnTo>
                    <a:pt x="354449" y="0"/>
                  </a:lnTo>
                  <a:lnTo>
                    <a:pt x="401036" y="3074"/>
                  </a:lnTo>
                  <a:lnTo>
                    <a:pt x="446431" y="12143"/>
                  </a:lnTo>
                  <a:lnTo>
                    <a:pt x="490083" y="26981"/>
                  </a:lnTo>
                  <a:lnTo>
                    <a:pt x="531441" y="47357"/>
                  </a:lnTo>
                  <a:lnTo>
                    <a:pt x="569955" y="73044"/>
                  </a:lnTo>
                  <a:lnTo>
                    <a:pt x="605074" y="103815"/>
                  </a:lnTo>
                  <a:lnTo>
                    <a:pt x="635846" y="138933"/>
                  </a:lnTo>
                  <a:lnTo>
                    <a:pt x="661535" y="177448"/>
                  </a:lnTo>
                  <a:lnTo>
                    <a:pt x="681914" y="218809"/>
                  </a:lnTo>
                  <a:lnTo>
                    <a:pt x="696753" y="262463"/>
                  </a:lnTo>
                  <a:lnTo>
                    <a:pt x="705824" y="307861"/>
                  </a:lnTo>
                  <a:lnTo>
                    <a:pt x="708898" y="354449"/>
                  </a:lnTo>
                  <a:lnTo>
                    <a:pt x="705662" y="402544"/>
                  </a:lnTo>
                  <a:lnTo>
                    <a:pt x="696236" y="448673"/>
                  </a:lnTo>
                  <a:lnTo>
                    <a:pt x="681043" y="492413"/>
                  </a:lnTo>
                  <a:lnTo>
                    <a:pt x="660504" y="533343"/>
                  </a:lnTo>
                  <a:lnTo>
                    <a:pt x="635042" y="571039"/>
                  </a:lnTo>
                  <a:lnTo>
                    <a:pt x="605080" y="605080"/>
                  </a:lnTo>
                  <a:lnTo>
                    <a:pt x="571039" y="635042"/>
                  </a:lnTo>
                  <a:lnTo>
                    <a:pt x="533343" y="660504"/>
                  </a:lnTo>
                  <a:lnTo>
                    <a:pt x="492413" y="681043"/>
                  </a:lnTo>
                  <a:lnTo>
                    <a:pt x="448673" y="696236"/>
                  </a:lnTo>
                  <a:lnTo>
                    <a:pt x="402544" y="705662"/>
                  </a:lnTo>
                  <a:lnTo>
                    <a:pt x="354449" y="708898"/>
                  </a:lnTo>
                  <a:close/>
                </a:path>
              </a:pathLst>
            </a:custGeom>
            <a:solidFill>
              <a:srgbClr val="FFAA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05666" y="2246995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5" h="709294">
                  <a:moveTo>
                    <a:pt x="0" y="354449"/>
                  </a:moveTo>
                  <a:lnTo>
                    <a:pt x="3235" y="306352"/>
                  </a:lnTo>
                  <a:lnTo>
                    <a:pt x="12661" y="260222"/>
                  </a:lnTo>
                  <a:lnTo>
                    <a:pt x="27855" y="216481"/>
                  </a:lnTo>
                  <a:lnTo>
                    <a:pt x="48394" y="175551"/>
                  </a:lnTo>
                  <a:lnTo>
                    <a:pt x="73856" y="137855"/>
                  </a:lnTo>
                  <a:lnTo>
                    <a:pt x="103818" y="103815"/>
                  </a:lnTo>
                  <a:lnTo>
                    <a:pt x="137859" y="73853"/>
                  </a:lnTo>
                  <a:lnTo>
                    <a:pt x="175555" y="48392"/>
                  </a:lnTo>
                  <a:lnTo>
                    <a:pt x="216484" y="27854"/>
                  </a:lnTo>
                  <a:lnTo>
                    <a:pt x="260225" y="12661"/>
                  </a:lnTo>
                  <a:lnTo>
                    <a:pt x="306354" y="3235"/>
                  </a:lnTo>
                  <a:lnTo>
                    <a:pt x="354449" y="0"/>
                  </a:lnTo>
                  <a:lnTo>
                    <a:pt x="401036" y="3074"/>
                  </a:lnTo>
                  <a:lnTo>
                    <a:pt x="446431" y="12143"/>
                  </a:lnTo>
                  <a:lnTo>
                    <a:pt x="490083" y="26981"/>
                  </a:lnTo>
                  <a:lnTo>
                    <a:pt x="531441" y="47357"/>
                  </a:lnTo>
                  <a:lnTo>
                    <a:pt x="569955" y="73044"/>
                  </a:lnTo>
                  <a:lnTo>
                    <a:pt x="605073" y="103814"/>
                  </a:lnTo>
                  <a:lnTo>
                    <a:pt x="635846" y="138933"/>
                  </a:lnTo>
                  <a:lnTo>
                    <a:pt x="661535" y="177448"/>
                  </a:lnTo>
                  <a:lnTo>
                    <a:pt x="681914" y="218809"/>
                  </a:lnTo>
                  <a:lnTo>
                    <a:pt x="696753" y="262463"/>
                  </a:lnTo>
                  <a:lnTo>
                    <a:pt x="705824" y="307861"/>
                  </a:lnTo>
                  <a:lnTo>
                    <a:pt x="708898" y="354449"/>
                  </a:lnTo>
                  <a:lnTo>
                    <a:pt x="705662" y="402544"/>
                  </a:lnTo>
                  <a:lnTo>
                    <a:pt x="696236" y="448673"/>
                  </a:lnTo>
                  <a:lnTo>
                    <a:pt x="681043" y="492413"/>
                  </a:lnTo>
                  <a:lnTo>
                    <a:pt x="660504" y="533343"/>
                  </a:lnTo>
                  <a:lnTo>
                    <a:pt x="635042" y="571039"/>
                  </a:lnTo>
                  <a:lnTo>
                    <a:pt x="605080" y="605080"/>
                  </a:lnTo>
                  <a:lnTo>
                    <a:pt x="571039" y="635042"/>
                  </a:lnTo>
                  <a:lnTo>
                    <a:pt x="533343" y="660504"/>
                  </a:lnTo>
                  <a:lnTo>
                    <a:pt x="492413" y="681043"/>
                  </a:lnTo>
                  <a:lnTo>
                    <a:pt x="448673" y="696236"/>
                  </a:lnTo>
                  <a:lnTo>
                    <a:pt x="402544" y="705662"/>
                  </a:lnTo>
                  <a:lnTo>
                    <a:pt x="354449" y="708898"/>
                  </a:lnTo>
                  <a:lnTo>
                    <a:pt x="306354" y="705662"/>
                  </a:lnTo>
                  <a:lnTo>
                    <a:pt x="260225" y="696236"/>
                  </a:lnTo>
                  <a:lnTo>
                    <a:pt x="216484" y="681043"/>
                  </a:lnTo>
                  <a:lnTo>
                    <a:pt x="175555" y="660504"/>
                  </a:lnTo>
                  <a:lnTo>
                    <a:pt x="137859" y="635042"/>
                  </a:lnTo>
                  <a:lnTo>
                    <a:pt x="103818" y="605080"/>
                  </a:lnTo>
                  <a:lnTo>
                    <a:pt x="73856" y="571039"/>
                  </a:lnTo>
                  <a:lnTo>
                    <a:pt x="48394" y="533343"/>
                  </a:lnTo>
                  <a:lnTo>
                    <a:pt x="27855" y="492413"/>
                  </a:lnTo>
                  <a:lnTo>
                    <a:pt x="12661" y="448673"/>
                  </a:lnTo>
                  <a:lnTo>
                    <a:pt x="3235" y="402544"/>
                  </a:lnTo>
                  <a:lnTo>
                    <a:pt x="0" y="354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82501" y="2476859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33909" y="2046658"/>
            <a:ext cx="5334000" cy="1150620"/>
            <a:chOff x="1733909" y="2046658"/>
            <a:chExt cx="5334000" cy="1150620"/>
          </a:xfrm>
        </p:grpSpPr>
        <p:sp>
          <p:nvSpPr>
            <p:cNvPr id="16" name="object 16"/>
            <p:cNvSpPr/>
            <p:nvPr/>
          </p:nvSpPr>
          <p:spPr>
            <a:xfrm>
              <a:off x="1748196" y="2060945"/>
              <a:ext cx="2191385" cy="269240"/>
            </a:xfrm>
            <a:custGeom>
              <a:avLst/>
              <a:gdLst/>
              <a:ahLst/>
              <a:cxnLst/>
              <a:rect l="l" t="t" r="r" b="b"/>
              <a:pathLst>
                <a:path w="2191385" h="269239">
                  <a:moveTo>
                    <a:pt x="0" y="0"/>
                  </a:moveTo>
                  <a:lnTo>
                    <a:pt x="2191120" y="268914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19279" y="2268725"/>
              <a:ext cx="163024" cy="1222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1065" y="2060945"/>
              <a:ext cx="2272665" cy="269875"/>
            </a:xfrm>
            <a:custGeom>
              <a:avLst/>
              <a:gdLst/>
              <a:ahLst/>
              <a:cxnLst/>
              <a:rect l="l" t="t" r="r" b="b"/>
              <a:pathLst>
                <a:path w="2272665" h="269875">
                  <a:moveTo>
                    <a:pt x="2272045" y="0"/>
                  </a:moveTo>
                  <a:lnTo>
                    <a:pt x="0" y="269596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38003" y="2269385"/>
              <a:ext cx="162924" cy="122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8196" y="2875844"/>
              <a:ext cx="2192020" cy="307340"/>
            </a:xfrm>
            <a:custGeom>
              <a:avLst/>
              <a:gdLst/>
              <a:ahLst/>
              <a:cxnLst/>
              <a:rect l="l" t="t" r="r" b="b"/>
              <a:pathLst>
                <a:path w="2192020" h="307339">
                  <a:moveTo>
                    <a:pt x="0" y="307099"/>
                  </a:moveTo>
                  <a:lnTo>
                    <a:pt x="2191495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18854" y="2814806"/>
              <a:ext cx="163549" cy="122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80715" y="2875069"/>
              <a:ext cx="2272665" cy="307975"/>
            </a:xfrm>
            <a:custGeom>
              <a:avLst/>
              <a:gdLst/>
              <a:ahLst/>
              <a:cxnLst/>
              <a:rect l="l" t="t" r="r" b="b"/>
              <a:pathLst>
                <a:path w="2272665" h="307975">
                  <a:moveTo>
                    <a:pt x="2272395" y="30787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37928" y="2814006"/>
              <a:ext cx="163399" cy="122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14134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ML Lifecycle</a:t>
            </a:r>
            <a:r>
              <a:rPr dirty="0" spc="-340"/>
              <a:t> </a:t>
            </a:r>
            <a:r>
              <a:rPr dirty="0" spc="15"/>
              <a:t>Revisited</a:t>
            </a:r>
          </a:p>
        </p:txBody>
      </p:sp>
      <p:sp>
        <p:nvSpPr>
          <p:cNvPr id="3" name="object 3"/>
          <p:cNvSpPr/>
          <p:nvPr/>
        </p:nvSpPr>
        <p:spPr>
          <a:xfrm>
            <a:off x="1237762" y="1797746"/>
            <a:ext cx="1663064" cy="879475"/>
          </a:xfrm>
          <a:custGeom>
            <a:avLst/>
            <a:gdLst/>
            <a:ahLst/>
            <a:cxnLst/>
            <a:rect l="l" t="t" r="r" b="b"/>
            <a:pathLst>
              <a:path w="1663064" h="879475">
                <a:moveTo>
                  <a:pt x="1223397" y="878998"/>
                </a:moveTo>
                <a:lnTo>
                  <a:pt x="0" y="878998"/>
                </a:lnTo>
                <a:lnTo>
                  <a:pt x="439499" y="439499"/>
                </a:lnTo>
                <a:lnTo>
                  <a:pt x="0" y="0"/>
                </a:lnTo>
                <a:lnTo>
                  <a:pt x="1223397" y="0"/>
                </a:lnTo>
                <a:lnTo>
                  <a:pt x="1662906" y="439499"/>
                </a:lnTo>
                <a:lnTo>
                  <a:pt x="1223397" y="87899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6759" y="2037473"/>
            <a:ext cx="72517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5255">
              <a:lnSpc>
                <a:spcPts val="1420"/>
              </a:lnSpc>
              <a:spcBef>
                <a:spcPts val="160"/>
              </a:spcBef>
            </a:pPr>
            <a:r>
              <a:rPr dirty="0" sz="1200" spc="-5">
                <a:solidFill>
                  <a:srgbClr val="FFFFFF"/>
                </a:solidFill>
                <a:latin typeface="Lato"/>
                <a:cs typeface="Lato"/>
              </a:rPr>
              <a:t>Model  </a:t>
            </a:r>
            <a:r>
              <a:rPr dirty="0" sz="1200" spc="-20">
                <a:solidFill>
                  <a:srgbClr val="FFFFFF"/>
                </a:solidFill>
                <a:latin typeface="Lato"/>
                <a:cs typeface="Lato"/>
              </a:rPr>
              <a:t>e</a:t>
            </a:r>
            <a:r>
              <a:rPr dirty="0" sz="1200" spc="5">
                <a:solidFill>
                  <a:srgbClr val="FFFFFF"/>
                </a:solidFill>
                <a:latin typeface="Lato"/>
                <a:cs typeface="Lato"/>
              </a:rPr>
              <a:t>valuation</a:t>
            </a:r>
            <a:endParaRPr sz="12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469" y="1797746"/>
            <a:ext cx="1663064" cy="879475"/>
          </a:xfrm>
          <a:custGeom>
            <a:avLst/>
            <a:gdLst/>
            <a:ahLst/>
            <a:cxnLst/>
            <a:rect l="l" t="t" r="r" b="b"/>
            <a:pathLst>
              <a:path w="1663064" h="879475">
                <a:moveTo>
                  <a:pt x="1223397" y="878998"/>
                </a:moveTo>
                <a:lnTo>
                  <a:pt x="0" y="878998"/>
                </a:lnTo>
                <a:lnTo>
                  <a:pt x="439499" y="439499"/>
                </a:lnTo>
                <a:lnTo>
                  <a:pt x="0" y="0"/>
                </a:lnTo>
                <a:lnTo>
                  <a:pt x="1223397" y="0"/>
                </a:lnTo>
                <a:lnTo>
                  <a:pt x="1662896" y="439499"/>
                </a:lnTo>
                <a:lnTo>
                  <a:pt x="1223397" y="87899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44234" y="2153296"/>
            <a:ext cx="697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Lato"/>
                <a:cs typeface="Lato"/>
              </a:rPr>
              <a:t>Productionze</a:t>
            </a:r>
            <a:endParaRPr sz="9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5191" y="1797746"/>
            <a:ext cx="1621155" cy="879475"/>
          </a:xfrm>
          <a:custGeom>
            <a:avLst/>
            <a:gdLst/>
            <a:ahLst/>
            <a:cxnLst/>
            <a:rect l="l" t="t" r="r" b="b"/>
            <a:pathLst>
              <a:path w="1621154" h="879475">
                <a:moveTo>
                  <a:pt x="1181097" y="878998"/>
                </a:moveTo>
                <a:lnTo>
                  <a:pt x="0" y="878998"/>
                </a:lnTo>
                <a:lnTo>
                  <a:pt x="439499" y="439499"/>
                </a:lnTo>
                <a:lnTo>
                  <a:pt x="0" y="0"/>
                </a:lnTo>
                <a:lnTo>
                  <a:pt x="1181097" y="0"/>
                </a:lnTo>
                <a:lnTo>
                  <a:pt x="1620596" y="439499"/>
                </a:lnTo>
                <a:lnTo>
                  <a:pt x="1181097" y="87899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43601" y="2127960"/>
            <a:ext cx="504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Lato"/>
                <a:cs typeface="Lato"/>
              </a:rPr>
              <a:t>Testing</a:t>
            </a:r>
            <a:endParaRPr sz="12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050" y="1805191"/>
            <a:ext cx="1363345" cy="863600"/>
          </a:xfrm>
          <a:custGeom>
            <a:avLst/>
            <a:gdLst/>
            <a:ahLst/>
            <a:cxnLst/>
            <a:rect l="l" t="t" r="r" b="b"/>
            <a:pathLst>
              <a:path w="1363345" h="863600">
                <a:moveTo>
                  <a:pt x="931197" y="863403"/>
                </a:moveTo>
                <a:lnTo>
                  <a:pt x="0" y="863403"/>
                </a:lnTo>
                <a:lnTo>
                  <a:pt x="0" y="0"/>
                </a:lnTo>
                <a:lnTo>
                  <a:pt x="931197" y="0"/>
                </a:lnTo>
                <a:lnTo>
                  <a:pt x="1362897" y="431699"/>
                </a:lnTo>
                <a:lnTo>
                  <a:pt x="931197" y="8634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8286" y="2127609"/>
            <a:ext cx="1019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dirty="0" sz="1200" spc="-13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Lato"/>
                <a:cs typeface="Lato"/>
              </a:rPr>
              <a:t>building</a:t>
            </a:r>
            <a:endParaRPr sz="12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6588" y="1797748"/>
            <a:ext cx="1847214" cy="879475"/>
          </a:xfrm>
          <a:custGeom>
            <a:avLst/>
            <a:gdLst/>
            <a:ahLst/>
            <a:cxnLst/>
            <a:rect l="l" t="t" r="r" b="b"/>
            <a:pathLst>
              <a:path w="1847215" h="879475">
                <a:moveTo>
                  <a:pt x="1407597" y="878995"/>
                </a:moveTo>
                <a:lnTo>
                  <a:pt x="0" y="878995"/>
                </a:lnTo>
                <a:lnTo>
                  <a:pt x="439499" y="439499"/>
                </a:lnTo>
                <a:lnTo>
                  <a:pt x="0" y="0"/>
                </a:lnTo>
                <a:lnTo>
                  <a:pt x="1407597" y="0"/>
                </a:lnTo>
                <a:lnTo>
                  <a:pt x="1847096" y="439499"/>
                </a:lnTo>
                <a:lnTo>
                  <a:pt x="1407597" y="87899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64906" y="2127970"/>
            <a:ext cx="850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Lato"/>
                <a:cs typeface="Lato"/>
              </a:rPr>
              <a:t>Depl</a:t>
            </a:r>
            <a:r>
              <a:rPr dirty="0" sz="1200" spc="-20">
                <a:solidFill>
                  <a:srgbClr val="FFFFFF"/>
                </a:solidFill>
                <a:latin typeface="Lato"/>
                <a:cs typeface="Lato"/>
              </a:rPr>
              <a:t>o</a:t>
            </a:r>
            <a:r>
              <a:rPr dirty="0" sz="1200">
                <a:solidFill>
                  <a:srgbClr val="FFFFFF"/>
                </a:solidFill>
                <a:latin typeface="Lato"/>
                <a:cs typeface="Lato"/>
              </a:rPr>
              <a:t>yment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60223" y="1790908"/>
            <a:ext cx="1927225" cy="908050"/>
            <a:chOff x="7060223" y="1790908"/>
            <a:chExt cx="1927225" cy="908050"/>
          </a:xfrm>
        </p:grpSpPr>
        <p:sp>
          <p:nvSpPr>
            <p:cNvPr id="14" name="object 14"/>
            <p:cNvSpPr/>
            <p:nvPr/>
          </p:nvSpPr>
          <p:spPr>
            <a:xfrm>
              <a:off x="7074510" y="1805196"/>
              <a:ext cx="1898650" cy="879475"/>
            </a:xfrm>
            <a:custGeom>
              <a:avLst/>
              <a:gdLst/>
              <a:ahLst/>
              <a:cxnLst/>
              <a:rect l="l" t="t" r="r" b="b"/>
              <a:pathLst>
                <a:path w="1898650" h="879475">
                  <a:moveTo>
                    <a:pt x="1458897" y="878998"/>
                  </a:moveTo>
                  <a:lnTo>
                    <a:pt x="0" y="878998"/>
                  </a:lnTo>
                  <a:lnTo>
                    <a:pt x="439499" y="439499"/>
                  </a:lnTo>
                  <a:lnTo>
                    <a:pt x="0" y="0"/>
                  </a:lnTo>
                  <a:lnTo>
                    <a:pt x="1458897" y="0"/>
                  </a:lnTo>
                  <a:lnTo>
                    <a:pt x="1898396" y="439499"/>
                  </a:lnTo>
                  <a:lnTo>
                    <a:pt x="1458897" y="878998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74510" y="1805196"/>
              <a:ext cx="1898650" cy="879475"/>
            </a:xfrm>
            <a:custGeom>
              <a:avLst/>
              <a:gdLst/>
              <a:ahLst/>
              <a:cxnLst/>
              <a:rect l="l" t="t" r="r" b="b"/>
              <a:pathLst>
                <a:path w="1898650" h="879475">
                  <a:moveTo>
                    <a:pt x="0" y="0"/>
                  </a:moveTo>
                  <a:lnTo>
                    <a:pt x="1458897" y="0"/>
                  </a:lnTo>
                  <a:lnTo>
                    <a:pt x="1898396" y="439499"/>
                  </a:lnTo>
                  <a:lnTo>
                    <a:pt x="1458897" y="878998"/>
                  </a:lnTo>
                  <a:lnTo>
                    <a:pt x="0" y="878998"/>
                  </a:lnTo>
                  <a:lnTo>
                    <a:pt x="439499" y="4394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45434" y="2044921"/>
            <a:ext cx="95567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0795">
              <a:lnSpc>
                <a:spcPts val="1420"/>
              </a:lnSpc>
              <a:spcBef>
                <a:spcPts val="160"/>
              </a:spcBef>
            </a:pPr>
            <a:r>
              <a:rPr dirty="0" sz="1200" spc="5" b="1">
                <a:solidFill>
                  <a:srgbClr val="FFFFFF"/>
                </a:solidFill>
                <a:latin typeface="Lato"/>
                <a:cs typeface="Lato"/>
              </a:rPr>
              <a:t>Monitoring</a:t>
            </a:r>
            <a:r>
              <a:rPr dirty="0" sz="1200" spc="-120" b="1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Lato"/>
                <a:cs typeface="Lato"/>
              </a:rPr>
              <a:t>&amp;  </a:t>
            </a:r>
            <a:r>
              <a:rPr dirty="0" sz="1200" spc="5" b="1">
                <a:solidFill>
                  <a:srgbClr val="FFFFFF"/>
                </a:solidFill>
                <a:latin typeface="Lato"/>
                <a:cs typeface="Lato"/>
              </a:rPr>
              <a:t>Observability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8188" y="2669907"/>
            <a:ext cx="7300595" cy="266700"/>
            <a:chOff x="518188" y="2669907"/>
            <a:chExt cx="7300595" cy="266700"/>
          </a:xfrm>
        </p:grpSpPr>
        <p:sp>
          <p:nvSpPr>
            <p:cNvPr id="18" name="object 18"/>
            <p:cNvSpPr/>
            <p:nvPr/>
          </p:nvSpPr>
          <p:spPr>
            <a:xfrm>
              <a:off x="579673" y="2684194"/>
              <a:ext cx="7224395" cy="238125"/>
            </a:xfrm>
            <a:custGeom>
              <a:avLst/>
              <a:gdLst/>
              <a:ahLst/>
              <a:cxnLst/>
              <a:rect l="l" t="t" r="r" b="b"/>
              <a:pathLst>
                <a:path w="7224395" h="238125">
                  <a:moveTo>
                    <a:pt x="7224285" y="0"/>
                  </a:moveTo>
                  <a:lnTo>
                    <a:pt x="7224285" y="238124"/>
                  </a:lnTo>
                  <a:lnTo>
                    <a:pt x="0" y="238124"/>
                  </a:lnTo>
                  <a:lnTo>
                    <a:pt x="0" y="155849"/>
                  </a:lnTo>
                </a:path>
              </a:pathLst>
            </a:custGeom>
            <a:ln w="2857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8188" y="2696082"/>
              <a:ext cx="122969" cy="158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30720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5"/>
              <a:t>Tools</a:t>
            </a:r>
            <a:r>
              <a:rPr dirty="0" spc="-180"/>
              <a:t> </a:t>
            </a:r>
            <a:r>
              <a:rPr dirty="0" spc="20"/>
              <a:t>for</a:t>
            </a:r>
            <a:r>
              <a:rPr dirty="0" spc="-175"/>
              <a:t> </a:t>
            </a:r>
            <a:r>
              <a:rPr dirty="0" spc="20"/>
              <a:t>building</a:t>
            </a:r>
            <a:r>
              <a:rPr dirty="0" spc="-180"/>
              <a:t> </a:t>
            </a:r>
            <a:r>
              <a:rPr dirty="0" spc="25"/>
              <a:t>observability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298" y="1163602"/>
            <a:ext cx="3338195" cy="242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latin typeface="Lato"/>
                <a:cs typeface="Lato"/>
              </a:rPr>
              <a:t>Sequencing </a:t>
            </a:r>
            <a:r>
              <a:rPr dirty="0" sz="1800">
                <a:latin typeface="Lato"/>
                <a:cs typeface="Lato"/>
              </a:rPr>
              <a:t>and </a:t>
            </a:r>
            <a:r>
              <a:rPr dirty="0" sz="1800" spc="15">
                <a:latin typeface="Lato"/>
                <a:cs typeface="Lato"/>
              </a:rPr>
              <a:t>parallelism</a:t>
            </a:r>
            <a:r>
              <a:rPr dirty="0" sz="1800" spc="-355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  </a:t>
            </a:r>
            <a:r>
              <a:rPr dirty="0" sz="1800" spc="5">
                <a:latin typeface="Lato"/>
                <a:cs typeface="Lato"/>
              </a:rPr>
              <a:t>service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requests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Distributed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tracing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5">
                <a:latin typeface="Lato"/>
                <a:cs typeface="Lato"/>
              </a:rPr>
              <a:t>Dapper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15">
                <a:latin typeface="Lato"/>
                <a:cs typeface="Lato"/>
              </a:rPr>
              <a:t>Zipkin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15">
                <a:latin typeface="Lato"/>
                <a:cs typeface="Lato"/>
              </a:rPr>
              <a:t>Jaeger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3811" y="803025"/>
            <a:ext cx="1245447" cy="148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56163" y="2888769"/>
            <a:ext cx="2640744" cy="860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97561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Dapper-Style</a:t>
            </a:r>
            <a:r>
              <a:rPr dirty="0" spc="-200"/>
              <a:t> </a:t>
            </a:r>
            <a:r>
              <a:rPr dirty="0" spc="-15"/>
              <a:t>Tracing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987754"/>
            <a:ext cx="5367655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Propagate trace</a:t>
            </a:r>
            <a:r>
              <a:rPr dirty="0" sz="1800" spc="-35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between </a:t>
            </a:r>
            <a:r>
              <a:rPr dirty="0" sz="1800" spc="5">
                <a:latin typeface="Lato"/>
                <a:cs typeface="Lato"/>
              </a:rPr>
              <a:t>services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A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trace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call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tree,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made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up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one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more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spans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0747" y="1892621"/>
            <a:ext cx="6783070" cy="2591435"/>
            <a:chOff x="1180747" y="1892621"/>
            <a:chExt cx="6783070" cy="2591435"/>
          </a:xfrm>
        </p:grpSpPr>
        <p:sp>
          <p:nvSpPr>
            <p:cNvPr id="5" name="object 5"/>
            <p:cNvSpPr/>
            <p:nvPr/>
          </p:nvSpPr>
          <p:spPr>
            <a:xfrm>
              <a:off x="1180747" y="1892621"/>
              <a:ext cx="6782486" cy="25910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7897" y="1930721"/>
              <a:ext cx="6668186" cy="24767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2002" y="3344538"/>
            <a:ext cx="49453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">
                <a:latin typeface="Lato"/>
                <a:cs typeface="Lato"/>
              </a:rPr>
              <a:t>What</a:t>
            </a:r>
            <a:r>
              <a:rPr dirty="0" sz="4000" spc="-280">
                <a:latin typeface="Lato"/>
                <a:cs typeface="Lato"/>
              </a:rPr>
              <a:t> </a:t>
            </a:r>
            <a:r>
              <a:rPr dirty="0" sz="4000" spc="30">
                <a:latin typeface="Lato"/>
                <a:cs typeface="Lato"/>
              </a:rPr>
              <a:t>is</a:t>
            </a:r>
            <a:r>
              <a:rPr dirty="0" sz="4000" spc="-280">
                <a:latin typeface="Lato"/>
                <a:cs typeface="Lato"/>
              </a:rPr>
              <a:t> </a:t>
            </a:r>
            <a:r>
              <a:rPr dirty="0" sz="4000" spc="-5">
                <a:latin typeface="Lato"/>
                <a:cs typeface="Lato"/>
              </a:rPr>
              <a:t>Model</a:t>
            </a:r>
            <a:r>
              <a:rPr dirty="0" sz="4000" spc="-275">
                <a:latin typeface="Lato"/>
                <a:cs typeface="Lato"/>
              </a:rPr>
              <a:t> </a:t>
            </a:r>
            <a:r>
              <a:rPr dirty="0" sz="4000" spc="-55">
                <a:latin typeface="Lato"/>
                <a:cs typeface="Lato"/>
              </a:rPr>
              <a:t>Decay?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186817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Model</a:t>
            </a:r>
            <a:r>
              <a:rPr dirty="0" spc="-220"/>
              <a:t> </a:t>
            </a:r>
            <a:r>
              <a:rPr dirty="0" spc="-5"/>
              <a:t>Decay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248" y="623194"/>
            <a:ext cx="7567930" cy="180848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4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5">
                <a:latin typeface="Lato"/>
                <a:cs typeface="Lato"/>
              </a:rPr>
              <a:t>Production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ML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models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often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operate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in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a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dynamic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environments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5">
                <a:latin typeface="Lato"/>
                <a:cs typeface="Lato"/>
              </a:rPr>
              <a:t>The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ground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truth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in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dynamic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environments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changes</a:t>
            </a:r>
            <a:endParaRPr sz="20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0">
                <a:latin typeface="Lato"/>
                <a:cs typeface="Lato"/>
              </a:rPr>
              <a:t>If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model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is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static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does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not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change,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then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30">
                <a:latin typeface="Lato"/>
                <a:cs typeface="Lato"/>
              </a:rPr>
              <a:t>it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gradually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20">
                <a:latin typeface="Lato"/>
                <a:cs typeface="Lato"/>
              </a:rPr>
              <a:t>moves  </a:t>
            </a:r>
            <a:r>
              <a:rPr dirty="0" sz="2000" spc="20">
                <a:latin typeface="Lato"/>
                <a:cs typeface="Lato"/>
              </a:rPr>
              <a:t>farther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farther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5">
                <a:latin typeface="Lato"/>
                <a:cs typeface="Lato"/>
              </a:rPr>
              <a:t>away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from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ground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truth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893" y="2742669"/>
            <a:ext cx="2550795" cy="502284"/>
          </a:xfrm>
          <a:prstGeom prst="rect">
            <a:avLst/>
          </a:prstGeom>
          <a:ln w="28574">
            <a:solidFill>
              <a:srgbClr val="FF99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600"/>
              </a:spcBef>
            </a:pPr>
            <a:r>
              <a:rPr dirty="0" sz="1900" spc="5">
                <a:latin typeface="Lato"/>
                <a:cs typeface="Lato"/>
              </a:rPr>
              <a:t>Causes </a:t>
            </a:r>
            <a:r>
              <a:rPr dirty="0" sz="1900" spc="-25">
                <a:latin typeface="Lato"/>
                <a:cs typeface="Lato"/>
              </a:rPr>
              <a:t>of </a:t>
            </a:r>
            <a:r>
              <a:rPr dirty="0" sz="1900" spc="-5">
                <a:latin typeface="Lato"/>
                <a:cs typeface="Lato"/>
              </a:rPr>
              <a:t>Model</a:t>
            </a:r>
            <a:r>
              <a:rPr dirty="0" sz="1900" spc="-370">
                <a:latin typeface="Lato"/>
                <a:cs typeface="Lato"/>
              </a:rPr>
              <a:t> </a:t>
            </a:r>
            <a:r>
              <a:rPr dirty="0" sz="1900" spc="15">
                <a:latin typeface="Lato"/>
                <a:cs typeface="Lato"/>
              </a:rPr>
              <a:t>Drift</a:t>
            </a:r>
            <a:endParaRPr sz="19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5844" y="3588217"/>
            <a:ext cx="1559560" cy="572770"/>
          </a:xfrm>
          <a:prstGeom prst="rect">
            <a:avLst/>
          </a:prstGeom>
          <a:solidFill>
            <a:srgbClr val="E69138"/>
          </a:solidFill>
        </p:spPr>
        <p:txBody>
          <a:bodyPr wrap="square" lIns="0" tIns="14224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120"/>
              </a:spcBef>
            </a:pPr>
            <a:r>
              <a:rPr dirty="0" sz="1700" spc="1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dirty="0" sz="1700" spc="-12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Lato"/>
                <a:cs typeface="Lato"/>
              </a:rPr>
              <a:t>Drift</a:t>
            </a:r>
            <a:endParaRPr sz="17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9965" y="3588242"/>
            <a:ext cx="1717039" cy="572770"/>
          </a:xfrm>
          <a:prstGeom prst="rect">
            <a:avLst/>
          </a:prstGeom>
          <a:solidFill>
            <a:srgbClr val="E69138"/>
          </a:solidFill>
        </p:spPr>
        <p:txBody>
          <a:bodyPr wrap="square" lIns="0" tIns="14224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1120"/>
              </a:spcBef>
            </a:pPr>
            <a:r>
              <a:rPr dirty="0" sz="1700" spc="-5">
                <a:solidFill>
                  <a:srgbClr val="FFFFFF"/>
                </a:solidFill>
                <a:latin typeface="Lato"/>
                <a:cs typeface="Lato"/>
              </a:rPr>
              <a:t>Concept</a:t>
            </a:r>
            <a:r>
              <a:rPr dirty="0" sz="1700" spc="-12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Lato"/>
                <a:cs typeface="Lato"/>
              </a:rPr>
              <a:t>Drift</a:t>
            </a:r>
            <a:endParaRPr sz="17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4693" y="3235343"/>
            <a:ext cx="2585085" cy="335280"/>
            <a:chOff x="3234693" y="3235343"/>
            <a:chExt cx="2585085" cy="335280"/>
          </a:xfrm>
        </p:grpSpPr>
        <p:sp>
          <p:nvSpPr>
            <p:cNvPr id="8" name="object 8"/>
            <p:cNvSpPr/>
            <p:nvPr/>
          </p:nvSpPr>
          <p:spPr>
            <a:xfrm>
              <a:off x="3275693" y="3244868"/>
              <a:ext cx="1220470" cy="229235"/>
            </a:xfrm>
            <a:custGeom>
              <a:avLst/>
              <a:gdLst/>
              <a:ahLst/>
              <a:cxnLst/>
              <a:rect l="l" t="t" r="r" b="b"/>
              <a:pathLst>
                <a:path w="1220470" h="229235">
                  <a:moveTo>
                    <a:pt x="1220097" y="0"/>
                  </a:moveTo>
                  <a:lnTo>
                    <a:pt x="1220097" y="171674"/>
                  </a:lnTo>
                  <a:lnTo>
                    <a:pt x="0" y="171674"/>
                  </a:lnTo>
                  <a:lnTo>
                    <a:pt x="0" y="2288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34693" y="3464242"/>
              <a:ext cx="8199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95790" y="3244868"/>
              <a:ext cx="1282700" cy="229235"/>
            </a:xfrm>
            <a:custGeom>
              <a:avLst/>
              <a:gdLst/>
              <a:ahLst/>
              <a:cxnLst/>
              <a:rect l="l" t="t" r="r" b="b"/>
              <a:pathLst>
                <a:path w="1282700" h="229235">
                  <a:moveTo>
                    <a:pt x="0" y="0"/>
                  </a:moveTo>
                  <a:lnTo>
                    <a:pt x="0" y="171699"/>
                  </a:lnTo>
                  <a:lnTo>
                    <a:pt x="1282497" y="171699"/>
                  </a:lnTo>
                  <a:lnTo>
                    <a:pt x="1282497" y="2291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37288" y="3464542"/>
              <a:ext cx="8199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094479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Data</a:t>
            </a:r>
            <a:r>
              <a:rPr dirty="0" spc="-170"/>
              <a:t> </a:t>
            </a:r>
            <a:r>
              <a:rPr dirty="0" spc="30"/>
              <a:t>Drift</a:t>
            </a:r>
            <a:r>
              <a:rPr dirty="0" spc="-165"/>
              <a:t> </a:t>
            </a:r>
            <a:r>
              <a:rPr dirty="0" spc="50"/>
              <a:t>(aka</a:t>
            </a:r>
            <a:r>
              <a:rPr dirty="0" spc="-165"/>
              <a:t> </a:t>
            </a:r>
            <a:r>
              <a:rPr dirty="0" spc="15"/>
              <a:t>Feature</a:t>
            </a:r>
            <a:r>
              <a:rPr dirty="0" spc="-165"/>
              <a:t> </a:t>
            </a:r>
            <a:r>
              <a:rPr dirty="0" spc="40"/>
              <a:t>Drift)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69688" y="1391547"/>
            <a:ext cx="3044825" cy="1977389"/>
            <a:chOff x="5769688" y="1391547"/>
            <a:chExt cx="3044825" cy="1977389"/>
          </a:xfrm>
        </p:grpSpPr>
        <p:sp>
          <p:nvSpPr>
            <p:cNvPr id="4" name="object 4"/>
            <p:cNvSpPr/>
            <p:nvPr/>
          </p:nvSpPr>
          <p:spPr>
            <a:xfrm>
              <a:off x="5810688" y="1600421"/>
              <a:ext cx="0" cy="1736089"/>
            </a:xfrm>
            <a:custGeom>
              <a:avLst/>
              <a:gdLst/>
              <a:ahLst/>
              <a:cxnLst/>
              <a:rect l="l" t="t" r="r" b="b"/>
              <a:pathLst>
                <a:path w="0" h="1736089">
                  <a:moveTo>
                    <a:pt x="0" y="0"/>
                  </a:moveTo>
                  <a:lnTo>
                    <a:pt x="0" y="173549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69688" y="1504447"/>
              <a:ext cx="8199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10688" y="3327543"/>
              <a:ext cx="2907665" cy="8890"/>
            </a:xfrm>
            <a:custGeom>
              <a:avLst/>
              <a:gdLst/>
              <a:ahLst/>
              <a:cxnLst/>
              <a:rect l="l" t="t" r="r" b="b"/>
              <a:pathLst>
                <a:path w="2907665" h="8889">
                  <a:moveTo>
                    <a:pt x="0" y="8374"/>
                  </a:moveTo>
                  <a:lnTo>
                    <a:pt x="29072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08357" y="3286568"/>
              <a:ext cx="105599" cy="819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37613" y="1795071"/>
              <a:ext cx="2660015" cy="1541145"/>
            </a:xfrm>
            <a:custGeom>
              <a:avLst/>
              <a:gdLst/>
              <a:ahLst/>
              <a:cxnLst/>
              <a:rect l="l" t="t" r="r" b="b"/>
              <a:pathLst>
                <a:path w="2660015" h="1541145">
                  <a:moveTo>
                    <a:pt x="2659894" y="1540846"/>
                  </a:moveTo>
                  <a:lnTo>
                    <a:pt x="0" y="1536746"/>
                  </a:lnTo>
                  <a:lnTo>
                    <a:pt x="17960" y="1519028"/>
                  </a:lnTo>
                  <a:lnTo>
                    <a:pt x="37566" y="1498658"/>
                  </a:lnTo>
                  <a:lnTo>
                    <a:pt x="81468" y="1450499"/>
                  </a:lnTo>
                  <a:lnTo>
                    <a:pt x="131205" y="1393334"/>
                  </a:lnTo>
                  <a:lnTo>
                    <a:pt x="158104" y="1361708"/>
                  </a:lnTo>
                  <a:lnTo>
                    <a:pt x="186275" y="1328231"/>
                  </a:lnTo>
                  <a:lnTo>
                    <a:pt x="215654" y="1293037"/>
                  </a:lnTo>
                  <a:lnTo>
                    <a:pt x="246179" y="1256257"/>
                  </a:lnTo>
                  <a:lnTo>
                    <a:pt x="277786" y="1218026"/>
                  </a:lnTo>
                  <a:lnTo>
                    <a:pt x="310414" y="1178478"/>
                  </a:lnTo>
                  <a:lnTo>
                    <a:pt x="344000" y="1137745"/>
                  </a:lnTo>
                  <a:lnTo>
                    <a:pt x="378481" y="1095960"/>
                  </a:lnTo>
                  <a:lnTo>
                    <a:pt x="413795" y="1053258"/>
                  </a:lnTo>
                  <a:lnTo>
                    <a:pt x="449879" y="1009771"/>
                  </a:lnTo>
                  <a:lnTo>
                    <a:pt x="486670" y="965633"/>
                  </a:lnTo>
                  <a:lnTo>
                    <a:pt x="524106" y="920977"/>
                  </a:lnTo>
                  <a:lnTo>
                    <a:pt x="562124" y="875937"/>
                  </a:lnTo>
                  <a:lnTo>
                    <a:pt x="600662" y="830645"/>
                  </a:lnTo>
                  <a:lnTo>
                    <a:pt x="639657" y="785235"/>
                  </a:lnTo>
                  <a:lnTo>
                    <a:pt x="679046" y="739841"/>
                  </a:lnTo>
                  <a:lnTo>
                    <a:pt x="718767" y="694596"/>
                  </a:lnTo>
                  <a:lnTo>
                    <a:pt x="758757" y="649632"/>
                  </a:lnTo>
                  <a:lnTo>
                    <a:pt x="798954" y="605084"/>
                  </a:lnTo>
                  <a:lnTo>
                    <a:pt x="839295" y="561085"/>
                  </a:lnTo>
                  <a:lnTo>
                    <a:pt x="879717" y="517768"/>
                  </a:lnTo>
                  <a:lnTo>
                    <a:pt x="920158" y="475266"/>
                  </a:lnTo>
                  <a:lnTo>
                    <a:pt x="960556" y="433714"/>
                  </a:lnTo>
                  <a:lnTo>
                    <a:pt x="1000846" y="393243"/>
                  </a:lnTo>
                  <a:lnTo>
                    <a:pt x="1040968" y="353987"/>
                  </a:lnTo>
                  <a:lnTo>
                    <a:pt x="1080858" y="316081"/>
                  </a:lnTo>
                  <a:lnTo>
                    <a:pt x="1120454" y="279656"/>
                  </a:lnTo>
                  <a:lnTo>
                    <a:pt x="1159693" y="244847"/>
                  </a:lnTo>
                  <a:lnTo>
                    <a:pt x="1198513" y="211787"/>
                  </a:lnTo>
                  <a:lnTo>
                    <a:pt x="1236851" y="180609"/>
                  </a:lnTo>
                  <a:lnTo>
                    <a:pt x="1274644" y="151446"/>
                  </a:lnTo>
                  <a:lnTo>
                    <a:pt x="1311830" y="124432"/>
                  </a:lnTo>
                  <a:lnTo>
                    <a:pt x="1348345" y="99700"/>
                  </a:lnTo>
                  <a:lnTo>
                    <a:pt x="1384129" y="77383"/>
                  </a:lnTo>
                  <a:lnTo>
                    <a:pt x="1419117" y="57616"/>
                  </a:lnTo>
                  <a:lnTo>
                    <a:pt x="1453248" y="40530"/>
                  </a:lnTo>
                  <a:lnTo>
                    <a:pt x="1518686" y="14938"/>
                  </a:lnTo>
                  <a:lnTo>
                    <a:pt x="1579943" y="1675"/>
                  </a:lnTo>
                  <a:lnTo>
                    <a:pt x="1608846" y="0"/>
                  </a:lnTo>
                  <a:lnTo>
                    <a:pt x="1640491" y="2199"/>
                  </a:lnTo>
                  <a:lnTo>
                    <a:pt x="1703589" y="18937"/>
                  </a:lnTo>
                  <a:lnTo>
                    <a:pt x="1766302" y="50883"/>
                  </a:lnTo>
                  <a:lnTo>
                    <a:pt x="1828469" y="96540"/>
                  </a:lnTo>
                  <a:lnTo>
                    <a:pt x="1859297" y="124043"/>
                  </a:lnTo>
                  <a:lnTo>
                    <a:pt x="1889930" y="154412"/>
                  </a:lnTo>
                  <a:lnTo>
                    <a:pt x="1920345" y="187461"/>
                  </a:lnTo>
                  <a:lnTo>
                    <a:pt x="1950525" y="223003"/>
                  </a:lnTo>
                  <a:lnTo>
                    <a:pt x="1980448" y="260851"/>
                  </a:lnTo>
                  <a:lnTo>
                    <a:pt x="2010095" y="300817"/>
                  </a:lnTo>
                  <a:lnTo>
                    <a:pt x="2039445" y="342715"/>
                  </a:lnTo>
                  <a:lnTo>
                    <a:pt x="2068480" y="386358"/>
                  </a:lnTo>
                  <a:lnTo>
                    <a:pt x="2097178" y="431558"/>
                  </a:lnTo>
                  <a:lnTo>
                    <a:pt x="2125520" y="478129"/>
                  </a:lnTo>
                  <a:lnTo>
                    <a:pt x="2153486" y="525884"/>
                  </a:lnTo>
                  <a:lnTo>
                    <a:pt x="2181055" y="574635"/>
                  </a:lnTo>
                  <a:lnTo>
                    <a:pt x="2208209" y="624196"/>
                  </a:lnTo>
                  <a:lnTo>
                    <a:pt x="2234926" y="674379"/>
                  </a:lnTo>
                  <a:lnTo>
                    <a:pt x="2261188" y="724998"/>
                  </a:lnTo>
                  <a:lnTo>
                    <a:pt x="2286973" y="775866"/>
                  </a:lnTo>
                  <a:lnTo>
                    <a:pt x="2312263" y="826795"/>
                  </a:lnTo>
                  <a:lnTo>
                    <a:pt x="2337036" y="877598"/>
                  </a:lnTo>
                  <a:lnTo>
                    <a:pt x="2361274" y="928089"/>
                  </a:lnTo>
                  <a:lnTo>
                    <a:pt x="2384955" y="978081"/>
                  </a:lnTo>
                  <a:lnTo>
                    <a:pt x="2408061" y="1027386"/>
                  </a:lnTo>
                  <a:lnTo>
                    <a:pt x="2430571" y="1075818"/>
                  </a:lnTo>
                  <a:lnTo>
                    <a:pt x="2452466" y="1123189"/>
                  </a:lnTo>
                  <a:lnTo>
                    <a:pt x="2473724" y="1169312"/>
                  </a:lnTo>
                  <a:lnTo>
                    <a:pt x="2494327" y="1214001"/>
                  </a:lnTo>
                  <a:lnTo>
                    <a:pt x="2514254" y="1257069"/>
                  </a:lnTo>
                  <a:lnTo>
                    <a:pt x="2533485" y="1298327"/>
                  </a:lnTo>
                  <a:lnTo>
                    <a:pt x="2552001" y="1337590"/>
                  </a:lnTo>
                  <a:lnTo>
                    <a:pt x="2569781" y="1374671"/>
                  </a:lnTo>
                  <a:lnTo>
                    <a:pt x="2586805" y="1409382"/>
                  </a:lnTo>
                  <a:lnTo>
                    <a:pt x="2618507" y="1470947"/>
                  </a:lnTo>
                  <a:lnTo>
                    <a:pt x="2646947" y="1520789"/>
                  </a:lnTo>
                  <a:lnTo>
                    <a:pt x="2659894" y="154084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37613" y="1795071"/>
              <a:ext cx="2660015" cy="1541145"/>
            </a:xfrm>
            <a:custGeom>
              <a:avLst/>
              <a:gdLst/>
              <a:ahLst/>
              <a:cxnLst/>
              <a:rect l="l" t="t" r="r" b="b"/>
              <a:pathLst>
                <a:path w="2660015" h="1541145">
                  <a:moveTo>
                    <a:pt x="0" y="1536746"/>
                  </a:moveTo>
                  <a:lnTo>
                    <a:pt x="37566" y="1498658"/>
                  </a:lnTo>
                  <a:lnTo>
                    <a:pt x="81468" y="1450499"/>
                  </a:lnTo>
                  <a:lnTo>
                    <a:pt x="131205" y="1393334"/>
                  </a:lnTo>
                  <a:lnTo>
                    <a:pt x="158104" y="1361708"/>
                  </a:lnTo>
                  <a:lnTo>
                    <a:pt x="186275" y="1328231"/>
                  </a:lnTo>
                  <a:lnTo>
                    <a:pt x="215654" y="1293037"/>
                  </a:lnTo>
                  <a:lnTo>
                    <a:pt x="246179" y="1256257"/>
                  </a:lnTo>
                  <a:lnTo>
                    <a:pt x="277786" y="1218026"/>
                  </a:lnTo>
                  <a:lnTo>
                    <a:pt x="310414" y="1178478"/>
                  </a:lnTo>
                  <a:lnTo>
                    <a:pt x="344000" y="1137745"/>
                  </a:lnTo>
                  <a:lnTo>
                    <a:pt x="378481" y="1095960"/>
                  </a:lnTo>
                  <a:lnTo>
                    <a:pt x="413795" y="1053258"/>
                  </a:lnTo>
                  <a:lnTo>
                    <a:pt x="449879" y="1009771"/>
                  </a:lnTo>
                  <a:lnTo>
                    <a:pt x="486670" y="965633"/>
                  </a:lnTo>
                  <a:lnTo>
                    <a:pt x="524106" y="920977"/>
                  </a:lnTo>
                  <a:lnTo>
                    <a:pt x="562124" y="875937"/>
                  </a:lnTo>
                  <a:lnTo>
                    <a:pt x="600662" y="830645"/>
                  </a:lnTo>
                  <a:lnTo>
                    <a:pt x="639657" y="785235"/>
                  </a:lnTo>
                  <a:lnTo>
                    <a:pt x="679046" y="739841"/>
                  </a:lnTo>
                  <a:lnTo>
                    <a:pt x="718767" y="694596"/>
                  </a:lnTo>
                  <a:lnTo>
                    <a:pt x="758757" y="649632"/>
                  </a:lnTo>
                  <a:lnTo>
                    <a:pt x="798954" y="605084"/>
                  </a:lnTo>
                  <a:lnTo>
                    <a:pt x="839295" y="561085"/>
                  </a:lnTo>
                  <a:lnTo>
                    <a:pt x="879717" y="517768"/>
                  </a:lnTo>
                  <a:lnTo>
                    <a:pt x="920158" y="475266"/>
                  </a:lnTo>
                  <a:lnTo>
                    <a:pt x="960556" y="433714"/>
                  </a:lnTo>
                  <a:lnTo>
                    <a:pt x="1000846" y="393243"/>
                  </a:lnTo>
                  <a:lnTo>
                    <a:pt x="1040968" y="353987"/>
                  </a:lnTo>
                  <a:lnTo>
                    <a:pt x="1080858" y="316081"/>
                  </a:lnTo>
                  <a:lnTo>
                    <a:pt x="1120454" y="279656"/>
                  </a:lnTo>
                  <a:lnTo>
                    <a:pt x="1159693" y="244847"/>
                  </a:lnTo>
                  <a:lnTo>
                    <a:pt x="1198513" y="211787"/>
                  </a:lnTo>
                  <a:lnTo>
                    <a:pt x="1236851" y="180609"/>
                  </a:lnTo>
                  <a:lnTo>
                    <a:pt x="1274644" y="151446"/>
                  </a:lnTo>
                  <a:lnTo>
                    <a:pt x="1311830" y="124432"/>
                  </a:lnTo>
                  <a:lnTo>
                    <a:pt x="1348345" y="99700"/>
                  </a:lnTo>
                  <a:lnTo>
                    <a:pt x="1384129" y="77383"/>
                  </a:lnTo>
                  <a:lnTo>
                    <a:pt x="1419117" y="57616"/>
                  </a:lnTo>
                  <a:lnTo>
                    <a:pt x="1453248" y="40530"/>
                  </a:lnTo>
                  <a:lnTo>
                    <a:pt x="1518686" y="14938"/>
                  </a:lnTo>
                  <a:lnTo>
                    <a:pt x="1579943" y="1675"/>
                  </a:lnTo>
                  <a:lnTo>
                    <a:pt x="1608846" y="0"/>
                  </a:lnTo>
                  <a:lnTo>
                    <a:pt x="1640491" y="2199"/>
                  </a:lnTo>
                  <a:lnTo>
                    <a:pt x="1703589" y="18937"/>
                  </a:lnTo>
                  <a:lnTo>
                    <a:pt x="1766302" y="50883"/>
                  </a:lnTo>
                  <a:lnTo>
                    <a:pt x="1828469" y="96540"/>
                  </a:lnTo>
                  <a:lnTo>
                    <a:pt x="1859297" y="124043"/>
                  </a:lnTo>
                  <a:lnTo>
                    <a:pt x="1889930" y="154412"/>
                  </a:lnTo>
                  <a:lnTo>
                    <a:pt x="1920345" y="187461"/>
                  </a:lnTo>
                  <a:lnTo>
                    <a:pt x="1950525" y="223003"/>
                  </a:lnTo>
                  <a:lnTo>
                    <a:pt x="1980448" y="260851"/>
                  </a:lnTo>
                  <a:lnTo>
                    <a:pt x="2010095" y="300817"/>
                  </a:lnTo>
                  <a:lnTo>
                    <a:pt x="2039445" y="342715"/>
                  </a:lnTo>
                  <a:lnTo>
                    <a:pt x="2068480" y="386358"/>
                  </a:lnTo>
                  <a:lnTo>
                    <a:pt x="2097178" y="431558"/>
                  </a:lnTo>
                  <a:lnTo>
                    <a:pt x="2125520" y="478129"/>
                  </a:lnTo>
                  <a:lnTo>
                    <a:pt x="2153486" y="525884"/>
                  </a:lnTo>
                  <a:lnTo>
                    <a:pt x="2181055" y="574635"/>
                  </a:lnTo>
                  <a:lnTo>
                    <a:pt x="2208209" y="624196"/>
                  </a:lnTo>
                  <a:lnTo>
                    <a:pt x="2234926" y="674379"/>
                  </a:lnTo>
                  <a:lnTo>
                    <a:pt x="2261188" y="724998"/>
                  </a:lnTo>
                  <a:lnTo>
                    <a:pt x="2286973" y="775866"/>
                  </a:lnTo>
                  <a:lnTo>
                    <a:pt x="2312263" y="826795"/>
                  </a:lnTo>
                  <a:lnTo>
                    <a:pt x="2337036" y="877598"/>
                  </a:lnTo>
                  <a:lnTo>
                    <a:pt x="2361274" y="928089"/>
                  </a:lnTo>
                  <a:lnTo>
                    <a:pt x="2384955" y="978081"/>
                  </a:lnTo>
                  <a:lnTo>
                    <a:pt x="2408061" y="1027386"/>
                  </a:lnTo>
                  <a:lnTo>
                    <a:pt x="2430571" y="1075818"/>
                  </a:lnTo>
                  <a:lnTo>
                    <a:pt x="2452466" y="1123189"/>
                  </a:lnTo>
                  <a:lnTo>
                    <a:pt x="2473724" y="1169312"/>
                  </a:lnTo>
                  <a:lnTo>
                    <a:pt x="2494327" y="1214001"/>
                  </a:lnTo>
                  <a:lnTo>
                    <a:pt x="2514254" y="1257069"/>
                  </a:lnTo>
                  <a:lnTo>
                    <a:pt x="2533485" y="1298327"/>
                  </a:lnTo>
                  <a:lnTo>
                    <a:pt x="2552001" y="1337590"/>
                  </a:lnTo>
                  <a:lnTo>
                    <a:pt x="2569781" y="1374671"/>
                  </a:lnTo>
                  <a:lnTo>
                    <a:pt x="2586805" y="1409382"/>
                  </a:lnTo>
                  <a:lnTo>
                    <a:pt x="2618507" y="1470947"/>
                  </a:lnTo>
                  <a:lnTo>
                    <a:pt x="2646947" y="1520789"/>
                  </a:lnTo>
                  <a:lnTo>
                    <a:pt x="2659894" y="154084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17562" y="2049770"/>
              <a:ext cx="2185670" cy="1289050"/>
            </a:xfrm>
            <a:custGeom>
              <a:avLst/>
              <a:gdLst/>
              <a:ahLst/>
              <a:cxnLst/>
              <a:rect l="l" t="t" r="r" b="b"/>
              <a:pathLst>
                <a:path w="2185670" h="1289050">
                  <a:moveTo>
                    <a:pt x="0" y="1288997"/>
                  </a:moveTo>
                  <a:lnTo>
                    <a:pt x="39440" y="1250573"/>
                  </a:lnTo>
                  <a:lnTo>
                    <a:pt x="86752" y="1200715"/>
                  </a:lnTo>
                  <a:lnTo>
                    <a:pt x="113119" y="1171952"/>
                  </a:lnTo>
                  <a:lnTo>
                    <a:pt x="141167" y="1140873"/>
                  </a:lnTo>
                  <a:lnTo>
                    <a:pt x="170798" y="1107660"/>
                  </a:lnTo>
                  <a:lnTo>
                    <a:pt x="201918" y="1072494"/>
                  </a:lnTo>
                  <a:lnTo>
                    <a:pt x="234431" y="1035557"/>
                  </a:lnTo>
                  <a:lnTo>
                    <a:pt x="268240" y="997029"/>
                  </a:lnTo>
                  <a:lnTo>
                    <a:pt x="303250" y="957091"/>
                  </a:lnTo>
                  <a:lnTo>
                    <a:pt x="339365" y="915926"/>
                  </a:lnTo>
                  <a:lnTo>
                    <a:pt x="376489" y="873713"/>
                  </a:lnTo>
                  <a:lnTo>
                    <a:pt x="414527" y="830634"/>
                  </a:lnTo>
                  <a:lnTo>
                    <a:pt x="453381" y="786870"/>
                  </a:lnTo>
                  <a:lnTo>
                    <a:pt x="492958" y="742602"/>
                  </a:lnTo>
                  <a:lnTo>
                    <a:pt x="533160" y="698012"/>
                  </a:lnTo>
                  <a:lnTo>
                    <a:pt x="573891" y="653280"/>
                  </a:lnTo>
                  <a:lnTo>
                    <a:pt x="615057" y="608588"/>
                  </a:lnTo>
                  <a:lnTo>
                    <a:pt x="656561" y="564117"/>
                  </a:lnTo>
                  <a:lnTo>
                    <a:pt x="698307" y="520048"/>
                  </a:lnTo>
                  <a:lnTo>
                    <a:pt x="740199" y="476561"/>
                  </a:lnTo>
                  <a:lnTo>
                    <a:pt x="782142" y="433839"/>
                  </a:lnTo>
                  <a:lnTo>
                    <a:pt x="824040" y="392062"/>
                  </a:lnTo>
                  <a:lnTo>
                    <a:pt x="865796" y="351412"/>
                  </a:lnTo>
                  <a:lnTo>
                    <a:pt x="907316" y="312069"/>
                  </a:lnTo>
                  <a:lnTo>
                    <a:pt x="948502" y="274215"/>
                  </a:lnTo>
                  <a:lnTo>
                    <a:pt x="989260" y="238031"/>
                  </a:lnTo>
                  <a:lnTo>
                    <a:pt x="1029493" y="203697"/>
                  </a:lnTo>
                  <a:lnTo>
                    <a:pt x="1069106" y="171396"/>
                  </a:lnTo>
                  <a:lnTo>
                    <a:pt x="1108002" y="141308"/>
                  </a:lnTo>
                  <a:lnTo>
                    <a:pt x="1146087" y="113614"/>
                  </a:lnTo>
                  <a:lnTo>
                    <a:pt x="1183263" y="88496"/>
                  </a:lnTo>
                  <a:lnTo>
                    <a:pt x="1219436" y="66135"/>
                  </a:lnTo>
                  <a:lnTo>
                    <a:pt x="1254508" y="46711"/>
                  </a:lnTo>
                  <a:lnTo>
                    <a:pt x="1320971" y="17402"/>
                  </a:lnTo>
                  <a:lnTo>
                    <a:pt x="1381885" y="2017"/>
                  </a:lnTo>
                  <a:lnTo>
                    <a:pt x="1410022" y="0"/>
                  </a:lnTo>
                  <a:lnTo>
                    <a:pt x="1441941" y="2692"/>
                  </a:lnTo>
                  <a:lnTo>
                    <a:pt x="1504455" y="23603"/>
                  </a:lnTo>
                  <a:lnTo>
                    <a:pt x="1565129" y="63248"/>
                  </a:lnTo>
                  <a:lnTo>
                    <a:pt x="1594749" y="89360"/>
                  </a:lnTo>
                  <a:lnTo>
                    <a:pt x="1623877" y="119271"/>
                  </a:lnTo>
                  <a:lnTo>
                    <a:pt x="1652503" y="152687"/>
                  </a:lnTo>
                  <a:lnTo>
                    <a:pt x="1680616" y="189312"/>
                  </a:lnTo>
                  <a:lnTo>
                    <a:pt x="1708204" y="228854"/>
                  </a:lnTo>
                  <a:lnTo>
                    <a:pt x="1735257" y="271015"/>
                  </a:lnTo>
                  <a:lnTo>
                    <a:pt x="1761765" y="315503"/>
                  </a:lnTo>
                  <a:lnTo>
                    <a:pt x="1787717" y="362022"/>
                  </a:lnTo>
                  <a:lnTo>
                    <a:pt x="1813101" y="410277"/>
                  </a:lnTo>
                  <a:lnTo>
                    <a:pt x="1837908" y="459974"/>
                  </a:lnTo>
                  <a:lnTo>
                    <a:pt x="1862126" y="510818"/>
                  </a:lnTo>
                  <a:lnTo>
                    <a:pt x="1885746" y="562514"/>
                  </a:lnTo>
                  <a:lnTo>
                    <a:pt x="1908755" y="614768"/>
                  </a:lnTo>
                  <a:lnTo>
                    <a:pt x="1931144" y="667284"/>
                  </a:lnTo>
                  <a:lnTo>
                    <a:pt x="1952901" y="719768"/>
                  </a:lnTo>
                  <a:lnTo>
                    <a:pt x="1974017" y="771926"/>
                  </a:lnTo>
                  <a:lnTo>
                    <a:pt x="1994480" y="823462"/>
                  </a:lnTo>
                  <a:lnTo>
                    <a:pt x="2014279" y="874083"/>
                  </a:lnTo>
                  <a:lnTo>
                    <a:pt x="2033404" y="923492"/>
                  </a:lnTo>
                  <a:lnTo>
                    <a:pt x="2051845" y="971396"/>
                  </a:lnTo>
                  <a:lnTo>
                    <a:pt x="2069589" y="1017499"/>
                  </a:lnTo>
                  <a:lnTo>
                    <a:pt x="2086628" y="1061507"/>
                  </a:lnTo>
                  <a:lnTo>
                    <a:pt x="2102949" y="1103126"/>
                  </a:lnTo>
                  <a:lnTo>
                    <a:pt x="2118543" y="1142060"/>
                  </a:lnTo>
                  <a:lnTo>
                    <a:pt x="2133398" y="1178015"/>
                  </a:lnTo>
                  <a:lnTo>
                    <a:pt x="2160850" y="1239808"/>
                  </a:lnTo>
                  <a:lnTo>
                    <a:pt x="2185220" y="1286147"/>
                  </a:lnTo>
                  <a:lnTo>
                    <a:pt x="0" y="1288997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17562" y="2049770"/>
              <a:ext cx="2185670" cy="1289050"/>
            </a:xfrm>
            <a:custGeom>
              <a:avLst/>
              <a:gdLst/>
              <a:ahLst/>
              <a:cxnLst/>
              <a:rect l="l" t="t" r="r" b="b"/>
              <a:pathLst>
                <a:path w="2185670" h="1289050">
                  <a:moveTo>
                    <a:pt x="0" y="1288997"/>
                  </a:moveTo>
                  <a:lnTo>
                    <a:pt x="39440" y="1250573"/>
                  </a:lnTo>
                  <a:lnTo>
                    <a:pt x="86752" y="1200715"/>
                  </a:lnTo>
                  <a:lnTo>
                    <a:pt x="113119" y="1171952"/>
                  </a:lnTo>
                  <a:lnTo>
                    <a:pt x="141167" y="1140873"/>
                  </a:lnTo>
                  <a:lnTo>
                    <a:pt x="170798" y="1107660"/>
                  </a:lnTo>
                  <a:lnTo>
                    <a:pt x="201918" y="1072494"/>
                  </a:lnTo>
                  <a:lnTo>
                    <a:pt x="234431" y="1035557"/>
                  </a:lnTo>
                  <a:lnTo>
                    <a:pt x="268240" y="997029"/>
                  </a:lnTo>
                  <a:lnTo>
                    <a:pt x="303250" y="957091"/>
                  </a:lnTo>
                  <a:lnTo>
                    <a:pt x="339365" y="915926"/>
                  </a:lnTo>
                  <a:lnTo>
                    <a:pt x="376489" y="873713"/>
                  </a:lnTo>
                  <a:lnTo>
                    <a:pt x="414527" y="830634"/>
                  </a:lnTo>
                  <a:lnTo>
                    <a:pt x="453381" y="786870"/>
                  </a:lnTo>
                  <a:lnTo>
                    <a:pt x="492958" y="742602"/>
                  </a:lnTo>
                  <a:lnTo>
                    <a:pt x="533160" y="698012"/>
                  </a:lnTo>
                  <a:lnTo>
                    <a:pt x="573891" y="653280"/>
                  </a:lnTo>
                  <a:lnTo>
                    <a:pt x="615057" y="608588"/>
                  </a:lnTo>
                  <a:lnTo>
                    <a:pt x="656561" y="564117"/>
                  </a:lnTo>
                  <a:lnTo>
                    <a:pt x="698307" y="520048"/>
                  </a:lnTo>
                  <a:lnTo>
                    <a:pt x="740199" y="476561"/>
                  </a:lnTo>
                  <a:lnTo>
                    <a:pt x="782142" y="433839"/>
                  </a:lnTo>
                  <a:lnTo>
                    <a:pt x="824040" y="392062"/>
                  </a:lnTo>
                  <a:lnTo>
                    <a:pt x="865796" y="351412"/>
                  </a:lnTo>
                  <a:lnTo>
                    <a:pt x="907316" y="312069"/>
                  </a:lnTo>
                  <a:lnTo>
                    <a:pt x="948502" y="274215"/>
                  </a:lnTo>
                  <a:lnTo>
                    <a:pt x="989260" y="238031"/>
                  </a:lnTo>
                  <a:lnTo>
                    <a:pt x="1029493" y="203697"/>
                  </a:lnTo>
                  <a:lnTo>
                    <a:pt x="1069106" y="171396"/>
                  </a:lnTo>
                  <a:lnTo>
                    <a:pt x="1108002" y="141308"/>
                  </a:lnTo>
                  <a:lnTo>
                    <a:pt x="1146087" y="113614"/>
                  </a:lnTo>
                  <a:lnTo>
                    <a:pt x="1183263" y="88496"/>
                  </a:lnTo>
                  <a:lnTo>
                    <a:pt x="1219436" y="66135"/>
                  </a:lnTo>
                  <a:lnTo>
                    <a:pt x="1254508" y="46711"/>
                  </a:lnTo>
                  <a:lnTo>
                    <a:pt x="1320971" y="17402"/>
                  </a:lnTo>
                  <a:lnTo>
                    <a:pt x="1381885" y="2017"/>
                  </a:lnTo>
                  <a:lnTo>
                    <a:pt x="1410022" y="0"/>
                  </a:lnTo>
                  <a:lnTo>
                    <a:pt x="1441941" y="2692"/>
                  </a:lnTo>
                  <a:lnTo>
                    <a:pt x="1504455" y="23603"/>
                  </a:lnTo>
                  <a:lnTo>
                    <a:pt x="1565129" y="63248"/>
                  </a:lnTo>
                  <a:lnTo>
                    <a:pt x="1594749" y="89360"/>
                  </a:lnTo>
                  <a:lnTo>
                    <a:pt x="1623877" y="119271"/>
                  </a:lnTo>
                  <a:lnTo>
                    <a:pt x="1652503" y="152687"/>
                  </a:lnTo>
                  <a:lnTo>
                    <a:pt x="1680616" y="189312"/>
                  </a:lnTo>
                  <a:lnTo>
                    <a:pt x="1708204" y="228854"/>
                  </a:lnTo>
                  <a:lnTo>
                    <a:pt x="1735257" y="271015"/>
                  </a:lnTo>
                  <a:lnTo>
                    <a:pt x="1761765" y="315503"/>
                  </a:lnTo>
                  <a:lnTo>
                    <a:pt x="1787717" y="362022"/>
                  </a:lnTo>
                  <a:lnTo>
                    <a:pt x="1813101" y="410277"/>
                  </a:lnTo>
                  <a:lnTo>
                    <a:pt x="1837908" y="459974"/>
                  </a:lnTo>
                  <a:lnTo>
                    <a:pt x="1862126" y="510818"/>
                  </a:lnTo>
                  <a:lnTo>
                    <a:pt x="1885746" y="562514"/>
                  </a:lnTo>
                  <a:lnTo>
                    <a:pt x="1908755" y="614768"/>
                  </a:lnTo>
                  <a:lnTo>
                    <a:pt x="1931144" y="667284"/>
                  </a:lnTo>
                  <a:lnTo>
                    <a:pt x="1952901" y="719768"/>
                  </a:lnTo>
                  <a:lnTo>
                    <a:pt x="1974017" y="771926"/>
                  </a:lnTo>
                  <a:lnTo>
                    <a:pt x="1994480" y="823462"/>
                  </a:lnTo>
                  <a:lnTo>
                    <a:pt x="2014279" y="874083"/>
                  </a:lnTo>
                  <a:lnTo>
                    <a:pt x="2033404" y="923492"/>
                  </a:lnTo>
                  <a:lnTo>
                    <a:pt x="2051845" y="971396"/>
                  </a:lnTo>
                  <a:lnTo>
                    <a:pt x="2069589" y="1017499"/>
                  </a:lnTo>
                  <a:lnTo>
                    <a:pt x="2086628" y="1061507"/>
                  </a:lnTo>
                  <a:lnTo>
                    <a:pt x="2102949" y="1103126"/>
                  </a:lnTo>
                  <a:lnTo>
                    <a:pt x="2118543" y="1142060"/>
                  </a:lnTo>
                  <a:lnTo>
                    <a:pt x="2133398" y="1178015"/>
                  </a:lnTo>
                  <a:lnTo>
                    <a:pt x="2160850" y="1239808"/>
                  </a:lnTo>
                  <a:lnTo>
                    <a:pt x="2173426" y="1265056"/>
                  </a:lnTo>
                  <a:lnTo>
                    <a:pt x="2185220" y="128614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88860" y="1405834"/>
              <a:ext cx="224154" cy="487680"/>
            </a:xfrm>
            <a:custGeom>
              <a:avLst/>
              <a:gdLst/>
              <a:ahLst/>
              <a:cxnLst/>
              <a:rect l="l" t="t" r="r" b="b"/>
              <a:pathLst>
                <a:path w="224154" h="487680">
                  <a:moveTo>
                    <a:pt x="0" y="0"/>
                  </a:moveTo>
                  <a:lnTo>
                    <a:pt x="223674" y="487376"/>
                  </a:lnTo>
                </a:path>
              </a:pathLst>
            </a:custGeom>
            <a:ln w="2857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55372" y="1859236"/>
              <a:ext cx="125549" cy="166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332668" y="880373"/>
            <a:ext cx="2349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Lato"/>
                <a:cs typeface="Lato"/>
              </a:rPr>
              <a:t>Increase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in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mean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variance</a:t>
            </a:r>
            <a:endParaRPr sz="14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310" y="3455272"/>
            <a:ext cx="245046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146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Lato"/>
                <a:cs typeface="Lato"/>
              </a:rPr>
              <a:t>Age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Lato"/>
                <a:cs typeface="Lato"/>
              </a:rPr>
              <a:t>Change</a:t>
            </a:r>
            <a:r>
              <a:rPr dirty="0" sz="1200" spc="-90">
                <a:latin typeface="Lato"/>
                <a:cs typeface="Lato"/>
              </a:rPr>
              <a:t> </a:t>
            </a:r>
            <a:r>
              <a:rPr dirty="0" sz="1200" spc="5">
                <a:latin typeface="Lato"/>
                <a:cs typeface="Lato"/>
              </a:rPr>
              <a:t>in</a:t>
            </a:r>
            <a:r>
              <a:rPr dirty="0" sz="1200" spc="-90">
                <a:latin typeface="Lato"/>
                <a:cs typeface="Lato"/>
              </a:rPr>
              <a:t> </a:t>
            </a:r>
            <a:r>
              <a:rPr dirty="0" sz="1200" spc="10">
                <a:latin typeface="Lato"/>
                <a:cs typeface="Lato"/>
              </a:rPr>
              <a:t>distribution</a:t>
            </a:r>
            <a:r>
              <a:rPr dirty="0" sz="1200" spc="-90">
                <a:latin typeface="Lato"/>
                <a:cs typeface="Lato"/>
              </a:rPr>
              <a:t> </a:t>
            </a:r>
            <a:r>
              <a:rPr dirty="0" sz="1200" spc="-15">
                <a:latin typeface="Lato"/>
                <a:cs typeface="Lato"/>
              </a:rPr>
              <a:t>of</a:t>
            </a:r>
            <a:r>
              <a:rPr dirty="0" sz="1200" spc="-90">
                <a:latin typeface="Lato"/>
                <a:cs typeface="Lato"/>
              </a:rPr>
              <a:t> </a:t>
            </a:r>
            <a:r>
              <a:rPr dirty="0" sz="1200" spc="-5">
                <a:latin typeface="Lato"/>
                <a:cs typeface="Lato"/>
              </a:rPr>
              <a:t>age</a:t>
            </a:r>
            <a:r>
              <a:rPr dirty="0" sz="1200" spc="-90">
                <a:latin typeface="Lato"/>
                <a:cs typeface="Lato"/>
              </a:rPr>
              <a:t> </a:t>
            </a:r>
            <a:r>
              <a:rPr dirty="0" sz="1200" spc="5">
                <a:latin typeface="Lato"/>
                <a:cs typeface="Lato"/>
              </a:rPr>
              <a:t>feature</a:t>
            </a:r>
            <a:endParaRPr sz="12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398" y="1094265"/>
            <a:ext cx="4563745" cy="215900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4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5">
                <a:latin typeface="Lato"/>
                <a:cs typeface="Lato"/>
              </a:rPr>
              <a:t>Statistical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properties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-25">
                <a:latin typeface="Lato"/>
                <a:cs typeface="Lato"/>
              </a:rPr>
              <a:t>of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input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changes</a:t>
            </a:r>
            <a:endParaRPr sz="2000">
              <a:latin typeface="Lato"/>
              <a:cs typeface="Lato"/>
            </a:endParaRPr>
          </a:p>
          <a:p>
            <a:pPr marL="379095" marR="596900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15">
                <a:latin typeface="Lato"/>
                <a:cs typeface="Lato"/>
              </a:rPr>
              <a:t>Trained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model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is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not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relevant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for  </a:t>
            </a:r>
            <a:r>
              <a:rPr dirty="0" sz="2000" spc="-10">
                <a:latin typeface="Lato"/>
                <a:cs typeface="Lato"/>
              </a:rPr>
              <a:t>changed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data</a:t>
            </a:r>
            <a:endParaRPr sz="2000">
              <a:latin typeface="Lato"/>
              <a:cs typeface="Lato"/>
            </a:endParaRPr>
          </a:p>
          <a:p>
            <a:pPr marL="379095" marR="173355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5">
                <a:latin typeface="Lato"/>
                <a:cs typeface="Lato"/>
              </a:rPr>
              <a:t>For </a:t>
            </a:r>
            <a:r>
              <a:rPr dirty="0" sz="2000" spc="-30">
                <a:latin typeface="Lato"/>
                <a:cs typeface="Lato"/>
              </a:rPr>
              <a:t>eg., </a:t>
            </a:r>
            <a:r>
              <a:rPr dirty="0" sz="2000" spc="15">
                <a:latin typeface="Lato"/>
                <a:cs typeface="Lato"/>
              </a:rPr>
              <a:t>distribution </a:t>
            </a:r>
            <a:r>
              <a:rPr dirty="0" sz="2000" spc="-25">
                <a:latin typeface="Lato"/>
                <a:cs typeface="Lato"/>
              </a:rPr>
              <a:t>of </a:t>
            </a:r>
            <a:r>
              <a:rPr dirty="0" sz="2000" spc="-5">
                <a:latin typeface="Lato"/>
                <a:cs typeface="Lato"/>
              </a:rPr>
              <a:t>demographic  </a:t>
            </a:r>
            <a:r>
              <a:rPr dirty="0" sz="2000" spc="15">
                <a:latin typeface="Lato"/>
                <a:cs typeface="Lato"/>
              </a:rPr>
              <a:t>data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like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age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might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change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over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time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1955164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Concept</a:t>
            </a:r>
            <a:r>
              <a:rPr dirty="0" spc="-204"/>
              <a:t> </a:t>
            </a:r>
            <a:r>
              <a:rPr dirty="0" spc="30"/>
              <a:t>Drift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4149" y="2883656"/>
            <a:ext cx="3958590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  <a:tabLst>
                <a:tab pos="1904364" algn="l"/>
                <a:tab pos="3282315" algn="l"/>
              </a:tabLst>
            </a:pPr>
            <a:r>
              <a:rPr dirty="0" sz="1200" spc="-5">
                <a:latin typeface="Lato"/>
                <a:cs typeface="Lato"/>
              </a:rPr>
              <a:t>T</a:t>
            </a:r>
            <a:r>
              <a:rPr dirty="0" baseline="-31250" sz="1200" spc="-7">
                <a:latin typeface="Lato"/>
                <a:cs typeface="Lato"/>
              </a:rPr>
              <a:t>1	</a:t>
            </a:r>
            <a:r>
              <a:rPr dirty="0" sz="1200" spc="-5">
                <a:latin typeface="Lato"/>
                <a:cs typeface="Lato"/>
              </a:rPr>
              <a:t>T</a:t>
            </a:r>
            <a:r>
              <a:rPr dirty="0" baseline="-31250" sz="1200" spc="-7">
                <a:latin typeface="Lato"/>
                <a:cs typeface="Lato"/>
              </a:rPr>
              <a:t>2	</a:t>
            </a:r>
            <a:r>
              <a:rPr dirty="0" sz="1200" spc="-5">
                <a:latin typeface="Lato"/>
                <a:cs typeface="Lato"/>
              </a:rPr>
              <a:t>T</a:t>
            </a:r>
            <a:r>
              <a:rPr dirty="0" baseline="-31250" sz="1200" spc="-7">
                <a:latin typeface="Lato"/>
                <a:cs typeface="Lato"/>
              </a:rPr>
              <a:t>3</a:t>
            </a:r>
            <a:endParaRPr baseline="-31250"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Lato"/>
              <a:cs typeface="Lato"/>
            </a:endParaRPr>
          </a:p>
          <a:p>
            <a:pPr marL="38100">
              <a:lnSpc>
                <a:spcPct val="100000"/>
              </a:lnSpc>
            </a:pPr>
            <a:r>
              <a:rPr dirty="0" sz="1200">
                <a:latin typeface="Lato"/>
                <a:cs typeface="Lato"/>
              </a:rPr>
              <a:t>Change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 spc="5">
                <a:latin typeface="Lato"/>
                <a:cs typeface="Lato"/>
              </a:rPr>
              <a:t>in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 spc="5">
                <a:latin typeface="Lato"/>
                <a:cs typeface="Lato"/>
              </a:rPr>
              <a:t>relationship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 spc="-5">
                <a:latin typeface="Lato"/>
                <a:cs typeface="Lato"/>
              </a:rPr>
              <a:t>between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the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 spc="5">
                <a:latin typeface="Lato"/>
                <a:cs typeface="Lato"/>
              </a:rPr>
              <a:t>features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and</a:t>
            </a:r>
            <a:r>
              <a:rPr dirty="0" sz="1200" spc="-80">
                <a:latin typeface="Lato"/>
                <a:cs typeface="Lato"/>
              </a:rPr>
              <a:t> </a:t>
            </a:r>
            <a:r>
              <a:rPr dirty="0" sz="1200">
                <a:latin typeface="Lato"/>
                <a:cs typeface="Lato"/>
              </a:rPr>
              <a:t>the</a:t>
            </a:r>
            <a:r>
              <a:rPr dirty="0" sz="1200" spc="-75">
                <a:latin typeface="Lato"/>
                <a:cs typeface="Lato"/>
              </a:rPr>
              <a:t> </a:t>
            </a:r>
            <a:r>
              <a:rPr dirty="0" sz="1200" spc="5">
                <a:latin typeface="Lato"/>
                <a:cs typeface="Lato"/>
              </a:rPr>
              <a:t>labels</a:t>
            </a:r>
            <a:endParaRPr sz="12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148" y="1467942"/>
            <a:ext cx="3780790" cy="238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0">
                <a:latin typeface="Lato"/>
                <a:cs typeface="Lato"/>
              </a:rPr>
              <a:t>Relationship </a:t>
            </a:r>
            <a:r>
              <a:rPr dirty="0" sz="2000" spc="-10">
                <a:latin typeface="Lato"/>
                <a:cs typeface="Lato"/>
              </a:rPr>
              <a:t>between</a:t>
            </a:r>
            <a:r>
              <a:rPr dirty="0" sz="2000" spc="-32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features  </a:t>
            </a:r>
            <a:r>
              <a:rPr dirty="0" sz="2000">
                <a:latin typeface="Lato"/>
                <a:cs typeface="Lato"/>
              </a:rPr>
              <a:t>and </a:t>
            </a:r>
            <a:r>
              <a:rPr dirty="0" sz="2000" spc="15">
                <a:latin typeface="Lato"/>
                <a:cs typeface="Lato"/>
              </a:rPr>
              <a:t>labels</a:t>
            </a:r>
            <a:r>
              <a:rPr dirty="0" sz="2000" spc="-27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changes</a:t>
            </a:r>
            <a:endParaRPr sz="2000">
              <a:latin typeface="Lato"/>
              <a:cs typeface="Lato"/>
            </a:endParaRPr>
          </a:p>
          <a:p>
            <a:pPr marL="379095" marR="88265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5">
                <a:latin typeface="Lato"/>
                <a:cs typeface="Lato"/>
              </a:rPr>
              <a:t>The</a:t>
            </a:r>
            <a:r>
              <a:rPr dirty="0" sz="2000" spc="-14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very</a:t>
            </a:r>
            <a:r>
              <a:rPr dirty="0" sz="2000" spc="-14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meaning</a:t>
            </a:r>
            <a:r>
              <a:rPr dirty="0" sz="2000" spc="-140">
                <a:latin typeface="Lato"/>
                <a:cs typeface="Lato"/>
              </a:rPr>
              <a:t> </a:t>
            </a:r>
            <a:r>
              <a:rPr dirty="0" sz="2000" spc="-25">
                <a:latin typeface="Lato"/>
                <a:cs typeface="Lato"/>
              </a:rPr>
              <a:t>of</a:t>
            </a:r>
            <a:r>
              <a:rPr dirty="0" sz="2000" spc="-14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what</a:t>
            </a:r>
            <a:r>
              <a:rPr dirty="0" sz="2000" spc="-140">
                <a:latin typeface="Lato"/>
                <a:cs typeface="Lato"/>
              </a:rPr>
              <a:t> </a:t>
            </a:r>
            <a:r>
              <a:rPr dirty="0" sz="2000" spc="-25">
                <a:latin typeface="Lato"/>
                <a:cs typeface="Lato"/>
              </a:rPr>
              <a:t>you  </a:t>
            </a:r>
            <a:r>
              <a:rPr dirty="0" sz="2000" spc="30">
                <a:latin typeface="Lato"/>
                <a:cs typeface="Lato"/>
              </a:rPr>
              <a:t>are</a:t>
            </a:r>
            <a:r>
              <a:rPr dirty="0" sz="2000" spc="-14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trying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to</a:t>
            </a:r>
            <a:r>
              <a:rPr dirty="0" sz="2000" spc="-14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predict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changes</a:t>
            </a:r>
            <a:endParaRPr sz="2000">
              <a:latin typeface="Lato"/>
              <a:cs typeface="Lato"/>
            </a:endParaRPr>
          </a:p>
          <a:p>
            <a:pPr marL="379095" marR="113030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0">
                <a:latin typeface="Lato"/>
                <a:cs typeface="Lato"/>
              </a:rPr>
              <a:t>Prediction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drift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and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label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drift  </a:t>
            </a:r>
            <a:r>
              <a:rPr dirty="0" sz="2000" spc="30">
                <a:latin typeface="Lato"/>
                <a:cs typeface="Lato"/>
              </a:rPr>
              <a:t>are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similar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41915" y="1461022"/>
            <a:ext cx="1108075" cy="1321435"/>
            <a:chOff x="4741915" y="1461022"/>
            <a:chExt cx="1108075" cy="1321435"/>
          </a:xfrm>
        </p:grpSpPr>
        <p:sp>
          <p:nvSpPr>
            <p:cNvPr id="6" name="object 6"/>
            <p:cNvSpPr/>
            <p:nvPr/>
          </p:nvSpPr>
          <p:spPr>
            <a:xfrm>
              <a:off x="4741915" y="1461022"/>
              <a:ext cx="1108075" cy="1321435"/>
            </a:xfrm>
            <a:custGeom>
              <a:avLst/>
              <a:gdLst/>
              <a:ahLst/>
              <a:cxnLst/>
              <a:rect l="l" t="t" r="r" b="b"/>
              <a:pathLst>
                <a:path w="1108075" h="1321435">
                  <a:moveTo>
                    <a:pt x="1107597" y="1320897"/>
                  </a:moveTo>
                  <a:lnTo>
                    <a:pt x="0" y="1320897"/>
                  </a:lnTo>
                  <a:lnTo>
                    <a:pt x="0" y="0"/>
                  </a:lnTo>
                  <a:lnTo>
                    <a:pt x="1107597" y="0"/>
                  </a:lnTo>
                  <a:lnTo>
                    <a:pt x="1107597" y="13208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19637" y="1571624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093" y="1689"/>
                  </a:lnTo>
                  <a:lnTo>
                    <a:pt x="6273" y="6286"/>
                  </a:lnTo>
                  <a:lnTo>
                    <a:pt x="1676" y="13106"/>
                  </a:lnTo>
                  <a:lnTo>
                    <a:pt x="0" y="21450"/>
                  </a:lnTo>
                  <a:lnTo>
                    <a:pt x="1676" y="29806"/>
                  </a:lnTo>
                  <a:lnTo>
                    <a:pt x="6273" y="36626"/>
                  </a:lnTo>
                  <a:lnTo>
                    <a:pt x="13093" y="41211"/>
                  </a:lnTo>
                  <a:lnTo>
                    <a:pt x="21450" y="42900"/>
                  </a:lnTo>
                  <a:lnTo>
                    <a:pt x="29794" y="41211"/>
                  </a:lnTo>
                  <a:lnTo>
                    <a:pt x="36614" y="36626"/>
                  </a:lnTo>
                  <a:lnTo>
                    <a:pt x="41211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347979" h="347980">
                  <a:moveTo>
                    <a:pt x="195300" y="168160"/>
                  </a:moveTo>
                  <a:lnTo>
                    <a:pt x="193052" y="162712"/>
                  </a:lnTo>
                  <a:lnTo>
                    <a:pt x="185000" y="154660"/>
                  </a:lnTo>
                  <a:lnTo>
                    <a:pt x="179552" y="152400"/>
                  </a:lnTo>
                  <a:lnTo>
                    <a:pt x="173850" y="152400"/>
                  </a:lnTo>
                  <a:lnTo>
                    <a:pt x="165493" y="154089"/>
                  </a:lnTo>
                  <a:lnTo>
                    <a:pt x="158673" y="158686"/>
                  </a:lnTo>
                  <a:lnTo>
                    <a:pt x="154076" y="165506"/>
                  </a:lnTo>
                  <a:lnTo>
                    <a:pt x="152400" y="173850"/>
                  </a:lnTo>
                  <a:lnTo>
                    <a:pt x="154076" y="182206"/>
                  </a:lnTo>
                  <a:lnTo>
                    <a:pt x="158673" y="189026"/>
                  </a:lnTo>
                  <a:lnTo>
                    <a:pt x="165493" y="193611"/>
                  </a:lnTo>
                  <a:lnTo>
                    <a:pt x="173850" y="195300"/>
                  </a:lnTo>
                  <a:lnTo>
                    <a:pt x="182194" y="193611"/>
                  </a:lnTo>
                  <a:lnTo>
                    <a:pt x="189014" y="189026"/>
                  </a:lnTo>
                  <a:lnTo>
                    <a:pt x="193611" y="182206"/>
                  </a:lnTo>
                  <a:lnTo>
                    <a:pt x="195300" y="173850"/>
                  </a:lnTo>
                  <a:lnTo>
                    <a:pt x="195300" y="168160"/>
                  </a:lnTo>
                  <a:close/>
                </a:path>
                <a:path w="347979" h="347980">
                  <a:moveTo>
                    <a:pt x="347700" y="320560"/>
                  </a:moveTo>
                  <a:lnTo>
                    <a:pt x="345440" y="315112"/>
                  </a:lnTo>
                  <a:lnTo>
                    <a:pt x="337400" y="307060"/>
                  </a:lnTo>
                  <a:lnTo>
                    <a:pt x="331939" y="304800"/>
                  </a:lnTo>
                  <a:lnTo>
                    <a:pt x="326250" y="304800"/>
                  </a:lnTo>
                  <a:lnTo>
                    <a:pt x="317893" y="306489"/>
                  </a:lnTo>
                  <a:lnTo>
                    <a:pt x="311073" y="311086"/>
                  </a:lnTo>
                  <a:lnTo>
                    <a:pt x="306476" y="317906"/>
                  </a:lnTo>
                  <a:lnTo>
                    <a:pt x="304800" y="326250"/>
                  </a:lnTo>
                  <a:lnTo>
                    <a:pt x="306476" y="334606"/>
                  </a:lnTo>
                  <a:lnTo>
                    <a:pt x="311073" y="341414"/>
                  </a:lnTo>
                  <a:lnTo>
                    <a:pt x="317893" y="346011"/>
                  </a:lnTo>
                  <a:lnTo>
                    <a:pt x="326250" y="347700"/>
                  </a:lnTo>
                  <a:lnTo>
                    <a:pt x="334594" y="346011"/>
                  </a:lnTo>
                  <a:lnTo>
                    <a:pt x="341414" y="341414"/>
                  </a:lnTo>
                  <a:lnTo>
                    <a:pt x="346011" y="334606"/>
                  </a:lnTo>
                  <a:lnTo>
                    <a:pt x="347700" y="326250"/>
                  </a:lnTo>
                  <a:lnTo>
                    <a:pt x="347700" y="3205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95840" y="2028820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21449" y="42899"/>
                  </a:moveTo>
                  <a:lnTo>
                    <a:pt x="13099" y="41214"/>
                  </a:lnTo>
                  <a:lnTo>
                    <a:pt x="6281" y="36617"/>
                  </a:lnTo>
                  <a:lnTo>
                    <a:pt x="1685" y="29799"/>
                  </a:lnTo>
                  <a:lnTo>
                    <a:pt x="0" y="21449"/>
                  </a:lnTo>
                  <a:lnTo>
                    <a:pt x="1685" y="13100"/>
                  </a:lnTo>
                  <a:lnTo>
                    <a:pt x="6281" y="6282"/>
                  </a:lnTo>
                  <a:lnTo>
                    <a:pt x="13099" y="1685"/>
                  </a:lnTo>
                  <a:lnTo>
                    <a:pt x="21449" y="0"/>
                  </a:lnTo>
                  <a:lnTo>
                    <a:pt x="27149" y="0"/>
                  </a:lnTo>
                  <a:lnTo>
                    <a:pt x="32599" y="2259"/>
                  </a:lnTo>
                  <a:lnTo>
                    <a:pt x="40649" y="10304"/>
                  </a:lnTo>
                  <a:lnTo>
                    <a:pt x="42899" y="15759"/>
                  </a:lnTo>
                  <a:lnTo>
                    <a:pt x="42899" y="21449"/>
                  </a:lnTo>
                  <a:lnTo>
                    <a:pt x="41214" y="29799"/>
                  </a:lnTo>
                  <a:lnTo>
                    <a:pt x="36618" y="36617"/>
                  </a:lnTo>
                  <a:lnTo>
                    <a:pt x="29800" y="41214"/>
                  </a:lnTo>
                  <a:lnTo>
                    <a:pt x="21449" y="42899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24437" y="1495424"/>
              <a:ext cx="652780" cy="1033780"/>
            </a:xfrm>
            <a:custGeom>
              <a:avLst/>
              <a:gdLst/>
              <a:ahLst/>
              <a:cxnLst/>
              <a:rect l="l" t="t" r="r" b="b"/>
              <a:pathLst>
                <a:path w="652779" h="1033780">
                  <a:moveTo>
                    <a:pt x="42900" y="168160"/>
                  </a:moveTo>
                  <a:lnTo>
                    <a:pt x="40640" y="162712"/>
                  </a:lnTo>
                  <a:lnTo>
                    <a:pt x="32600" y="154660"/>
                  </a:lnTo>
                  <a:lnTo>
                    <a:pt x="27139" y="152400"/>
                  </a:lnTo>
                  <a:lnTo>
                    <a:pt x="21450" y="152400"/>
                  </a:lnTo>
                  <a:lnTo>
                    <a:pt x="13093" y="154089"/>
                  </a:lnTo>
                  <a:lnTo>
                    <a:pt x="6273" y="158686"/>
                  </a:lnTo>
                  <a:lnTo>
                    <a:pt x="1676" y="165506"/>
                  </a:lnTo>
                  <a:lnTo>
                    <a:pt x="0" y="173850"/>
                  </a:lnTo>
                  <a:lnTo>
                    <a:pt x="1676" y="182206"/>
                  </a:lnTo>
                  <a:lnTo>
                    <a:pt x="6273" y="189026"/>
                  </a:lnTo>
                  <a:lnTo>
                    <a:pt x="13093" y="193611"/>
                  </a:lnTo>
                  <a:lnTo>
                    <a:pt x="21450" y="195300"/>
                  </a:lnTo>
                  <a:lnTo>
                    <a:pt x="29794" y="193611"/>
                  </a:lnTo>
                  <a:lnTo>
                    <a:pt x="36614" y="189026"/>
                  </a:lnTo>
                  <a:lnTo>
                    <a:pt x="41211" y="182206"/>
                  </a:lnTo>
                  <a:lnTo>
                    <a:pt x="42900" y="173850"/>
                  </a:lnTo>
                  <a:lnTo>
                    <a:pt x="42900" y="168160"/>
                  </a:lnTo>
                  <a:close/>
                </a:path>
                <a:path w="652779" h="1033780">
                  <a:moveTo>
                    <a:pt x="195300" y="396760"/>
                  </a:moveTo>
                  <a:lnTo>
                    <a:pt x="193040" y="391312"/>
                  </a:lnTo>
                  <a:lnTo>
                    <a:pt x="185000" y="383260"/>
                  </a:lnTo>
                  <a:lnTo>
                    <a:pt x="179539" y="381000"/>
                  </a:lnTo>
                  <a:lnTo>
                    <a:pt x="173850" y="381000"/>
                  </a:lnTo>
                  <a:lnTo>
                    <a:pt x="165493" y="382689"/>
                  </a:lnTo>
                  <a:lnTo>
                    <a:pt x="158673" y="387286"/>
                  </a:lnTo>
                  <a:lnTo>
                    <a:pt x="154076" y="394106"/>
                  </a:lnTo>
                  <a:lnTo>
                    <a:pt x="152400" y="402450"/>
                  </a:lnTo>
                  <a:lnTo>
                    <a:pt x="154076" y="410806"/>
                  </a:lnTo>
                  <a:lnTo>
                    <a:pt x="158673" y="417614"/>
                  </a:lnTo>
                  <a:lnTo>
                    <a:pt x="165493" y="422211"/>
                  </a:lnTo>
                  <a:lnTo>
                    <a:pt x="173850" y="423900"/>
                  </a:lnTo>
                  <a:lnTo>
                    <a:pt x="182194" y="422211"/>
                  </a:lnTo>
                  <a:lnTo>
                    <a:pt x="189014" y="417614"/>
                  </a:lnTo>
                  <a:lnTo>
                    <a:pt x="193611" y="410806"/>
                  </a:lnTo>
                  <a:lnTo>
                    <a:pt x="195300" y="402450"/>
                  </a:lnTo>
                  <a:lnTo>
                    <a:pt x="195300" y="396760"/>
                  </a:lnTo>
                  <a:close/>
                </a:path>
                <a:path w="652779" h="1033780">
                  <a:moveTo>
                    <a:pt x="347700" y="701560"/>
                  </a:moveTo>
                  <a:lnTo>
                    <a:pt x="345440" y="696112"/>
                  </a:lnTo>
                  <a:lnTo>
                    <a:pt x="337400" y="688060"/>
                  </a:lnTo>
                  <a:lnTo>
                    <a:pt x="331939" y="685800"/>
                  </a:lnTo>
                  <a:lnTo>
                    <a:pt x="326250" y="685800"/>
                  </a:lnTo>
                  <a:lnTo>
                    <a:pt x="317893" y="687489"/>
                  </a:lnTo>
                  <a:lnTo>
                    <a:pt x="311073" y="692086"/>
                  </a:lnTo>
                  <a:lnTo>
                    <a:pt x="306476" y="698906"/>
                  </a:lnTo>
                  <a:lnTo>
                    <a:pt x="304800" y="707250"/>
                  </a:lnTo>
                  <a:lnTo>
                    <a:pt x="306476" y="715606"/>
                  </a:lnTo>
                  <a:lnTo>
                    <a:pt x="311073" y="722414"/>
                  </a:lnTo>
                  <a:lnTo>
                    <a:pt x="317893" y="727011"/>
                  </a:lnTo>
                  <a:lnTo>
                    <a:pt x="326250" y="728700"/>
                  </a:lnTo>
                  <a:lnTo>
                    <a:pt x="334594" y="727011"/>
                  </a:lnTo>
                  <a:lnTo>
                    <a:pt x="341414" y="722414"/>
                  </a:lnTo>
                  <a:lnTo>
                    <a:pt x="346011" y="715606"/>
                  </a:lnTo>
                  <a:lnTo>
                    <a:pt x="347700" y="707250"/>
                  </a:lnTo>
                  <a:lnTo>
                    <a:pt x="347700" y="701560"/>
                  </a:lnTo>
                  <a:close/>
                </a:path>
                <a:path w="652779" h="1033780">
                  <a:moveTo>
                    <a:pt x="347700" y="396760"/>
                  </a:moveTo>
                  <a:lnTo>
                    <a:pt x="345440" y="391312"/>
                  </a:lnTo>
                  <a:lnTo>
                    <a:pt x="337400" y="383260"/>
                  </a:lnTo>
                  <a:lnTo>
                    <a:pt x="331939" y="381000"/>
                  </a:lnTo>
                  <a:lnTo>
                    <a:pt x="326250" y="381000"/>
                  </a:lnTo>
                  <a:lnTo>
                    <a:pt x="317893" y="382689"/>
                  </a:lnTo>
                  <a:lnTo>
                    <a:pt x="311073" y="387286"/>
                  </a:lnTo>
                  <a:lnTo>
                    <a:pt x="306476" y="394106"/>
                  </a:lnTo>
                  <a:lnTo>
                    <a:pt x="304800" y="402450"/>
                  </a:lnTo>
                  <a:lnTo>
                    <a:pt x="306476" y="410806"/>
                  </a:lnTo>
                  <a:lnTo>
                    <a:pt x="311073" y="417614"/>
                  </a:lnTo>
                  <a:lnTo>
                    <a:pt x="317893" y="422211"/>
                  </a:lnTo>
                  <a:lnTo>
                    <a:pt x="326250" y="423900"/>
                  </a:lnTo>
                  <a:lnTo>
                    <a:pt x="334594" y="422211"/>
                  </a:lnTo>
                  <a:lnTo>
                    <a:pt x="341414" y="417614"/>
                  </a:lnTo>
                  <a:lnTo>
                    <a:pt x="346011" y="410806"/>
                  </a:lnTo>
                  <a:lnTo>
                    <a:pt x="347700" y="402450"/>
                  </a:lnTo>
                  <a:lnTo>
                    <a:pt x="347700" y="396760"/>
                  </a:lnTo>
                  <a:close/>
                </a:path>
                <a:path w="652779" h="1033780">
                  <a:moveTo>
                    <a:pt x="347700" y="320560"/>
                  </a:moveTo>
                  <a:lnTo>
                    <a:pt x="345440" y="315112"/>
                  </a:lnTo>
                  <a:lnTo>
                    <a:pt x="337400" y="307060"/>
                  </a:lnTo>
                  <a:lnTo>
                    <a:pt x="331939" y="304800"/>
                  </a:lnTo>
                  <a:lnTo>
                    <a:pt x="326250" y="304800"/>
                  </a:lnTo>
                  <a:lnTo>
                    <a:pt x="317893" y="306489"/>
                  </a:lnTo>
                  <a:lnTo>
                    <a:pt x="311073" y="311086"/>
                  </a:lnTo>
                  <a:lnTo>
                    <a:pt x="306476" y="317906"/>
                  </a:lnTo>
                  <a:lnTo>
                    <a:pt x="304800" y="326250"/>
                  </a:lnTo>
                  <a:lnTo>
                    <a:pt x="306476" y="334606"/>
                  </a:lnTo>
                  <a:lnTo>
                    <a:pt x="311073" y="341426"/>
                  </a:lnTo>
                  <a:lnTo>
                    <a:pt x="317893" y="346011"/>
                  </a:lnTo>
                  <a:lnTo>
                    <a:pt x="326250" y="347700"/>
                  </a:lnTo>
                  <a:lnTo>
                    <a:pt x="334594" y="346011"/>
                  </a:lnTo>
                  <a:lnTo>
                    <a:pt x="341414" y="341426"/>
                  </a:lnTo>
                  <a:lnTo>
                    <a:pt x="346011" y="334606"/>
                  </a:lnTo>
                  <a:lnTo>
                    <a:pt x="347700" y="326250"/>
                  </a:lnTo>
                  <a:lnTo>
                    <a:pt x="347700" y="320560"/>
                  </a:lnTo>
                  <a:close/>
                </a:path>
                <a:path w="652779" h="1033780">
                  <a:moveTo>
                    <a:pt x="347700" y="15760"/>
                  </a:moveTo>
                  <a:lnTo>
                    <a:pt x="345440" y="10312"/>
                  </a:lnTo>
                  <a:lnTo>
                    <a:pt x="337400" y="2260"/>
                  </a:lnTo>
                  <a:lnTo>
                    <a:pt x="331939" y="0"/>
                  </a:lnTo>
                  <a:lnTo>
                    <a:pt x="326250" y="0"/>
                  </a:lnTo>
                  <a:lnTo>
                    <a:pt x="317893" y="1689"/>
                  </a:lnTo>
                  <a:lnTo>
                    <a:pt x="311073" y="6286"/>
                  </a:lnTo>
                  <a:lnTo>
                    <a:pt x="306476" y="13106"/>
                  </a:lnTo>
                  <a:lnTo>
                    <a:pt x="304800" y="21450"/>
                  </a:lnTo>
                  <a:lnTo>
                    <a:pt x="306476" y="29806"/>
                  </a:lnTo>
                  <a:lnTo>
                    <a:pt x="311073" y="36626"/>
                  </a:lnTo>
                  <a:lnTo>
                    <a:pt x="317893" y="41211"/>
                  </a:lnTo>
                  <a:lnTo>
                    <a:pt x="326250" y="42900"/>
                  </a:lnTo>
                  <a:lnTo>
                    <a:pt x="334594" y="41211"/>
                  </a:lnTo>
                  <a:lnTo>
                    <a:pt x="341414" y="36626"/>
                  </a:lnTo>
                  <a:lnTo>
                    <a:pt x="346011" y="29806"/>
                  </a:lnTo>
                  <a:lnTo>
                    <a:pt x="347700" y="21450"/>
                  </a:lnTo>
                  <a:lnTo>
                    <a:pt x="347700" y="15760"/>
                  </a:lnTo>
                  <a:close/>
                </a:path>
                <a:path w="652779" h="1033780">
                  <a:moveTo>
                    <a:pt x="500100" y="853960"/>
                  </a:moveTo>
                  <a:lnTo>
                    <a:pt x="497840" y="848512"/>
                  </a:lnTo>
                  <a:lnTo>
                    <a:pt x="489800" y="840460"/>
                  </a:lnTo>
                  <a:lnTo>
                    <a:pt x="484339" y="838200"/>
                  </a:lnTo>
                  <a:lnTo>
                    <a:pt x="478650" y="838200"/>
                  </a:lnTo>
                  <a:lnTo>
                    <a:pt x="470293" y="839889"/>
                  </a:lnTo>
                  <a:lnTo>
                    <a:pt x="463473" y="844486"/>
                  </a:lnTo>
                  <a:lnTo>
                    <a:pt x="458876" y="851306"/>
                  </a:lnTo>
                  <a:lnTo>
                    <a:pt x="457200" y="859650"/>
                  </a:lnTo>
                  <a:lnTo>
                    <a:pt x="458876" y="868006"/>
                  </a:lnTo>
                  <a:lnTo>
                    <a:pt x="463473" y="874814"/>
                  </a:lnTo>
                  <a:lnTo>
                    <a:pt x="470293" y="879411"/>
                  </a:lnTo>
                  <a:lnTo>
                    <a:pt x="478650" y="881100"/>
                  </a:lnTo>
                  <a:lnTo>
                    <a:pt x="486994" y="879411"/>
                  </a:lnTo>
                  <a:lnTo>
                    <a:pt x="493814" y="874814"/>
                  </a:lnTo>
                  <a:lnTo>
                    <a:pt x="498411" y="868006"/>
                  </a:lnTo>
                  <a:lnTo>
                    <a:pt x="500100" y="859650"/>
                  </a:lnTo>
                  <a:lnTo>
                    <a:pt x="500100" y="853960"/>
                  </a:lnTo>
                  <a:close/>
                </a:path>
                <a:path w="652779" h="1033780">
                  <a:moveTo>
                    <a:pt x="500100" y="549160"/>
                  </a:moveTo>
                  <a:lnTo>
                    <a:pt x="497840" y="543712"/>
                  </a:lnTo>
                  <a:lnTo>
                    <a:pt x="489800" y="535660"/>
                  </a:lnTo>
                  <a:lnTo>
                    <a:pt x="484339" y="533400"/>
                  </a:lnTo>
                  <a:lnTo>
                    <a:pt x="478650" y="533400"/>
                  </a:lnTo>
                  <a:lnTo>
                    <a:pt x="470293" y="535089"/>
                  </a:lnTo>
                  <a:lnTo>
                    <a:pt x="463473" y="539686"/>
                  </a:lnTo>
                  <a:lnTo>
                    <a:pt x="458876" y="546506"/>
                  </a:lnTo>
                  <a:lnTo>
                    <a:pt x="457200" y="554850"/>
                  </a:lnTo>
                  <a:lnTo>
                    <a:pt x="458876" y="563206"/>
                  </a:lnTo>
                  <a:lnTo>
                    <a:pt x="463473" y="570014"/>
                  </a:lnTo>
                  <a:lnTo>
                    <a:pt x="470293" y="574611"/>
                  </a:lnTo>
                  <a:lnTo>
                    <a:pt x="478650" y="576300"/>
                  </a:lnTo>
                  <a:lnTo>
                    <a:pt x="486994" y="574611"/>
                  </a:lnTo>
                  <a:lnTo>
                    <a:pt x="493814" y="570014"/>
                  </a:lnTo>
                  <a:lnTo>
                    <a:pt x="498411" y="563206"/>
                  </a:lnTo>
                  <a:lnTo>
                    <a:pt x="500100" y="554850"/>
                  </a:lnTo>
                  <a:lnTo>
                    <a:pt x="500100" y="549160"/>
                  </a:lnTo>
                  <a:close/>
                </a:path>
                <a:path w="652779" h="1033780">
                  <a:moveTo>
                    <a:pt x="500100" y="91960"/>
                  </a:moveTo>
                  <a:lnTo>
                    <a:pt x="497840" y="86512"/>
                  </a:lnTo>
                  <a:lnTo>
                    <a:pt x="489800" y="78460"/>
                  </a:lnTo>
                  <a:lnTo>
                    <a:pt x="484339" y="76200"/>
                  </a:lnTo>
                  <a:lnTo>
                    <a:pt x="478650" y="76200"/>
                  </a:lnTo>
                  <a:lnTo>
                    <a:pt x="470293" y="77889"/>
                  </a:lnTo>
                  <a:lnTo>
                    <a:pt x="463473" y="82486"/>
                  </a:lnTo>
                  <a:lnTo>
                    <a:pt x="458876" y="89306"/>
                  </a:lnTo>
                  <a:lnTo>
                    <a:pt x="457200" y="97650"/>
                  </a:lnTo>
                  <a:lnTo>
                    <a:pt x="458876" y="106006"/>
                  </a:lnTo>
                  <a:lnTo>
                    <a:pt x="463473" y="112826"/>
                  </a:lnTo>
                  <a:lnTo>
                    <a:pt x="470293" y="117411"/>
                  </a:lnTo>
                  <a:lnTo>
                    <a:pt x="478650" y="119100"/>
                  </a:lnTo>
                  <a:lnTo>
                    <a:pt x="486994" y="117411"/>
                  </a:lnTo>
                  <a:lnTo>
                    <a:pt x="493814" y="112826"/>
                  </a:lnTo>
                  <a:lnTo>
                    <a:pt x="498411" y="106006"/>
                  </a:lnTo>
                  <a:lnTo>
                    <a:pt x="500100" y="97650"/>
                  </a:lnTo>
                  <a:lnTo>
                    <a:pt x="500100" y="91960"/>
                  </a:lnTo>
                  <a:close/>
                </a:path>
                <a:path w="652779" h="1033780">
                  <a:moveTo>
                    <a:pt x="652500" y="1006348"/>
                  </a:moveTo>
                  <a:lnTo>
                    <a:pt x="650240" y="1000912"/>
                  </a:lnTo>
                  <a:lnTo>
                    <a:pt x="642200" y="992860"/>
                  </a:lnTo>
                  <a:lnTo>
                    <a:pt x="636739" y="990600"/>
                  </a:lnTo>
                  <a:lnTo>
                    <a:pt x="631050" y="990600"/>
                  </a:lnTo>
                  <a:lnTo>
                    <a:pt x="622693" y="992289"/>
                  </a:lnTo>
                  <a:lnTo>
                    <a:pt x="615873" y="996886"/>
                  </a:lnTo>
                  <a:lnTo>
                    <a:pt x="611276" y="1003706"/>
                  </a:lnTo>
                  <a:lnTo>
                    <a:pt x="609600" y="1012050"/>
                  </a:lnTo>
                  <a:lnTo>
                    <a:pt x="611276" y="1020406"/>
                  </a:lnTo>
                  <a:lnTo>
                    <a:pt x="615873" y="1027214"/>
                  </a:lnTo>
                  <a:lnTo>
                    <a:pt x="622693" y="1031811"/>
                  </a:lnTo>
                  <a:lnTo>
                    <a:pt x="631050" y="1033500"/>
                  </a:lnTo>
                  <a:lnTo>
                    <a:pt x="639394" y="1031811"/>
                  </a:lnTo>
                  <a:lnTo>
                    <a:pt x="646214" y="1027214"/>
                  </a:lnTo>
                  <a:lnTo>
                    <a:pt x="650811" y="1020406"/>
                  </a:lnTo>
                  <a:lnTo>
                    <a:pt x="652500" y="1012050"/>
                  </a:lnTo>
                  <a:lnTo>
                    <a:pt x="652500" y="1006348"/>
                  </a:lnTo>
                  <a:close/>
                </a:path>
                <a:path w="652779" h="1033780">
                  <a:moveTo>
                    <a:pt x="652500" y="701560"/>
                  </a:moveTo>
                  <a:lnTo>
                    <a:pt x="650240" y="696112"/>
                  </a:lnTo>
                  <a:lnTo>
                    <a:pt x="642200" y="688060"/>
                  </a:lnTo>
                  <a:lnTo>
                    <a:pt x="636739" y="685800"/>
                  </a:lnTo>
                  <a:lnTo>
                    <a:pt x="631050" y="685800"/>
                  </a:lnTo>
                  <a:lnTo>
                    <a:pt x="622693" y="687489"/>
                  </a:lnTo>
                  <a:lnTo>
                    <a:pt x="615873" y="692086"/>
                  </a:lnTo>
                  <a:lnTo>
                    <a:pt x="611276" y="698906"/>
                  </a:lnTo>
                  <a:lnTo>
                    <a:pt x="609600" y="707250"/>
                  </a:lnTo>
                  <a:lnTo>
                    <a:pt x="611276" y="715606"/>
                  </a:lnTo>
                  <a:lnTo>
                    <a:pt x="615873" y="722414"/>
                  </a:lnTo>
                  <a:lnTo>
                    <a:pt x="622693" y="727011"/>
                  </a:lnTo>
                  <a:lnTo>
                    <a:pt x="631050" y="728700"/>
                  </a:lnTo>
                  <a:lnTo>
                    <a:pt x="639394" y="727011"/>
                  </a:lnTo>
                  <a:lnTo>
                    <a:pt x="646214" y="722414"/>
                  </a:lnTo>
                  <a:lnTo>
                    <a:pt x="650811" y="715606"/>
                  </a:lnTo>
                  <a:lnTo>
                    <a:pt x="652500" y="707250"/>
                  </a:lnTo>
                  <a:lnTo>
                    <a:pt x="652500" y="701560"/>
                  </a:lnTo>
                  <a:close/>
                </a:path>
                <a:path w="652779" h="1033780">
                  <a:moveTo>
                    <a:pt x="652500" y="320560"/>
                  </a:moveTo>
                  <a:lnTo>
                    <a:pt x="650240" y="315112"/>
                  </a:lnTo>
                  <a:lnTo>
                    <a:pt x="642200" y="307060"/>
                  </a:lnTo>
                  <a:lnTo>
                    <a:pt x="636739" y="304800"/>
                  </a:lnTo>
                  <a:lnTo>
                    <a:pt x="631050" y="304800"/>
                  </a:lnTo>
                  <a:lnTo>
                    <a:pt x="622693" y="306489"/>
                  </a:lnTo>
                  <a:lnTo>
                    <a:pt x="615873" y="311086"/>
                  </a:lnTo>
                  <a:lnTo>
                    <a:pt x="611276" y="317906"/>
                  </a:lnTo>
                  <a:lnTo>
                    <a:pt x="609600" y="326250"/>
                  </a:lnTo>
                  <a:lnTo>
                    <a:pt x="611276" y="334606"/>
                  </a:lnTo>
                  <a:lnTo>
                    <a:pt x="615873" y="341426"/>
                  </a:lnTo>
                  <a:lnTo>
                    <a:pt x="622693" y="346011"/>
                  </a:lnTo>
                  <a:lnTo>
                    <a:pt x="631050" y="347700"/>
                  </a:lnTo>
                  <a:lnTo>
                    <a:pt x="639394" y="346011"/>
                  </a:lnTo>
                  <a:lnTo>
                    <a:pt x="646214" y="341426"/>
                  </a:lnTo>
                  <a:lnTo>
                    <a:pt x="650811" y="334606"/>
                  </a:lnTo>
                  <a:lnTo>
                    <a:pt x="652500" y="326250"/>
                  </a:lnTo>
                  <a:lnTo>
                    <a:pt x="652500" y="3205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19637" y="2181224"/>
              <a:ext cx="728980" cy="576580"/>
            </a:xfrm>
            <a:custGeom>
              <a:avLst/>
              <a:gdLst/>
              <a:ahLst/>
              <a:cxnLst/>
              <a:rect l="l" t="t" r="r" b="b"/>
              <a:pathLst>
                <a:path w="728979" h="576580">
                  <a:moveTo>
                    <a:pt x="42900" y="472948"/>
                  </a:moveTo>
                  <a:lnTo>
                    <a:pt x="40652" y="467499"/>
                  </a:lnTo>
                  <a:lnTo>
                    <a:pt x="32600" y="459447"/>
                  </a:lnTo>
                  <a:lnTo>
                    <a:pt x="27152" y="457200"/>
                  </a:lnTo>
                  <a:lnTo>
                    <a:pt x="21450" y="457200"/>
                  </a:lnTo>
                  <a:lnTo>
                    <a:pt x="13093" y="458889"/>
                  </a:lnTo>
                  <a:lnTo>
                    <a:pt x="6273" y="463486"/>
                  </a:lnTo>
                  <a:lnTo>
                    <a:pt x="1676" y="470306"/>
                  </a:lnTo>
                  <a:lnTo>
                    <a:pt x="0" y="478650"/>
                  </a:lnTo>
                  <a:lnTo>
                    <a:pt x="1676" y="487006"/>
                  </a:lnTo>
                  <a:lnTo>
                    <a:pt x="6273" y="493814"/>
                  </a:lnTo>
                  <a:lnTo>
                    <a:pt x="13093" y="498411"/>
                  </a:lnTo>
                  <a:lnTo>
                    <a:pt x="21450" y="500100"/>
                  </a:lnTo>
                  <a:lnTo>
                    <a:pt x="29794" y="498411"/>
                  </a:lnTo>
                  <a:lnTo>
                    <a:pt x="36614" y="493814"/>
                  </a:lnTo>
                  <a:lnTo>
                    <a:pt x="41211" y="487006"/>
                  </a:lnTo>
                  <a:lnTo>
                    <a:pt x="42900" y="478650"/>
                  </a:lnTo>
                  <a:lnTo>
                    <a:pt x="42900" y="472948"/>
                  </a:lnTo>
                  <a:close/>
                </a:path>
                <a:path w="728979" h="5765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093" y="1689"/>
                  </a:lnTo>
                  <a:lnTo>
                    <a:pt x="6273" y="6286"/>
                  </a:lnTo>
                  <a:lnTo>
                    <a:pt x="1676" y="13106"/>
                  </a:lnTo>
                  <a:lnTo>
                    <a:pt x="0" y="21450"/>
                  </a:lnTo>
                  <a:lnTo>
                    <a:pt x="1676" y="29806"/>
                  </a:lnTo>
                  <a:lnTo>
                    <a:pt x="6273" y="36614"/>
                  </a:lnTo>
                  <a:lnTo>
                    <a:pt x="13093" y="41211"/>
                  </a:lnTo>
                  <a:lnTo>
                    <a:pt x="21450" y="42900"/>
                  </a:lnTo>
                  <a:lnTo>
                    <a:pt x="29794" y="41211"/>
                  </a:lnTo>
                  <a:lnTo>
                    <a:pt x="36614" y="36614"/>
                  </a:lnTo>
                  <a:lnTo>
                    <a:pt x="41211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728979" h="576580">
                  <a:moveTo>
                    <a:pt x="119100" y="168160"/>
                  </a:moveTo>
                  <a:lnTo>
                    <a:pt x="116852" y="162712"/>
                  </a:lnTo>
                  <a:lnTo>
                    <a:pt x="108800" y="154660"/>
                  </a:lnTo>
                  <a:lnTo>
                    <a:pt x="103352" y="152400"/>
                  </a:lnTo>
                  <a:lnTo>
                    <a:pt x="97650" y="152400"/>
                  </a:lnTo>
                  <a:lnTo>
                    <a:pt x="89293" y="154089"/>
                  </a:lnTo>
                  <a:lnTo>
                    <a:pt x="82473" y="158686"/>
                  </a:lnTo>
                  <a:lnTo>
                    <a:pt x="77876" y="165506"/>
                  </a:lnTo>
                  <a:lnTo>
                    <a:pt x="76200" y="173850"/>
                  </a:lnTo>
                  <a:lnTo>
                    <a:pt x="77876" y="182206"/>
                  </a:lnTo>
                  <a:lnTo>
                    <a:pt x="82473" y="189014"/>
                  </a:lnTo>
                  <a:lnTo>
                    <a:pt x="89293" y="193611"/>
                  </a:lnTo>
                  <a:lnTo>
                    <a:pt x="97650" y="195300"/>
                  </a:lnTo>
                  <a:lnTo>
                    <a:pt x="105994" y="193611"/>
                  </a:lnTo>
                  <a:lnTo>
                    <a:pt x="112814" y="189014"/>
                  </a:lnTo>
                  <a:lnTo>
                    <a:pt x="117411" y="182206"/>
                  </a:lnTo>
                  <a:lnTo>
                    <a:pt x="119100" y="173850"/>
                  </a:lnTo>
                  <a:lnTo>
                    <a:pt x="119100" y="168160"/>
                  </a:lnTo>
                  <a:close/>
                </a:path>
                <a:path w="728979" h="576580">
                  <a:moveTo>
                    <a:pt x="195300" y="396748"/>
                  </a:moveTo>
                  <a:lnTo>
                    <a:pt x="193052" y="391299"/>
                  </a:lnTo>
                  <a:lnTo>
                    <a:pt x="185000" y="383247"/>
                  </a:lnTo>
                  <a:lnTo>
                    <a:pt x="179552" y="381000"/>
                  </a:lnTo>
                  <a:lnTo>
                    <a:pt x="173850" y="381000"/>
                  </a:lnTo>
                  <a:lnTo>
                    <a:pt x="165493" y="382689"/>
                  </a:lnTo>
                  <a:lnTo>
                    <a:pt x="158673" y="387286"/>
                  </a:lnTo>
                  <a:lnTo>
                    <a:pt x="154076" y="394106"/>
                  </a:lnTo>
                  <a:lnTo>
                    <a:pt x="152400" y="402450"/>
                  </a:lnTo>
                  <a:lnTo>
                    <a:pt x="154076" y="410806"/>
                  </a:lnTo>
                  <a:lnTo>
                    <a:pt x="158673" y="417614"/>
                  </a:lnTo>
                  <a:lnTo>
                    <a:pt x="165493" y="422211"/>
                  </a:lnTo>
                  <a:lnTo>
                    <a:pt x="173850" y="423900"/>
                  </a:lnTo>
                  <a:lnTo>
                    <a:pt x="182194" y="422211"/>
                  </a:lnTo>
                  <a:lnTo>
                    <a:pt x="189014" y="417614"/>
                  </a:lnTo>
                  <a:lnTo>
                    <a:pt x="193611" y="410806"/>
                  </a:lnTo>
                  <a:lnTo>
                    <a:pt x="195300" y="402450"/>
                  </a:lnTo>
                  <a:lnTo>
                    <a:pt x="195300" y="396748"/>
                  </a:lnTo>
                  <a:close/>
                </a:path>
                <a:path w="728979" h="576580">
                  <a:moveTo>
                    <a:pt x="271500" y="15760"/>
                  </a:moveTo>
                  <a:lnTo>
                    <a:pt x="269252" y="10312"/>
                  </a:lnTo>
                  <a:lnTo>
                    <a:pt x="261200" y="2260"/>
                  </a:lnTo>
                  <a:lnTo>
                    <a:pt x="255752" y="0"/>
                  </a:lnTo>
                  <a:lnTo>
                    <a:pt x="250050" y="0"/>
                  </a:lnTo>
                  <a:lnTo>
                    <a:pt x="241693" y="1689"/>
                  </a:lnTo>
                  <a:lnTo>
                    <a:pt x="234873" y="6286"/>
                  </a:lnTo>
                  <a:lnTo>
                    <a:pt x="230276" y="13106"/>
                  </a:lnTo>
                  <a:lnTo>
                    <a:pt x="228600" y="21450"/>
                  </a:lnTo>
                  <a:lnTo>
                    <a:pt x="230276" y="29806"/>
                  </a:lnTo>
                  <a:lnTo>
                    <a:pt x="234873" y="36614"/>
                  </a:lnTo>
                  <a:lnTo>
                    <a:pt x="241693" y="41211"/>
                  </a:lnTo>
                  <a:lnTo>
                    <a:pt x="250050" y="42900"/>
                  </a:lnTo>
                  <a:lnTo>
                    <a:pt x="258394" y="41211"/>
                  </a:lnTo>
                  <a:lnTo>
                    <a:pt x="265214" y="36614"/>
                  </a:lnTo>
                  <a:lnTo>
                    <a:pt x="269811" y="29806"/>
                  </a:lnTo>
                  <a:lnTo>
                    <a:pt x="271500" y="21450"/>
                  </a:lnTo>
                  <a:lnTo>
                    <a:pt x="271500" y="15760"/>
                  </a:lnTo>
                  <a:close/>
                </a:path>
                <a:path w="728979" h="576580">
                  <a:moveTo>
                    <a:pt x="347700" y="320548"/>
                  </a:moveTo>
                  <a:lnTo>
                    <a:pt x="345440" y="315112"/>
                  </a:lnTo>
                  <a:lnTo>
                    <a:pt x="337400" y="307060"/>
                  </a:lnTo>
                  <a:lnTo>
                    <a:pt x="331939" y="304800"/>
                  </a:lnTo>
                  <a:lnTo>
                    <a:pt x="326250" y="304800"/>
                  </a:lnTo>
                  <a:lnTo>
                    <a:pt x="317893" y="306489"/>
                  </a:lnTo>
                  <a:lnTo>
                    <a:pt x="311073" y="311086"/>
                  </a:lnTo>
                  <a:lnTo>
                    <a:pt x="306476" y="317906"/>
                  </a:lnTo>
                  <a:lnTo>
                    <a:pt x="304800" y="326250"/>
                  </a:lnTo>
                  <a:lnTo>
                    <a:pt x="306476" y="334606"/>
                  </a:lnTo>
                  <a:lnTo>
                    <a:pt x="311073" y="341414"/>
                  </a:lnTo>
                  <a:lnTo>
                    <a:pt x="317893" y="346011"/>
                  </a:lnTo>
                  <a:lnTo>
                    <a:pt x="326250" y="347700"/>
                  </a:lnTo>
                  <a:lnTo>
                    <a:pt x="334594" y="346011"/>
                  </a:lnTo>
                  <a:lnTo>
                    <a:pt x="341414" y="341414"/>
                  </a:lnTo>
                  <a:lnTo>
                    <a:pt x="346011" y="334606"/>
                  </a:lnTo>
                  <a:lnTo>
                    <a:pt x="347700" y="326250"/>
                  </a:lnTo>
                  <a:lnTo>
                    <a:pt x="347700" y="320548"/>
                  </a:lnTo>
                  <a:close/>
                </a:path>
                <a:path w="728979" h="576580">
                  <a:moveTo>
                    <a:pt x="423900" y="549148"/>
                  </a:moveTo>
                  <a:lnTo>
                    <a:pt x="421640" y="543699"/>
                  </a:lnTo>
                  <a:lnTo>
                    <a:pt x="413600" y="535647"/>
                  </a:lnTo>
                  <a:lnTo>
                    <a:pt x="408139" y="533400"/>
                  </a:lnTo>
                  <a:lnTo>
                    <a:pt x="402450" y="533400"/>
                  </a:lnTo>
                  <a:lnTo>
                    <a:pt x="394093" y="535089"/>
                  </a:lnTo>
                  <a:lnTo>
                    <a:pt x="387273" y="539686"/>
                  </a:lnTo>
                  <a:lnTo>
                    <a:pt x="382676" y="546506"/>
                  </a:lnTo>
                  <a:lnTo>
                    <a:pt x="381000" y="554850"/>
                  </a:lnTo>
                  <a:lnTo>
                    <a:pt x="382676" y="563206"/>
                  </a:lnTo>
                  <a:lnTo>
                    <a:pt x="387273" y="570014"/>
                  </a:lnTo>
                  <a:lnTo>
                    <a:pt x="394093" y="574611"/>
                  </a:lnTo>
                  <a:lnTo>
                    <a:pt x="402450" y="576300"/>
                  </a:lnTo>
                  <a:lnTo>
                    <a:pt x="410794" y="574611"/>
                  </a:lnTo>
                  <a:lnTo>
                    <a:pt x="417614" y="570014"/>
                  </a:lnTo>
                  <a:lnTo>
                    <a:pt x="422211" y="563206"/>
                  </a:lnTo>
                  <a:lnTo>
                    <a:pt x="423900" y="554850"/>
                  </a:lnTo>
                  <a:lnTo>
                    <a:pt x="423900" y="549148"/>
                  </a:lnTo>
                  <a:close/>
                </a:path>
                <a:path w="728979" h="576580">
                  <a:moveTo>
                    <a:pt x="423900" y="168160"/>
                  </a:moveTo>
                  <a:lnTo>
                    <a:pt x="421640" y="162712"/>
                  </a:lnTo>
                  <a:lnTo>
                    <a:pt x="413600" y="154660"/>
                  </a:lnTo>
                  <a:lnTo>
                    <a:pt x="408139" y="152400"/>
                  </a:lnTo>
                  <a:lnTo>
                    <a:pt x="402450" y="152400"/>
                  </a:lnTo>
                  <a:lnTo>
                    <a:pt x="394093" y="154089"/>
                  </a:lnTo>
                  <a:lnTo>
                    <a:pt x="387273" y="158686"/>
                  </a:lnTo>
                  <a:lnTo>
                    <a:pt x="382676" y="165506"/>
                  </a:lnTo>
                  <a:lnTo>
                    <a:pt x="381000" y="173850"/>
                  </a:lnTo>
                  <a:lnTo>
                    <a:pt x="382676" y="182206"/>
                  </a:lnTo>
                  <a:lnTo>
                    <a:pt x="387273" y="189014"/>
                  </a:lnTo>
                  <a:lnTo>
                    <a:pt x="394093" y="193611"/>
                  </a:lnTo>
                  <a:lnTo>
                    <a:pt x="402450" y="195300"/>
                  </a:lnTo>
                  <a:lnTo>
                    <a:pt x="410794" y="193611"/>
                  </a:lnTo>
                  <a:lnTo>
                    <a:pt x="417614" y="189014"/>
                  </a:lnTo>
                  <a:lnTo>
                    <a:pt x="422211" y="182206"/>
                  </a:lnTo>
                  <a:lnTo>
                    <a:pt x="423900" y="173850"/>
                  </a:lnTo>
                  <a:lnTo>
                    <a:pt x="423900" y="168160"/>
                  </a:lnTo>
                  <a:close/>
                </a:path>
                <a:path w="728979" h="576580">
                  <a:moveTo>
                    <a:pt x="576300" y="320548"/>
                  </a:moveTo>
                  <a:lnTo>
                    <a:pt x="574040" y="315112"/>
                  </a:lnTo>
                  <a:lnTo>
                    <a:pt x="566000" y="307060"/>
                  </a:lnTo>
                  <a:lnTo>
                    <a:pt x="560539" y="304800"/>
                  </a:lnTo>
                  <a:lnTo>
                    <a:pt x="554850" y="304800"/>
                  </a:lnTo>
                  <a:lnTo>
                    <a:pt x="546493" y="306489"/>
                  </a:lnTo>
                  <a:lnTo>
                    <a:pt x="539673" y="311086"/>
                  </a:lnTo>
                  <a:lnTo>
                    <a:pt x="535076" y="317906"/>
                  </a:lnTo>
                  <a:lnTo>
                    <a:pt x="533400" y="326250"/>
                  </a:lnTo>
                  <a:lnTo>
                    <a:pt x="535076" y="334606"/>
                  </a:lnTo>
                  <a:lnTo>
                    <a:pt x="539673" y="341414"/>
                  </a:lnTo>
                  <a:lnTo>
                    <a:pt x="546493" y="346011"/>
                  </a:lnTo>
                  <a:lnTo>
                    <a:pt x="554850" y="347700"/>
                  </a:lnTo>
                  <a:lnTo>
                    <a:pt x="563194" y="346011"/>
                  </a:lnTo>
                  <a:lnTo>
                    <a:pt x="570014" y="341414"/>
                  </a:lnTo>
                  <a:lnTo>
                    <a:pt x="574611" y="334606"/>
                  </a:lnTo>
                  <a:lnTo>
                    <a:pt x="576300" y="326250"/>
                  </a:lnTo>
                  <a:lnTo>
                    <a:pt x="576300" y="320548"/>
                  </a:lnTo>
                  <a:close/>
                </a:path>
                <a:path w="728979" h="576580">
                  <a:moveTo>
                    <a:pt x="728700" y="472948"/>
                  </a:moveTo>
                  <a:lnTo>
                    <a:pt x="726440" y="467499"/>
                  </a:lnTo>
                  <a:lnTo>
                    <a:pt x="718400" y="459447"/>
                  </a:lnTo>
                  <a:lnTo>
                    <a:pt x="712939" y="457200"/>
                  </a:lnTo>
                  <a:lnTo>
                    <a:pt x="707250" y="457200"/>
                  </a:lnTo>
                  <a:lnTo>
                    <a:pt x="698893" y="458889"/>
                  </a:lnTo>
                  <a:lnTo>
                    <a:pt x="692073" y="463486"/>
                  </a:lnTo>
                  <a:lnTo>
                    <a:pt x="687476" y="470306"/>
                  </a:lnTo>
                  <a:lnTo>
                    <a:pt x="685800" y="478650"/>
                  </a:lnTo>
                  <a:lnTo>
                    <a:pt x="687476" y="487006"/>
                  </a:lnTo>
                  <a:lnTo>
                    <a:pt x="692073" y="493814"/>
                  </a:lnTo>
                  <a:lnTo>
                    <a:pt x="698893" y="498411"/>
                  </a:lnTo>
                  <a:lnTo>
                    <a:pt x="707250" y="500100"/>
                  </a:lnTo>
                  <a:lnTo>
                    <a:pt x="715594" y="498411"/>
                  </a:lnTo>
                  <a:lnTo>
                    <a:pt x="722414" y="493814"/>
                  </a:lnTo>
                  <a:lnTo>
                    <a:pt x="727011" y="487006"/>
                  </a:lnTo>
                  <a:lnTo>
                    <a:pt x="728700" y="478650"/>
                  </a:lnTo>
                  <a:lnTo>
                    <a:pt x="728700" y="472948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189712" y="1461022"/>
            <a:ext cx="1108075" cy="1321435"/>
            <a:chOff x="6189712" y="1461022"/>
            <a:chExt cx="1108075" cy="1321435"/>
          </a:xfrm>
        </p:grpSpPr>
        <p:sp>
          <p:nvSpPr>
            <p:cNvPr id="12" name="object 12"/>
            <p:cNvSpPr/>
            <p:nvPr/>
          </p:nvSpPr>
          <p:spPr>
            <a:xfrm>
              <a:off x="6189712" y="1461022"/>
              <a:ext cx="1108075" cy="1321435"/>
            </a:xfrm>
            <a:custGeom>
              <a:avLst/>
              <a:gdLst/>
              <a:ahLst/>
              <a:cxnLst/>
              <a:rect l="l" t="t" r="r" b="b"/>
              <a:pathLst>
                <a:path w="1108075" h="1321435">
                  <a:moveTo>
                    <a:pt x="1107597" y="1320897"/>
                  </a:moveTo>
                  <a:lnTo>
                    <a:pt x="0" y="1320897"/>
                  </a:lnTo>
                  <a:lnTo>
                    <a:pt x="0" y="0"/>
                  </a:lnTo>
                  <a:lnTo>
                    <a:pt x="1107597" y="0"/>
                  </a:lnTo>
                  <a:lnTo>
                    <a:pt x="1107597" y="13208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67437" y="1571624"/>
              <a:ext cx="195580" cy="195580"/>
            </a:xfrm>
            <a:custGeom>
              <a:avLst/>
              <a:gdLst/>
              <a:ahLst/>
              <a:cxnLst/>
              <a:rect l="l" t="t" r="r" b="b"/>
              <a:pathLst>
                <a:path w="195579" h="195580">
                  <a:moveTo>
                    <a:pt x="42887" y="15760"/>
                  </a:moveTo>
                  <a:lnTo>
                    <a:pt x="40640" y="10312"/>
                  </a:lnTo>
                  <a:lnTo>
                    <a:pt x="32588" y="2260"/>
                  </a:lnTo>
                  <a:lnTo>
                    <a:pt x="27139" y="0"/>
                  </a:lnTo>
                  <a:lnTo>
                    <a:pt x="21450" y="0"/>
                  </a:lnTo>
                  <a:lnTo>
                    <a:pt x="13093" y="1689"/>
                  </a:lnTo>
                  <a:lnTo>
                    <a:pt x="6273" y="6286"/>
                  </a:lnTo>
                  <a:lnTo>
                    <a:pt x="1676" y="13106"/>
                  </a:lnTo>
                  <a:lnTo>
                    <a:pt x="0" y="21450"/>
                  </a:lnTo>
                  <a:lnTo>
                    <a:pt x="1676" y="29806"/>
                  </a:lnTo>
                  <a:lnTo>
                    <a:pt x="6273" y="36626"/>
                  </a:lnTo>
                  <a:lnTo>
                    <a:pt x="13093" y="41211"/>
                  </a:lnTo>
                  <a:lnTo>
                    <a:pt x="21450" y="42900"/>
                  </a:lnTo>
                  <a:lnTo>
                    <a:pt x="29794" y="41211"/>
                  </a:lnTo>
                  <a:lnTo>
                    <a:pt x="36614" y="36626"/>
                  </a:lnTo>
                  <a:lnTo>
                    <a:pt x="41211" y="29806"/>
                  </a:lnTo>
                  <a:lnTo>
                    <a:pt x="42887" y="21450"/>
                  </a:lnTo>
                  <a:lnTo>
                    <a:pt x="42887" y="15760"/>
                  </a:lnTo>
                  <a:close/>
                </a:path>
                <a:path w="195579" h="195580">
                  <a:moveTo>
                    <a:pt x="195287" y="168160"/>
                  </a:moveTo>
                  <a:lnTo>
                    <a:pt x="193040" y="162712"/>
                  </a:lnTo>
                  <a:lnTo>
                    <a:pt x="184988" y="154660"/>
                  </a:lnTo>
                  <a:lnTo>
                    <a:pt x="179539" y="152400"/>
                  </a:lnTo>
                  <a:lnTo>
                    <a:pt x="173837" y="152400"/>
                  </a:lnTo>
                  <a:lnTo>
                    <a:pt x="165493" y="154089"/>
                  </a:lnTo>
                  <a:lnTo>
                    <a:pt x="158673" y="158686"/>
                  </a:lnTo>
                  <a:lnTo>
                    <a:pt x="154076" y="165506"/>
                  </a:lnTo>
                  <a:lnTo>
                    <a:pt x="152400" y="173850"/>
                  </a:lnTo>
                  <a:lnTo>
                    <a:pt x="154076" y="182206"/>
                  </a:lnTo>
                  <a:lnTo>
                    <a:pt x="158673" y="189026"/>
                  </a:lnTo>
                  <a:lnTo>
                    <a:pt x="165493" y="193611"/>
                  </a:lnTo>
                  <a:lnTo>
                    <a:pt x="173837" y="195300"/>
                  </a:lnTo>
                  <a:lnTo>
                    <a:pt x="182194" y="193611"/>
                  </a:lnTo>
                  <a:lnTo>
                    <a:pt x="189014" y="189026"/>
                  </a:lnTo>
                  <a:lnTo>
                    <a:pt x="193611" y="182206"/>
                  </a:lnTo>
                  <a:lnTo>
                    <a:pt x="195287" y="173850"/>
                  </a:lnTo>
                  <a:lnTo>
                    <a:pt x="195287" y="1681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43637" y="1876424"/>
              <a:ext cx="576580" cy="347980"/>
            </a:xfrm>
            <a:custGeom>
              <a:avLst/>
              <a:gdLst/>
              <a:ahLst/>
              <a:cxnLst/>
              <a:rect l="l" t="t" r="r" b="b"/>
              <a:pathLst>
                <a:path w="576579" h="347980">
                  <a:moveTo>
                    <a:pt x="42887" y="168160"/>
                  </a:moveTo>
                  <a:lnTo>
                    <a:pt x="40640" y="162712"/>
                  </a:lnTo>
                  <a:lnTo>
                    <a:pt x="32588" y="154660"/>
                  </a:lnTo>
                  <a:lnTo>
                    <a:pt x="27139" y="152400"/>
                  </a:lnTo>
                  <a:lnTo>
                    <a:pt x="21437" y="152400"/>
                  </a:lnTo>
                  <a:lnTo>
                    <a:pt x="13093" y="154089"/>
                  </a:lnTo>
                  <a:lnTo>
                    <a:pt x="6273" y="158686"/>
                  </a:lnTo>
                  <a:lnTo>
                    <a:pt x="1676" y="165506"/>
                  </a:lnTo>
                  <a:lnTo>
                    <a:pt x="0" y="173850"/>
                  </a:lnTo>
                  <a:lnTo>
                    <a:pt x="1676" y="182206"/>
                  </a:lnTo>
                  <a:lnTo>
                    <a:pt x="6273" y="189014"/>
                  </a:lnTo>
                  <a:lnTo>
                    <a:pt x="13093" y="193611"/>
                  </a:lnTo>
                  <a:lnTo>
                    <a:pt x="21437" y="195300"/>
                  </a:lnTo>
                  <a:lnTo>
                    <a:pt x="29794" y="193611"/>
                  </a:lnTo>
                  <a:lnTo>
                    <a:pt x="36614" y="189014"/>
                  </a:lnTo>
                  <a:lnTo>
                    <a:pt x="41211" y="182206"/>
                  </a:lnTo>
                  <a:lnTo>
                    <a:pt x="42887" y="173850"/>
                  </a:lnTo>
                  <a:lnTo>
                    <a:pt x="42887" y="168160"/>
                  </a:lnTo>
                  <a:close/>
                </a:path>
                <a:path w="576579" h="347980">
                  <a:moveTo>
                    <a:pt x="271487" y="15760"/>
                  </a:moveTo>
                  <a:lnTo>
                    <a:pt x="269240" y="10312"/>
                  </a:lnTo>
                  <a:lnTo>
                    <a:pt x="261188" y="2260"/>
                  </a:lnTo>
                  <a:lnTo>
                    <a:pt x="255739" y="0"/>
                  </a:lnTo>
                  <a:lnTo>
                    <a:pt x="250037" y="0"/>
                  </a:lnTo>
                  <a:lnTo>
                    <a:pt x="241693" y="1689"/>
                  </a:lnTo>
                  <a:lnTo>
                    <a:pt x="234873" y="6286"/>
                  </a:lnTo>
                  <a:lnTo>
                    <a:pt x="230276" y="13106"/>
                  </a:lnTo>
                  <a:lnTo>
                    <a:pt x="228587" y="21450"/>
                  </a:lnTo>
                  <a:lnTo>
                    <a:pt x="230276" y="29806"/>
                  </a:lnTo>
                  <a:lnTo>
                    <a:pt x="234873" y="36614"/>
                  </a:lnTo>
                  <a:lnTo>
                    <a:pt x="241693" y="41211"/>
                  </a:lnTo>
                  <a:lnTo>
                    <a:pt x="250037" y="42900"/>
                  </a:lnTo>
                  <a:lnTo>
                    <a:pt x="258394" y="41211"/>
                  </a:lnTo>
                  <a:lnTo>
                    <a:pt x="265214" y="36614"/>
                  </a:lnTo>
                  <a:lnTo>
                    <a:pt x="269811" y="29806"/>
                  </a:lnTo>
                  <a:lnTo>
                    <a:pt x="271487" y="21450"/>
                  </a:lnTo>
                  <a:lnTo>
                    <a:pt x="271487" y="15760"/>
                  </a:lnTo>
                  <a:close/>
                </a:path>
                <a:path w="576579" h="347980">
                  <a:moveTo>
                    <a:pt x="576287" y="320560"/>
                  </a:moveTo>
                  <a:lnTo>
                    <a:pt x="574040" y="315112"/>
                  </a:lnTo>
                  <a:lnTo>
                    <a:pt x="565988" y="307060"/>
                  </a:lnTo>
                  <a:lnTo>
                    <a:pt x="560539" y="304800"/>
                  </a:lnTo>
                  <a:lnTo>
                    <a:pt x="554837" y="304800"/>
                  </a:lnTo>
                  <a:lnTo>
                    <a:pt x="546493" y="306489"/>
                  </a:lnTo>
                  <a:lnTo>
                    <a:pt x="539673" y="311086"/>
                  </a:lnTo>
                  <a:lnTo>
                    <a:pt x="535076" y="317906"/>
                  </a:lnTo>
                  <a:lnTo>
                    <a:pt x="533387" y="326250"/>
                  </a:lnTo>
                  <a:lnTo>
                    <a:pt x="535076" y="334606"/>
                  </a:lnTo>
                  <a:lnTo>
                    <a:pt x="539673" y="341414"/>
                  </a:lnTo>
                  <a:lnTo>
                    <a:pt x="546493" y="346011"/>
                  </a:lnTo>
                  <a:lnTo>
                    <a:pt x="554837" y="347700"/>
                  </a:lnTo>
                  <a:lnTo>
                    <a:pt x="563194" y="346011"/>
                  </a:lnTo>
                  <a:lnTo>
                    <a:pt x="570014" y="341414"/>
                  </a:lnTo>
                  <a:lnTo>
                    <a:pt x="574611" y="334606"/>
                  </a:lnTo>
                  <a:lnTo>
                    <a:pt x="576287" y="326250"/>
                  </a:lnTo>
                  <a:lnTo>
                    <a:pt x="576287" y="320560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72224" y="1647824"/>
              <a:ext cx="652780" cy="881380"/>
            </a:xfrm>
            <a:custGeom>
              <a:avLst/>
              <a:gdLst/>
              <a:ahLst/>
              <a:cxnLst/>
              <a:rect l="l" t="t" r="r" b="b"/>
              <a:pathLst>
                <a:path w="652779" h="8813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26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26"/>
                  </a:lnTo>
                  <a:lnTo>
                    <a:pt x="41224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652779" h="881380">
                  <a:moveTo>
                    <a:pt x="500100" y="701560"/>
                  </a:moveTo>
                  <a:lnTo>
                    <a:pt x="497852" y="696112"/>
                  </a:lnTo>
                  <a:lnTo>
                    <a:pt x="489800" y="688060"/>
                  </a:lnTo>
                  <a:lnTo>
                    <a:pt x="484352" y="685800"/>
                  </a:lnTo>
                  <a:lnTo>
                    <a:pt x="478650" y="685800"/>
                  </a:lnTo>
                  <a:lnTo>
                    <a:pt x="470306" y="687489"/>
                  </a:lnTo>
                  <a:lnTo>
                    <a:pt x="463486" y="692086"/>
                  </a:lnTo>
                  <a:lnTo>
                    <a:pt x="458889" y="698906"/>
                  </a:lnTo>
                  <a:lnTo>
                    <a:pt x="457200" y="707250"/>
                  </a:lnTo>
                  <a:lnTo>
                    <a:pt x="458889" y="715606"/>
                  </a:lnTo>
                  <a:lnTo>
                    <a:pt x="463486" y="722414"/>
                  </a:lnTo>
                  <a:lnTo>
                    <a:pt x="470306" y="727011"/>
                  </a:lnTo>
                  <a:lnTo>
                    <a:pt x="478650" y="728700"/>
                  </a:lnTo>
                  <a:lnTo>
                    <a:pt x="487006" y="727011"/>
                  </a:lnTo>
                  <a:lnTo>
                    <a:pt x="493826" y="722414"/>
                  </a:lnTo>
                  <a:lnTo>
                    <a:pt x="498424" y="715606"/>
                  </a:lnTo>
                  <a:lnTo>
                    <a:pt x="500100" y="707250"/>
                  </a:lnTo>
                  <a:lnTo>
                    <a:pt x="500100" y="701560"/>
                  </a:lnTo>
                  <a:close/>
                </a:path>
                <a:path w="652779" h="881380">
                  <a:moveTo>
                    <a:pt x="652500" y="853948"/>
                  </a:moveTo>
                  <a:lnTo>
                    <a:pt x="650252" y="848512"/>
                  </a:lnTo>
                  <a:lnTo>
                    <a:pt x="642200" y="840460"/>
                  </a:lnTo>
                  <a:lnTo>
                    <a:pt x="636752" y="838200"/>
                  </a:lnTo>
                  <a:lnTo>
                    <a:pt x="631050" y="838200"/>
                  </a:lnTo>
                  <a:lnTo>
                    <a:pt x="622706" y="839889"/>
                  </a:lnTo>
                  <a:lnTo>
                    <a:pt x="615886" y="844486"/>
                  </a:lnTo>
                  <a:lnTo>
                    <a:pt x="611289" y="851306"/>
                  </a:lnTo>
                  <a:lnTo>
                    <a:pt x="609600" y="859650"/>
                  </a:lnTo>
                  <a:lnTo>
                    <a:pt x="611289" y="868006"/>
                  </a:lnTo>
                  <a:lnTo>
                    <a:pt x="615886" y="874814"/>
                  </a:lnTo>
                  <a:lnTo>
                    <a:pt x="622706" y="879411"/>
                  </a:lnTo>
                  <a:lnTo>
                    <a:pt x="631050" y="881100"/>
                  </a:lnTo>
                  <a:lnTo>
                    <a:pt x="639406" y="879411"/>
                  </a:lnTo>
                  <a:lnTo>
                    <a:pt x="646226" y="874814"/>
                  </a:lnTo>
                  <a:lnTo>
                    <a:pt x="650824" y="868006"/>
                  </a:lnTo>
                  <a:lnTo>
                    <a:pt x="652500" y="859650"/>
                  </a:lnTo>
                  <a:lnTo>
                    <a:pt x="652500" y="853948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24636" y="187642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21449" y="42899"/>
                  </a:moveTo>
                  <a:lnTo>
                    <a:pt x="13099" y="41214"/>
                  </a:lnTo>
                  <a:lnTo>
                    <a:pt x="6281" y="36617"/>
                  </a:lnTo>
                  <a:lnTo>
                    <a:pt x="1685" y="29799"/>
                  </a:lnTo>
                  <a:lnTo>
                    <a:pt x="0" y="21449"/>
                  </a:lnTo>
                  <a:lnTo>
                    <a:pt x="1685" y="13100"/>
                  </a:lnTo>
                  <a:lnTo>
                    <a:pt x="6281" y="6282"/>
                  </a:lnTo>
                  <a:lnTo>
                    <a:pt x="13099" y="1685"/>
                  </a:lnTo>
                  <a:lnTo>
                    <a:pt x="21449" y="0"/>
                  </a:lnTo>
                  <a:lnTo>
                    <a:pt x="27149" y="0"/>
                  </a:lnTo>
                  <a:lnTo>
                    <a:pt x="32599" y="2259"/>
                  </a:lnTo>
                  <a:lnTo>
                    <a:pt x="40649" y="10304"/>
                  </a:lnTo>
                  <a:lnTo>
                    <a:pt x="42899" y="15759"/>
                  </a:lnTo>
                  <a:lnTo>
                    <a:pt x="42899" y="21449"/>
                  </a:lnTo>
                  <a:lnTo>
                    <a:pt x="41214" y="29799"/>
                  </a:lnTo>
                  <a:lnTo>
                    <a:pt x="36618" y="36617"/>
                  </a:lnTo>
                  <a:lnTo>
                    <a:pt x="29800" y="41214"/>
                  </a:lnTo>
                  <a:lnTo>
                    <a:pt x="21449" y="42899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77036" y="180022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21449" y="42899"/>
                  </a:moveTo>
                  <a:lnTo>
                    <a:pt x="13099" y="41214"/>
                  </a:lnTo>
                  <a:lnTo>
                    <a:pt x="6281" y="36617"/>
                  </a:lnTo>
                  <a:lnTo>
                    <a:pt x="1685" y="29799"/>
                  </a:lnTo>
                  <a:lnTo>
                    <a:pt x="0" y="21449"/>
                  </a:lnTo>
                  <a:lnTo>
                    <a:pt x="1685" y="13100"/>
                  </a:lnTo>
                  <a:lnTo>
                    <a:pt x="6281" y="6282"/>
                  </a:lnTo>
                  <a:lnTo>
                    <a:pt x="13099" y="1685"/>
                  </a:lnTo>
                  <a:lnTo>
                    <a:pt x="21449" y="0"/>
                  </a:lnTo>
                  <a:lnTo>
                    <a:pt x="27149" y="0"/>
                  </a:lnTo>
                  <a:lnTo>
                    <a:pt x="32599" y="2259"/>
                  </a:lnTo>
                  <a:lnTo>
                    <a:pt x="40649" y="10304"/>
                  </a:lnTo>
                  <a:lnTo>
                    <a:pt x="42899" y="15759"/>
                  </a:lnTo>
                  <a:lnTo>
                    <a:pt x="42899" y="21449"/>
                  </a:lnTo>
                  <a:lnTo>
                    <a:pt x="41214" y="29799"/>
                  </a:lnTo>
                  <a:lnTo>
                    <a:pt x="36618" y="36617"/>
                  </a:lnTo>
                  <a:lnTo>
                    <a:pt x="29800" y="41214"/>
                  </a:lnTo>
                  <a:lnTo>
                    <a:pt x="21449" y="428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77024" y="1876424"/>
              <a:ext cx="195580" cy="195580"/>
            </a:xfrm>
            <a:custGeom>
              <a:avLst/>
              <a:gdLst/>
              <a:ahLst/>
              <a:cxnLst/>
              <a:rect l="l" t="t" r="r" b="b"/>
              <a:pathLst>
                <a:path w="195579" h="1955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14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14"/>
                  </a:lnTo>
                  <a:lnTo>
                    <a:pt x="41224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195579" h="195580">
                  <a:moveTo>
                    <a:pt x="195300" y="168160"/>
                  </a:moveTo>
                  <a:lnTo>
                    <a:pt x="193052" y="162712"/>
                  </a:lnTo>
                  <a:lnTo>
                    <a:pt x="185000" y="154660"/>
                  </a:lnTo>
                  <a:lnTo>
                    <a:pt x="179552" y="152400"/>
                  </a:lnTo>
                  <a:lnTo>
                    <a:pt x="173850" y="152400"/>
                  </a:lnTo>
                  <a:lnTo>
                    <a:pt x="165506" y="154089"/>
                  </a:lnTo>
                  <a:lnTo>
                    <a:pt x="158686" y="158686"/>
                  </a:lnTo>
                  <a:lnTo>
                    <a:pt x="154089" y="165506"/>
                  </a:lnTo>
                  <a:lnTo>
                    <a:pt x="152400" y="173850"/>
                  </a:lnTo>
                  <a:lnTo>
                    <a:pt x="154089" y="182206"/>
                  </a:lnTo>
                  <a:lnTo>
                    <a:pt x="158686" y="189014"/>
                  </a:lnTo>
                  <a:lnTo>
                    <a:pt x="165506" y="193611"/>
                  </a:lnTo>
                  <a:lnTo>
                    <a:pt x="173850" y="195300"/>
                  </a:lnTo>
                  <a:lnTo>
                    <a:pt x="182206" y="193611"/>
                  </a:lnTo>
                  <a:lnTo>
                    <a:pt x="189026" y="189014"/>
                  </a:lnTo>
                  <a:lnTo>
                    <a:pt x="193624" y="182206"/>
                  </a:lnTo>
                  <a:lnTo>
                    <a:pt x="195300" y="173850"/>
                  </a:lnTo>
                  <a:lnTo>
                    <a:pt x="195300" y="168160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77024" y="1495424"/>
              <a:ext cx="347980" cy="728980"/>
            </a:xfrm>
            <a:custGeom>
              <a:avLst/>
              <a:gdLst/>
              <a:ahLst/>
              <a:cxnLst/>
              <a:rect l="l" t="t" r="r" b="b"/>
              <a:pathLst>
                <a:path w="347979" h="7289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26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26"/>
                  </a:lnTo>
                  <a:lnTo>
                    <a:pt x="41224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347979" h="728980">
                  <a:moveTo>
                    <a:pt x="195300" y="91960"/>
                  </a:moveTo>
                  <a:lnTo>
                    <a:pt x="193052" y="86512"/>
                  </a:lnTo>
                  <a:lnTo>
                    <a:pt x="185000" y="78460"/>
                  </a:lnTo>
                  <a:lnTo>
                    <a:pt x="179552" y="76200"/>
                  </a:lnTo>
                  <a:lnTo>
                    <a:pt x="173850" y="76200"/>
                  </a:lnTo>
                  <a:lnTo>
                    <a:pt x="165506" y="77889"/>
                  </a:lnTo>
                  <a:lnTo>
                    <a:pt x="158686" y="82486"/>
                  </a:lnTo>
                  <a:lnTo>
                    <a:pt x="154089" y="89306"/>
                  </a:lnTo>
                  <a:lnTo>
                    <a:pt x="152400" y="97650"/>
                  </a:lnTo>
                  <a:lnTo>
                    <a:pt x="154089" y="106006"/>
                  </a:lnTo>
                  <a:lnTo>
                    <a:pt x="158686" y="112826"/>
                  </a:lnTo>
                  <a:lnTo>
                    <a:pt x="165506" y="117411"/>
                  </a:lnTo>
                  <a:lnTo>
                    <a:pt x="173850" y="119100"/>
                  </a:lnTo>
                  <a:lnTo>
                    <a:pt x="182206" y="117411"/>
                  </a:lnTo>
                  <a:lnTo>
                    <a:pt x="189026" y="112826"/>
                  </a:lnTo>
                  <a:lnTo>
                    <a:pt x="193624" y="106006"/>
                  </a:lnTo>
                  <a:lnTo>
                    <a:pt x="195300" y="97650"/>
                  </a:lnTo>
                  <a:lnTo>
                    <a:pt x="195300" y="91960"/>
                  </a:lnTo>
                  <a:close/>
                </a:path>
                <a:path w="347979" h="728980">
                  <a:moveTo>
                    <a:pt x="347700" y="701560"/>
                  </a:moveTo>
                  <a:lnTo>
                    <a:pt x="345452" y="696112"/>
                  </a:lnTo>
                  <a:lnTo>
                    <a:pt x="337400" y="688060"/>
                  </a:lnTo>
                  <a:lnTo>
                    <a:pt x="331952" y="685800"/>
                  </a:lnTo>
                  <a:lnTo>
                    <a:pt x="326250" y="685800"/>
                  </a:lnTo>
                  <a:lnTo>
                    <a:pt x="317906" y="687489"/>
                  </a:lnTo>
                  <a:lnTo>
                    <a:pt x="311086" y="692086"/>
                  </a:lnTo>
                  <a:lnTo>
                    <a:pt x="306489" y="698906"/>
                  </a:lnTo>
                  <a:lnTo>
                    <a:pt x="304800" y="707250"/>
                  </a:lnTo>
                  <a:lnTo>
                    <a:pt x="306489" y="715606"/>
                  </a:lnTo>
                  <a:lnTo>
                    <a:pt x="311086" y="722414"/>
                  </a:lnTo>
                  <a:lnTo>
                    <a:pt x="317906" y="727011"/>
                  </a:lnTo>
                  <a:lnTo>
                    <a:pt x="326250" y="728700"/>
                  </a:lnTo>
                  <a:lnTo>
                    <a:pt x="334606" y="727011"/>
                  </a:lnTo>
                  <a:lnTo>
                    <a:pt x="341426" y="722414"/>
                  </a:lnTo>
                  <a:lnTo>
                    <a:pt x="346024" y="715606"/>
                  </a:lnTo>
                  <a:lnTo>
                    <a:pt x="347700" y="707250"/>
                  </a:lnTo>
                  <a:lnTo>
                    <a:pt x="347700" y="701560"/>
                  </a:lnTo>
                  <a:close/>
                </a:path>
                <a:path w="347979" h="728980">
                  <a:moveTo>
                    <a:pt x="347700" y="320560"/>
                  </a:moveTo>
                  <a:lnTo>
                    <a:pt x="345452" y="315112"/>
                  </a:lnTo>
                  <a:lnTo>
                    <a:pt x="337400" y="307060"/>
                  </a:lnTo>
                  <a:lnTo>
                    <a:pt x="331952" y="304800"/>
                  </a:lnTo>
                  <a:lnTo>
                    <a:pt x="326250" y="304800"/>
                  </a:lnTo>
                  <a:lnTo>
                    <a:pt x="317906" y="306489"/>
                  </a:lnTo>
                  <a:lnTo>
                    <a:pt x="311086" y="311086"/>
                  </a:lnTo>
                  <a:lnTo>
                    <a:pt x="306489" y="317906"/>
                  </a:lnTo>
                  <a:lnTo>
                    <a:pt x="304800" y="326250"/>
                  </a:lnTo>
                  <a:lnTo>
                    <a:pt x="306489" y="334606"/>
                  </a:lnTo>
                  <a:lnTo>
                    <a:pt x="311086" y="341426"/>
                  </a:lnTo>
                  <a:lnTo>
                    <a:pt x="317906" y="346011"/>
                  </a:lnTo>
                  <a:lnTo>
                    <a:pt x="326250" y="347700"/>
                  </a:lnTo>
                  <a:lnTo>
                    <a:pt x="334606" y="346011"/>
                  </a:lnTo>
                  <a:lnTo>
                    <a:pt x="341426" y="341426"/>
                  </a:lnTo>
                  <a:lnTo>
                    <a:pt x="346024" y="334606"/>
                  </a:lnTo>
                  <a:lnTo>
                    <a:pt x="347700" y="326250"/>
                  </a:lnTo>
                  <a:lnTo>
                    <a:pt x="347700" y="3205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67437" y="2181224"/>
              <a:ext cx="728980" cy="576580"/>
            </a:xfrm>
            <a:custGeom>
              <a:avLst/>
              <a:gdLst/>
              <a:ahLst/>
              <a:cxnLst/>
              <a:rect l="l" t="t" r="r" b="b"/>
              <a:pathLst>
                <a:path w="728979" h="576580">
                  <a:moveTo>
                    <a:pt x="42887" y="472948"/>
                  </a:moveTo>
                  <a:lnTo>
                    <a:pt x="40640" y="467499"/>
                  </a:lnTo>
                  <a:lnTo>
                    <a:pt x="32588" y="459447"/>
                  </a:lnTo>
                  <a:lnTo>
                    <a:pt x="27139" y="457200"/>
                  </a:lnTo>
                  <a:lnTo>
                    <a:pt x="21450" y="457200"/>
                  </a:lnTo>
                  <a:lnTo>
                    <a:pt x="13093" y="458889"/>
                  </a:lnTo>
                  <a:lnTo>
                    <a:pt x="6273" y="463486"/>
                  </a:lnTo>
                  <a:lnTo>
                    <a:pt x="1676" y="470306"/>
                  </a:lnTo>
                  <a:lnTo>
                    <a:pt x="0" y="478650"/>
                  </a:lnTo>
                  <a:lnTo>
                    <a:pt x="1676" y="487006"/>
                  </a:lnTo>
                  <a:lnTo>
                    <a:pt x="6273" y="493814"/>
                  </a:lnTo>
                  <a:lnTo>
                    <a:pt x="13093" y="498411"/>
                  </a:lnTo>
                  <a:lnTo>
                    <a:pt x="21450" y="500100"/>
                  </a:lnTo>
                  <a:lnTo>
                    <a:pt x="29794" y="498411"/>
                  </a:lnTo>
                  <a:lnTo>
                    <a:pt x="36614" y="493814"/>
                  </a:lnTo>
                  <a:lnTo>
                    <a:pt x="41211" y="487006"/>
                  </a:lnTo>
                  <a:lnTo>
                    <a:pt x="42887" y="478650"/>
                  </a:lnTo>
                  <a:lnTo>
                    <a:pt x="42887" y="472948"/>
                  </a:lnTo>
                  <a:close/>
                </a:path>
                <a:path w="728979" h="576580">
                  <a:moveTo>
                    <a:pt x="42887" y="15760"/>
                  </a:moveTo>
                  <a:lnTo>
                    <a:pt x="40640" y="10312"/>
                  </a:lnTo>
                  <a:lnTo>
                    <a:pt x="32588" y="2260"/>
                  </a:lnTo>
                  <a:lnTo>
                    <a:pt x="27139" y="0"/>
                  </a:lnTo>
                  <a:lnTo>
                    <a:pt x="21450" y="0"/>
                  </a:lnTo>
                  <a:lnTo>
                    <a:pt x="13093" y="1689"/>
                  </a:lnTo>
                  <a:lnTo>
                    <a:pt x="6273" y="6286"/>
                  </a:lnTo>
                  <a:lnTo>
                    <a:pt x="1676" y="13106"/>
                  </a:lnTo>
                  <a:lnTo>
                    <a:pt x="0" y="21450"/>
                  </a:lnTo>
                  <a:lnTo>
                    <a:pt x="1676" y="29806"/>
                  </a:lnTo>
                  <a:lnTo>
                    <a:pt x="6273" y="36614"/>
                  </a:lnTo>
                  <a:lnTo>
                    <a:pt x="13093" y="41211"/>
                  </a:lnTo>
                  <a:lnTo>
                    <a:pt x="21450" y="42900"/>
                  </a:lnTo>
                  <a:lnTo>
                    <a:pt x="29794" y="41211"/>
                  </a:lnTo>
                  <a:lnTo>
                    <a:pt x="36614" y="36614"/>
                  </a:lnTo>
                  <a:lnTo>
                    <a:pt x="41211" y="29806"/>
                  </a:lnTo>
                  <a:lnTo>
                    <a:pt x="42887" y="21450"/>
                  </a:lnTo>
                  <a:lnTo>
                    <a:pt x="42887" y="15760"/>
                  </a:lnTo>
                  <a:close/>
                </a:path>
                <a:path w="728979" h="576580">
                  <a:moveTo>
                    <a:pt x="119087" y="168160"/>
                  </a:moveTo>
                  <a:lnTo>
                    <a:pt x="116840" y="162712"/>
                  </a:lnTo>
                  <a:lnTo>
                    <a:pt x="108788" y="154660"/>
                  </a:lnTo>
                  <a:lnTo>
                    <a:pt x="103339" y="152400"/>
                  </a:lnTo>
                  <a:lnTo>
                    <a:pt x="97637" y="152400"/>
                  </a:lnTo>
                  <a:lnTo>
                    <a:pt x="89293" y="154089"/>
                  </a:lnTo>
                  <a:lnTo>
                    <a:pt x="82473" y="158686"/>
                  </a:lnTo>
                  <a:lnTo>
                    <a:pt x="77876" y="165506"/>
                  </a:lnTo>
                  <a:lnTo>
                    <a:pt x="76200" y="173850"/>
                  </a:lnTo>
                  <a:lnTo>
                    <a:pt x="77876" y="182206"/>
                  </a:lnTo>
                  <a:lnTo>
                    <a:pt x="82473" y="189014"/>
                  </a:lnTo>
                  <a:lnTo>
                    <a:pt x="89293" y="193611"/>
                  </a:lnTo>
                  <a:lnTo>
                    <a:pt x="97637" y="195300"/>
                  </a:lnTo>
                  <a:lnTo>
                    <a:pt x="105994" y="193611"/>
                  </a:lnTo>
                  <a:lnTo>
                    <a:pt x="112814" y="189014"/>
                  </a:lnTo>
                  <a:lnTo>
                    <a:pt x="117411" y="182206"/>
                  </a:lnTo>
                  <a:lnTo>
                    <a:pt x="119087" y="173850"/>
                  </a:lnTo>
                  <a:lnTo>
                    <a:pt x="119087" y="168160"/>
                  </a:lnTo>
                  <a:close/>
                </a:path>
                <a:path w="728979" h="576580">
                  <a:moveTo>
                    <a:pt x="195287" y="396748"/>
                  </a:moveTo>
                  <a:lnTo>
                    <a:pt x="193040" y="391299"/>
                  </a:lnTo>
                  <a:lnTo>
                    <a:pt x="184988" y="383247"/>
                  </a:lnTo>
                  <a:lnTo>
                    <a:pt x="179539" y="381000"/>
                  </a:lnTo>
                  <a:lnTo>
                    <a:pt x="173837" y="381000"/>
                  </a:lnTo>
                  <a:lnTo>
                    <a:pt x="165493" y="382689"/>
                  </a:lnTo>
                  <a:lnTo>
                    <a:pt x="158673" y="387286"/>
                  </a:lnTo>
                  <a:lnTo>
                    <a:pt x="154076" y="394106"/>
                  </a:lnTo>
                  <a:lnTo>
                    <a:pt x="152400" y="402450"/>
                  </a:lnTo>
                  <a:lnTo>
                    <a:pt x="154076" y="410806"/>
                  </a:lnTo>
                  <a:lnTo>
                    <a:pt x="158673" y="417614"/>
                  </a:lnTo>
                  <a:lnTo>
                    <a:pt x="165493" y="422211"/>
                  </a:lnTo>
                  <a:lnTo>
                    <a:pt x="173837" y="423900"/>
                  </a:lnTo>
                  <a:lnTo>
                    <a:pt x="182194" y="422211"/>
                  </a:lnTo>
                  <a:lnTo>
                    <a:pt x="189014" y="417614"/>
                  </a:lnTo>
                  <a:lnTo>
                    <a:pt x="193611" y="410806"/>
                  </a:lnTo>
                  <a:lnTo>
                    <a:pt x="195287" y="402450"/>
                  </a:lnTo>
                  <a:lnTo>
                    <a:pt x="195287" y="396748"/>
                  </a:lnTo>
                  <a:close/>
                </a:path>
                <a:path w="728979" h="576580">
                  <a:moveTo>
                    <a:pt x="271487" y="15760"/>
                  </a:moveTo>
                  <a:lnTo>
                    <a:pt x="269240" y="10312"/>
                  </a:lnTo>
                  <a:lnTo>
                    <a:pt x="261188" y="2260"/>
                  </a:lnTo>
                  <a:lnTo>
                    <a:pt x="255739" y="0"/>
                  </a:lnTo>
                  <a:lnTo>
                    <a:pt x="250037" y="0"/>
                  </a:lnTo>
                  <a:lnTo>
                    <a:pt x="241693" y="1689"/>
                  </a:lnTo>
                  <a:lnTo>
                    <a:pt x="234873" y="6286"/>
                  </a:lnTo>
                  <a:lnTo>
                    <a:pt x="230276" y="13106"/>
                  </a:lnTo>
                  <a:lnTo>
                    <a:pt x="228587" y="21450"/>
                  </a:lnTo>
                  <a:lnTo>
                    <a:pt x="230276" y="29806"/>
                  </a:lnTo>
                  <a:lnTo>
                    <a:pt x="234873" y="36614"/>
                  </a:lnTo>
                  <a:lnTo>
                    <a:pt x="241693" y="41211"/>
                  </a:lnTo>
                  <a:lnTo>
                    <a:pt x="250037" y="42900"/>
                  </a:lnTo>
                  <a:lnTo>
                    <a:pt x="258394" y="41211"/>
                  </a:lnTo>
                  <a:lnTo>
                    <a:pt x="265214" y="36614"/>
                  </a:lnTo>
                  <a:lnTo>
                    <a:pt x="269811" y="29806"/>
                  </a:lnTo>
                  <a:lnTo>
                    <a:pt x="271487" y="21450"/>
                  </a:lnTo>
                  <a:lnTo>
                    <a:pt x="271487" y="15760"/>
                  </a:lnTo>
                  <a:close/>
                </a:path>
                <a:path w="728979" h="576580">
                  <a:moveTo>
                    <a:pt x="347687" y="320548"/>
                  </a:moveTo>
                  <a:lnTo>
                    <a:pt x="345440" y="315112"/>
                  </a:lnTo>
                  <a:lnTo>
                    <a:pt x="337388" y="307060"/>
                  </a:lnTo>
                  <a:lnTo>
                    <a:pt x="331939" y="304800"/>
                  </a:lnTo>
                  <a:lnTo>
                    <a:pt x="326237" y="304800"/>
                  </a:lnTo>
                  <a:lnTo>
                    <a:pt x="317893" y="306489"/>
                  </a:lnTo>
                  <a:lnTo>
                    <a:pt x="311073" y="311086"/>
                  </a:lnTo>
                  <a:lnTo>
                    <a:pt x="306476" y="317906"/>
                  </a:lnTo>
                  <a:lnTo>
                    <a:pt x="304787" y="326250"/>
                  </a:lnTo>
                  <a:lnTo>
                    <a:pt x="306476" y="334606"/>
                  </a:lnTo>
                  <a:lnTo>
                    <a:pt x="311073" y="341414"/>
                  </a:lnTo>
                  <a:lnTo>
                    <a:pt x="317893" y="346011"/>
                  </a:lnTo>
                  <a:lnTo>
                    <a:pt x="326237" y="347700"/>
                  </a:lnTo>
                  <a:lnTo>
                    <a:pt x="334594" y="346011"/>
                  </a:lnTo>
                  <a:lnTo>
                    <a:pt x="341414" y="341414"/>
                  </a:lnTo>
                  <a:lnTo>
                    <a:pt x="346011" y="334606"/>
                  </a:lnTo>
                  <a:lnTo>
                    <a:pt x="347687" y="326250"/>
                  </a:lnTo>
                  <a:lnTo>
                    <a:pt x="347687" y="320548"/>
                  </a:lnTo>
                  <a:close/>
                </a:path>
                <a:path w="728979" h="576580">
                  <a:moveTo>
                    <a:pt x="423887" y="549148"/>
                  </a:moveTo>
                  <a:lnTo>
                    <a:pt x="421640" y="543699"/>
                  </a:lnTo>
                  <a:lnTo>
                    <a:pt x="413588" y="535647"/>
                  </a:lnTo>
                  <a:lnTo>
                    <a:pt x="408139" y="533400"/>
                  </a:lnTo>
                  <a:lnTo>
                    <a:pt x="402437" y="533400"/>
                  </a:lnTo>
                  <a:lnTo>
                    <a:pt x="394093" y="535089"/>
                  </a:lnTo>
                  <a:lnTo>
                    <a:pt x="387273" y="539686"/>
                  </a:lnTo>
                  <a:lnTo>
                    <a:pt x="382676" y="546506"/>
                  </a:lnTo>
                  <a:lnTo>
                    <a:pt x="380987" y="554850"/>
                  </a:lnTo>
                  <a:lnTo>
                    <a:pt x="382676" y="563206"/>
                  </a:lnTo>
                  <a:lnTo>
                    <a:pt x="387273" y="570014"/>
                  </a:lnTo>
                  <a:lnTo>
                    <a:pt x="394093" y="574611"/>
                  </a:lnTo>
                  <a:lnTo>
                    <a:pt x="402437" y="576300"/>
                  </a:lnTo>
                  <a:lnTo>
                    <a:pt x="410794" y="574611"/>
                  </a:lnTo>
                  <a:lnTo>
                    <a:pt x="417614" y="570014"/>
                  </a:lnTo>
                  <a:lnTo>
                    <a:pt x="422211" y="563206"/>
                  </a:lnTo>
                  <a:lnTo>
                    <a:pt x="423887" y="554850"/>
                  </a:lnTo>
                  <a:lnTo>
                    <a:pt x="423887" y="549148"/>
                  </a:lnTo>
                  <a:close/>
                </a:path>
                <a:path w="728979" h="576580">
                  <a:moveTo>
                    <a:pt x="423887" y="168160"/>
                  </a:moveTo>
                  <a:lnTo>
                    <a:pt x="421640" y="162712"/>
                  </a:lnTo>
                  <a:lnTo>
                    <a:pt x="413588" y="154660"/>
                  </a:lnTo>
                  <a:lnTo>
                    <a:pt x="408139" y="152400"/>
                  </a:lnTo>
                  <a:lnTo>
                    <a:pt x="402437" y="152400"/>
                  </a:lnTo>
                  <a:lnTo>
                    <a:pt x="394093" y="154089"/>
                  </a:lnTo>
                  <a:lnTo>
                    <a:pt x="387273" y="158686"/>
                  </a:lnTo>
                  <a:lnTo>
                    <a:pt x="382676" y="165506"/>
                  </a:lnTo>
                  <a:lnTo>
                    <a:pt x="380987" y="173850"/>
                  </a:lnTo>
                  <a:lnTo>
                    <a:pt x="382676" y="182206"/>
                  </a:lnTo>
                  <a:lnTo>
                    <a:pt x="387273" y="189014"/>
                  </a:lnTo>
                  <a:lnTo>
                    <a:pt x="394093" y="193611"/>
                  </a:lnTo>
                  <a:lnTo>
                    <a:pt x="402437" y="195300"/>
                  </a:lnTo>
                  <a:lnTo>
                    <a:pt x="410794" y="193611"/>
                  </a:lnTo>
                  <a:lnTo>
                    <a:pt x="417614" y="189014"/>
                  </a:lnTo>
                  <a:lnTo>
                    <a:pt x="422211" y="182206"/>
                  </a:lnTo>
                  <a:lnTo>
                    <a:pt x="423887" y="173850"/>
                  </a:lnTo>
                  <a:lnTo>
                    <a:pt x="423887" y="168160"/>
                  </a:lnTo>
                  <a:close/>
                </a:path>
                <a:path w="728979" h="576580">
                  <a:moveTo>
                    <a:pt x="576287" y="320548"/>
                  </a:moveTo>
                  <a:lnTo>
                    <a:pt x="574040" y="315112"/>
                  </a:lnTo>
                  <a:lnTo>
                    <a:pt x="565988" y="307060"/>
                  </a:lnTo>
                  <a:lnTo>
                    <a:pt x="560539" y="304800"/>
                  </a:lnTo>
                  <a:lnTo>
                    <a:pt x="554837" y="304800"/>
                  </a:lnTo>
                  <a:lnTo>
                    <a:pt x="546493" y="306489"/>
                  </a:lnTo>
                  <a:lnTo>
                    <a:pt x="539673" y="311086"/>
                  </a:lnTo>
                  <a:lnTo>
                    <a:pt x="535076" y="317906"/>
                  </a:lnTo>
                  <a:lnTo>
                    <a:pt x="533387" y="326250"/>
                  </a:lnTo>
                  <a:lnTo>
                    <a:pt x="535076" y="334606"/>
                  </a:lnTo>
                  <a:lnTo>
                    <a:pt x="539673" y="341414"/>
                  </a:lnTo>
                  <a:lnTo>
                    <a:pt x="546493" y="346011"/>
                  </a:lnTo>
                  <a:lnTo>
                    <a:pt x="554837" y="347700"/>
                  </a:lnTo>
                  <a:lnTo>
                    <a:pt x="563194" y="346011"/>
                  </a:lnTo>
                  <a:lnTo>
                    <a:pt x="570014" y="341414"/>
                  </a:lnTo>
                  <a:lnTo>
                    <a:pt x="574611" y="334606"/>
                  </a:lnTo>
                  <a:lnTo>
                    <a:pt x="576287" y="326250"/>
                  </a:lnTo>
                  <a:lnTo>
                    <a:pt x="576287" y="320548"/>
                  </a:lnTo>
                  <a:close/>
                </a:path>
                <a:path w="728979" h="576580">
                  <a:moveTo>
                    <a:pt x="728687" y="472948"/>
                  </a:moveTo>
                  <a:lnTo>
                    <a:pt x="726440" y="467499"/>
                  </a:lnTo>
                  <a:lnTo>
                    <a:pt x="718388" y="459447"/>
                  </a:lnTo>
                  <a:lnTo>
                    <a:pt x="712939" y="457200"/>
                  </a:lnTo>
                  <a:lnTo>
                    <a:pt x="707237" y="457200"/>
                  </a:lnTo>
                  <a:lnTo>
                    <a:pt x="698893" y="458889"/>
                  </a:lnTo>
                  <a:lnTo>
                    <a:pt x="692073" y="463486"/>
                  </a:lnTo>
                  <a:lnTo>
                    <a:pt x="687476" y="470306"/>
                  </a:lnTo>
                  <a:lnTo>
                    <a:pt x="685787" y="478650"/>
                  </a:lnTo>
                  <a:lnTo>
                    <a:pt x="687476" y="487006"/>
                  </a:lnTo>
                  <a:lnTo>
                    <a:pt x="692073" y="493814"/>
                  </a:lnTo>
                  <a:lnTo>
                    <a:pt x="698893" y="498411"/>
                  </a:lnTo>
                  <a:lnTo>
                    <a:pt x="707237" y="500100"/>
                  </a:lnTo>
                  <a:lnTo>
                    <a:pt x="715594" y="498411"/>
                  </a:lnTo>
                  <a:lnTo>
                    <a:pt x="722414" y="493814"/>
                  </a:lnTo>
                  <a:lnTo>
                    <a:pt x="727011" y="487006"/>
                  </a:lnTo>
                  <a:lnTo>
                    <a:pt x="728687" y="478650"/>
                  </a:lnTo>
                  <a:lnTo>
                    <a:pt x="728687" y="472948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7561309" y="1461022"/>
            <a:ext cx="1108075" cy="1321435"/>
            <a:chOff x="7561309" y="1461022"/>
            <a:chExt cx="1108075" cy="1321435"/>
          </a:xfrm>
        </p:grpSpPr>
        <p:sp>
          <p:nvSpPr>
            <p:cNvPr id="22" name="object 22"/>
            <p:cNvSpPr/>
            <p:nvPr/>
          </p:nvSpPr>
          <p:spPr>
            <a:xfrm>
              <a:off x="7561309" y="1461022"/>
              <a:ext cx="1108075" cy="1321435"/>
            </a:xfrm>
            <a:custGeom>
              <a:avLst/>
              <a:gdLst/>
              <a:ahLst/>
              <a:cxnLst/>
              <a:rect l="l" t="t" r="r" b="b"/>
              <a:pathLst>
                <a:path w="1108075" h="1321435">
                  <a:moveTo>
                    <a:pt x="1107597" y="1320897"/>
                  </a:moveTo>
                  <a:lnTo>
                    <a:pt x="0" y="1320897"/>
                  </a:lnTo>
                  <a:lnTo>
                    <a:pt x="0" y="0"/>
                  </a:lnTo>
                  <a:lnTo>
                    <a:pt x="1107597" y="0"/>
                  </a:lnTo>
                  <a:lnTo>
                    <a:pt x="1107597" y="13208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024" y="1571624"/>
              <a:ext cx="195580" cy="195580"/>
            </a:xfrm>
            <a:custGeom>
              <a:avLst/>
              <a:gdLst/>
              <a:ahLst/>
              <a:cxnLst/>
              <a:rect l="l" t="t" r="r" b="b"/>
              <a:pathLst>
                <a:path w="195579" h="1955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26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26"/>
                  </a:lnTo>
                  <a:lnTo>
                    <a:pt x="41224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195579" h="195580">
                  <a:moveTo>
                    <a:pt x="195300" y="168160"/>
                  </a:moveTo>
                  <a:lnTo>
                    <a:pt x="193052" y="162712"/>
                  </a:lnTo>
                  <a:lnTo>
                    <a:pt x="185000" y="154660"/>
                  </a:lnTo>
                  <a:lnTo>
                    <a:pt x="179552" y="152400"/>
                  </a:lnTo>
                  <a:lnTo>
                    <a:pt x="173850" y="152400"/>
                  </a:lnTo>
                  <a:lnTo>
                    <a:pt x="165506" y="154089"/>
                  </a:lnTo>
                  <a:lnTo>
                    <a:pt x="158686" y="158686"/>
                  </a:lnTo>
                  <a:lnTo>
                    <a:pt x="154089" y="165506"/>
                  </a:lnTo>
                  <a:lnTo>
                    <a:pt x="152400" y="173850"/>
                  </a:lnTo>
                  <a:lnTo>
                    <a:pt x="154089" y="182206"/>
                  </a:lnTo>
                  <a:lnTo>
                    <a:pt x="158686" y="189026"/>
                  </a:lnTo>
                  <a:lnTo>
                    <a:pt x="165506" y="193611"/>
                  </a:lnTo>
                  <a:lnTo>
                    <a:pt x="173850" y="195300"/>
                  </a:lnTo>
                  <a:lnTo>
                    <a:pt x="182206" y="193611"/>
                  </a:lnTo>
                  <a:lnTo>
                    <a:pt x="189026" y="189026"/>
                  </a:lnTo>
                  <a:lnTo>
                    <a:pt x="193624" y="182206"/>
                  </a:lnTo>
                  <a:lnTo>
                    <a:pt x="195300" y="173850"/>
                  </a:lnTo>
                  <a:lnTo>
                    <a:pt x="195300" y="1681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715224" y="1876424"/>
              <a:ext cx="728980" cy="500380"/>
            </a:xfrm>
            <a:custGeom>
              <a:avLst/>
              <a:gdLst/>
              <a:ahLst/>
              <a:cxnLst/>
              <a:rect l="l" t="t" r="r" b="b"/>
              <a:pathLst>
                <a:path w="728979" h="500380">
                  <a:moveTo>
                    <a:pt x="42900" y="168160"/>
                  </a:moveTo>
                  <a:lnTo>
                    <a:pt x="40652" y="162712"/>
                  </a:lnTo>
                  <a:lnTo>
                    <a:pt x="32600" y="154660"/>
                  </a:lnTo>
                  <a:lnTo>
                    <a:pt x="27152" y="152400"/>
                  </a:lnTo>
                  <a:lnTo>
                    <a:pt x="21450" y="152400"/>
                  </a:lnTo>
                  <a:lnTo>
                    <a:pt x="13106" y="154089"/>
                  </a:lnTo>
                  <a:lnTo>
                    <a:pt x="6286" y="158686"/>
                  </a:lnTo>
                  <a:lnTo>
                    <a:pt x="1689" y="165506"/>
                  </a:lnTo>
                  <a:lnTo>
                    <a:pt x="0" y="173850"/>
                  </a:lnTo>
                  <a:lnTo>
                    <a:pt x="1689" y="182206"/>
                  </a:lnTo>
                  <a:lnTo>
                    <a:pt x="6286" y="189014"/>
                  </a:lnTo>
                  <a:lnTo>
                    <a:pt x="13106" y="193611"/>
                  </a:lnTo>
                  <a:lnTo>
                    <a:pt x="21450" y="195300"/>
                  </a:lnTo>
                  <a:lnTo>
                    <a:pt x="29806" y="193611"/>
                  </a:lnTo>
                  <a:lnTo>
                    <a:pt x="36626" y="189014"/>
                  </a:lnTo>
                  <a:lnTo>
                    <a:pt x="41224" y="182206"/>
                  </a:lnTo>
                  <a:lnTo>
                    <a:pt x="42900" y="173850"/>
                  </a:lnTo>
                  <a:lnTo>
                    <a:pt x="42900" y="168160"/>
                  </a:lnTo>
                  <a:close/>
                </a:path>
                <a:path w="728979" h="500380">
                  <a:moveTo>
                    <a:pt x="271500" y="15760"/>
                  </a:moveTo>
                  <a:lnTo>
                    <a:pt x="269252" y="10312"/>
                  </a:lnTo>
                  <a:lnTo>
                    <a:pt x="261200" y="2260"/>
                  </a:lnTo>
                  <a:lnTo>
                    <a:pt x="255752" y="0"/>
                  </a:lnTo>
                  <a:lnTo>
                    <a:pt x="250050" y="0"/>
                  </a:lnTo>
                  <a:lnTo>
                    <a:pt x="241706" y="1689"/>
                  </a:lnTo>
                  <a:lnTo>
                    <a:pt x="234886" y="6286"/>
                  </a:lnTo>
                  <a:lnTo>
                    <a:pt x="230289" y="13106"/>
                  </a:lnTo>
                  <a:lnTo>
                    <a:pt x="228600" y="21450"/>
                  </a:lnTo>
                  <a:lnTo>
                    <a:pt x="230289" y="29806"/>
                  </a:lnTo>
                  <a:lnTo>
                    <a:pt x="234886" y="36614"/>
                  </a:lnTo>
                  <a:lnTo>
                    <a:pt x="241706" y="41211"/>
                  </a:lnTo>
                  <a:lnTo>
                    <a:pt x="250050" y="42900"/>
                  </a:lnTo>
                  <a:lnTo>
                    <a:pt x="258406" y="41211"/>
                  </a:lnTo>
                  <a:lnTo>
                    <a:pt x="265226" y="36614"/>
                  </a:lnTo>
                  <a:lnTo>
                    <a:pt x="269824" y="29806"/>
                  </a:lnTo>
                  <a:lnTo>
                    <a:pt x="271500" y="21450"/>
                  </a:lnTo>
                  <a:lnTo>
                    <a:pt x="271500" y="15760"/>
                  </a:lnTo>
                  <a:close/>
                </a:path>
                <a:path w="728979" h="500380">
                  <a:moveTo>
                    <a:pt x="576300" y="320560"/>
                  </a:moveTo>
                  <a:lnTo>
                    <a:pt x="574052" y="315112"/>
                  </a:lnTo>
                  <a:lnTo>
                    <a:pt x="566000" y="307060"/>
                  </a:lnTo>
                  <a:lnTo>
                    <a:pt x="560552" y="304800"/>
                  </a:lnTo>
                  <a:lnTo>
                    <a:pt x="554850" y="304800"/>
                  </a:lnTo>
                  <a:lnTo>
                    <a:pt x="546506" y="306489"/>
                  </a:lnTo>
                  <a:lnTo>
                    <a:pt x="539686" y="311086"/>
                  </a:lnTo>
                  <a:lnTo>
                    <a:pt x="535089" y="317906"/>
                  </a:lnTo>
                  <a:lnTo>
                    <a:pt x="533400" y="326250"/>
                  </a:lnTo>
                  <a:lnTo>
                    <a:pt x="535089" y="334606"/>
                  </a:lnTo>
                  <a:lnTo>
                    <a:pt x="539686" y="341414"/>
                  </a:lnTo>
                  <a:lnTo>
                    <a:pt x="546506" y="346011"/>
                  </a:lnTo>
                  <a:lnTo>
                    <a:pt x="554850" y="347700"/>
                  </a:lnTo>
                  <a:lnTo>
                    <a:pt x="563206" y="346011"/>
                  </a:lnTo>
                  <a:lnTo>
                    <a:pt x="570026" y="341414"/>
                  </a:lnTo>
                  <a:lnTo>
                    <a:pt x="574611" y="334606"/>
                  </a:lnTo>
                  <a:lnTo>
                    <a:pt x="576300" y="326250"/>
                  </a:lnTo>
                  <a:lnTo>
                    <a:pt x="576300" y="320560"/>
                  </a:lnTo>
                  <a:close/>
                </a:path>
                <a:path w="728979" h="500380">
                  <a:moveTo>
                    <a:pt x="728700" y="472960"/>
                  </a:moveTo>
                  <a:lnTo>
                    <a:pt x="726452" y="467512"/>
                  </a:lnTo>
                  <a:lnTo>
                    <a:pt x="718400" y="459460"/>
                  </a:lnTo>
                  <a:lnTo>
                    <a:pt x="712952" y="457200"/>
                  </a:lnTo>
                  <a:lnTo>
                    <a:pt x="707250" y="457200"/>
                  </a:lnTo>
                  <a:lnTo>
                    <a:pt x="698906" y="458889"/>
                  </a:lnTo>
                  <a:lnTo>
                    <a:pt x="692086" y="463486"/>
                  </a:lnTo>
                  <a:lnTo>
                    <a:pt x="687489" y="470306"/>
                  </a:lnTo>
                  <a:lnTo>
                    <a:pt x="685800" y="478650"/>
                  </a:lnTo>
                  <a:lnTo>
                    <a:pt x="687489" y="487006"/>
                  </a:lnTo>
                  <a:lnTo>
                    <a:pt x="692086" y="493814"/>
                  </a:lnTo>
                  <a:lnTo>
                    <a:pt x="698906" y="498411"/>
                  </a:lnTo>
                  <a:lnTo>
                    <a:pt x="707250" y="500100"/>
                  </a:lnTo>
                  <a:lnTo>
                    <a:pt x="715606" y="498411"/>
                  </a:lnTo>
                  <a:lnTo>
                    <a:pt x="722426" y="493814"/>
                  </a:lnTo>
                  <a:lnTo>
                    <a:pt x="727011" y="487006"/>
                  </a:lnTo>
                  <a:lnTo>
                    <a:pt x="728700" y="478650"/>
                  </a:lnTo>
                  <a:lnTo>
                    <a:pt x="728700" y="472960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43825" y="1647824"/>
              <a:ext cx="652780" cy="881380"/>
            </a:xfrm>
            <a:custGeom>
              <a:avLst/>
              <a:gdLst/>
              <a:ahLst/>
              <a:cxnLst/>
              <a:rect l="l" t="t" r="r" b="b"/>
              <a:pathLst>
                <a:path w="652779" h="8813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26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26"/>
                  </a:lnTo>
                  <a:lnTo>
                    <a:pt x="41224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652779" h="881380">
                  <a:moveTo>
                    <a:pt x="652500" y="853948"/>
                  </a:moveTo>
                  <a:lnTo>
                    <a:pt x="650252" y="848512"/>
                  </a:lnTo>
                  <a:lnTo>
                    <a:pt x="642200" y="840460"/>
                  </a:lnTo>
                  <a:lnTo>
                    <a:pt x="636752" y="838200"/>
                  </a:lnTo>
                  <a:lnTo>
                    <a:pt x="631050" y="838200"/>
                  </a:lnTo>
                  <a:lnTo>
                    <a:pt x="622706" y="839889"/>
                  </a:lnTo>
                  <a:lnTo>
                    <a:pt x="615886" y="844486"/>
                  </a:lnTo>
                  <a:lnTo>
                    <a:pt x="611289" y="851306"/>
                  </a:lnTo>
                  <a:lnTo>
                    <a:pt x="609600" y="859650"/>
                  </a:lnTo>
                  <a:lnTo>
                    <a:pt x="611289" y="868006"/>
                  </a:lnTo>
                  <a:lnTo>
                    <a:pt x="615886" y="874814"/>
                  </a:lnTo>
                  <a:lnTo>
                    <a:pt x="622706" y="879411"/>
                  </a:lnTo>
                  <a:lnTo>
                    <a:pt x="631050" y="881100"/>
                  </a:lnTo>
                  <a:lnTo>
                    <a:pt x="639406" y="879411"/>
                  </a:lnTo>
                  <a:lnTo>
                    <a:pt x="646226" y="874814"/>
                  </a:lnTo>
                  <a:lnTo>
                    <a:pt x="650811" y="868006"/>
                  </a:lnTo>
                  <a:lnTo>
                    <a:pt x="652500" y="859650"/>
                  </a:lnTo>
                  <a:lnTo>
                    <a:pt x="652500" y="853948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96225" y="1800224"/>
              <a:ext cx="500380" cy="424180"/>
            </a:xfrm>
            <a:custGeom>
              <a:avLst/>
              <a:gdLst/>
              <a:ahLst/>
              <a:cxnLst/>
              <a:rect l="l" t="t" r="r" b="b"/>
              <a:pathLst>
                <a:path w="500379" h="424180">
                  <a:moveTo>
                    <a:pt x="42900" y="91960"/>
                  </a:moveTo>
                  <a:lnTo>
                    <a:pt x="40652" y="86512"/>
                  </a:lnTo>
                  <a:lnTo>
                    <a:pt x="32600" y="78460"/>
                  </a:lnTo>
                  <a:lnTo>
                    <a:pt x="27152" y="76200"/>
                  </a:lnTo>
                  <a:lnTo>
                    <a:pt x="21450" y="76200"/>
                  </a:lnTo>
                  <a:lnTo>
                    <a:pt x="13106" y="77889"/>
                  </a:lnTo>
                  <a:lnTo>
                    <a:pt x="6286" y="82486"/>
                  </a:lnTo>
                  <a:lnTo>
                    <a:pt x="1689" y="89306"/>
                  </a:lnTo>
                  <a:lnTo>
                    <a:pt x="0" y="97650"/>
                  </a:lnTo>
                  <a:lnTo>
                    <a:pt x="1689" y="106006"/>
                  </a:lnTo>
                  <a:lnTo>
                    <a:pt x="6286" y="112814"/>
                  </a:lnTo>
                  <a:lnTo>
                    <a:pt x="13106" y="117411"/>
                  </a:lnTo>
                  <a:lnTo>
                    <a:pt x="21450" y="119100"/>
                  </a:lnTo>
                  <a:lnTo>
                    <a:pt x="29806" y="117411"/>
                  </a:lnTo>
                  <a:lnTo>
                    <a:pt x="36626" y="112814"/>
                  </a:lnTo>
                  <a:lnTo>
                    <a:pt x="41224" y="106006"/>
                  </a:lnTo>
                  <a:lnTo>
                    <a:pt x="42900" y="97650"/>
                  </a:lnTo>
                  <a:lnTo>
                    <a:pt x="42900" y="91960"/>
                  </a:lnTo>
                  <a:close/>
                </a:path>
                <a:path w="500379" h="424180">
                  <a:moveTo>
                    <a:pt x="195300" y="91960"/>
                  </a:moveTo>
                  <a:lnTo>
                    <a:pt x="193052" y="86512"/>
                  </a:lnTo>
                  <a:lnTo>
                    <a:pt x="185000" y="78460"/>
                  </a:lnTo>
                  <a:lnTo>
                    <a:pt x="179552" y="76200"/>
                  </a:lnTo>
                  <a:lnTo>
                    <a:pt x="173850" y="76200"/>
                  </a:lnTo>
                  <a:lnTo>
                    <a:pt x="165506" y="77889"/>
                  </a:lnTo>
                  <a:lnTo>
                    <a:pt x="158686" y="82486"/>
                  </a:lnTo>
                  <a:lnTo>
                    <a:pt x="154089" y="89306"/>
                  </a:lnTo>
                  <a:lnTo>
                    <a:pt x="152400" y="97650"/>
                  </a:lnTo>
                  <a:lnTo>
                    <a:pt x="154089" y="106006"/>
                  </a:lnTo>
                  <a:lnTo>
                    <a:pt x="158686" y="112814"/>
                  </a:lnTo>
                  <a:lnTo>
                    <a:pt x="165506" y="117411"/>
                  </a:lnTo>
                  <a:lnTo>
                    <a:pt x="173850" y="119100"/>
                  </a:lnTo>
                  <a:lnTo>
                    <a:pt x="182206" y="117411"/>
                  </a:lnTo>
                  <a:lnTo>
                    <a:pt x="189026" y="112814"/>
                  </a:lnTo>
                  <a:lnTo>
                    <a:pt x="193611" y="106006"/>
                  </a:lnTo>
                  <a:lnTo>
                    <a:pt x="195300" y="97650"/>
                  </a:lnTo>
                  <a:lnTo>
                    <a:pt x="195300" y="91960"/>
                  </a:lnTo>
                  <a:close/>
                </a:path>
                <a:path w="500379" h="424180">
                  <a:moveTo>
                    <a:pt x="195300" y="15760"/>
                  </a:moveTo>
                  <a:lnTo>
                    <a:pt x="193052" y="10312"/>
                  </a:lnTo>
                  <a:lnTo>
                    <a:pt x="185000" y="2260"/>
                  </a:lnTo>
                  <a:lnTo>
                    <a:pt x="179552" y="0"/>
                  </a:lnTo>
                  <a:lnTo>
                    <a:pt x="173850" y="0"/>
                  </a:lnTo>
                  <a:lnTo>
                    <a:pt x="165506" y="1689"/>
                  </a:lnTo>
                  <a:lnTo>
                    <a:pt x="158686" y="6286"/>
                  </a:lnTo>
                  <a:lnTo>
                    <a:pt x="154089" y="13106"/>
                  </a:lnTo>
                  <a:lnTo>
                    <a:pt x="152400" y="21450"/>
                  </a:lnTo>
                  <a:lnTo>
                    <a:pt x="154089" y="29806"/>
                  </a:lnTo>
                  <a:lnTo>
                    <a:pt x="158686" y="36626"/>
                  </a:lnTo>
                  <a:lnTo>
                    <a:pt x="165506" y="41211"/>
                  </a:lnTo>
                  <a:lnTo>
                    <a:pt x="173850" y="42900"/>
                  </a:lnTo>
                  <a:lnTo>
                    <a:pt x="182206" y="41211"/>
                  </a:lnTo>
                  <a:lnTo>
                    <a:pt x="189026" y="36626"/>
                  </a:lnTo>
                  <a:lnTo>
                    <a:pt x="193611" y="29806"/>
                  </a:lnTo>
                  <a:lnTo>
                    <a:pt x="195300" y="21450"/>
                  </a:lnTo>
                  <a:lnTo>
                    <a:pt x="195300" y="15760"/>
                  </a:lnTo>
                  <a:close/>
                </a:path>
                <a:path w="500379" h="424180">
                  <a:moveTo>
                    <a:pt x="347700" y="244360"/>
                  </a:moveTo>
                  <a:lnTo>
                    <a:pt x="345452" y="238912"/>
                  </a:lnTo>
                  <a:lnTo>
                    <a:pt x="337400" y="230860"/>
                  </a:lnTo>
                  <a:lnTo>
                    <a:pt x="331952" y="228600"/>
                  </a:lnTo>
                  <a:lnTo>
                    <a:pt x="326250" y="228600"/>
                  </a:lnTo>
                  <a:lnTo>
                    <a:pt x="317906" y="230289"/>
                  </a:lnTo>
                  <a:lnTo>
                    <a:pt x="311086" y="234886"/>
                  </a:lnTo>
                  <a:lnTo>
                    <a:pt x="306489" y="241706"/>
                  </a:lnTo>
                  <a:lnTo>
                    <a:pt x="304800" y="250050"/>
                  </a:lnTo>
                  <a:lnTo>
                    <a:pt x="306489" y="258406"/>
                  </a:lnTo>
                  <a:lnTo>
                    <a:pt x="311086" y="265214"/>
                  </a:lnTo>
                  <a:lnTo>
                    <a:pt x="317906" y="269811"/>
                  </a:lnTo>
                  <a:lnTo>
                    <a:pt x="326250" y="271500"/>
                  </a:lnTo>
                  <a:lnTo>
                    <a:pt x="334606" y="269811"/>
                  </a:lnTo>
                  <a:lnTo>
                    <a:pt x="341426" y="265214"/>
                  </a:lnTo>
                  <a:lnTo>
                    <a:pt x="346011" y="258406"/>
                  </a:lnTo>
                  <a:lnTo>
                    <a:pt x="347700" y="250050"/>
                  </a:lnTo>
                  <a:lnTo>
                    <a:pt x="347700" y="244360"/>
                  </a:lnTo>
                  <a:close/>
                </a:path>
                <a:path w="500379" h="424180">
                  <a:moveTo>
                    <a:pt x="500100" y="396760"/>
                  </a:moveTo>
                  <a:lnTo>
                    <a:pt x="497852" y="391312"/>
                  </a:lnTo>
                  <a:lnTo>
                    <a:pt x="489800" y="383260"/>
                  </a:lnTo>
                  <a:lnTo>
                    <a:pt x="484352" y="381000"/>
                  </a:lnTo>
                  <a:lnTo>
                    <a:pt x="478650" y="381000"/>
                  </a:lnTo>
                  <a:lnTo>
                    <a:pt x="470306" y="382689"/>
                  </a:lnTo>
                  <a:lnTo>
                    <a:pt x="463486" y="387286"/>
                  </a:lnTo>
                  <a:lnTo>
                    <a:pt x="458889" y="394106"/>
                  </a:lnTo>
                  <a:lnTo>
                    <a:pt x="457200" y="402450"/>
                  </a:lnTo>
                  <a:lnTo>
                    <a:pt x="458889" y="410806"/>
                  </a:lnTo>
                  <a:lnTo>
                    <a:pt x="463486" y="417614"/>
                  </a:lnTo>
                  <a:lnTo>
                    <a:pt x="470306" y="422211"/>
                  </a:lnTo>
                  <a:lnTo>
                    <a:pt x="478650" y="423900"/>
                  </a:lnTo>
                  <a:lnTo>
                    <a:pt x="487006" y="422211"/>
                  </a:lnTo>
                  <a:lnTo>
                    <a:pt x="493826" y="417614"/>
                  </a:lnTo>
                  <a:lnTo>
                    <a:pt x="498411" y="410806"/>
                  </a:lnTo>
                  <a:lnTo>
                    <a:pt x="500100" y="402450"/>
                  </a:lnTo>
                  <a:lnTo>
                    <a:pt x="500100" y="396760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48625" y="1495424"/>
              <a:ext cx="195580" cy="119380"/>
            </a:xfrm>
            <a:custGeom>
              <a:avLst/>
              <a:gdLst/>
              <a:ahLst/>
              <a:cxnLst/>
              <a:rect l="l" t="t" r="r" b="b"/>
              <a:pathLst>
                <a:path w="195579" h="1193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26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26"/>
                  </a:lnTo>
                  <a:lnTo>
                    <a:pt x="41211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195579" h="119380">
                  <a:moveTo>
                    <a:pt x="195300" y="91960"/>
                  </a:moveTo>
                  <a:lnTo>
                    <a:pt x="193052" y="86512"/>
                  </a:lnTo>
                  <a:lnTo>
                    <a:pt x="185000" y="78460"/>
                  </a:lnTo>
                  <a:lnTo>
                    <a:pt x="179552" y="76200"/>
                  </a:lnTo>
                  <a:lnTo>
                    <a:pt x="173850" y="76200"/>
                  </a:lnTo>
                  <a:lnTo>
                    <a:pt x="165506" y="77889"/>
                  </a:lnTo>
                  <a:lnTo>
                    <a:pt x="158686" y="82486"/>
                  </a:lnTo>
                  <a:lnTo>
                    <a:pt x="154089" y="89306"/>
                  </a:lnTo>
                  <a:lnTo>
                    <a:pt x="152400" y="97650"/>
                  </a:lnTo>
                  <a:lnTo>
                    <a:pt x="154089" y="106006"/>
                  </a:lnTo>
                  <a:lnTo>
                    <a:pt x="158686" y="112826"/>
                  </a:lnTo>
                  <a:lnTo>
                    <a:pt x="165506" y="117411"/>
                  </a:lnTo>
                  <a:lnTo>
                    <a:pt x="173850" y="119100"/>
                  </a:lnTo>
                  <a:lnTo>
                    <a:pt x="182206" y="117411"/>
                  </a:lnTo>
                  <a:lnTo>
                    <a:pt x="189026" y="112826"/>
                  </a:lnTo>
                  <a:lnTo>
                    <a:pt x="193611" y="106006"/>
                  </a:lnTo>
                  <a:lnTo>
                    <a:pt x="195300" y="97650"/>
                  </a:lnTo>
                  <a:lnTo>
                    <a:pt x="195300" y="919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867625" y="1800224"/>
              <a:ext cx="728980" cy="576580"/>
            </a:xfrm>
            <a:custGeom>
              <a:avLst/>
              <a:gdLst/>
              <a:ahLst/>
              <a:cxnLst/>
              <a:rect l="l" t="t" r="r" b="b"/>
              <a:pathLst>
                <a:path w="728979" h="576580">
                  <a:moveTo>
                    <a:pt x="42900" y="396760"/>
                  </a:moveTo>
                  <a:lnTo>
                    <a:pt x="40652" y="391312"/>
                  </a:lnTo>
                  <a:lnTo>
                    <a:pt x="32600" y="383260"/>
                  </a:lnTo>
                  <a:lnTo>
                    <a:pt x="27152" y="381000"/>
                  </a:lnTo>
                  <a:lnTo>
                    <a:pt x="21450" y="381000"/>
                  </a:lnTo>
                  <a:lnTo>
                    <a:pt x="13106" y="382689"/>
                  </a:lnTo>
                  <a:lnTo>
                    <a:pt x="6286" y="387286"/>
                  </a:lnTo>
                  <a:lnTo>
                    <a:pt x="1689" y="394106"/>
                  </a:lnTo>
                  <a:lnTo>
                    <a:pt x="0" y="402450"/>
                  </a:lnTo>
                  <a:lnTo>
                    <a:pt x="1689" y="410806"/>
                  </a:lnTo>
                  <a:lnTo>
                    <a:pt x="6286" y="417614"/>
                  </a:lnTo>
                  <a:lnTo>
                    <a:pt x="13106" y="422211"/>
                  </a:lnTo>
                  <a:lnTo>
                    <a:pt x="21450" y="423900"/>
                  </a:lnTo>
                  <a:lnTo>
                    <a:pt x="29806" y="422211"/>
                  </a:lnTo>
                  <a:lnTo>
                    <a:pt x="36626" y="417614"/>
                  </a:lnTo>
                  <a:lnTo>
                    <a:pt x="41224" y="410806"/>
                  </a:lnTo>
                  <a:lnTo>
                    <a:pt x="42900" y="402450"/>
                  </a:lnTo>
                  <a:lnTo>
                    <a:pt x="42900" y="396760"/>
                  </a:lnTo>
                  <a:close/>
                </a:path>
                <a:path w="728979" h="576580">
                  <a:moveTo>
                    <a:pt x="195300" y="549160"/>
                  </a:moveTo>
                  <a:lnTo>
                    <a:pt x="193052" y="543712"/>
                  </a:lnTo>
                  <a:lnTo>
                    <a:pt x="185000" y="535660"/>
                  </a:lnTo>
                  <a:lnTo>
                    <a:pt x="179552" y="533400"/>
                  </a:lnTo>
                  <a:lnTo>
                    <a:pt x="173850" y="533400"/>
                  </a:lnTo>
                  <a:lnTo>
                    <a:pt x="165506" y="535089"/>
                  </a:lnTo>
                  <a:lnTo>
                    <a:pt x="158686" y="539686"/>
                  </a:lnTo>
                  <a:lnTo>
                    <a:pt x="154089" y="546506"/>
                  </a:lnTo>
                  <a:lnTo>
                    <a:pt x="152400" y="554850"/>
                  </a:lnTo>
                  <a:lnTo>
                    <a:pt x="154089" y="563206"/>
                  </a:lnTo>
                  <a:lnTo>
                    <a:pt x="158686" y="570014"/>
                  </a:lnTo>
                  <a:lnTo>
                    <a:pt x="165506" y="574611"/>
                  </a:lnTo>
                  <a:lnTo>
                    <a:pt x="173850" y="576300"/>
                  </a:lnTo>
                  <a:lnTo>
                    <a:pt x="182206" y="574611"/>
                  </a:lnTo>
                  <a:lnTo>
                    <a:pt x="189026" y="570014"/>
                  </a:lnTo>
                  <a:lnTo>
                    <a:pt x="193624" y="563206"/>
                  </a:lnTo>
                  <a:lnTo>
                    <a:pt x="195300" y="554850"/>
                  </a:lnTo>
                  <a:lnTo>
                    <a:pt x="195300" y="549160"/>
                  </a:lnTo>
                  <a:close/>
                </a:path>
                <a:path w="728979" h="576580">
                  <a:moveTo>
                    <a:pt x="728700" y="15760"/>
                  </a:moveTo>
                  <a:lnTo>
                    <a:pt x="726452" y="10312"/>
                  </a:lnTo>
                  <a:lnTo>
                    <a:pt x="718400" y="2260"/>
                  </a:lnTo>
                  <a:lnTo>
                    <a:pt x="712952" y="0"/>
                  </a:lnTo>
                  <a:lnTo>
                    <a:pt x="707250" y="0"/>
                  </a:lnTo>
                  <a:lnTo>
                    <a:pt x="698906" y="1689"/>
                  </a:lnTo>
                  <a:lnTo>
                    <a:pt x="692086" y="6286"/>
                  </a:lnTo>
                  <a:lnTo>
                    <a:pt x="687489" y="13106"/>
                  </a:lnTo>
                  <a:lnTo>
                    <a:pt x="685800" y="21450"/>
                  </a:lnTo>
                  <a:lnTo>
                    <a:pt x="687489" y="29806"/>
                  </a:lnTo>
                  <a:lnTo>
                    <a:pt x="692086" y="36626"/>
                  </a:lnTo>
                  <a:lnTo>
                    <a:pt x="698906" y="41211"/>
                  </a:lnTo>
                  <a:lnTo>
                    <a:pt x="707250" y="42900"/>
                  </a:lnTo>
                  <a:lnTo>
                    <a:pt x="715606" y="41211"/>
                  </a:lnTo>
                  <a:lnTo>
                    <a:pt x="722426" y="36626"/>
                  </a:lnTo>
                  <a:lnTo>
                    <a:pt x="727011" y="29806"/>
                  </a:lnTo>
                  <a:lnTo>
                    <a:pt x="728700" y="21450"/>
                  </a:lnTo>
                  <a:lnTo>
                    <a:pt x="728700" y="15760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72425" y="2486024"/>
              <a:ext cx="195580" cy="195580"/>
            </a:xfrm>
            <a:custGeom>
              <a:avLst/>
              <a:gdLst/>
              <a:ahLst/>
              <a:cxnLst/>
              <a:rect l="l" t="t" r="r" b="b"/>
              <a:pathLst>
                <a:path w="195579" h="195580">
                  <a:moveTo>
                    <a:pt x="42900" y="15748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14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14"/>
                  </a:lnTo>
                  <a:lnTo>
                    <a:pt x="41211" y="29806"/>
                  </a:lnTo>
                  <a:lnTo>
                    <a:pt x="42900" y="21450"/>
                  </a:lnTo>
                  <a:lnTo>
                    <a:pt x="42900" y="15748"/>
                  </a:lnTo>
                  <a:close/>
                </a:path>
                <a:path w="195579" h="195580">
                  <a:moveTo>
                    <a:pt x="195300" y="168148"/>
                  </a:moveTo>
                  <a:lnTo>
                    <a:pt x="193052" y="162699"/>
                  </a:lnTo>
                  <a:lnTo>
                    <a:pt x="185000" y="154647"/>
                  </a:lnTo>
                  <a:lnTo>
                    <a:pt x="179552" y="152400"/>
                  </a:lnTo>
                  <a:lnTo>
                    <a:pt x="173850" y="152400"/>
                  </a:lnTo>
                  <a:lnTo>
                    <a:pt x="165506" y="154089"/>
                  </a:lnTo>
                  <a:lnTo>
                    <a:pt x="158686" y="158686"/>
                  </a:lnTo>
                  <a:lnTo>
                    <a:pt x="154089" y="165506"/>
                  </a:lnTo>
                  <a:lnTo>
                    <a:pt x="152400" y="173850"/>
                  </a:lnTo>
                  <a:lnTo>
                    <a:pt x="154089" y="182206"/>
                  </a:lnTo>
                  <a:lnTo>
                    <a:pt x="158686" y="189014"/>
                  </a:lnTo>
                  <a:lnTo>
                    <a:pt x="165506" y="193611"/>
                  </a:lnTo>
                  <a:lnTo>
                    <a:pt x="173850" y="195300"/>
                  </a:lnTo>
                  <a:lnTo>
                    <a:pt x="182206" y="193611"/>
                  </a:lnTo>
                  <a:lnTo>
                    <a:pt x="189026" y="189014"/>
                  </a:lnTo>
                  <a:lnTo>
                    <a:pt x="193611" y="182206"/>
                  </a:lnTo>
                  <a:lnTo>
                    <a:pt x="195300" y="173850"/>
                  </a:lnTo>
                  <a:lnTo>
                    <a:pt x="195300" y="168148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39024" y="2181224"/>
              <a:ext cx="347980" cy="500380"/>
            </a:xfrm>
            <a:custGeom>
              <a:avLst/>
              <a:gdLst/>
              <a:ahLst/>
              <a:cxnLst/>
              <a:rect l="l" t="t" r="r" b="b"/>
              <a:pathLst>
                <a:path w="347979" h="500380">
                  <a:moveTo>
                    <a:pt x="42900" y="472948"/>
                  </a:moveTo>
                  <a:lnTo>
                    <a:pt x="40652" y="467499"/>
                  </a:lnTo>
                  <a:lnTo>
                    <a:pt x="32600" y="459447"/>
                  </a:lnTo>
                  <a:lnTo>
                    <a:pt x="27152" y="457200"/>
                  </a:lnTo>
                  <a:lnTo>
                    <a:pt x="21450" y="457200"/>
                  </a:lnTo>
                  <a:lnTo>
                    <a:pt x="13106" y="458889"/>
                  </a:lnTo>
                  <a:lnTo>
                    <a:pt x="6286" y="463486"/>
                  </a:lnTo>
                  <a:lnTo>
                    <a:pt x="1689" y="470306"/>
                  </a:lnTo>
                  <a:lnTo>
                    <a:pt x="0" y="478650"/>
                  </a:lnTo>
                  <a:lnTo>
                    <a:pt x="1689" y="487006"/>
                  </a:lnTo>
                  <a:lnTo>
                    <a:pt x="6286" y="493814"/>
                  </a:lnTo>
                  <a:lnTo>
                    <a:pt x="13106" y="498411"/>
                  </a:lnTo>
                  <a:lnTo>
                    <a:pt x="21450" y="500100"/>
                  </a:lnTo>
                  <a:lnTo>
                    <a:pt x="29806" y="498411"/>
                  </a:lnTo>
                  <a:lnTo>
                    <a:pt x="36626" y="493814"/>
                  </a:lnTo>
                  <a:lnTo>
                    <a:pt x="41224" y="487006"/>
                  </a:lnTo>
                  <a:lnTo>
                    <a:pt x="42900" y="478650"/>
                  </a:lnTo>
                  <a:lnTo>
                    <a:pt x="42900" y="472948"/>
                  </a:lnTo>
                  <a:close/>
                </a:path>
                <a:path w="347979" h="500380">
                  <a:moveTo>
                    <a:pt x="42900" y="15760"/>
                  </a:moveTo>
                  <a:lnTo>
                    <a:pt x="40652" y="10312"/>
                  </a:lnTo>
                  <a:lnTo>
                    <a:pt x="32600" y="2260"/>
                  </a:lnTo>
                  <a:lnTo>
                    <a:pt x="27152" y="0"/>
                  </a:lnTo>
                  <a:lnTo>
                    <a:pt x="21450" y="0"/>
                  </a:lnTo>
                  <a:lnTo>
                    <a:pt x="13106" y="1689"/>
                  </a:lnTo>
                  <a:lnTo>
                    <a:pt x="6286" y="6286"/>
                  </a:lnTo>
                  <a:lnTo>
                    <a:pt x="1689" y="13106"/>
                  </a:lnTo>
                  <a:lnTo>
                    <a:pt x="0" y="21450"/>
                  </a:lnTo>
                  <a:lnTo>
                    <a:pt x="1689" y="29806"/>
                  </a:lnTo>
                  <a:lnTo>
                    <a:pt x="6286" y="36614"/>
                  </a:lnTo>
                  <a:lnTo>
                    <a:pt x="13106" y="41211"/>
                  </a:lnTo>
                  <a:lnTo>
                    <a:pt x="21450" y="42900"/>
                  </a:lnTo>
                  <a:lnTo>
                    <a:pt x="29806" y="41211"/>
                  </a:lnTo>
                  <a:lnTo>
                    <a:pt x="36626" y="36614"/>
                  </a:lnTo>
                  <a:lnTo>
                    <a:pt x="41224" y="29806"/>
                  </a:lnTo>
                  <a:lnTo>
                    <a:pt x="42900" y="21450"/>
                  </a:lnTo>
                  <a:lnTo>
                    <a:pt x="42900" y="15760"/>
                  </a:lnTo>
                  <a:close/>
                </a:path>
                <a:path w="347979" h="500380">
                  <a:moveTo>
                    <a:pt x="119100" y="168160"/>
                  </a:moveTo>
                  <a:lnTo>
                    <a:pt x="116852" y="162712"/>
                  </a:lnTo>
                  <a:lnTo>
                    <a:pt x="108800" y="154660"/>
                  </a:lnTo>
                  <a:lnTo>
                    <a:pt x="103352" y="152400"/>
                  </a:lnTo>
                  <a:lnTo>
                    <a:pt x="97650" y="152400"/>
                  </a:lnTo>
                  <a:lnTo>
                    <a:pt x="89306" y="154089"/>
                  </a:lnTo>
                  <a:lnTo>
                    <a:pt x="82486" y="158686"/>
                  </a:lnTo>
                  <a:lnTo>
                    <a:pt x="77889" y="165506"/>
                  </a:lnTo>
                  <a:lnTo>
                    <a:pt x="76200" y="173850"/>
                  </a:lnTo>
                  <a:lnTo>
                    <a:pt x="77889" y="182206"/>
                  </a:lnTo>
                  <a:lnTo>
                    <a:pt x="82486" y="189014"/>
                  </a:lnTo>
                  <a:lnTo>
                    <a:pt x="89306" y="193611"/>
                  </a:lnTo>
                  <a:lnTo>
                    <a:pt x="97650" y="195300"/>
                  </a:lnTo>
                  <a:lnTo>
                    <a:pt x="106006" y="193611"/>
                  </a:lnTo>
                  <a:lnTo>
                    <a:pt x="112826" y="189014"/>
                  </a:lnTo>
                  <a:lnTo>
                    <a:pt x="117424" y="182206"/>
                  </a:lnTo>
                  <a:lnTo>
                    <a:pt x="119100" y="173850"/>
                  </a:lnTo>
                  <a:lnTo>
                    <a:pt x="119100" y="168160"/>
                  </a:lnTo>
                  <a:close/>
                </a:path>
                <a:path w="347979" h="500380">
                  <a:moveTo>
                    <a:pt x="347700" y="320548"/>
                  </a:moveTo>
                  <a:lnTo>
                    <a:pt x="345452" y="315112"/>
                  </a:lnTo>
                  <a:lnTo>
                    <a:pt x="337400" y="307060"/>
                  </a:lnTo>
                  <a:lnTo>
                    <a:pt x="331952" y="304800"/>
                  </a:lnTo>
                  <a:lnTo>
                    <a:pt x="326250" y="304800"/>
                  </a:lnTo>
                  <a:lnTo>
                    <a:pt x="317906" y="306489"/>
                  </a:lnTo>
                  <a:lnTo>
                    <a:pt x="311086" y="311086"/>
                  </a:lnTo>
                  <a:lnTo>
                    <a:pt x="306489" y="317906"/>
                  </a:lnTo>
                  <a:lnTo>
                    <a:pt x="304800" y="326250"/>
                  </a:lnTo>
                  <a:lnTo>
                    <a:pt x="306489" y="334606"/>
                  </a:lnTo>
                  <a:lnTo>
                    <a:pt x="311086" y="341414"/>
                  </a:lnTo>
                  <a:lnTo>
                    <a:pt x="317906" y="346011"/>
                  </a:lnTo>
                  <a:lnTo>
                    <a:pt x="326250" y="347700"/>
                  </a:lnTo>
                  <a:lnTo>
                    <a:pt x="334606" y="346011"/>
                  </a:lnTo>
                  <a:lnTo>
                    <a:pt x="341426" y="341414"/>
                  </a:lnTo>
                  <a:lnTo>
                    <a:pt x="346024" y="334606"/>
                  </a:lnTo>
                  <a:lnTo>
                    <a:pt x="347700" y="326250"/>
                  </a:lnTo>
                  <a:lnTo>
                    <a:pt x="347700" y="320548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020034" y="271461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21449" y="42899"/>
                  </a:moveTo>
                  <a:lnTo>
                    <a:pt x="13099" y="41214"/>
                  </a:lnTo>
                  <a:lnTo>
                    <a:pt x="6281" y="36618"/>
                  </a:lnTo>
                  <a:lnTo>
                    <a:pt x="1685" y="29800"/>
                  </a:lnTo>
                  <a:lnTo>
                    <a:pt x="0" y="21449"/>
                  </a:lnTo>
                  <a:lnTo>
                    <a:pt x="1685" y="13099"/>
                  </a:lnTo>
                  <a:lnTo>
                    <a:pt x="6281" y="6281"/>
                  </a:lnTo>
                  <a:lnTo>
                    <a:pt x="13099" y="1685"/>
                  </a:lnTo>
                  <a:lnTo>
                    <a:pt x="21449" y="0"/>
                  </a:lnTo>
                  <a:lnTo>
                    <a:pt x="27149" y="0"/>
                  </a:lnTo>
                  <a:lnTo>
                    <a:pt x="32599" y="2249"/>
                  </a:lnTo>
                  <a:lnTo>
                    <a:pt x="40649" y="10299"/>
                  </a:lnTo>
                  <a:lnTo>
                    <a:pt x="42899" y="15749"/>
                  </a:lnTo>
                  <a:lnTo>
                    <a:pt x="42899" y="21449"/>
                  </a:lnTo>
                  <a:lnTo>
                    <a:pt x="41214" y="29800"/>
                  </a:lnTo>
                  <a:lnTo>
                    <a:pt x="36618" y="36618"/>
                  </a:lnTo>
                  <a:lnTo>
                    <a:pt x="29800" y="41214"/>
                  </a:lnTo>
                  <a:lnTo>
                    <a:pt x="21449" y="428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91434" y="256221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21449" y="42899"/>
                  </a:moveTo>
                  <a:lnTo>
                    <a:pt x="13099" y="41214"/>
                  </a:lnTo>
                  <a:lnTo>
                    <a:pt x="6281" y="36618"/>
                  </a:lnTo>
                  <a:lnTo>
                    <a:pt x="1685" y="29800"/>
                  </a:lnTo>
                  <a:lnTo>
                    <a:pt x="0" y="21449"/>
                  </a:lnTo>
                  <a:lnTo>
                    <a:pt x="1685" y="13099"/>
                  </a:lnTo>
                  <a:lnTo>
                    <a:pt x="6281" y="6281"/>
                  </a:lnTo>
                  <a:lnTo>
                    <a:pt x="13099" y="1685"/>
                  </a:lnTo>
                  <a:lnTo>
                    <a:pt x="21449" y="0"/>
                  </a:lnTo>
                  <a:lnTo>
                    <a:pt x="27149" y="0"/>
                  </a:lnTo>
                  <a:lnTo>
                    <a:pt x="32599" y="2249"/>
                  </a:lnTo>
                  <a:lnTo>
                    <a:pt x="40649" y="10299"/>
                  </a:lnTo>
                  <a:lnTo>
                    <a:pt x="42899" y="15749"/>
                  </a:lnTo>
                  <a:lnTo>
                    <a:pt x="42899" y="21449"/>
                  </a:lnTo>
                  <a:lnTo>
                    <a:pt x="41214" y="29800"/>
                  </a:lnTo>
                  <a:lnTo>
                    <a:pt x="36618" y="36618"/>
                  </a:lnTo>
                  <a:lnTo>
                    <a:pt x="29800" y="41214"/>
                  </a:lnTo>
                  <a:lnTo>
                    <a:pt x="21449" y="42899"/>
                  </a:lnTo>
                  <a:close/>
                </a:path>
              </a:pathLst>
            </a:custGeom>
            <a:solidFill>
              <a:srgbClr val="E4145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33502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Detecting</a:t>
            </a:r>
            <a:r>
              <a:rPr dirty="0" spc="-175"/>
              <a:t> </a:t>
            </a:r>
            <a:r>
              <a:rPr dirty="0" spc="30"/>
              <a:t>Drift</a:t>
            </a:r>
            <a:r>
              <a:rPr dirty="0" spc="-170"/>
              <a:t> </a:t>
            </a:r>
            <a:r>
              <a:rPr dirty="0" spc="-10"/>
              <a:t>on</a:t>
            </a:r>
            <a:r>
              <a:rPr dirty="0" spc="-170"/>
              <a:t> </a:t>
            </a:r>
            <a:r>
              <a:rPr dirty="0" spc="15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197" y="1519745"/>
            <a:ext cx="5313680" cy="145796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4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5">
                <a:latin typeface="Lato"/>
                <a:cs typeface="Lato"/>
              </a:rPr>
              <a:t>Drift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creeps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into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system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slowly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with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time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0">
                <a:latin typeface="Lato"/>
                <a:cs typeface="Lato"/>
              </a:rPr>
              <a:t>If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30">
                <a:latin typeface="Lato"/>
                <a:cs typeface="Lato"/>
              </a:rPr>
              <a:t>it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-15">
                <a:latin typeface="Lato"/>
                <a:cs typeface="Lato"/>
              </a:rPr>
              <a:t>goes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undetected,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model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accuracy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suffers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5">
                <a:latin typeface="Lato"/>
                <a:cs typeface="Lato"/>
              </a:rPr>
              <a:t>Important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to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monitor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detect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drift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early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6086" y="1033822"/>
            <a:ext cx="1937786" cy="2768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7934" y="3344538"/>
            <a:ext cx="52736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Lato"/>
                <a:cs typeface="Lato"/>
              </a:rPr>
              <a:t>Model </a:t>
            </a:r>
            <a:r>
              <a:rPr dirty="0" sz="4000" spc="-25">
                <a:latin typeface="Lato"/>
                <a:cs typeface="Lato"/>
              </a:rPr>
              <a:t>Decay</a:t>
            </a:r>
            <a:r>
              <a:rPr dirty="0" sz="4000" spc="-570">
                <a:latin typeface="Lato"/>
                <a:cs typeface="Lato"/>
              </a:rPr>
              <a:t> </a:t>
            </a:r>
            <a:r>
              <a:rPr dirty="0" sz="4000">
                <a:latin typeface="Lato"/>
                <a:cs typeface="Lato"/>
              </a:rPr>
              <a:t>Detection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73202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Detecting</a:t>
            </a:r>
            <a:r>
              <a:rPr dirty="0" spc="-165"/>
              <a:t> </a:t>
            </a:r>
            <a:r>
              <a:rPr dirty="0" spc="5"/>
              <a:t>Concept</a:t>
            </a:r>
            <a:r>
              <a:rPr dirty="0" spc="-160"/>
              <a:t> </a:t>
            </a:r>
            <a:r>
              <a:rPr dirty="0" spc="15"/>
              <a:t>and</a:t>
            </a:r>
            <a:r>
              <a:rPr dirty="0" spc="-160"/>
              <a:t> </a:t>
            </a:r>
            <a:r>
              <a:rPr dirty="0" spc="25"/>
              <a:t>Data</a:t>
            </a:r>
            <a:r>
              <a:rPr dirty="0" spc="-160"/>
              <a:t> </a:t>
            </a:r>
            <a:r>
              <a:rPr dirty="0" spc="30"/>
              <a:t>Drift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098" y="759944"/>
            <a:ext cx="7665084" cy="317690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spc="-30" b="1">
                <a:latin typeface="Lato"/>
                <a:cs typeface="Lato"/>
              </a:rPr>
              <a:t>Log</a:t>
            </a:r>
            <a:r>
              <a:rPr dirty="0" sz="2000" spc="-110" b="1">
                <a:latin typeface="Lato"/>
                <a:cs typeface="Lato"/>
              </a:rPr>
              <a:t> </a:t>
            </a:r>
            <a:r>
              <a:rPr dirty="0" sz="2000" spc="15" b="1">
                <a:latin typeface="Lato"/>
                <a:cs typeface="Lato"/>
              </a:rPr>
              <a:t>Predictions</a:t>
            </a:r>
            <a:r>
              <a:rPr dirty="0" sz="2000" spc="-100" b="1">
                <a:latin typeface="Lato"/>
                <a:cs typeface="Lato"/>
              </a:rPr>
              <a:t> </a:t>
            </a:r>
            <a:r>
              <a:rPr dirty="0" sz="2000" spc="10" b="1">
                <a:latin typeface="Lato"/>
                <a:cs typeface="Lato"/>
              </a:rPr>
              <a:t>(Full</a:t>
            </a:r>
            <a:r>
              <a:rPr dirty="0" sz="2000" spc="-105" b="1">
                <a:latin typeface="Lato"/>
                <a:cs typeface="Lato"/>
              </a:rPr>
              <a:t> </a:t>
            </a:r>
            <a:r>
              <a:rPr dirty="0" sz="2000" spc="5" b="1">
                <a:latin typeface="Lato"/>
                <a:cs typeface="Lato"/>
              </a:rPr>
              <a:t>Requests</a:t>
            </a:r>
            <a:r>
              <a:rPr dirty="0" sz="2000" spc="-100" b="1">
                <a:latin typeface="Lato"/>
                <a:cs typeface="Lato"/>
              </a:rPr>
              <a:t> </a:t>
            </a:r>
            <a:r>
              <a:rPr dirty="0" sz="2000" spc="10" b="1">
                <a:latin typeface="Lato"/>
                <a:cs typeface="Lato"/>
              </a:rPr>
              <a:t>and</a:t>
            </a:r>
            <a:r>
              <a:rPr dirty="0" sz="2000" spc="-105" b="1">
                <a:latin typeface="Lato"/>
                <a:cs typeface="Lato"/>
              </a:rPr>
              <a:t> </a:t>
            </a:r>
            <a:r>
              <a:rPr dirty="0" sz="2000" spc="5" b="1">
                <a:latin typeface="Lato"/>
                <a:cs typeface="Lato"/>
              </a:rPr>
              <a:t>Responses)</a:t>
            </a:r>
            <a:endParaRPr sz="2000">
              <a:latin typeface="Lato"/>
              <a:cs typeface="Lato"/>
            </a:endParaRPr>
          </a:p>
          <a:p>
            <a:pPr marL="469265" marR="5080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>
                <a:latin typeface="Lato"/>
                <a:cs typeface="Lato"/>
              </a:rPr>
              <a:t>Incoming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prediction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requests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and</a:t>
            </a:r>
            <a:r>
              <a:rPr dirty="0" sz="2000" spc="-114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generated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prediction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should</a:t>
            </a:r>
            <a:r>
              <a:rPr dirty="0" sz="2000" spc="-114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be  logged</a:t>
            </a:r>
            <a:endParaRPr sz="20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10">
                <a:latin typeface="Lato"/>
                <a:cs typeface="Lato"/>
              </a:rPr>
              <a:t>If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possible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log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ground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truth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that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should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15">
                <a:latin typeface="Lato"/>
                <a:cs typeface="Lato"/>
              </a:rPr>
              <a:t>have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been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predicted</a:t>
            </a:r>
            <a:endParaRPr sz="2000">
              <a:latin typeface="Lato"/>
              <a:cs typeface="Lato"/>
            </a:endParaRPr>
          </a:p>
          <a:p>
            <a:pPr lvl="1" marL="927100" indent="-367030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dirty="0" sz="1800" spc="15">
                <a:latin typeface="Lato"/>
                <a:cs typeface="Lato"/>
              </a:rPr>
              <a:t>Can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used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labels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new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training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15"/>
              </a:spcBef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15">
                <a:latin typeface="Lato"/>
                <a:cs typeface="Lato"/>
              </a:rPr>
              <a:t>At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a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minimum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log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data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in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prediction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request</a:t>
            </a:r>
            <a:endParaRPr sz="2000">
              <a:latin typeface="Lato"/>
              <a:cs typeface="Lato"/>
            </a:endParaRPr>
          </a:p>
          <a:p>
            <a:pPr lvl="1" marL="927100" indent="-367030">
              <a:lnSpc>
                <a:spcPct val="100000"/>
              </a:lnSpc>
              <a:spcBef>
                <a:spcPts val="137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dirty="0" sz="1800" spc="5">
                <a:latin typeface="Lato"/>
                <a:cs typeface="Lato"/>
              </a:rPr>
              <a:t>This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analysed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detect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drift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that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will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cause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decay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15455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Detecting</a:t>
            </a:r>
            <a:r>
              <a:rPr dirty="0" spc="-215"/>
              <a:t> </a:t>
            </a:r>
            <a:r>
              <a:rPr dirty="0" spc="30"/>
              <a:t>Drift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23" y="963143"/>
            <a:ext cx="7612380" cy="299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304165" indent="-367030">
              <a:lnSpc>
                <a:spcPct val="114999"/>
              </a:lnSpc>
              <a:spcBef>
                <a:spcPts val="1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5">
                <a:latin typeface="Lato"/>
                <a:cs typeface="Lato"/>
              </a:rPr>
              <a:t>Detected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20">
                <a:latin typeface="Lato"/>
                <a:cs typeface="Lato"/>
              </a:rPr>
              <a:t>by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observing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statistical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properties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25">
                <a:latin typeface="Lato"/>
                <a:cs typeface="Lato"/>
              </a:rPr>
              <a:t>of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logged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data,  </a:t>
            </a:r>
            <a:r>
              <a:rPr dirty="0" sz="2000">
                <a:latin typeface="Lato"/>
                <a:cs typeface="Lato"/>
              </a:rPr>
              <a:t>model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predictions,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possibly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ground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truth</a:t>
            </a:r>
            <a:endParaRPr sz="20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10">
                <a:latin typeface="Lato"/>
                <a:cs typeface="Lato"/>
              </a:rPr>
              <a:t>Deploy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dashboards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that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plot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statistical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properties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to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observe</a:t>
            </a:r>
            <a:r>
              <a:rPr dirty="0" sz="2000" spc="-120">
                <a:latin typeface="Lato"/>
                <a:cs typeface="Lato"/>
              </a:rPr>
              <a:t> </a:t>
            </a:r>
            <a:r>
              <a:rPr dirty="0" sz="2000" spc="-25">
                <a:latin typeface="Lato"/>
                <a:cs typeface="Lato"/>
              </a:rPr>
              <a:t>how  </a:t>
            </a:r>
            <a:r>
              <a:rPr dirty="0" sz="2000" spc="-5">
                <a:latin typeface="Lato"/>
                <a:cs typeface="Lato"/>
              </a:rPr>
              <a:t>they </a:t>
            </a:r>
            <a:r>
              <a:rPr dirty="0" sz="2000" spc="-10">
                <a:latin typeface="Lato"/>
                <a:cs typeface="Lato"/>
              </a:rPr>
              <a:t>change </a:t>
            </a:r>
            <a:r>
              <a:rPr dirty="0" sz="2000" spc="-5">
                <a:latin typeface="Lato"/>
                <a:cs typeface="Lato"/>
              </a:rPr>
              <a:t>over</a:t>
            </a:r>
            <a:r>
              <a:rPr dirty="0" sz="2000" spc="-380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time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10">
                <a:latin typeface="Lato"/>
                <a:cs typeface="Lato"/>
              </a:rPr>
              <a:t>Use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specialized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libraries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for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detecting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drift</a:t>
            </a:r>
            <a:endParaRPr sz="2000">
              <a:latin typeface="Lato"/>
              <a:cs typeface="Lato"/>
            </a:endParaRPr>
          </a:p>
          <a:p>
            <a:pPr lvl="1" marL="1293495" indent="-336550">
              <a:lnSpc>
                <a:spcPct val="100000"/>
              </a:lnSpc>
              <a:spcBef>
                <a:spcPts val="1365"/>
              </a:spcBef>
              <a:buSzPct val="77777"/>
              <a:buFont typeface="Arial"/>
              <a:buChar char="○"/>
              <a:tabLst>
                <a:tab pos="1293495" algn="l"/>
                <a:tab pos="1294130" algn="l"/>
              </a:tabLst>
            </a:pPr>
            <a:r>
              <a:rPr dirty="0" sz="1800" spc="-20">
                <a:latin typeface="Lato"/>
                <a:cs typeface="Lato"/>
              </a:rPr>
              <a:t>TensorFlow </a:t>
            </a:r>
            <a:r>
              <a:rPr dirty="0" sz="1800" spc="10">
                <a:latin typeface="Lato"/>
                <a:cs typeface="Lato"/>
              </a:rPr>
              <a:t>Data </a:t>
            </a:r>
            <a:r>
              <a:rPr dirty="0" sz="1800">
                <a:latin typeface="Lato"/>
                <a:cs typeface="Lato"/>
              </a:rPr>
              <a:t>Validation</a:t>
            </a:r>
            <a:r>
              <a:rPr dirty="0" sz="1800" spc="-34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(TFDV)</a:t>
            </a:r>
            <a:endParaRPr sz="1800">
              <a:latin typeface="Lato"/>
              <a:cs typeface="La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○"/>
            </a:pPr>
            <a:endParaRPr sz="1600">
              <a:latin typeface="Lato"/>
              <a:cs typeface="Lato"/>
            </a:endParaRPr>
          </a:p>
          <a:p>
            <a:pPr lvl="1" marL="1293495" indent="-367665">
              <a:lnSpc>
                <a:spcPct val="100000"/>
              </a:lnSpc>
              <a:buFont typeface="Arial"/>
              <a:buChar char="○"/>
              <a:tabLst>
                <a:tab pos="1293495" algn="l"/>
                <a:tab pos="1294130" algn="l"/>
              </a:tabLst>
            </a:pPr>
            <a:r>
              <a:rPr dirty="0" sz="1800">
                <a:latin typeface="Lato"/>
                <a:cs typeface="Lato"/>
              </a:rPr>
              <a:t>Scikit-multiﬂow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library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52552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0"/>
              <a:t>Why </a:t>
            </a:r>
            <a:r>
              <a:rPr dirty="0" spc="20"/>
              <a:t>Monitoring</a:t>
            </a:r>
            <a:r>
              <a:rPr dirty="0" spc="-350"/>
              <a:t> </a:t>
            </a:r>
            <a:r>
              <a:rPr dirty="0" spc="30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354" y="1700529"/>
            <a:ext cx="7557134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0" i="1">
                <a:latin typeface="Lato"/>
                <a:cs typeface="Lato"/>
              </a:rPr>
              <a:t>“An</a:t>
            </a:r>
            <a:r>
              <a:rPr dirty="0" sz="3000" spc="-135" i="1">
                <a:latin typeface="Lato"/>
                <a:cs typeface="Lato"/>
              </a:rPr>
              <a:t> </a:t>
            </a:r>
            <a:r>
              <a:rPr dirty="0" sz="3000" spc="-45" i="1">
                <a:latin typeface="Lato"/>
                <a:cs typeface="Lato"/>
              </a:rPr>
              <a:t>ounce</a:t>
            </a:r>
            <a:r>
              <a:rPr dirty="0" sz="3000" spc="-135" i="1">
                <a:latin typeface="Lato"/>
                <a:cs typeface="Lato"/>
              </a:rPr>
              <a:t> </a:t>
            </a:r>
            <a:r>
              <a:rPr dirty="0" sz="3000" spc="-55" i="1">
                <a:latin typeface="Lato"/>
                <a:cs typeface="Lato"/>
              </a:rPr>
              <a:t>of</a:t>
            </a:r>
            <a:r>
              <a:rPr dirty="0" sz="3000" spc="-130" i="1">
                <a:latin typeface="Lato"/>
                <a:cs typeface="Lato"/>
              </a:rPr>
              <a:t> </a:t>
            </a:r>
            <a:r>
              <a:rPr dirty="0" sz="3000" spc="-30" i="1">
                <a:latin typeface="Lato"/>
                <a:cs typeface="Lato"/>
              </a:rPr>
              <a:t>prevention</a:t>
            </a:r>
            <a:r>
              <a:rPr dirty="0" sz="3000" spc="-130" i="1">
                <a:latin typeface="Lato"/>
                <a:cs typeface="Lato"/>
              </a:rPr>
              <a:t> </a:t>
            </a:r>
            <a:r>
              <a:rPr dirty="0" sz="3000" i="1">
                <a:latin typeface="Lato"/>
                <a:cs typeface="Lato"/>
              </a:rPr>
              <a:t>is</a:t>
            </a:r>
            <a:r>
              <a:rPr dirty="0" sz="3000" spc="-135" i="1">
                <a:latin typeface="Lato"/>
                <a:cs typeface="Lato"/>
              </a:rPr>
              <a:t> </a:t>
            </a:r>
            <a:r>
              <a:rPr dirty="0" sz="3000" spc="-25" i="1">
                <a:latin typeface="Lato"/>
                <a:cs typeface="Lato"/>
              </a:rPr>
              <a:t>worth</a:t>
            </a:r>
            <a:r>
              <a:rPr dirty="0" sz="3000" spc="-130" i="1">
                <a:latin typeface="Lato"/>
                <a:cs typeface="Lato"/>
              </a:rPr>
              <a:t> </a:t>
            </a:r>
            <a:r>
              <a:rPr dirty="0" sz="3000" spc="-20" i="1">
                <a:latin typeface="Lato"/>
                <a:cs typeface="Lato"/>
              </a:rPr>
              <a:t>a</a:t>
            </a:r>
            <a:r>
              <a:rPr dirty="0" sz="3000" spc="-130" i="1">
                <a:latin typeface="Lato"/>
                <a:cs typeface="Lato"/>
              </a:rPr>
              <a:t> </a:t>
            </a:r>
            <a:r>
              <a:rPr dirty="0" sz="3000" spc="-25" i="1">
                <a:latin typeface="Lato"/>
                <a:cs typeface="Lato"/>
              </a:rPr>
              <a:t>pound</a:t>
            </a:r>
            <a:r>
              <a:rPr dirty="0" sz="3000" spc="-125" i="1">
                <a:latin typeface="Lato"/>
                <a:cs typeface="Lato"/>
              </a:rPr>
              <a:t> </a:t>
            </a:r>
            <a:r>
              <a:rPr dirty="0" sz="3000" spc="-55" i="1">
                <a:latin typeface="Lato"/>
                <a:cs typeface="Lato"/>
              </a:rPr>
              <a:t>of</a:t>
            </a:r>
            <a:r>
              <a:rPr dirty="0" sz="3000" spc="-135" i="1">
                <a:latin typeface="Lato"/>
                <a:cs typeface="Lato"/>
              </a:rPr>
              <a:t> </a:t>
            </a:r>
            <a:r>
              <a:rPr dirty="0" sz="3000" spc="-65" i="1">
                <a:latin typeface="Lato"/>
                <a:cs typeface="Lato"/>
              </a:rPr>
              <a:t>cure”</a:t>
            </a:r>
            <a:endParaRPr sz="3000">
              <a:latin typeface="Lato"/>
              <a:cs typeface="Lato"/>
            </a:endParaRPr>
          </a:p>
          <a:p>
            <a:pPr algn="ctr" marL="159385">
              <a:lnSpc>
                <a:spcPct val="100000"/>
              </a:lnSpc>
              <a:spcBef>
                <a:spcPts val="45"/>
              </a:spcBef>
              <a:tabLst>
                <a:tab pos="461645" algn="l"/>
              </a:tabLst>
            </a:pPr>
            <a:r>
              <a:rPr dirty="0" sz="1800" spc="-55" i="1">
                <a:latin typeface="Lato"/>
                <a:cs typeface="Lato"/>
              </a:rPr>
              <a:t>-	</a:t>
            </a:r>
            <a:r>
              <a:rPr dirty="0" sz="1800" spc="-10" i="1">
                <a:latin typeface="Lato"/>
                <a:cs typeface="Lato"/>
              </a:rPr>
              <a:t>Benjamin</a:t>
            </a:r>
            <a:r>
              <a:rPr dirty="0" sz="1800" spc="-85" i="1">
                <a:latin typeface="Lato"/>
                <a:cs typeface="Lato"/>
              </a:rPr>
              <a:t> </a:t>
            </a:r>
            <a:r>
              <a:rPr dirty="0" sz="1800" spc="-10" i="1">
                <a:latin typeface="Lato"/>
                <a:cs typeface="Lato"/>
              </a:rPr>
              <a:t>Franklin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2272"/>
            <a:ext cx="75711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Continuous</a:t>
            </a:r>
            <a:r>
              <a:rPr dirty="0" sz="2400" spc="-150"/>
              <a:t> </a:t>
            </a:r>
            <a:r>
              <a:rPr dirty="0" sz="2400" spc="10"/>
              <a:t>Evaluation</a:t>
            </a:r>
            <a:r>
              <a:rPr dirty="0" sz="2400" spc="-150"/>
              <a:t> </a:t>
            </a:r>
            <a:r>
              <a:rPr dirty="0" sz="2400" spc="5"/>
              <a:t>and</a:t>
            </a:r>
            <a:r>
              <a:rPr dirty="0" sz="2400" spc="-150"/>
              <a:t> </a:t>
            </a:r>
            <a:r>
              <a:rPr dirty="0" sz="2400" spc="10"/>
              <a:t>Labelling</a:t>
            </a:r>
            <a:r>
              <a:rPr dirty="0" sz="2400" spc="-150"/>
              <a:t> </a:t>
            </a:r>
            <a:r>
              <a:rPr dirty="0" sz="2400" spc="15"/>
              <a:t>in</a:t>
            </a:r>
            <a:r>
              <a:rPr dirty="0" sz="2400" spc="-150"/>
              <a:t> </a:t>
            </a:r>
            <a:r>
              <a:rPr dirty="0" sz="2400" spc="-15"/>
              <a:t>Vertex</a:t>
            </a:r>
            <a:r>
              <a:rPr dirty="0" sz="2400" spc="-150"/>
              <a:t> </a:t>
            </a:r>
            <a:r>
              <a:rPr dirty="0" sz="2400" spc="15"/>
              <a:t>Prediction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1448" y="2494313"/>
            <a:ext cx="7926070" cy="180848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4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10" b="1">
                <a:solidFill>
                  <a:srgbClr val="1F2123"/>
                </a:solidFill>
                <a:latin typeface="Lato"/>
                <a:cs typeface="Lato"/>
              </a:rPr>
              <a:t>Vertex</a:t>
            </a:r>
            <a:r>
              <a:rPr dirty="0" sz="2000" spc="-10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0" b="1">
                <a:solidFill>
                  <a:srgbClr val="1F2123"/>
                </a:solidFill>
                <a:latin typeface="Lato"/>
                <a:cs typeface="Lato"/>
              </a:rPr>
              <a:t>Prediction</a:t>
            </a:r>
            <a:r>
              <a:rPr dirty="0" sz="2000" spc="-10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offers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continuous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evaluation</a:t>
            </a:r>
            <a:endParaRPr sz="20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10" b="1">
                <a:solidFill>
                  <a:srgbClr val="1F2123"/>
                </a:solidFill>
                <a:latin typeface="Lato"/>
                <a:cs typeface="Lato"/>
              </a:rPr>
              <a:t>Vertex</a:t>
            </a:r>
            <a:r>
              <a:rPr dirty="0" sz="2000" spc="-10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5" b="1">
                <a:solidFill>
                  <a:srgbClr val="1F2123"/>
                </a:solidFill>
                <a:latin typeface="Lato"/>
                <a:cs typeface="Lato"/>
              </a:rPr>
              <a:t>Labelling</a:t>
            </a:r>
            <a:r>
              <a:rPr dirty="0" sz="2000" spc="-10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 b="1">
                <a:solidFill>
                  <a:srgbClr val="1F2123"/>
                </a:solidFill>
                <a:latin typeface="Lato"/>
                <a:cs typeface="Lato"/>
              </a:rPr>
              <a:t>Service</a:t>
            </a:r>
            <a:r>
              <a:rPr dirty="0" sz="2000" spc="-10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can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be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used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to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assign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ground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25">
                <a:solidFill>
                  <a:srgbClr val="1F2123"/>
                </a:solidFill>
                <a:latin typeface="Lato"/>
                <a:cs typeface="Lato"/>
              </a:rPr>
              <a:t>truth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5">
                <a:solidFill>
                  <a:srgbClr val="1F2123"/>
                </a:solidFill>
                <a:latin typeface="Lato"/>
                <a:cs typeface="Lato"/>
              </a:rPr>
              <a:t>labels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to 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prediction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input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for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5">
                <a:solidFill>
                  <a:srgbClr val="1F2123"/>
                </a:solidFill>
                <a:latin typeface="Lato"/>
                <a:cs typeface="Lato"/>
              </a:rPr>
              <a:t>retraining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10">
                <a:solidFill>
                  <a:srgbClr val="1F2123"/>
                </a:solidFill>
                <a:latin typeface="Lato"/>
                <a:cs typeface="Lato"/>
              </a:rPr>
              <a:t>Azure,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45">
                <a:solidFill>
                  <a:srgbClr val="1F2123"/>
                </a:solidFill>
                <a:latin typeface="Lato"/>
                <a:cs typeface="Lato"/>
              </a:rPr>
              <a:t>AWS,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and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0">
                <a:solidFill>
                  <a:srgbClr val="1F2123"/>
                </a:solidFill>
                <a:latin typeface="Lato"/>
                <a:cs typeface="Lato"/>
              </a:rPr>
              <a:t>other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cloud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0">
                <a:solidFill>
                  <a:srgbClr val="1F2123"/>
                </a:solidFill>
                <a:latin typeface="Lato"/>
                <a:cs typeface="Lato"/>
              </a:rPr>
              <a:t>providers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offer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25">
                <a:solidFill>
                  <a:srgbClr val="1F2123"/>
                </a:solidFill>
                <a:latin typeface="Lato"/>
                <a:cs typeface="Lato"/>
              </a:rPr>
              <a:t>similar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services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6791" y="1267797"/>
            <a:ext cx="1170422" cy="117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8425" marR="5080" indent="1557655">
              <a:lnSpc>
                <a:spcPct val="100000"/>
              </a:lnSpc>
              <a:spcBef>
                <a:spcPts val="100"/>
              </a:spcBef>
            </a:pPr>
            <a:r>
              <a:rPr dirty="0" sz="4000" spc="-70"/>
              <a:t>Ways </a:t>
            </a:r>
            <a:r>
              <a:rPr dirty="0" sz="4000" spc="5"/>
              <a:t>to  </a:t>
            </a:r>
            <a:r>
              <a:rPr dirty="0" sz="4000" spc="20"/>
              <a:t>Mitigate </a:t>
            </a:r>
            <a:r>
              <a:rPr dirty="0" sz="4000" spc="-5"/>
              <a:t>Model</a:t>
            </a:r>
            <a:r>
              <a:rPr dirty="0" sz="4000" spc="-585"/>
              <a:t> </a:t>
            </a:r>
            <a:r>
              <a:rPr dirty="0" sz="4000" spc="-25"/>
              <a:t>Decay</a:t>
            </a:r>
            <a:endParaRPr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3756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Mitigating </a:t>
            </a:r>
            <a:r>
              <a:rPr dirty="0" spc="5"/>
              <a:t>Model</a:t>
            </a:r>
            <a:r>
              <a:rPr dirty="0" spc="-370"/>
              <a:t> </a:t>
            </a:r>
            <a:r>
              <a:rPr dirty="0" spc="-5"/>
              <a:t>Decay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173" y="1300795"/>
            <a:ext cx="7635240" cy="180848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spc="-5" b="1">
                <a:solidFill>
                  <a:srgbClr val="1F2123"/>
                </a:solidFill>
                <a:latin typeface="Lato"/>
                <a:cs typeface="Lato"/>
              </a:rPr>
              <a:t>When</a:t>
            </a:r>
            <a:r>
              <a:rPr dirty="0" sz="2000" spc="-11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10" b="1">
                <a:solidFill>
                  <a:srgbClr val="1F2123"/>
                </a:solidFill>
                <a:latin typeface="Lato"/>
                <a:cs typeface="Lato"/>
              </a:rPr>
              <a:t>you’ve</a:t>
            </a:r>
            <a:r>
              <a:rPr dirty="0" sz="2000" spc="-95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 b="1">
                <a:solidFill>
                  <a:srgbClr val="1F2123"/>
                </a:solidFill>
                <a:latin typeface="Lato"/>
                <a:cs typeface="Lato"/>
              </a:rPr>
              <a:t>detected</a:t>
            </a:r>
            <a:r>
              <a:rPr dirty="0" sz="2000" spc="-10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 b="1">
                <a:solidFill>
                  <a:srgbClr val="1F2123"/>
                </a:solidFill>
                <a:latin typeface="Lato"/>
                <a:cs typeface="Lato"/>
              </a:rPr>
              <a:t>model</a:t>
            </a:r>
            <a:r>
              <a:rPr dirty="0" sz="2000" spc="-100" b="1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b="1">
                <a:solidFill>
                  <a:srgbClr val="1F2123"/>
                </a:solidFill>
                <a:latin typeface="Lato"/>
                <a:cs typeface="Lato"/>
              </a:rPr>
              <a:t>decay:</a:t>
            </a:r>
            <a:endParaRPr sz="2000">
              <a:latin typeface="Lato"/>
              <a:cs typeface="Lato"/>
            </a:endParaRPr>
          </a:p>
          <a:p>
            <a:pPr marL="469265" marR="5080" indent="-367030">
              <a:lnSpc>
                <a:spcPct val="114999"/>
              </a:lnSpc>
              <a:spcBef>
                <a:spcPts val="1000"/>
              </a:spcBef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15">
                <a:solidFill>
                  <a:srgbClr val="1F2123"/>
                </a:solidFill>
                <a:latin typeface="Lato"/>
                <a:cs typeface="Lato"/>
              </a:rPr>
              <a:t>At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the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minimum</a:t>
            </a:r>
            <a:r>
              <a:rPr dirty="0" sz="2000" spc="-12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operational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and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business</a:t>
            </a:r>
            <a:r>
              <a:rPr dirty="0" sz="2000" spc="-12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stakeholders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should</a:t>
            </a:r>
            <a:r>
              <a:rPr dirty="0" sz="2000" spc="-12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5">
                <a:solidFill>
                  <a:srgbClr val="1F2123"/>
                </a:solidFill>
                <a:latin typeface="Lato"/>
                <a:cs typeface="Lato"/>
              </a:rPr>
              <a:t>be 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notiﬁed </a:t>
            </a:r>
            <a:r>
              <a:rPr dirty="0" sz="2000" spc="-25">
                <a:solidFill>
                  <a:srgbClr val="1F2123"/>
                </a:solidFill>
                <a:latin typeface="Lato"/>
                <a:cs typeface="Lato"/>
              </a:rPr>
              <a:t>of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the</a:t>
            </a:r>
            <a:r>
              <a:rPr dirty="0" sz="2000" spc="-37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10">
                <a:solidFill>
                  <a:srgbClr val="1F2123"/>
                </a:solidFill>
                <a:latin typeface="Lato"/>
                <a:cs typeface="Lato"/>
              </a:rPr>
              <a:t>decay</a:t>
            </a:r>
            <a:endParaRPr sz="20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70">
                <a:solidFill>
                  <a:srgbClr val="1F2123"/>
                </a:solidFill>
                <a:latin typeface="Lato"/>
                <a:cs typeface="Lato"/>
              </a:rPr>
              <a:t>Take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steps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to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5">
                <a:solidFill>
                  <a:srgbClr val="1F2123"/>
                </a:solidFill>
                <a:latin typeface="Lato"/>
                <a:cs typeface="Lato"/>
              </a:rPr>
              <a:t>bring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model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back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to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acceptable</a:t>
            </a:r>
            <a:r>
              <a:rPr dirty="0" sz="2000" spc="254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performance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5313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Steps</a:t>
            </a:r>
            <a:r>
              <a:rPr dirty="0" spc="-160"/>
              <a:t> </a:t>
            </a:r>
            <a:r>
              <a:rPr dirty="0" spc="25"/>
              <a:t>in</a:t>
            </a:r>
            <a:r>
              <a:rPr dirty="0" spc="-160"/>
              <a:t> </a:t>
            </a:r>
            <a:r>
              <a:rPr dirty="0" spc="20"/>
              <a:t>Mitigating</a:t>
            </a:r>
            <a:r>
              <a:rPr dirty="0" spc="-160"/>
              <a:t> </a:t>
            </a:r>
            <a:r>
              <a:rPr dirty="0" spc="5"/>
              <a:t>Model</a:t>
            </a:r>
            <a:r>
              <a:rPr dirty="0" spc="-160"/>
              <a:t> </a:t>
            </a:r>
            <a:r>
              <a:rPr dirty="0" spc="-5"/>
              <a:t>Decay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23" y="1085066"/>
            <a:ext cx="7911465" cy="210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>
                <a:latin typeface="Lato"/>
                <a:cs typeface="Lato"/>
              </a:rPr>
              <a:t>What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if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Drift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is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5">
                <a:latin typeface="Lato"/>
                <a:cs typeface="Lato"/>
              </a:rPr>
              <a:t>Detected?</a:t>
            </a:r>
            <a:endParaRPr sz="20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10">
                <a:latin typeface="Lato"/>
                <a:cs typeface="Lato"/>
              </a:rPr>
              <a:t>If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possible,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determine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portion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training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set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that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still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correct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10">
                <a:latin typeface="Lato"/>
                <a:cs typeface="Lato"/>
              </a:rPr>
              <a:t>Keep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good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data,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discard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bad,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add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new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45">
                <a:latin typeface="Lato"/>
                <a:cs typeface="Lato"/>
              </a:rPr>
              <a:t>-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45">
                <a:latin typeface="Lato"/>
                <a:cs typeface="Lato"/>
              </a:rPr>
              <a:t>-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10">
                <a:latin typeface="Lato"/>
                <a:cs typeface="Lato"/>
              </a:rPr>
              <a:t>Discard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collected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before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certain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date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add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new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45">
                <a:latin typeface="Lato"/>
                <a:cs typeface="Lato"/>
              </a:rPr>
              <a:t>-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OR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45">
                <a:latin typeface="Lato"/>
                <a:cs typeface="Lato"/>
              </a:rPr>
              <a:t>-</a:t>
            </a:r>
            <a:endParaRPr sz="1800">
              <a:latin typeface="Lato"/>
              <a:cs typeface="Lato"/>
            </a:endParaRPr>
          </a:p>
          <a:p>
            <a:pPr lvl="1" marL="836294" indent="-367665">
              <a:lnSpc>
                <a:spcPct val="100000"/>
              </a:lnSpc>
              <a:spcBef>
                <a:spcPts val="1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20">
                <a:latin typeface="Lato"/>
                <a:cs typeface="Lato"/>
              </a:rPr>
              <a:t>Create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entirely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new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training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dataset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from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new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48234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Fine</a:t>
            </a:r>
            <a:r>
              <a:rPr dirty="0" spc="-170"/>
              <a:t> </a:t>
            </a:r>
            <a:r>
              <a:rPr dirty="0" spc="-45"/>
              <a:t>Tune,</a:t>
            </a:r>
            <a:r>
              <a:rPr dirty="0" spc="-165"/>
              <a:t> </a:t>
            </a:r>
            <a:r>
              <a:rPr dirty="0" spc="40"/>
              <a:t>or</a:t>
            </a:r>
            <a:r>
              <a:rPr dirty="0" spc="-170"/>
              <a:t> </a:t>
            </a:r>
            <a:r>
              <a:rPr dirty="0" spc="40"/>
              <a:t>Start</a:t>
            </a:r>
            <a:r>
              <a:rPr dirty="0" spc="-165"/>
              <a:t> </a:t>
            </a:r>
            <a:r>
              <a:rPr dirty="0" spc="-10"/>
              <a:t>Over?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017220"/>
            <a:ext cx="7945120" cy="306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60">
                <a:latin typeface="Lato"/>
                <a:cs typeface="Lato"/>
              </a:rPr>
              <a:t>You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can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either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continue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training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your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model,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ﬁne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tuning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from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last  </a:t>
            </a:r>
            <a:r>
              <a:rPr dirty="0" sz="2000" spc="-5">
                <a:latin typeface="Lato"/>
                <a:cs typeface="Lato"/>
              </a:rPr>
              <a:t>checkpoint</a:t>
            </a:r>
            <a:r>
              <a:rPr dirty="0" sz="2000" spc="-13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using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20">
                <a:latin typeface="Lato"/>
                <a:cs typeface="Lato"/>
              </a:rPr>
              <a:t>new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data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0">
                <a:latin typeface="Lato"/>
                <a:cs typeface="Lato"/>
              </a:rPr>
              <a:t>-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OR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0">
                <a:latin typeface="Lato"/>
                <a:cs typeface="Lato"/>
              </a:rPr>
              <a:t>-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25">
                <a:latin typeface="Lato"/>
                <a:cs typeface="Lato"/>
              </a:rPr>
              <a:t>Start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35">
                <a:latin typeface="Lato"/>
                <a:cs typeface="Lato"/>
              </a:rPr>
              <a:t>over,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reinitialize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your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5">
                <a:latin typeface="Lato"/>
                <a:cs typeface="Lato"/>
              </a:rPr>
              <a:t>model,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and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completely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retrain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30">
                <a:latin typeface="Lato"/>
                <a:cs typeface="Lato"/>
              </a:rPr>
              <a:t>it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20">
                <a:latin typeface="Lato"/>
                <a:cs typeface="Lato"/>
              </a:rPr>
              <a:t>Either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approach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5">
                <a:latin typeface="Lato"/>
                <a:cs typeface="Lato"/>
              </a:rPr>
              <a:t>is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valid,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so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30">
                <a:latin typeface="Lato"/>
                <a:cs typeface="Lato"/>
              </a:rPr>
              <a:t>it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25">
                <a:latin typeface="Lato"/>
                <a:cs typeface="Lato"/>
              </a:rPr>
              <a:t>really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0">
                <a:latin typeface="Lato"/>
                <a:cs typeface="Lato"/>
              </a:rPr>
              <a:t>depends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15">
                <a:latin typeface="Lato"/>
                <a:cs typeface="Lato"/>
              </a:rPr>
              <a:t>on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20">
                <a:latin typeface="Lato"/>
                <a:cs typeface="Lato"/>
              </a:rPr>
              <a:t>results</a:t>
            </a:r>
            <a:endParaRPr sz="20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spcBef>
                <a:spcPts val="1360"/>
              </a:spcBef>
              <a:buSzPct val="73684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900" spc="-25">
                <a:latin typeface="Lato"/>
                <a:cs typeface="Lato"/>
              </a:rPr>
              <a:t>How</a:t>
            </a:r>
            <a:r>
              <a:rPr dirty="0" sz="1900" spc="-125">
                <a:latin typeface="Lato"/>
                <a:cs typeface="Lato"/>
              </a:rPr>
              <a:t> </a:t>
            </a:r>
            <a:r>
              <a:rPr dirty="0" sz="1900" spc="-10">
                <a:latin typeface="Lato"/>
                <a:cs typeface="Lato"/>
              </a:rPr>
              <a:t>much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-20">
                <a:latin typeface="Lato"/>
                <a:cs typeface="Lato"/>
              </a:rPr>
              <a:t>new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10">
                <a:latin typeface="Lato"/>
                <a:cs typeface="Lato"/>
              </a:rPr>
              <a:t>labelled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15">
                <a:latin typeface="Lato"/>
                <a:cs typeface="Lato"/>
              </a:rPr>
              <a:t>data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-15">
                <a:latin typeface="Lato"/>
                <a:cs typeface="Lato"/>
              </a:rPr>
              <a:t>do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-20">
                <a:latin typeface="Lato"/>
                <a:cs typeface="Lato"/>
              </a:rPr>
              <a:t>you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-35">
                <a:latin typeface="Lato"/>
                <a:cs typeface="Lato"/>
              </a:rPr>
              <a:t>have?</a:t>
            </a:r>
            <a:endParaRPr sz="19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spcBef>
                <a:spcPts val="1345"/>
              </a:spcBef>
              <a:buSzPct val="73684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900" spc="-25">
                <a:latin typeface="Lato"/>
                <a:cs typeface="Lato"/>
              </a:rPr>
              <a:t>How</a:t>
            </a:r>
            <a:r>
              <a:rPr dirty="0" sz="1900" spc="-125">
                <a:latin typeface="Lato"/>
                <a:cs typeface="Lato"/>
              </a:rPr>
              <a:t> </a:t>
            </a:r>
            <a:r>
              <a:rPr dirty="0" sz="1900" spc="20">
                <a:latin typeface="Lato"/>
                <a:cs typeface="Lato"/>
              </a:rPr>
              <a:t>far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5">
                <a:latin typeface="Lato"/>
                <a:cs typeface="Lato"/>
              </a:rPr>
              <a:t>has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 spc="25">
                <a:latin typeface="Lato"/>
                <a:cs typeface="Lato"/>
              </a:rPr>
              <a:t>it</a:t>
            </a:r>
            <a:r>
              <a:rPr dirty="0" sz="1900" spc="-120">
                <a:latin typeface="Lato"/>
                <a:cs typeface="Lato"/>
              </a:rPr>
              <a:t> </a:t>
            </a:r>
            <a:r>
              <a:rPr dirty="0" sz="1900">
                <a:latin typeface="Lato"/>
                <a:cs typeface="Lato"/>
              </a:rPr>
              <a:t>drifted?</a:t>
            </a:r>
            <a:endParaRPr sz="19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spcBef>
                <a:spcPts val="1340"/>
              </a:spcBef>
              <a:buSzPct val="73684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900" spc="-30">
                <a:latin typeface="Lato"/>
                <a:cs typeface="Lato"/>
              </a:rPr>
              <a:t>Try </a:t>
            </a:r>
            <a:r>
              <a:rPr dirty="0" sz="1900">
                <a:latin typeface="Lato"/>
                <a:cs typeface="Lato"/>
              </a:rPr>
              <a:t>both and</a:t>
            </a:r>
            <a:r>
              <a:rPr dirty="0" sz="1900" spc="-335">
                <a:latin typeface="Lato"/>
                <a:cs typeface="Lato"/>
              </a:rPr>
              <a:t> </a:t>
            </a:r>
            <a:r>
              <a:rPr dirty="0" sz="1900">
                <a:latin typeface="Lato"/>
                <a:cs typeface="Lato"/>
              </a:rPr>
              <a:t>compare</a:t>
            </a:r>
            <a:endParaRPr sz="1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48424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Model </a:t>
            </a:r>
            <a:r>
              <a:rPr dirty="0" spc="-25"/>
              <a:t>Re-Training</a:t>
            </a:r>
            <a:r>
              <a:rPr dirty="0" spc="-350"/>
              <a:t> </a:t>
            </a:r>
            <a:r>
              <a:rPr dirty="0" spc="10"/>
              <a:t>Policy</a:t>
            </a:r>
          </a:p>
        </p:txBody>
      </p:sp>
      <p:sp>
        <p:nvSpPr>
          <p:cNvPr id="3" name="object 3"/>
          <p:cNvSpPr/>
          <p:nvPr/>
        </p:nvSpPr>
        <p:spPr>
          <a:xfrm>
            <a:off x="2713244" y="1209917"/>
            <a:ext cx="5792470" cy="699770"/>
          </a:xfrm>
          <a:custGeom>
            <a:avLst/>
            <a:gdLst/>
            <a:ahLst/>
            <a:cxnLst/>
            <a:rect l="l" t="t" r="r" b="b"/>
            <a:pathLst>
              <a:path w="5792470" h="699769">
                <a:moveTo>
                  <a:pt x="5792463" y="116584"/>
                </a:moveTo>
                <a:lnTo>
                  <a:pt x="5792463" y="582886"/>
                </a:lnTo>
                <a:lnTo>
                  <a:pt x="5790200" y="605736"/>
                </a:lnTo>
                <a:lnTo>
                  <a:pt x="5783582" y="627500"/>
                </a:lnTo>
                <a:lnTo>
                  <a:pt x="5758313" y="665321"/>
                </a:lnTo>
                <a:lnTo>
                  <a:pt x="5720485" y="690592"/>
                </a:lnTo>
                <a:lnTo>
                  <a:pt x="5675888" y="699466"/>
                </a:lnTo>
                <a:lnTo>
                  <a:pt x="0" y="699466"/>
                </a:lnTo>
                <a:lnTo>
                  <a:pt x="0" y="4"/>
                </a:lnTo>
                <a:lnTo>
                  <a:pt x="5675888" y="4"/>
                </a:lnTo>
                <a:lnTo>
                  <a:pt x="5721261" y="9166"/>
                </a:lnTo>
                <a:lnTo>
                  <a:pt x="5758316" y="34150"/>
                </a:lnTo>
                <a:lnTo>
                  <a:pt x="5783301" y="71206"/>
                </a:lnTo>
                <a:lnTo>
                  <a:pt x="5792463" y="116584"/>
                </a:lnTo>
                <a:close/>
              </a:path>
            </a:pathLst>
          </a:custGeom>
          <a:ln w="28574">
            <a:solidFill>
              <a:srgbClr val="3D8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47174" y="1379062"/>
            <a:ext cx="3105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●"/>
              <a:tabLst>
                <a:tab pos="309880" algn="l"/>
                <a:tab pos="310515" algn="l"/>
              </a:tabLst>
            </a:pPr>
            <a:r>
              <a:rPr dirty="0" sz="1800" spc="10">
                <a:solidFill>
                  <a:srgbClr val="1F2123"/>
                </a:solidFill>
                <a:latin typeface="Lato"/>
                <a:cs typeface="Lato"/>
              </a:rPr>
              <a:t>Manually</a:t>
            </a:r>
            <a:r>
              <a:rPr dirty="0" sz="1800" spc="-14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3"/>
                </a:solidFill>
                <a:latin typeface="Lato"/>
                <a:cs typeface="Lato"/>
              </a:rPr>
              <a:t>re-train</a:t>
            </a:r>
            <a:r>
              <a:rPr dirty="0" sz="1800" spc="-14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3"/>
                </a:solidFill>
                <a:latin typeface="Lato"/>
                <a:cs typeface="Lato"/>
              </a:rPr>
              <a:t>the</a:t>
            </a:r>
            <a:r>
              <a:rPr dirty="0" sz="1800" spc="-14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3"/>
                </a:solidFill>
                <a:latin typeface="Lato"/>
                <a:cs typeface="Lato"/>
              </a:rPr>
              <a:t>model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5593" y="1159022"/>
            <a:ext cx="2295525" cy="788670"/>
            <a:chOff x="625593" y="1159022"/>
            <a:chExt cx="2295525" cy="788670"/>
          </a:xfrm>
        </p:grpSpPr>
        <p:sp>
          <p:nvSpPr>
            <p:cNvPr id="6" name="object 6"/>
            <p:cNvSpPr/>
            <p:nvPr/>
          </p:nvSpPr>
          <p:spPr>
            <a:xfrm>
              <a:off x="638293" y="1171722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69">
                  <a:moveTo>
                    <a:pt x="2142875" y="763048"/>
                  </a:moveTo>
                  <a:lnTo>
                    <a:pt x="127177" y="763048"/>
                  </a:lnTo>
                  <a:lnTo>
                    <a:pt x="77673" y="753054"/>
                  </a:lnTo>
                  <a:lnTo>
                    <a:pt x="37248" y="725798"/>
                  </a:lnTo>
                  <a:lnTo>
                    <a:pt x="9993" y="685374"/>
                  </a:lnTo>
                  <a:lnTo>
                    <a:pt x="0" y="635871"/>
                  </a:lnTo>
                  <a:lnTo>
                    <a:pt x="0" y="127177"/>
                  </a:lnTo>
                  <a:lnTo>
                    <a:pt x="9993" y="77674"/>
                  </a:lnTo>
                  <a:lnTo>
                    <a:pt x="37248" y="37249"/>
                  </a:lnTo>
                  <a:lnTo>
                    <a:pt x="77673" y="9994"/>
                  </a:lnTo>
                  <a:lnTo>
                    <a:pt x="127177" y="0"/>
                  </a:lnTo>
                  <a:lnTo>
                    <a:pt x="2142875" y="0"/>
                  </a:lnTo>
                  <a:lnTo>
                    <a:pt x="2191541" y="9681"/>
                  </a:lnTo>
                  <a:lnTo>
                    <a:pt x="2232800" y="37249"/>
                  </a:lnTo>
                  <a:lnTo>
                    <a:pt x="2260369" y="78508"/>
                  </a:lnTo>
                  <a:lnTo>
                    <a:pt x="2270050" y="127177"/>
                  </a:lnTo>
                  <a:lnTo>
                    <a:pt x="2270050" y="635871"/>
                  </a:lnTo>
                  <a:lnTo>
                    <a:pt x="2260054" y="685374"/>
                  </a:lnTo>
                  <a:lnTo>
                    <a:pt x="2232797" y="725798"/>
                  </a:lnTo>
                  <a:lnTo>
                    <a:pt x="2192372" y="753054"/>
                  </a:lnTo>
                  <a:lnTo>
                    <a:pt x="2142875" y="76304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8293" y="1171722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69">
                  <a:moveTo>
                    <a:pt x="0" y="127177"/>
                  </a:moveTo>
                  <a:lnTo>
                    <a:pt x="9993" y="77674"/>
                  </a:lnTo>
                  <a:lnTo>
                    <a:pt x="37248" y="37249"/>
                  </a:lnTo>
                  <a:lnTo>
                    <a:pt x="77673" y="9994"/>
                  </a:lnTo>
                  <a:lnTo>
                    <a:pt x="127177" y="0"/>
                  </a:lnTo>
                  <a:lnTo>
                    <a:pt x="2142875" y="0"/>
                  </a:lnTo>
                  <a:lnTo>
                    <a:pt x="2191541" y="9681"/>
                  </a:lnTo>
                  <a:lnTo>
                    <a:pt x="2232800" y="37249"/>
                  </a:lnTo>
                  <a:lnTo>
                    <a:pt x="2260369" y="78508"/>
                  </a:lnTo>
                  <a:lnTo>
                    <a:pt x="2270050" y="127177"/>
                  </a:lnTo>
                  <a:lnTo>
                    <a:pt x="2270050" y="635871"/>
                  </a:lnTo>
                  <a:lnTo>
                    <a:pt x="2260054" y="685374"/>
                  </a:lnTo>
                  <a:lnTo>
                    <a:pt x="2232797" y="725798"/>
                  </a:lnTo>
                  <a:lnTo>
                    <a:pt x="2192372" y="753054"/>
                  </a:lnTo>
                  <a:lnTo>
                    <a:pt x="2142875" y="763048"/>
                  </a:lnTo>
                  <a:lnTo>
                    <a:pt x="127177" y="763048"/>
                  </a:lnTo>
                  <a:lnTo>
                    <a:pt x="77673" y="753054"/>
                  </a:lnTo>
                  <a:lnTo>
                    <a:pt x="37248" y="725798"/>
                  </a:lnTo>
                  <a:lnTo>
                    <a:pt x="9993" y="685374"/>
                  </a:lnTo>
                  <a:lnTo>
                    <a:pt x="0" y="635871"/>
                  </a:lnTo>
                  <a:lnTo>
                    <a:pt x="0" y="12717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6041" y="1208970"/>
              <a:ext cx="2094864" cy="688975"/>
            </a:xfrm>
            <a:custGeom>
              <a:avLst/>
              <a:gdLst/>
              <a:ahLst/>
              <a:cxnLst/>
              <a:rect l="l" t="t" r="r" b="b"/>
              <a:pathLst>
                <a:path w="2094864" h="688975">
                  <a:moveTo>
                    <a:pt x="2094428" y="688498"/>
                  </a:moveTo>
                  <a:lnTo>
                    <a:pt x="0" y="688498"/>
                  </a:lnTo>
                  <a:lnTo>
                    <a:pt x="0" y="0"/>
                  </a:lnTo>
                  <a:lnTo>
                    <a:pt x="2094428" y="0"/>
                  </a:lnTo>
                  <a:lnTo>
                    <a:pt x="2094428" y="68849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40928" y="1385602"/>
            <a:ext cx="1264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Lato"/>
                <a:cs typeface="Lato"/>
              </a:rPr>
              <a:t>On-Demand</a:t>
            </a:r>
            <a:endParaRPr sz="18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13244" y="2092540"/>
            <a:ext cx="5792470" cy="699770"/>
          </a:xfrm>
          <a:custGeom>
            <a:avLst/>
            <a:gdLst/>
            <a:ahLst/>
            <a:cxnLst/>
            <a:rect l="l" t="t" r="r" b="b"/>
            <a:pathLst>
              <a:path w="5792470" h="699769">
                <a:moveTo>
                  <a:pt x="5792463" y="116584"/>
                </a:moveTo>
                <a:lnTo>
                  <a:pt x="5792463" y="582878"/>
                </a:lnTo>
                <a:lnTo>
                  <a:pt x="5790200" y="605731"/>
                </a:lnTo>
                <a:lnTo>
                  <a:pt x="5783582" y="627497"/>
                </a:lnTo>
                <a:lnTo>
                  <a:pt x="5758313" y="665328"/>
                </a:lnTo>
                <a:lnTo>
                  <a:pt x="5720485" y="690584"/>
                </a:lnTo>
                <a:lnTo>
                  <a:pt x="5675888" y="699453"/>
                </a:lnTo>
                <a:lnTo>
                  <a:pt x="0" y="699453"/>
                </a:lnTo>
                <a:lnTo>
                  <a:pt x="0" y="4"/>
                </a:lnTo>
                <a:lnTo>
                  <a:pt x="5675888" y="4"/>
                </a:lnTo>
                <a:lnTo>
                  <a:pt x="5721261" y="9166"/>
                </a:lnTo>
                <a:lnTo>
                  <a:pt x="5758316" y="34150"/>
                </a:lnTo>
                <a:lnTo>
                  <a:pt x="5783301" y="71206"/>
                </a:lnTo>
                <a:lnTo>
                  <a:pt x="5792463" y="116584"/>
                </a:lnTo>
                <a:close/>
              </a:path>
            </a:pathLst>
          </a:custGeom>
          <a:ln w="28574">
            <a:solidFill>
              <a:srgbClr val="3D8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07826" y="2177005"/>
            <a:ext cx="46748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SzPct val="56250"/>
              <a:buFont typeface="Arial"/>
              <a:buChar char="●"/>
              <a:tabLst>
                <a:tab pos="309880" algn="l"/>
                <a:tab pos="310515" algn="l"/>
              </a:tabLst>
            </a:pPr>
            <a:r>
              <a:rPr dirty="0" sz="1600" spc="-20">
                <a:solidFill>
                  <a:srgbClr val="1F2123"/>
                </a:solidFill>
                <a:latin typeface="Lato"/>
                <a:cs typeface="Lato"/>
              </a:rPr>
              <a:t>New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labelled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data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is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available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5">
                <a:solidFill>
                  <a:srgbClr val="1F2123"/>
                </a:solidFill>
                <a:latin typeface="Lato"/>
                <a:cs typeface="Lato"/>
              </a:rPr>
              <a:t>at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5">
                <a:solidFill>
                  <a:srgbClr val="1F2123"/>
                </a:solidFill>
                <a:latin typeface="Lato"/>
                <a:cs typeface="Lato"/>
              </a:rPr>
              <a:t>a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15">
                <a:solidFill>
                  <a:srgbClr val="1F2123"/>
                </a:solidFill>
                <a:latin typeface="Lato"/>
                <a:cs typeface="Lato"/>
              </a:rPr>
              <a:t>daily,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weekly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20">
                <a:solidFill>
                  <a:srgbClr val="1F2123"/>
                </a:solidFill>
                <a:latin typeface="Lato"/>
                <a:cs typeface="Lato"/>
              </a:rPr>
              <a:t>or 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monthly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F2123"/>
                </a:solidFill>
                <a:latin typeface="Lato"/>
                <a:cs typeface="Lato"/>
              </a:rPr>
              <a:t>basis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5598" y="2041645"/>
            <a:ext cx="2295525" cy="788670"/>
            <a:chOff x="625598" y="2041645"/>
            <a:chExt cx="2295525" cy="788670"/>
          </a:xfrm>
        </p:grpSpPr>
        <p:sp>
          <p:nvSpPr>
            <p:cNvPr id="13" name="object 13"/>
            <p:cNvSpPr/>
            <p:nvPr/>
          </p:nvSpPr>
          <p:spPr>
            <a:xfrm>
              <a:off x="638298" y="2054345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69">
                  <a:moveTo>
                    <a:pt x="2142870" y="763048"/>
                  </a:moveTo>
                  <a:lnTo>
                    <a:pt x="127177" y="763048"/>
                  </a:lnTo>
                  <a:lnTo>
                    <a:pt x="77674" y="753052"/>
                  </a:lnTo>
                  <a:lnTo>
                    <a:pt x="37249" y="725795"/>
                  </a:lnTo>
                  <a:lnTo>
                    <a:pt x="9994" y="685370"/>
                  </a:lnTo>
                  <a:lnTo>
                    <a:pt x="0" y="635873"/>
                  </a:lnTo>
                  <a:lnTo>
                    <a:pt x="0" y="127177"/>
                  </a:lnTo>
                  <a:lnTo>
                    <a:pt x="9994" y="77674"/>
                  </a:lnTo>
                  <a:lnTo>
                    <a:pt x="37249" y="37249"/>
                  </a:lnTo>
                  <a:lnTo>
                    <a:pt x="77674" y="9994"/>
                  </a:lnTo>
                  <a:lnTo>
                    <a:pt x="127177" y="0"/>
                  </a:lnTo>
                  <a:lnTo>
                    <a:pt x="2142870" y="0"/>
                  </a:lnTo>
                  <a:lnTo>
                    <a:pt x="2191536" y="9681"/>
                  </a:lnTo>
                  <a:lnTo>
                    <a:pt x="2232795" y="37249"/>
                  </a:lnTo>
                  <a:lnTo>
                    <a:pt x="2260364" y="78508"/>
                  </a:lnTo>
                  <a:lnTo>
                    <a:pt x="2270045" y="127177"/>
                  </a:lnTo>
                  <a:lnTo>
                    <a:pt x="2270045" y="635873"/>
                  </a:lnTo>
                  <a:lnTo>
                    <a:pt x="2260049" y="685370"/>
                  </a:lnTo>
                  <a:lnTo>
                    <a:pt x="2232792" y="725795"/>
                  </a:lnTo>
                  <a:lnTo>
                    <a:pt x="2192367" y="753052"/>
                  </a:lnTo>
                  <a:lnTo>
                    <a:pt x="2142870" y="76304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8298" y="2054345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69">
                  <a:moveTo>
                    <a:pt x="0" y="127177"/>
                  </a:moveTo>
                  <a:lnTo>
                    <a:pt x="9994" y="77674"/>
                  </a:lnTo>
                  <a:lnTo>
                    <a:pt x="37249" y="37249"/>
                  </a:lnTo>
                  <a:lnTo>
                    <a:pt x="77674" y="9994"/>
                  </a:lnTo>
                  <a:lnTo>
                    <a:pt x="127177" y="0"/>
                  </a:lnTo>
                  <a:lnTo>
                    <a:pt x="2142870" y="0"/>
                  </a:lnTo>
                  <a:lnTo>
                    <a:pt x="2191536" y="9681"/>
                  </a:lnTo>
                  <a:lnTo>
                    <a:pt x="2232795" y="37249"/>
                  </a:lnTo>
                  <a:lnTo>
                    <a:pt x="2260364" y="78508"/>
                  </a:lnTo>
                  <a:lnTo>
                    <a:pt x="2270045" y="127177"/>
                  </a:lnTo>
                  <a:lnTo>
                    <a:pt x="2270045" y="635873"/>
                  </a:lnTo>
                  <a:lnTo>
                    <a:pt x="2260049" y="685370"/>
                  </a:lnTo>
                  <a:lnTo>
                    <a:pt x="2232792" y="725795"/>
                  </a:lnTo>
                  <a:lnTo>
                    <a:pt x="2192367" y="753052"/>
                  </a:lnTo>
                  <a:lnTo>
                    <a:pt x="2142870" y="763048"/>
                  </a:lnTo>
                  <a:lnTo>
                    <a:pt x="127177" y="763048"/>
                  </a:lnTo>
                  <a:lnTo>
                    <a:pt x="77674" y="753052"/>
                  </a:lnTo>
                  <a:lnTo>
                    <a:pt x="37249" y="725795"/>
                  </a:lnTo>
                  <a:lnTo>
                    <a:pt x="9994" y="685370"/>
                  </a:lnTo>
                  <a:lnTo>
                    <a:pt x="0" y="635873"/>
                  </a:lnTo>
                  <a:lnTo>
                    <a:pt x="0" y="12717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6048" y="2091593"/>
              <a:ext cx="2094864" cy="688975"/>
            </a:xfrm>
            <a:custGeom>
              <a:avLst/>
              <a:gdLst/>
              <a:ahLst/>
              <a:cxnLst/>
              <a:rect l="l" t="t" r="r" b="b"/>
              <a:pathLst>
                <a:path w="2094864" h="688975">
                  <a:moveTo>
                    <a:pt x="2094420" y="688501"/>
                  </a:moveTo>
                  <a:lnTo>
                    <a:pt x="0" y="688501"/>
                  </a:lnTo>
                  <a:lnTo>
                    <a:pt x="0" y="0"/>
                  </a:lnTo>
                  <a:lnTo>
                    <a:pt x="2094420" y="0"/>
                  </a:lnTo>
                  <a:lnTo>
                    <a:pt x="2094420" y="688501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49722" y="2268225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ato"/>
                <a:cs typeface="Lato"/>
              </a:rPr>
              <a:t>On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30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Schedule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3244" y="3006943"/>
            <a:ext cx="5792470" cy="699770"/>
          </a:xfrm>
          <a:custGeom>
            <a:avLst/>
            <a:gdLst/>
            <a:ahLst/>
            <a:cxnLst/>
            <a:rect l="l" t="t" r="r" b="b"/>
            <a:pathLst>
              <a:path w="5792470" h="699770">
                <a:moveTo>
                  <a:pt x="5792463" y="116574"/>
                </a:moveTo>
                <a:lnTo>
                  <a:pt x="5792463" y="582873"/>
                </a:lnTo>
                <a:lnTo>
                  <a:pt x="5790200" y="605726"/>
                </a:lnTo>
                <a:lnTo>
                  <a:pt x="5783582" y="627492"/>
                </a:lnTo>
                <a:lnTo>
                  <a:pt x="5758313" y="665323"/>
                </a:lnTo>
                <a:lnTo>
                  <a:pt x="5720485" y="690579"/>
                </a:lnTo>
                <a:lnTo>
                  <a:pt x="5675888" y="699448"/>
                </a:lnTo>
                <a:lnTo>
                  <a:pt x="0" y="699448"/>
                </a:lnTo>
                <a:lnTo>
                  <a:pt x="0" y="0"/>
                </a:lnTo>
                <a:lnTo>
                  <a:pt x="5675888" y="0"/>
                </a:lnTo>
                <a:lnTo>
                  <a:pt x="5721261" y="9162"/>
                </a:lnTo>
                <a:lnTo>
                  <a:pt x="5758316" y="34146"/>
                </a:lnTo>
                <a:lnTo>
                  <a:pt x="5783301" y="71201"/>
                </a:lnTo>
                <a:lnTo>
                  <a:pt x="5792463" y="116574"/>
                </a:lnTo>
                <a:close/>
              </a:path>
            </a:pathLst>
          </a:custGeom>
          <a:ln w="28574">
            <a:solidFill>
              <a:srgbClr val="3D8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07826" y="3091403"/>
            <a:ext cx="43122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SzPct val="56250"/>
              <a:buFont typeface="Arial"/>
              <a:buChar char="●"/>
              <a:tabLst>
                <a:tab pos="309880" algn="l"/>
                <a:tab pos="310515" algn="l"/>
              </a:tabLst>
            </a:pPr>
            <a:r>
              <a:rPr dirty="0" sz="1600" spc="-20">
                <a:solidFill>
                  <a:srgbClr val="1F2123"/>
                </a:solidFill>
                <a:latin typeface="Lato"/>
                <a:cs typeface="Lato"/>
              </a:rPr>
              <a:t>New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data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available</a:t>
            </a:r>
            <a:r>
              <a:rPr dirty="0" sz="1600" spc="-10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15">
                <a:solidFill>
                  <a:srgbClr val="1F2123"/>
                </a:solidFill>
                <a:latin typeface="Lato"/>
                <a:cs typeface="Lato"/>
              </a:rPr>
              <a:t>on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15">
                <a:solidFill>
                  <a:srgbClr val="1F2123"/>
                </a:solidFill>
                <a:latin typeface="Lato"/>
                <a:cs typeface="Lato"/>
              </a:rPr>
              <a:t>ad-hoc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basis,</a:t>
            </a:r>
            <a:r>
              <a:rPr dirty="0" sz="1600" spc="-10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15">
                <a:solidFill>
                  <a:srgbClr val="1F2123"/>
                </a:solidFill>
                <a:latin typeface="Lato"/>
                <a:cs typeface="Lato"/>
              </a:rPr>
              <a:t>when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20">
                <a:solidFill>
                  <a:srgbClr val="1F2123"/>
                </a:solidFill>
                <a:latin typeface="Lato"/>
                <a:cs typeface="Lato"/>
              </a:rPr>
              <a:t>it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is 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collected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and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available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in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source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F2123"/>
                </a:solidFill>
                <a:latin typeface="Lato"/>
                <a:cs typeface="Lato"/>
              </a:rPr>
              <a:t>database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5598" y="2956043"/>
            <a:ext cx="2295525" cy="788670"/>
            <a:chOff x="625598" y="2956043"/>
            <a:chExt cx="2295525" cy="788670"/>
          </a:xfrm>
        </p:grpSpPr>
        <p:sp>
          <p:nvSpPr>
            <p:cNvPr id="20" name="object 20"/>
            <p:cNvSpPr/>
            <p:nvPr/>
          </p:nvSpPr>
          <p:spPr>
            <a:xfrm>
              <a:off x="638298" y="2968743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70">
                  <a:moveTo>
                    <a:pt x="2142870" y="763048"/>
                  </a:moveTo>
                  <a:lnTo>
                    <a:pt x="127177" y="763048"/>
                  </a:lnTo>
                  <a:lnTo>
                    <a:pt x="77674" y="753052"/>
                  </a:lnTo>
                  <a:lnTo>
                    <a:pt x="37249" y="725795"/>
                  </a:lnTo>
                  <a:lnTo>
                    <a:pt x="9994" y="685370"/>
                  </a:lnTo>
                  <a:lnTo>
                    <a:pt x="0" y="635873"/>
                  </a:lnTo>
                  <a:lnTo>
                    <a:pt x="0" y="127174"/>
                  </a:lnTo>
                  <a:lnTo>
                    <a:pt x="9994" y="77677"/>
                  </a:lnTo>
                  <a:lnTo>
                    <a:pt x="37249" y="37253"/>
                  </a:lnTo>
                  <a:lnTo>
                    <a:pt x="77674" y="9995"/>
                  </a:lnTo>
                  <a:lnTo>
                    <a:pt x="127177" y="0"/>
                  </a:lnTo>
                  <a:lnTo>
                    <a:pt x="2142870" y="0"/>
                  </a:lnTo>
                  <a:lnTo>
                    <a:pt x="2191536" y="9681"/>
                  </a:lnTo>
                  <a:lnTo>
                    <a:pt x="2232795" y="37249"/>
                  </a:lnTo>
                  <a:lnTo>
                    <a:pt x="2260364" y="78509"/>
                  </a:lnTo>
                  <a:lnTo>
                    <a:pt x="2270045" y="127174"/>
                  </a:lnTo>
                  <a:lnTo>
                    <a:pt x="2270045" y="635873"/>
                  </a:lnTo>
                  <a:lnTo>
                    <a:pt x="2260049" y="685370"/>
                  </a:lnTo>
                  <a:lnTo>
                    <a:pt x="2232792" y="725795"/>
                  </a:lnTo>
                  <a:lnTo>
                    <a:pt x="2192367" y="753052"/>
                  </a:lnTo>
                  <a:lnTo>
                    <a:pt x="2142870" y="76304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8298" y="2968743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70">
                  <a:moveTo>
                    <a:pt x="0" y="127174"/>
                  </a:moveTo>
                  <a:lnTo>
                    <a:pt x="9994" y="77677"/>
                  </a:lnTo>
                  <a:lnTo>
                    <a:pt x="37249" y="37253"/>
                  </a:lnTo>
                  <a:lnTo>
                    <a:pt x="77674" y="9995"/>
                  </a:lnTo>
                  <a:lnTo>
                    <a:pt x="127177" y="0"/>
                  </a:lnTo>
                  <a:lnTo>
                    <a:pt x="2142870" y="0"/>
                  </a:lnTo>
                  <a:lnTo>
                    <a:pt x="2191536" y="9681"/>
                  </a:lnTo>
                  <a:lnTo>
                    <a:pt x="2232795" y="37249"/>
                  </a:lnTo>
                  <a:lnTo>
                    <a:pt x="2260364" y="78509"/>
                  </a:lnTo>
                  <a:lnTo>
                    <a:pt x="2270045" y="127174"/>
                  </a:lnTo>
                  <a:lnTo>
                    <a:pt x="2270045" y="635873"/>
                  </a:lnTo>
                  <a:lnTo>
                    <a:pt x="2260049" y="685370"/>
                  </a:lnTo>
                  <a:lnTo>
                    <a:pt x="2232792" y="725795"/>
                  </a:lnTo>
                  <a:lnTo>
                    <a:pt x="2192367" y="753052"/>
                  </a:lnTo>
                  <a:lnTo>
                    <a:pt x="2142870" y="763048"/>
                  </a:lnTo>
                  <a:lnTo>
                    <a:pt x="127177" y="763048"/>
                  </a:lnTo>
                  <a:lnTo>
                    <a:pt x="77674" y="753052"/>
                  </a:lnTo>
                  <a:lnTo>
                    <a:pt x="37249" y="725795"/>
                  </a:lnTo>
                  <a:lnTo>
                    <a:pt x="9994" y="685370"/>
                  </a:lnTo>
                  <a:lnTo>
                    <a:pt x="0" y="635873"/>
                  </a:lnTo>
                  <a:lnTo>
                    <a:pt x="0" y="12717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6048" y="3005993"/>
              <a:ext cx="2094864" cy="688975"/>
            </a:xfrm>
            <a:custGeom>
              <a:avLst/>
              <a:gdLst/>
              <a:ahLst/>
              <a:cxnLst/>
              <a:rect l="l" t="t" r="r" b="b"/>
              <a:pathLst>
                <a:path w="2094864" h="688975">
                  <a:moveTo>
                    <a:pt x="2094420" y="688498"/>
                  </a:moveTo>
                  <a:lnTo>
                    <a:pt x="0" y="688498"/>
                  </a:lnTo>
                  <a:lnTo>
                    <a:pt x="0" y="0"/>
                  </a:lnTo>
                  <a:lnTo>
                    <a:pt x="2094420" y="0"/>
                  </a:lnTo>
                  <a:lnTo>
                    <a:pt x="2094420" y="68849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21692" y="3058798"/>
            <a:ext cx="1903730" cy="5473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80670" marR="5080" indent="-268605">
              <a:lnSpc>
                <a:spcPts val="1950"/>
              </a:lnSpc>
              <a:spcBef>
                <a:spcPts val="340"/>
              </a:spcBef>
            </a:pPr>
            <a:r>
              <a:rPr dirty="0" sz="1800" spc="10">
                <a:latin typeface="Lato"/>
                <a:cs typeface="Lato"/>
              </a:rPr>
              <a:t>Availability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315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New  </a:t>
            </a:r>
            <a:r>
              <a:rPr dirty="0" sz="1800" spc="-10">
                <a:latin typeface="Lato"/>
                <a:cs typeface="Lato"/>
              </a:rPr>
              <a:t>Training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17258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Automating </a:t>
            </a:r>
            <a:r>
              <a:rPr dirty="0" spc="5"/>
              <a:t>Model</a:t>
            </a:r>
            <a:r>
              <a:rPr dirty="0" spc="-340"/>
              <a:t> </a:t>
            </a:r>
            <a:r>
              <a:rPr dirty="0" spc="25"/>
              <a:t>Retraining</a:t>
            </a:r>
          </a:p>
        </p:txBody>
      </p:sp>
      <p:sp>
        <p:nvSpPr>
          <p:cNvPr id="3" name="object 3"/>
          <p:cNvSpPr/>
          <p:nvPr/>
        </p:nvSpPr>
        <p:spPr>
          <a:xfrm>
            <a:off x="2713244" y="1255779"/>
            <a:ext cx="5792470" cy="699770"/>
          </a:xfrm>
          <a:custGeom>
            <a:avLst/>
            <a:gdLst/>
            <a:ahLst/>
            <a:cxnLst/>
            <a:rect l="l" t="t" r="r" b="b"/>
            <a:pathLst>
              <a:path w="5792470" h="699769">
                <a:moveTo>
                  <a:pt x="5792463" y="116584"/>
                </a:moveTo>
                <a:lnTo>
                  <a:pt x="5792463" y="582886"/>
                </a:lnTo>
                <a:lnTo>
                  <a:pt x="5790200" y="605736"/>
                </a:lnTo>
                <a:lnTo>
                  <a:pt x="5783582" y="627500"/>
                </a:lnTo>
                <a:lnTo>
                  <a:pt x="5758313" y="665321"/>
                </a:lnTo>
                <a:lnTo>
                  <a:pt x="5720485" y="690592"/>
                </a:lnTo>
                <a:lnTo>
                  <a:pt x="5675888" y="699466"/>
                </a:lnTo>
                <a:lnTo>
                  <a:pt x="0" y="699466"/>
                </a:lnTo>
                <a:lnTo>
                  <a:pt x="0" y="4"/>
                </a:lnTo>
                <a:lnTo>
                  <a:pt x="5675888" y="4"/>
                </a:lnTo>
                <a:lnTo>
                  <a:pt x="5721261" y="9166"/>
                </a:lnTo>
                <a:lnTo>
                  <a:pt x="5758316" y="34150"/>
                </a:lnTo>
                <a:lnTo>
                  <a:pt x="5783301" y="71206"/>
                </a:lnTo>
                <a:lnTo>
                  <a:pt x="5792463" y="116584"/>
                </a:lnTo>
                <a:close/>
              </a:path>
            </a:pathLst>
          </a:custGeom>
          <a:ln w="28574">
            <a:solidFill>
              <a:srgbClr val="3D8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47174" y="1394514"/>
            <a:ext cx="3025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●"/>
              <a:tabLst>
                <a:tab pos="309880" algn="l"/>
                <a:tab pos="310515" algn="l"/>
              </a:tabLst>
            </a:pPr>
            <a:r>
              <a:rPr dirty="0" sz="1800" spc="10">
                <a:solidFill>
                  <a:srgbClr val="1F2123"/>
                </a:solidFill>
                <a:latin typeface="Lato"/>
                <a:cs typeface="Lato"/>
              </a:rPr>
              <a:t>Manually</a:t>
            </a:r>
            <a:r>
              <a:rPr dirty="0" sz="1800" spc="-14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800" spc="20">
                <a:solidFill>
                  <a:srgbClr val="1F2123"/>
                </a:solidFill>
                <a:latin typeface="Lato"/>
                <a:cs typeface="Lato"/>
              </a:rPr>
              <a:t>retrain</a:t>
            </a:r>
            <a:r>
              <a:rPr dirty="0" sz="1800" spc="-13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3"/>
                </a:solidFill>
                <a:latin typeface="Lato"/>
                <a:cs typeface="Lato"/>
              </a:rPr>
              <a:t>the</a:t>
            </a:r>
            <a:r>
              <a:rPr dirty="0" sz="1800" spc="-13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3"/>
                </a:solidFill>
                <a:latin typeface="Lato"/>
                <a:cs typeface="Lato"/>
              </a:rPr>
              <a:t>model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5593" y="1204885"/>
            <a:ext cx="2295525" cy="788670"/>
            <a:chOff x="625593" y="1204885"/>
            <a:chExt cx="2295525" cy="788670"/>
          </a:xfrm>
        </p:grpSpPr>
        <p:sp>
          <p:nvSpPr>
            <p:cNvPr id="6" name="object 6"/>
            <p:cNvSpPr/>
            <p:nvPr/>
          </p:nvSpPr>
          <p:spPr>
            <a:xfrm>
              <a:off x="638293" y="1217585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69">
                  <a:moveTo>
                    <a:pt x="2142875" y="763048"/>
                  </a:moveTo>
                  <a:lnTo>
                    <a:pt x="127177" y="763048"/>
                  </a:lnTo>
                  <a:lnTo>
                    <a:pt x="77673" y="753054"/>
                  </a:lnTo>
                  <a:lnTo>
                    <a:pt x="37248" y="725798"/>
                  </a:lnTo>
                  <a:lnTo>
                    <a:pt x="9993" y="685374"/>
                  </a:lnTo>
                  <a:lnTo>
                    <a:pt x="0" y="635871"/>
                  </a:lnTo>
                  <a:lnTo>
                    <a:pt x="0" y="127177"/>
                  </a:lnTo>
                  <a:lnTo>
                    <a:pt x="9993" y="77674"/>
                  </a:lnTo>
                  <a:lnTo>
                    <a:pt x="37248" y="37249"/>
                  </a:lnTo>
                  <a:lnTo>
                    <a:pt x="77673" y="9994"/>
                  </a:lnTo>
                  <a:lnTo>
                    <a:pt x="127177" y="0"/>
                  </a:lnTo>
                  <a:lnTo>
                    <a:pt x="2142875" y="0"/>
                  </a:lnTo>
                  <a:lnTo>
                    <a:pt x="2191541" y="9681"/>
                  </a:lnTo>
                  <a:lnTo>
                    <a:pt x="2232800" y="37249"/>
                  </a:lnTo>
                  <a:lnTo>
                    <a:pt x="2260369" y="78508"/>
                  </a:lnTo>
                  <a:lnTo>
                    <a:pt x="2270050" y="127177"/>
                  </a:lnTo>
                  <a:lnTo>
                    <a:pt x="2270050" y="635871"/>
                  </a:lnTo>
                  <a:lnTo>
                    <a:pt x="2260054" y="685374"/>
                  </a:lnTo>
                  <a:lnTo>
                    <a:pt x="2232797" y="725798"/>
                  </a:lnTo>
                  <a:lnTo>
                    <a:pt x="2192372" y="753054"/>
                  </a:lnTo>
                  <a:lnTo>
                    <a:pt x="2142875" y="76304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8293" y="1217585"/>
              <a:ext cx="2270125" cy="763270"/>
            </a:xfrm>
            <a:custGeom>
              <a:avLst/>
              <a:gdLst/>
              <a:ahLst/>
              <a:cxnLst/>
              <a:rect l="l" t="t" r="r" b="b"/>
              <a:pathLst>
                <a:path w="2270125" h="763269">
                  <a:moveTo>
                    <a:pt x="0" y="127177"/>
                  </a:moveTo>
                  <a:lnTo>
                    <a:pt x="9993" y="77674"/>
                  </a:lnTo>
                  <a:lnTo>
                    <a:pt x="37248" y="37249"/>
                  </a:lnTo>
                  <a:lnTo>
                    <a:pt x="77673" y="9994"/>
                  </a:lnTo>
                  <a:lnTo>
                    <a:pt x="127177" y="0"/>
                  </a:lnTo>
                  <a:lnTo>
                    <a:pt x="2142875" y="0"/>
                  </a:lnTo>
                  <a:lnTo>
                    <a:pt x="2191541" y="9681"/>
                  </a:lnTo>
                  <a:lnTo>
                    <a:pt x="2232800" y="37249"/>
                  </a:lnTo>
                  <a:lnTo>
                    <a:pt x="2260369" y="78508"/>
                  </a:lnTo>
                  <a:lnTo>
                    <a:pt x="2270050" y="127177"/>
                  </a:lnTo>
                  <a:lnTo>
                    <a:pt x="2270050" y="635871"/>
                  </a:lnTo>
                  <a:lnTo>
                    <a:pt x="2260054" y="685374"/>
                  </a:lnTo>
                  <a:lnTo>
                    <a:pt x="2232797" y="725798"/>
                  </a:lnTo>
                  <a:lnTo>
                    <a:pt x="2192372" y="753054"/>
                  </a:lnTo>
                  <a:lnTo>
                    <a:pt x="2142875" y="763048"/>
                  </a:lnTo>
                  <a:lnTo>
                    <a:pt x="127177" y="763048"/>
                  </a:lnTo>
                  <a:lnTo>
                    <a:pt x="77673" y="753054"/>
                  </a:lnTo>
                  <a:lnTo>
                    <a:pt x="37248" y="725798"/>
                  </a:lnTo>
                  <a:lnTo>
                    <a:pt x="9993" y="685374"/>
                  </a:lnTo>
                  <a:lnTo>
                    <a:pt x="0" y="635871"/>
                  </a:lnTo>
                  <a:lnTo>
                    <a:pt x="0" y="12717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6041" y="1254832"/>
              <a:ext cx="2094864" cy="688975"/>
            </a:xfrm>
            <a:custGeom>
              <a:avLst/>
              <a:gdLst/>
              <a:ahLst/>
              <a:cxnLst/>
              <a:rect l="l" t="t" r="r" b="b"/>
              <a:pathLst>
                <a:path w="2094864" h="688975">
                  <a:moveTo>
                    <a:pt x="2094428" y="688498"/>
                  </a:moveTo>
                  <a:lnTo>
                    <a:pt x="0" y="688498"/>
                  </a:lnTo>
                  <a:lnTo>
                    <a:pt x="0" y="0"/>
                  </a:lnTo>
                  <a:lnTo>
                    <a:pt x="2094428" y="0"/>
                  </a:lnTo>
                  <a:lnTo>
                    <a:pt x="2094428" y="688498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21596" y="1328417"/>
            <a:ext cx="1905000" cy="51308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359410" marR="5080" indent="-347345">
              <a:lnSpc>
                <a:spcPts val="1800"/>
              </a:lnSpc>
              <a:spcBef>
                <a:spcPts val="359"/>
              </a:spcBef>
            </a:pPr>
            <a:r>
              <a:rPr dirty="0" sz="1700" spc="-5">
                <a:latin typeface="Lato"/>
                <a:cs typeface="Lato"/>
              </a:rPr>
              <a:t>Model</a:t>
            </a:r>
            <a:r>
              <a:rPr dirty="0" sz="1700" spc="-180">
                <a:latin typeface="Lato"/>
                <a:cs typeface="Lato"/>
              </a:rPr>
              <a:t> </a:t>
            </a:r>
            <a:r>
              <a:rPr dirty="0" sz="1700" spc="5">
                <a:latin typeface="Lato"/>
                <a:cs typeface="Lato"/>
              </a:rPr>
              <a:t>Performance  Degradation</a:t>
            </a:r>
            <a:endParaRPr sz="17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13244" y="2369367"/>
            <a:ext cx="5792470" cy="751840"/>
          </a:xfrm>
          <a:custGeom>
            <a:avLst/>
            <a:gdLst/>
            <a:ahLst/>
            <a:cxnLst/>
            <a:rect l="l" t="t" r="r" b="b"/>
            <a:pathLst>
              <a:path w="5792470" h="751839">
                <a:moveTo>
                  <a:pt x="5792463" y="125219"/>
                </a:moveTo>
                <a:lnTo>
                  <a:pt x="5792463" y="626051"/>
                </a:lnTo>
                <a:lnTo>
                  <a:pt x="5790034" y="650588"/>
                </a:lnTo>
                <a:lnTo>
                  <a:pt x="5782928" y="673963"/>
                </a:lnTo>
                <a:lnTo>
                  <a:pt x="5755788" y="714601"/>
                </a:lnTo>
                <a:lnTo>
                  <a:pt x="5715169" y="741729"/>
                </a:lnTo>
                <a:lnTo>
                  <a:pt x="5667238" y="751250"/>
                </a:lnTo>
                <a:lnTo>
                  <a:pt x="0" y="751250"/>
                </a:lnTo>
                <a:lnTo>
                  <a:pt x="0" y="7"/>
                </a:lnTo>
                <a:lnTo>
                  <a:pt x="5667238" y="7"/>
                </a:lnTo>
                <a:lnTo>
                  <a:pt x="5715977" y="9847"/>
                </a:lnTo>
                <a:lnTo>
                  <a:pt x="5755782" y="36681"/>
                </a:lnTo>
                <a:lnTo>
                  <a:pt x="5782621" y="76481"/>
                </a:lnTo>
                <a:lnTo>
                  <a:pt x="5792463" y="125219"/>
                </a:lnTo>
                <a:close/>
              </a:path>
            </a:pathLst>
          </a:custGeom>
          <a:ln w="28574">
            <a:solidFill>
              <a:srgbClr val="3D8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15547" y="2578075"/>
            <a:ext cx="45021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SzPct val="50000"/>
              <a:buFont typeface="Arial"/>
              <a:buChar char="●"/>
              <a:tabLst>
                <a:tab pos="302260" algn="l"/>
                <a:tab pos="302895" algn="l"/>
              </a:tabLst>
            </a:pPr>
            <a:r>
              <a:rPr dirty="0" sz="1600" spc="-10">
                <a:solidFill>
                  <a:srgbClr val="1F2123"/>
                </a:solidFill>
                <a:latin typeface="Lato"/>
                <a:cs typeface="Lato"/>
              </a:rPr>
              <a:t>When</a:t>
            </a:r>
            <a:r>
              <a:rPr dirty="0" sz="1600" spc="-114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20">
                <a:solidFill>
                  <a:srgbClr val="1F2123"/>
                </a:solidFill>
                <a:latin typeface="Lato"/>
                <a:cs typeface="Lato"/>
              </a:rPr>
              <a:t>you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notice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F2123"/>
                </a:solidFill>
                <a:latin typeface="Lato"/>
                <a:cs typeface="Lato"/>
              </a:rPr>
              <a:t>signiﬁcant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5">
                <a:solidFill>
                  <a:srgbClr val="1F2123"/>
                </a:solidFill>
                <a:latin typeface="Lato"/>
                <a:cs typeface="Lato"/>
              </a:rPr>
              <a:t>changes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in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the</a:t>
            </a:r>
            <a:r>
              <a:rPr dirty="0" sz="1600" spc="-11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data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5598" y="2274392"/>
            <a:ext cx="2295525" cy="913765"/>
            <a:chOff x="625598" y="2274392"/>
            <a:chExt cx="2295525" cy="913765"/>
          </a:xfrm>
        </p:grpSpPr>
        <p:sp>
          <p:nvSpPr>
            <p:cNvPr id="13" name="object 13"/>
            <p:cNvSpPr/>
            <p:nvPr/>
          </p:nvSpPr>
          <p:spPr>
            <a:xfrm>
              <a:off x="638298" y="2287092"/>
              <a:ext cx="2270125" cy="888365"/>
            </a:xfrm>
            <a:custGeom>
              <a:avLst/>
              <a:gdLst/>
              <a:ahLst/>
              <a:cxnLst/>
              <a:rect l="l" t="t" r="r" b="b"/>
              <a:pathLst>
                <a:path w="2270125" h="888364">
                  <a:moveTo>
                    <a:pt x="2122045" y="888025"/>
                  </a:moveTo>
                  <a:lnTo>
                    <a:pt x="148009" y="888025"/>
                  </a:lnTo>
                  <a:lnTo>
                    <a:pt x="101226" y="880481"/>
                  </a:lnTo>
                  <a:lnTo>
                    <a:pt x="60596" y="859473"/>
                  </a:lnTo>
                  <a:lnTo>
                    <a:pt x="28556" y="827437"/>
                  </a:lnTo>
                  <a:lnTo>
                    <a:pt x="7545" y="786809"/>
                  </a:lnTo>
                  <a:lnTo>
                    <a:pt x="0" y="740026"/>
                  </a:lnTo>
                  <a:lnTo>
                    <a:pt x="0" y="148009"/>
                  </a:lnTo>
                  <a:lnTo>
                    <a:pt x="7545" y="101227"/>
                  </a:lnTo>
                  <a:lnTo>
                    <a:pt x="28556" y="60597"/>
                  </a:lnTo>
                  <a:lnTo>
                    <a:pt x="60596" y="28557"/>
                  </a:lnTo>
                  <a:lnTo>
                    <a:pt x="101226" y="7545"/>
                  </a:lnTo>
                  <a:lnTo>
                    <a:pt x="148009" y="0"/>
                  </a:lnTo>
                  <a:lnTo>
                    <a:pt x="2122045" y="0"/>
                  </a:lnTo>
                  <a:lnTo>
                    <a:pt x="2178683" y="11267"/>
                  </a:lnTo>
                  <a:lnTo>
                    <a:pt x="2226695" y="43352"/>
                  </a:lnTo>
                  <a:lnTo>
                    <a:pt x="2258776" y="91369"/>
                  </a:lnTo>
                  <a:lnTo>
                    <a:pt x="2270045" y="148009"/>
                  </a:lnTo>
                  <a:lnTo>
                    <a:pt x="2270045" y="740026"/>
                  </a:lnTo>
                  <a:lnTo>
                    <a:pt x="2262499" y="786809"/>
                  </a:lnTo>
                  <a:lnTo>
                    <a:pt x="2241486" y="827437"/>
                  </a:lnTo>
                  <a:lnTo>
                    <a:pt x="2209446" y="859473"/>
                  </a:lnTo>
                  <a:lnTo>
                    <a:pt x="2168820" y="880481"/>
                  </a:lnTo>
                  <a:lnTo>
                    <a:pt x="2122045" y="888025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8298" y="2287092"/>
              <a:ext cx="2270125" cy="888365"/>
            </a:xfrm>
            <a:custGeom>
              <a:avLst/>
              <a:gdLst/>
              <a:ahLst/>
              <a:cxnLst/>
              <a:rect l="l" t="t" r="r" b="b"/>
              <a:pathLst>
                <a:path w="2270125" h="888364">
                  <a:moveTo>
                    <a:pt x="0" y="148009"/>
                  </a:moveTo>
                  <a:lnTo>
                    <a:pt x="7545" y="101227"/>
                  </a:lnTo>
                  <a:lnTo>
                    <a:pt x="28556" y="60597"/>
                  </a:lnTo>
                  <a:lnTo>
                    <a:pt x="60596" y="28557"/>
                  </a:lnTo>
                  <a:lnTo>
                    <a:pt x="101226" y="7545"/>
                  </a:lnTo>
                  <a:lnTo>
                    <a:pt x="148009" y="0"/>
                  </a:lnTo>
                  <a:lnTo>
                    <a:pt x="2122045" y="0"/>
                  </a:lnTo>
                  <a:lnTo>
                    <a:pt x="2178683" y="11267"/>
                  </a:lnTo>
                  <a:lnTo>
                    <a:pt x="2226695" y="43352"/>
                  </a:lnTo>
                  <a:lnTo>
                    <a:pt x="2258776" y="91369"/>
                  </a:lnTo>
                  <a:lnTo>
                    <a:pt x="2270045" y="148009"/>
                  </a:lnTo>
                  <a:lnTo>
                    <a:pt x="2270045" y="740026"/>
                  </a:lnTo>
                  <a:lnTo>
                    <a:pt x="2262499" y="786809"/>
                  </a:lnTo>
                  <a:lnTo>
                    <a:pt x="2241486" y="827437"/>
                  </a:lnTo>
                  <a:lnTo>
                    <a:pt x="2209446" y="859473"/>
                  </a:lnTo>
                  <a:lnTo>
                    <a:pt x="2168820" y="880481"/>
                  </a:lnTo>
                  <a:lnTo>
                    <a:pt x="2122045" y="888025"/>
                  </a:lnTo>
                  <a:lnTo>
                    <a:pt x="148009" y="888025"/>
                  </a:lnTo>
                  <a:lnTo>
                    <a:pt x="101226" y="880481"/>
                  </a:lnTo>
                  <a:lnTo>
                    <a:pt x="60596" y="859473"/>
                  </a:lnTo>
                  <a:lnTo>
                    <a:pt x="28556" y="827437"/>
                  </a:lnTo>
                  <a:lnTo>
                    <a:pt x="7545" y="786809"/>
                  </a:lnTo>
                  <a:lnTo>
                    <a:pt x="0" y="740026"/>
                  </a:lnTo>
                  <a:lnTo>
                    <a:pt x="0" y="14800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6046" y="2330442"/>
              <a:ext cx="2094864" cy="801370"/>
            </a:xfrm>
            <a:custGeom>
              <a:avLst/>
              <a:gdLst/>
              <a:ahLst/>
              <a:cxnLst/>
              <a:rect l="l" t="t" r="r" b="b"/>
              <a:pathLst>
                <a:path w="2094864" h="801369">
                  <a:moveTo>
                    <a:pt x="2094423" y="801275"/>
                  </a:moveTo>
                  <a:lnTo>
                    <a:pt x="0" y="801275"/>
                  </a:lnTo>
                  <a:lnTo>
                    <a:pt x="0" y="0"/>
                  </a:lnTo>
                  <a:lnTo>
                    <a:pt x="2094423" y="0"/>
                  </a:lnTo>
                  <a:lnTo>
                    <a:pt x="2094423" y="801275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79858" y="2574714"/>
            <a:ext cx="9874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0">
                <a:latin typeface="Lato"/>
                <a:cs typeface="Lato"/>
              </a:rPr>
              <a:t>Data</a:t>
            </a:r>
            <a:r>
              <a:rPr dirty="0" sz="1700" spc="-180">
                <a:latin typeface="Lato"/>
                <a:cs typeface="Lato"/>
              </a:rPr>
              <a:t> </a:t>
            </a:r>
            <a:r>
              <a:rPr dirty="0" sz="1700" spc="15">
                <a:latin typeface="Lato"/>
                <a:cs typeface="Lato"/>
              </a:rPr>
              <a:t>Drift</a:t>
            </a:r>
            <a:endParaRPr sz="17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786320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Redesign</a:t>
            </a:r>
            <a:r>
              <a:rPr dirty="0" spc="-145"/>
              <a:t> </a:t>
            </a:r>
            <a:r>
              <a:rPr dirty="0" spc="25"/>
              <a:t>Data</a:t>
            </a:r>
            <a:r>
              <a:rPr dirty="0" spc="-145"/>
              <a:t> </a:t>
            </a:r>
            <a:r>
              <a:rPr dirty="0" spc="15"/>
              <a:t>Processing</a:t>
            </a:r>
            <a:r>
              <a:rPr dirty="0" spc="-145"/>
              <a:t> </a:t>
            </a:r>
            <a:r>
              <a:rPr dirty="0"/>
              <a:t>Steps</a:t>
            </a:r>
            <a:r>
              <a:rPr dirty="0" spc="-145"/>
              <a:t> </a:t>
            </a:r>
            <a:r>
              <a:rPr dirty="0" spc="15"/>
              <a:t>and</a:t>
            </a:r>
            <a:r>
              <a:rPr dirty="0" spc="-145"/>
              <a:t> </a:t>
            </a:r>
            <a:r>
              <a:rPr dirty="0" spc="5"/>
              <a:t>Model</a:t>
            </a:r>
            <a:r>
              <a:rPr dirty="0" spc="-145"/>
              <a:t> </a:t>
            </a:r>
            <a:r>
              <a:rPr dirty="0" spc="25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523" y="1275395"/>
            <a:ext cx="766127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15">
                <a:solidFill>
                  <a:srgbClr val="1F2123"/>
                </a:solidFill>
                <a:latin typeface="Lato"/>
                <a:cs typeface="Lato"/>
              </a:rPr>
              <a:t>When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model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performance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10">
                <a:solidFill>
                  <a:srgbClr val="1F2123"/>
                </a:solidFill>
                <a:latin typeface="Lato"/>
                <a:cs typeface="Lato"/>
              </a:rPr>
              <a:t>decays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20">
                <a:solidFill>
                  <a:srgbClr val="1F2123"/>
                </a:solidFill>
                <a:latin typeface="Lato"/>
                <a:cs typeface="Lato"/>
              </a:rPr>
              <a:t>beyond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an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acceptable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0">
                <a:solidFill>
                  <a:srgbClr val="1F2123"/>
                </a:solidFill>
                <a:latin typeface="Lato"/>
                <a:cs typeface="Lato"/>
              </a:rPr>
              <a:t>threshold  </a:t>
            </a:r>
            <a:r>
              <a:rPr dirty="0" sz="2000" spc="-20">
                <a:solidFill>
                  <a:srgbClr val="1F2123"/>
                </a:solidFill>
                <a:latin typeface="Lato"/>
                <a:cs typeface="Lato"/>
              </a:rPr>
              <a:t>you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might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15">
                <a:solidFill>
                  <a:srgbClr val="1F2123"/>
                </a:solidFill>
                <a:latin typeface="Lato"/>
                <a:cs typeface="Lato"/>
              </a:rPr>
              <a:t>have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to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consider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redesigning</a:t>
            </a:r>
            <a:r>
              <a:rPr dirty="0" sz="2000" spc="-12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your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5">
                <a:solidFill>
                  <a:srgbClr val="1F2123"/>
                </a:solidFill>
                <a:latin typeface="Lato"/>
                <a:cs typeface="Lato"/>
              </a:rPr>
              <a:t>entire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pipeline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Re-think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0">
                <a:solidFill>
                  <a:srgbClr val="1F2123"/>
                </a:solidFill>
                <a:latin typeface="Lato"/>
                <a:cs typeface="Lato"/>
              </a:rPr>
              <a:t>feature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engineering,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0">
                <a:solidFill>
                  <a:srgbClr val="1F2123"/>
                </a:solidFill>
                <a:latin typeface="Lato"/>
                <a:cs typeface="Lato"/>
              </a:rPr>
              <a:t>feature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selection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60">
                <a:solidFill>
                  <a:srgbClr val="1F2123"/>
                </a:solidFill>
                <a:latin typeface="Lato"/>
                <a:cs typeface="Lato"/>
              </a:rPr>
              <a:t>You</a:t>
            </a:r>
            <a:r>
              <a:rPr dirty="0" sz="2000" spc="-13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10">
                <a:solidFill>
                  <a:srgbClr val="1F2123"/>
                </a:solidFill>
                <a:latin typeface="Lato"/>
                <a:cs typeface="Lato"/>
              </a:rPr>
              <a:t>may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-15">
                <a:solidFill>
                  <a:srgbClr val="1F2123"/>
                </a:solidFill>
                <a:latin typeface="Lato"/>
                <a:cs typeface="Lato"/>
              </a:rPr>
              <a:t>have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to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20">
                <a:solidFill>
                  <a:srgbClr val="1F2123"/>
                </a:solidFill>
                <a:latin typeface="Lato"/>
                <a:cs typeface="Lato"/>
              </a:rPr>
              <a:t>train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your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>
                <a:solidFill>
                  <a:srgbClr val="1F2123"/>
                </a:solidFill>
                <a:latin typeface="Lato"/>
                <a:cs typeface="Lato"/>
              </a:rPr>
              <a:t>model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from</a:t>
            </a:r>
            <a:r>
              <a:rPr dirty="0" sz="2000" spc="-13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scratch</a:t>
            </a:r>
            <a:endParaRPr sz="20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6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5">
                <a:solidFill>
                  <a:srgbClr val="1F2123"/>
                </a:solidFill>
                <a:latin typeface="Lato"/>
                <a:cs typeface="Lato"/>
              </a:rPr>
              <a:t>Investigate </a:t>
            </a:r>
            <a:r>
              <a:rPr dirty="0" sz="2000" spc="-15">
                <a:solidFill>
                  <a:srgbClr val="1F2123"/>
                </a:solidFill>
                <a:latin typeface="Lato"/>
                <a:cs typeface="Lato"/>
              </a:rPr>
              <a:t>on </a:t>
            </a:r>
            <a:r>
              <a:rPr dirty="0" sz="2000" spc="15">
                <a:solidFill>
                  <a:srgbClr val="1F2123"/>
                </a:solidFill>
                <a:latin typeface="Lato"/>
                <a:cs typeface="Lato"/>
              </a:rPr>
              <a:t>alternative</a:t>
            </a:r>
            <a:r>
              <a:rPr dirty="0" sz="2000" spc="-38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2000" spc="15">
                <a:solidFill>
                  <a:srgbClr val="1F2123"/>
                </a:solidFill>
                <a:latin typeface="Lato"/>
                <a:cs typeface="Lato"/>
              </a:rPr>
              <a:t>architectures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7002" y="3344538"/>
            <a:ext cx="33147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">
                <a:latin typeface="Lato"/>
                <a:cs typeface="Lato"/>
              </a:rPr>
              <a:t>Responsible</a:t>
            </a:r>
            <a:r>
              <a:rPr dirty="0" sz="4000" spc="-305">
                <a:latin typeface="Lato"/>
                <a:cs typeface="Lato"/>
              </a:rPr>
              <a:t> </a:t>
            </a:r>
            <a:r>
              <a:rPr dirty="0" sz="4000" spc="60">
                <a:latin typeface="Lato"/>
                <a:cs typeface="Lato"/>
              </a:rPr>
              <a:t>AI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49224"/>
            <a:ext cx="40995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/>
              <a:t>Responsible </a:t>
            </a:r>
            <a:r>
              <a:rPr dirty="0" sz="3000" spc="45"/>
              <a:t>AI</a:t>
            </a:r>
            <a:r>
              <a:rPr dirty="0" sz="3000" spc="-455"/>
              <a:t> </a:t>
            </a:r>
            <a:r>
              <a:rPr dirty="0" sz="3000" spc="15"/>
              <a:t>Practices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169620"/>
            <a:ext cx="7979409" cy="276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-10">
                <a:latin typeface="Lato"/>
                <a:cs typeface="Lato"/>
              </a:rPr>
              <a:t>Development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-25">
                <a:latin typeface="Lato"/>
                <a:cs typeface="Lato"/>
              </a:rPr>
              <a:t>of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30">
                <a:latin typeface="Lato"/>
                <a:cs typeface="Lato"/>
              </a:rPr>
              <a:t>AI</a:t>
            </a:r>
            <a:r>
              <a:rPr dirty="0" sz="2000" spc="-140">
                <a:latin typeface="Lato"/>
                <a:cs typeface="Lato"/>
              </a:rPr>
              <a:t> </a:t>
            </a:r>
            <a:r>
              <a:rPr dirty="0" sz="2000" spc="15" b="1">
                <a:latin typeface="Lato"/>
                <a:cs typeface="Lato"/>
              </a:rPr>
              <a:t>creates</a:t>
            </a:r>
            <a:r>
              <a:rPr dirty="0" sz="2000" spc="-95" b="1">
                <a:latin typeface="Lato"/>
                <a:cs typeface="Lato"/>
              </a:rPr>
              <a:t> </a:t>
            </a:r>
            <a:r>
              <a:rPr dirty="0" sz="2000" spc="-10" b="1">
                <a:latin typeface="Lato"/>
                <a:cs typeface="Lato"/>
              </a:rPr>
              <a:t>new</a:t>
            </a:r>
            <a:r>
              <a:rPr dirty="0" sz="2000" spc="-100" b="1">
                <a:latin typeface="Lato"/>
                <a:cs typeface="Lato"/>
              </a:rPr>
              <a:t> </a:t>
            </a:r>
            <a:r>
              <a:rPr dirty="0" sz="2000" spc="5" b="1">
                <a:latin typeface="Lato"/>
                <a:cs typeface="Lato"/>
              </a:rPr>
              <a:t>opportunities</a:t>
            </a:r>
            <a:r>
              <a:rPr dirty="0" sz="2000" spc="-95" b="1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to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improve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lives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-25">
                <a:latin typeface="Lato"/>
                <a:cs typeface="Lato"/>
              </a:rPr>
              <a:t>of  </a:t>
            </a:r>
            <a:r>
              <a:rPr dirty="0" sz="2000" spc="-10">
                <a:latin typeface="Lato"/>
                <a:cs typeface="Lato"/>
              </a:rPr>
              <a:t>people </a:t>
            </a:r>
            <a:r>
              <a:rPr dirty="0" sz="2000" spc="10">
                <a:latin typeface="Lato"/>
                <a:cs typeface="Lato"/>
              </a:rPr>
              <a:t>around </a:t>
            </a:r>
            <a:r>
              <a:rPr dirty="0" sz="2000" spc="5">
                <a:latin typeface="Lato"/>
                <a:cs typeface="Lato"/>
              </a:rPr>
              <a:t>the</a:t>
            </a:r>
            <a:r>
              <a:rPr dirty="0" sz="2000" spc="-39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world</a:t>
            </a:r>
            <a:endParaRPr sz="20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spcBef>
                <a:spcPts val="138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latin typeface="Lato"/>
                <a:cs typeface="Lato"/>
              </a:rPr>
              <a:t>Business, </a:t>
            </a:r>
            <a:r>
              <a:rPr dirty="0" sz="1400" spc="5">
                <a:latin typeface="Lato"/>
                <a:cs typeface="Lato"/>
              </a:rPr>
              <a:t>healthcare, </a:t>
            </a:r>
            <a:r>
              <a:rPr dirty="0" sz="1400" spc="-5">
                <a:latin typeface="Lato"/>
                <a:cs typeface="Lato"/>
              </a:rPr>
              <a:t>education,</a:t>
            </a:r>
            <a:r>
              <a:rPr dirty="0" sz="1400" spc="-27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etc.</a:t>
            </a:r>
            <a:endParaRPr sz="1400">
              <a:latin typeface="Lato"/>
              <a:cs typeface="Lato"/>
            </a:endParaRPr>
          </a:p>
          <a:p>
            <a:pPr marL="379095" marR="494665" indent="-367030">
              <a:lnSpc>
                <a:spcPct val="114999"/>
              </a:lnSpc>
              <a:spcBef>
                <a:spcPts val="869"/>
              </a:spcBef>
              <a:buSzPct val="90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2000" spc="5">
                <a:latin typeface="Lato"/>
                <a:cs typeface="Lato"/>
              </a:rPr>
              <a:t>But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30">
                <a:latin typeface="Lato"/>
                <a:cs typeface="Lato"/>
              </a:rPr>
              <a:t>it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10">
                <a:latin typeface="Lato"/>
                <a:cs typeface="Lato"/>
              </a:rPr>
              <a:t>also</a:t>
            </a:r>
            <a:r>
              <a:rPr dirty="0" sz="2000" spc="-130">
                <a:latin typeface="Lato"/>
                <a:cs typeface="Lato"/>
              </a:rPr>
              <a:t> </a:t>
            </a:r>
            <a:r>
              <a:rPr dirty="0" sz="2000" spc="10" b="1">
                <a:latin typeface="Lato"/>
                <a:cs typeface="Lato"/>
              </a:rPr>
              <a:t>raises</a:t>
            </a:r>
            <a:r>
              <a:rPr dirty="0" sz="2000" spc="-100" b="1">
                <a:latin typeface="Lato"/>
                <a:cs typeface="Lato"/>
              </a:rPr>
              <a:t> </a:t>
            </a:r>
            <a:r>
              <a:rPr dirty="0" sz="2000" spc="-10" b="1">
                <a:latin typeface="Lato"/>
                <a:cs typeface="Lato"/>
              </a:rPr>
              <a:t>new</a:t>
            </a:r>
            <a:r>
              <a:rPr dirty="0" sz="2000" spc="-100" b="1">
                <a:latin typeface="Lato"/>
                <a:cs typeface="Lato"/>
              </a:rPr>
              <a:t> </a:t>
            </a:r>
            <a:r>
              <a:rPr dirty="0" sz="2000" spc="5" b="1">
                <a:latin typeface="Lato"/>
                <a:cs typeface="Lato"/>
              </a:rPr>
              <a:t>questions</a:t>
            </a:r>
            <a:r>
              <a:rPr dirty="0" sz="2000" spc="-95" b="1">
                <a:latin typeface="Lato"/>
                <a:cs typeface="Lato"/>
              </a:rPr>
              <a:t> </a:t>
            </a:r>
            <a:r>
              <a:rPr dirty="0" sz="2000">
                <a:latin typeface="Lato"/>
                <a:cs typeface="Lato"/>
              </a:rPr>
              <a:t>about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implementing</a:t>
            </a:r>
            <a:r>
              <a:rPr dirty="0" sz="2000" spc="-125">
                <a:latin typeface="Lato"/>
                <a:cs typeface="Lato"/>
              </a:rPr>
              <a:t> </a:t>
            </a:r>
            <a:r>
              <a:rPr dirty="0" sz="2000" spc="5">
                <a:latin typeface="Lato"/>
                <a:cs typeface="Lato"/>
              </a:rPr>
              <a:t>responsible  practices</a:t>
            </a:r>
            <a:endParaRPr sz="20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spcBef>
                <a:spcPts val="198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5">
                <a:latin typeface="Lato"/>
                <a:cs typeface="Lato"/>
              </a:rPr>
              <a:t>Fairness,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interpretability,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privacy,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security</a:t>
            </a:r>
            <a:endParaRPr sz="14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spcBef>
                <a:spcPts val="125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20">
                <a:latin typeface="Lato"/>
                <a:cs typeface="Lato"/>
              </a:rPr>
              <a:t>Far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from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solved,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active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areas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of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research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development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1783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0"/>
              <a:t>Why</a:t>
            </a:r>
            <a:r>
              <a:rPr dirty="0" spc="-165"/>
              <a:t> </a:t>
            </a:r>
            <a:r>
              <a:rPr dirty="0" spc="-5"/>
              <a:t>do</a:t>
            </a:r>
            <a:r>
              <a:rPr dirty="0" spc="-160"/>
              <a:t> </a:t>
            </a:r>
            <a:r>
              <a:rPr dirty="0" spc="-15"/>
              <a:t>you</a:t>
            </a:r>
            <a:r>
              <a:rPr dirty="0" spc="-160"/>
              <a:t> </a:t>
            </a:r>
            <a:r>
              <a:rPr dirty="0"/>
              <a:t>need</a:t>
            </a:r>
            <a:r>
              <a:rPr dirty="0" spc="-160"/>
              <a:t> </a:t>
            </a:r>
            <a:r>
              <a:rPr dirty="0" spc="5"/>
              <a:t>monitoring?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273" y="797791"/>
            <a:ext cx="6219825" cy="306324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690"/>
              </a:spcBef>
              <a:buSzPct val="10909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200" spc="10">
                <a:latin typeface="Lato"/>
                <a:cs typeface="Lato"/>
              </a:rPr>
              <a:t>Immediate Data</a:t>
            </a:r>
            <a:r>
              <a:rPr dirty="0" sz="2200" spc="-295">
                <a:latin typeface="Lato"/>
                <a:cs typeface="Lato"/>
              </a:rPr>
              <a:t> </a:t>
            </a:r>
            <a:r>
              <a:rPr dirty="0" sz="2200" spc="-25">
                <a:latin typeface="Lato"/>
                <a:cs typeface="Lato"/>
              </a:rPr>
              <a:t>Skews</a:t>
            </a:r>
            <a:endParaRPr sz="2200">
              <a:latin typeface="Lato"/>
              <a:cs typeface="Lato"/>
            </a:endParaRPr>
          </a:p>
          <a:p>
            <a:pPr lvl="1" marL="882015" indent="-36703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1800" spc="-10">
                <a:latin typeface="Lato"/>
                <a:cs typeface="Lato"/>
              </a:rPr>
              <a:t>Training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too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old,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not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representative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live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○"/>
            </a:pPr>
            <a:endParaRPr sz="2200">
              <a:latin typeface="Lato"/>
              <a:cs typeface="Lato"/>
            </a:endParaRPr>
          </a:p>
          <a:p>
            <a:pPr marL="424815" indent="-39751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200" spc="-5">
                <a:latin typeface="Lato"/>
                <a:cs typeface="Lato"/>
              </a:rPr>
              <a:t>Model</a:t>
            </a:r>
            <a:r>
              <a:rPr dirty="0" sz="2200" spc="-145">
                <a:latin typeface="Lato"/>
                <a:cs typeface="Lato"/>
              </a:rPr>
              <a:t> </a:t>
            </a:r>
            <a:r>
              <a:rPr dirty="0" sz="2200" spc="5">
                <a:latin typeface="Lato"/>
                <a:cs typeface="Lato"/>
              </a:rPr>
              <a:t>Staleness</a:t>
            </a:r>
            <a:endParaRPr sz="2200">
              <a:latin typeface="Lato"/>
              <a:cs typeface="Lato"/>
            </a:endParaRPr>
          </a:p>
          <a:p>
            <a:pPr lvl="1" marL="882015" indent="-367030">
              <a:lnSpc>
                <a:spcPct val="100000"/>
              </a:lnSpc>
              <a:spcBef>
                <a:spcPts val="409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1800" spc="5">
                <a:latin typeface="Lato"/>
                <a:cs typeface="Lato"/>
              </a:rPr>
              <a:t>Environmental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shifts</a:t>
            </a:r>
            <a:endParaRPr sz="1800">
              <a:latin typeface="Lato"/>
              <a:cs typeface="Lato"/>
            </a:endParaRPr>
          </a:p>
          <a:p>
            <a:pPr lvl="1" marL="882015" indent="-367030">
              <a:lnSpc>
                <a:spcPct val="100000"/>
              </a:lnSpc>
              <a:spcBef>
                <a:spcPts val="325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1800" spc="5">
                <a:latin typeface="Lato"/>
                <a:cs typeface="Lato"/>
              </a:rPr>
              <a:t>Consumer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behaviour</a:t>
            </a:r>
            <a:endParaRPr sz="1800">
              <a:latin typeface="Lato"/>
              <a:cs typeface="Lato"/>
            </a:endParaRPr>
          </a:p>
          <a:p>
            <a:pPr lvl="1" marL="882015" indent="-367030">
              <a:lnSpc>
                <a:spcPct val="100000"/>
              </a:lnSpc>
              <a:spcBef>
                <a:spcPts val="325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dirty="0" sz="1800" spc="15">
                <a:latin typeface="Lato"/>
                <a:cs typeface="Lato"/>
              </a:rPr>
              <a:t>Adversarial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scenarios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Lato"/>
              <a:cs typeface="Lato"/>
            </a:endParaRPr>
          </a:p>
          <a:p>
            <a:pPr marL="481965" indent="-39814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81965" algn="l"/>
                <a:tab pos="482600" algn="l"/>
              </a:tabLst>
            </a:pPr>
            <a:r>
              <a:rPr dirty="0" sz="2200" spc="-5">
                <a:latin typeface="Lato"/>
                <a:cs typeface="Lato"/>
              </a:rPr>
              <a:t>Negative </a:t>
            </a:r>
            <a:r>
              <a:rPr dirty="0" sz="2200" spc="-10">
                <a:latin typeface="Lato"/>
                <a:cs typeface="Lato"/>
              </a:rPr>
              <a:t>Feedback</a:t>
            </a:r>
            <a:r>
              <a:rPr dirty="0" sz="2200" spc="-280">
                <a:latin typeface="Lato"/>
                <a:cs typeface="Lato"/>
              </a:rPr>
              <a:t> </a:t>
            </a:r>
            <a:r>
              <a:rPr dirty="0" sz="2200" spc="-25">
                <a:latin typeface="Lato"/>
                <a:cs typeface="Lato"/>
              </a:rPr>
              <a:t>Loops</a:t>
            </a:r>
            <a:endParaRPr sz="2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49224"/>
            <a:ext cx="4185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/>
              <a:t>Human-Centered</a:t>
            </a:r>
            <a:r>
              <a:rPr dirty="0" sz="3000" spc="-254"/>
              <a:t> </a:t>
            </a:r>
            <a:r>
              <a:rPr dirty="0" sz="3000" spc="-5"/>
              <a:t>Design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6527165" cy="251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Lato"/>
                <a:cs typeface="Lato"/>
              </a:rPr>
              <a:t>Actual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users’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experience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essential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latin typeface="Lato"/>
                <a:cs typeface="Lato"/>
              </a:rPr>
              <a:t>Design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features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with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appropriate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disclosures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built-in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10">
                <a:latin typeface="Lato"/>
                <a:cs typeface="Lato"/>
              </a:rPr>
              <a:t>Consider</a:t>
            </a:r>
            <a:r>
              <a:rPr dirty="0" sz="1800" spc="-35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augmentation </a:t>
            </a:r>
            <a:r>
              <a:rPr dirty="0" sz="1800">
                <a:latin typeface="Lato"/>
                <a:cs typeface="Lato"/>
              </a:rPr>
              <a:t>and </a:t>
            </a:r>
            <a:r>
              <a:rPr dirty="0" sz="1800" spc="5">
                <a:latin typeface="Lato"/>
                <a:cs typeface="Lato"/>
              </a:rPr>
              <a:t>assistance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00">
              <a:latin typeface="Lato"/>
              <a:cs typeface="Lato"/>
            </a:endParaRPr>
          </a:p>
          <a:p>
            <a:pPr lvl="1" marL="927100" indent="-336550">
              <a:lnSpc>
                <a:spcPct val="100000"/>
              </a:lnSpc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dirty="0" sz="1400">
                <a:latin typeface="Lato"/>
                <a:cs typeface="Lato"/>
              </a:rPr>
              <a:t>Offering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multiple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suggestions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instead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of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one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right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answer</a:t>
            </a:r>
            <a:endParaRPr sz="14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2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latin typeface="Lato"/>
                <a:cs typeface="Lato"/>
              </a:rPr>
              <a:t>Model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potential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adverse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feedback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early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design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process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latin typeface="Lato"/>
                <a:cs typeface="Lato"/>
              </a:rPr>
              <a:t>Engage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with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diverse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set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users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use-case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scenarios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49224"/>
            <a:ext cx="4170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/>
              <a:t>Identify </a:t>
            </a:r>
            <a:r>
              <a:rPr dirty="0" sz="3000" spc="15"/>
              <a:t>Multiple</a:t>
            </a:r>
            <a:r>
              <a:rPr dirty="0" sz="3000" spc="-440"/>
              <a:t> </a:t>
            </a:r>
            <a:r>
              <a:rPr dirty="0" sz="3000" spc="20"/>
              <a:t>Metrics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7231380" cy="208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Lato"/>
                <a:cs typeface="Lato"/>
              </a:rPr>
              <a:t>Using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several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metrics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helps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you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understand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tradeoffs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latin typeface="Lato"/>
                <a:cs typeface="Lato"/>
              </a:rPr>
              <a:t>Feedback </a:t>
            </a:r>
            <a:r>
              <a:rPr dirty="0" sz="1400">
                <a:latin typeface="Lato"/>
                <a:cs typeface="Lato"/>
              </a:rPr>
              <a:t>from </a:t>
            </a:r>
            <a:r>
              <a:rPr dirty="0" sz="1400" spc="10">
                <a:latin typeface="Lato"/>
                <a:cs typeface="Lato"/>
              </a:rPr>
              <a:t>user</a:t>
            </a:r>
            <a:r>
              <a:rPr dirty="0" sz="1400" spc="-26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surveys</a:t>
            </a:r>
            <a:endParaRPr sz="1400">
              <a:latin typeface="Lato"/>
              <a:cs typeface="La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○"/>
            </a:pPr>
            <a:endParaRPr sz="15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5">
                <a:latin typeface="Lato"/>
                <a:cs typeface="Lato"/>
              </a:rPr>
              <a:t>Quantities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that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track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overall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system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performance</a:t>
            </a:r>
            <a:endParaRPr sz="1400">
              <a:latin typeface="Lato"/>
              <a:cs typeface="La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○"/>
            </a:pPr>
            <a:endParaRPr sz="15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5">
                <a:latin typeface="Lato"/>
                <a:cs typeface="Lato"/>
              </a:rPr>
              <a:t>False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positive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false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negative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sliced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across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subgroups</a:t>
            </a:r>
            <a:endParaRPr sz="14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Metrics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must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appropriate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for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context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goals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system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49224"/>
            <a:ext cx="52444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/>
              <a:t>Analyze</a:t>
            </a:r>
            <a:r>
              <a:rPr dirty="0" sz="3000" spc="-195"/>
              <a:t> </a:t>
            </a:r>
            <a:r>
              <a:rPr dirty="0" sz="3000" spc="5"/>
              <a:t>your</a:t>
            </a:r>
            <a:r>
              <a:rPr dirty="0" sz="3000" spc="-195"/>
              <a:t> </a:t>
            </a:r>
            <a:r>
              <a:rPr dirty="0" sz="3000"/>
              <a:t>raw</a:t>
            </a:r>
            <a:r>
              <a:rPr dirty="0" sz="3000" spc="-195"/>
              <a:t> </a:t>
            </a:r>
            <a:r>
              <a:rPr dirty="0" sz="3000" spc="25"/>
              <a:t>data</a:t>
            </a:r>
            <a:r>
              <a:rPr dirty="0" sz="3000" spc="-195"/>
              <a:t> </a:t>
            </a:r>
            <a:r>
              <a:rPr dirty="0" sz="3000" spc="15"/>
              <a:t>carefully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5851525" cy="299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For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sensitive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raw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data,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respect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>
                <a:latin typeface="Lato"/>
                <a:cs typeface="Lato"/>
              </a:rPr>
              <a:t>Compute aggregate, </a:t>
            </a:r>
            <a:r>
              <a:rPr dirty="0" sz="1400" spc="-5">
                <a:latin typeface="Lato"/>
                <a:cs typeface="Lato"/>
              </a:rPr>
              <a:t>anonymized</a:t>
            </a:r>
            <a:r>
              <a:rPr dirty="0" sz="1400" spc="-27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summaries</a:t>
            </a:r>
            <a:endParaRPr sz="14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latin typeface="Lato"/>
                <a:cs typeface="Lato"/>
              </a:rPr>
              <a:t>Does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reﬂect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your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users?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>
                <a:latin typeface="Lato"/>
                <a:cs typeface="Lato"/>
              </a:rPr>
              <a:t>Example: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will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be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used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for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all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ages,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but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all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data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from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senior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citizens</a:t>
            </a:r>
            <a:endParaRPr sz="14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Imperfect </a:t>
            </a:r>
            <a:r>
              <a:rPr dirty="0" sz="1800" spc="-5">
                <a:latin typeface="Lato"/>
                <a:cs typeface="Lato"/>
              </a:rPr>
              <a:t>proxy</a:t>
            </a:r>
            <a:r>
              <a:rPr dirty="0" sz="1800" spc="-24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labels?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5">
                <a:latin typeface="Lato"/>
                <a:cs typeface="Lato"/>
              </a:rPr>
              <a:t>Relationship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between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labels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actual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targets</a:t>
            </a:r>
            <a:endParaRPr sz="1400">
              <a:latin typeface="Lato"/>
              <a:cs typeface="La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○"/>
            </a:pPr>
            <a:endParaRPr sz="1500">
              <a:latin typeface="Lato"/>
              <a:cs typeface="Lato"/>
            </a:endParaRPr>
          </a:p>
          <a:p>
            <a:pPr lvl="1" marL="836294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>
                <a:latin typeface="Lato"/>
                <a:cs typeface="Lato"/>
              </a:rPr>
              <a:t>Using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label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X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proxy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for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target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Y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35">
                <a:latin typeface="Lato"/>
                <a:cs typeface="Lato"/>
              </a:rPr>
              <a:t>-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any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problematic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gaps?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59760" marR="5080" indent="-38671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Legal </a:t>
            </a:r>
            <a:r>
              <a:rPr dirty="0" spc="20"/>
              <a:t>Requirements</a:t>
            </a:r>
            <a:r>
              <a:rPr dirty="0" spc="-515"/>
              <a:t> </a:t>
            </a:r>
            <a:r>
              <a:rPr dirty="0" spc="15"/>
              <a:t>for  </a:t>
            </a:r>
            <a:r>
              <a:rPr dirty="0"/>
              <a:t>Secure </a:t>
            </a:r>
            <a:r>
              <a:rPr dirty="0" spc="-35"/>
              <a:t>&amp; </a:t>
            </a:r>
            <a:r>
              <a:rPr dirty="0" spc="40"/>
              <a:t>Private</a:t>
            </a:r>
            <a:r>
              <a:rPr dirty="0" spc="-680"/>
              <a:t> </a:t>
            </a:r>
            <a:r>
              <a:rPr dirty="0" spc="50"/>
              <a:t>AI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534784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Legal</a:t>
            </a:r>
            <a:r>
              <a:rPr dirty="0" spc="-155"/>
              <a:t> </a:t>
            </a:r>
            <a:r>
              <a:rPr dirty="0" spc="20"/>
              <a:t>Implications</a:t>
            </a:r>
            <a:r>
              <a:rPr dirty="0" spc="-150"/>
              <a:t> </a:t>
            </a:r>
            <a:r>
              <a:rPr dirty="0" spc="-25"/>
              <a:t>of</a:t>
            </a:r>
            <a:r>
              <a:rPr dirty="0" spc="-150"/>
              <a:t> </a:t>
            </a:r>
            <a:r>
              <a:rPr dirty="0" spc="25"/>
              <a:t>Data</a:t>
            </a:r>
            <a:r>
              <a:rPr dirty="0" spc="-150"/>
              <a:t> </a:t>
            </a:r>
            <a:r>
              <a:rPr dirty="0" spc="20"/>
              <a:t>Security</a:t>
            </a:r>
            <a:r>
              <a:rPr dirty="0" spc="-150"/>
              <a:t> </a:t>
            </a:r>
            <a:r>
              <a:rPr dirty="0" spc="15"/>
              <a:t>and</a:t>
            </a:r>
            <a:r>
              <a:rPr dirty="0" spc="-150"/>
              <a:t> </a:t>
            </a:r>
            <a:r>
              <a:rPr dirty="0" spc="25"/>
              <a:t>Privacy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924" y="947045"/>
            <a:ext cx="78346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Lato"/>
                <a:cs typeface="Lato"/>
              </a:rPr>
              <a:t>Companies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must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comply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with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data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privacy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protection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laws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regions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where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they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operate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986" y="2175245"/>
            <a:ext cx="7011034" cy="594360"/>
          </a:xfrm>
          <a:custGeom>
            <a:avLst/>
            <a:gdLst/>
            <a:ahLst/>
            <a:cxnLst/>
            <a:rect l="l" t="t" r="r" b="b"/>
            <a:pathLst>
              <a:path w="7011034" h="594360">
                <a:moveTo>
                  <a:pt x="6713823" y="594298"/>
                </a:moveTo>
                <a:lnTo>
                  <a:pt x="0" y="594298"/>
                </a:lnTo>
                <a:lnTo>
                  <a:pt x="0" y="0"/>
                </a:lnTo>
                <a:lnTo>
                  <a:pt x="6713823" y="0"/>
                </a:lnTo>
                <a:lnTo>
                  <a:pt x="7010973" y="297149"/>
                </a:lnTo>
                <a:lnTo>
                  <a:pt x="6713823" y="594298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8801" y="2906169"/>
            <a:ext cx="7013575" cy="594360"/>
          </a:xfrm>
          <a:custGeom>
            <a:avLst/>
            <a:gdLst/>
            <a:ahLst/>
            <a:cxnLst/>
            <a:rect l="l" t="t" r="r" b="b"/>
            <a:pathLst>
              <a:path w="7013575" h="594360">
                <a:moveTo>
                  <a:pt x="6716233" y="594298"/>
                </a:moveTo>
                <a:lnTo>
                  <a:pt x="0" y="594298"/>
                </a:lnTo>
                <a:lnTo>
                  <a:pt x="0" y="0"/>
                </a:lnTo>
                <a:lnTo>
                  <a:pt x="6716233" y="0"/>
                </a:lnTo>
                <a:lnTo>
                  <a:pt x="7013383" y="297149"/>
                </a:lnTo>
                <a:lnTo>
                  <a:pt x="6716233" y="594298"/>
                </a:lnTo>
                <a:close/>
              </a:path>
            </a:pathLst>
          </a:custGeom>
          <a:solidFill>
            <a:srgbClr val="B3A7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9026" y="2313458"/>
            <a:ext cx="3986529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1600" spc="10" b="1">
                <a:latin typeface="Lato"/>
                <a:cs typeface="Lato"/>
              </a:rPr>
              <a:t>General</a:t>
            </a:r>
            <a:r>
              <a:rPr dirty="0" sz="1600" spc="-85" b="1">
                <a:latin typeface="Lato"/>
                <a:cs typeface="Lato"/>
              </a:rPr>
              <a:t> </a:t>
            </a:r>
            <a:r>
              <a:rPr dirty="0" sz="1600" spc="5" b="1">
                <a:latin typeface="Lato"/>
                <a:cs typeface="Lato"/>
              </a:rPr>
              <a:t>Data</a:t>
            </a:r>
            <a:r>
              <a:rPr dirty="0" sz="1600" spc="-85" b="1">
                <a:latin typeface="Lato"/>
                <a:cs typeface="Lato"/>
              </a:rPr>
              <a:t> </a:t>
            </a:r>
            <a:r>
              <a:rPr dirty="0" sz="1600" spc="10" b="1">
                <a:latin typeface="Lato"/>
                <a:cs typeface="Lato"/>
              </a:rPr>
              <a:t>Protection</a:t>
            </a:r>
            <a:r>
              <a:rPr dirty="0" sz="1600" spc="-80" b="1">
                <a:latin typeface="Lato"/>
                <a:cs typeface="Lato"/>
              </a:rPr>
              <a:t> </a:t>
            </a:r>
            <a:r>
              <a:rPr dirty="0" sz="1600" spc="10" b="1">
                <a:latin typeface="Lato"/>
                <a:cs typeface="Lato"/>
              </a:rPr>
              <a:t>Regulation</a:t>
            </a:r>
            <a:r>
              <a:rPr dirty="0" sz="1600" spc="-80" b="1">
                <a:latin typeface="Lato"/>
                <a:cs typeface="Lato"/>
              </a:rPr>
              <a:t> </a:t>
            </a:r>
            <a:r>
              <a:rPr dirty="0" sz="1600" spc="5" b="1">
                <a:latin typeface="Lato"/>
                <a:cs typeface="Lato"/>
              </a:rPr>
              <a:t>(GDPR)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9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600" spc="15" b="1">
                <a:latin typeface="Lato"/>
                <a:cs typeface="Lato"/>
              </a:rPr>
              <a:t>California</a:t>
            </a:r>
            <a:r>
              <a:rPr dirty="0" sz="1600" spc="-90" b="1">
                <a:latin typeface="Lato"/>
                <a:cs typeface="Lato"/>
              </a:rPr>
              <a:t> </a:t>
            </a:r>
            <a:r>
              <a:rPr dirty="0" sz="1600" spc="5" b="1">
                <a:latin typeface="Lato"/>
                <a:cs typeface="Lato"/>
              </a:rPr>
              <a:t>Consumer</a:t>
            </a:r>
            <a:r>
              <a:rPr dirty="0" sz="1600" spc="-90" b="1">
                <a:latin typeface="Lato"/>
                <a:cs typeface="Lato"/>
              </a:rPr>
              <a:t> </a:t>
            </a:r>
            <a:r>
              <a:rPr dirty="0" sz="1600" spc="15" b="1">
                <a:latin typeface="Lato"/>
                <a:cs typeface="Lato"/>
              </a:rPr>
              <a:t>Privacy</a:t>
            </a:r>
            <a:r>
              <a:rPr dirty="0" sz="1600" spc="-85" b="1">
                <a:latin typeface="Lato"/>
                <a:cs typeface="Lato"/>
              </a:rPr>
              <a:t> </a:t>
            </a:r>
            <a:r>
              <a:rPr dirty="0" sz="1600" spc="10" b="1">
                <a:latin typeface="Lato"/>
                <a:cs typeface="Lato"/>
              </a:rPr>
              <a:t>Act</a:t>
            </a:r>
            <a:r>
              <a:rPr dirty="0" sz="1600" spc="-85" b="1">
                <a:latin typeface="Lato"/>
                <a:cs typeface="Lato"/>
              </a:rPr>
              <a:t> </a:t>
            </a:r>
            <a:r>
              <a:rPr dirty="0" sz="1600" spc="-5" b="1">
                <a:latin typeface="Lato"/>
                <a:cs typeface="Lato"/>
              </a:rPr>
              <a:t>(CCPA)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1499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General</a:t>
            </a:r>
            <a:r>
              <a:rPr dirty="0" spc="-165"/>
              <a:t> </a:t>
            </a:r>
            <a:r>
              <a:rPr dirty="0" spc="25"/>
              <a:t>Data</a:t>
            </a:r>
            <a:r>
              <a:rPr dirty="0" spc="-165"/>
              <a:t> </a:t>
            </a:r>
            <a:r>
              <a:rPr dirty="0" spc="20"/>
              <a:t>Protection</a:t>
            </a:r>
            <a:r>
              <a:rPr dirty="0" spc="-160"/>
              <a:t> </a:t>
            </a:r>
            <a:r>
              <a:rPr dirty="0" spc="20"/>
              <a:t>Regulation</a:t>
            </a:r>
            <a:r>
              <a:rPr dirty="0" spc="-165"/>
              <a:t> </a:t>
            </a:r>
            <a:r>
              <a:rPr dirty="0" spc="40"/>
              <a:t>(GDPR)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48" y="1124334"/>
            <a:ext cx="5520055" cy="324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Regulation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EU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law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on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protection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  </a:t>
            </a:r>
            <a:r>
              <a:rPr dirty="0" sz="1800" spc="10">
                <a:latin typeface="Lato"/>
                <a:cs typeface="Lato"/>
              </a:rPr>
              <a:t>in </a:t>
            </a:r>
            <a:r>
              <a:rPr dirty="0" sz="1800" spc="5">
                <a:latin typeface="Lato"/>
                <a:cs typeface="Lato"/>
              </a:rPr>
              <a:t>the European </a:t>
            </a:r>
            <a:r>
              <a:rPr dirty="0" sz="1800" spc="-5">
                <a:latin typeface="Lato"/>
                <a:cs typeface="Lato"/>
              </a:rPr>
              <a:t>Union </a:t>
            </a:r>
            <a:r>
              <a:rPr dirty="0" sz="1800" spc="25">
                <a:latin typeface="Lato"/>
                <a:cs typeface="Lato"/>
              </a:rPr>
              <a:t>(EU) </a:t>
            </a:r>
            <a:r>
              <a:rPr dirty="0" sz="1800">
                <a:latin typeface="Lato"/>
                <a:cs typeface="Lato"/>
              </a:rPr>
              <a:t>and </a:t>
            </a:r>
            <a:r>
              <a:rPr dirty="0" sz="1800" spc="5">
                <a:latin typeface="Lato"/>
                <a:cs typeface="Lato"/>
              </a:rPr>
              <a:t>the European  </a:t>
            </a:r>
            <a:r>
              <a:rPr dirty="0" sz="1800" spc="-10">
                <a:latin typeface="Lato"/>
                <a:cs typeface="Lato"/>
              </a:rPr>
              <a:t>Economic </a:t>
            </a:r>
            <a:r>
              <a:rPr dirty="0" sz="1800" spc="20">
                <a:latin typeface="Lato"/>
                <a:cs typeface="Lato"/>
              </a:rPr>
              <a:t>Area</a:t>
            </a:r>
            <a:r>
              <a:rPr dirty="0" sz="1800" spc="-225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(EEA)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Give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control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individuals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over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20">
                <a:solidFill>
                  <a:srgbClr val="1F2121"/>
                </a:solidFill>
                <a:latin typeface="Lato"/>
                <a:cs typeface="Lato"/>
              </a:rPr>
              <a:t>their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  <a:p>
            <a:pPr marL="379095" marR="290195" indent="-367030">
              <a:lnSpc>
                <a:spcPct val="114999"/>
              </a:lnSpc>
              <a:spcBef>
                <a:spcPts val="100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Lato"/>
                <a:cs typeface="Lato"/>
              </a:rPr>
              <a:t>Companies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should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protect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employees 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consumers</a:t>
            </a:r>
            <a:endParaRPr sz="1800">
              <a:latin typeface="Lato"/>
              <a:cs typeface="Lato"/>
            </a:endParaRPr>
          </a:p>
          <a:p>
            <a:pPr marL="379095" marR="41275" indent="-367030">
              <a:lnSpc>
                <a:spcPct val="114999"/>
              </a:lnSpc>
              <a:spcBef>
                <a:spcPts val="99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latin typeface="Lato"/>
                <a:cs typeface="Lato"/>
              </a:rPr>
              <a:t>When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processing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based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on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consent,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 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subject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has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right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revoke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their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consent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at  </a:t>
            </a:r>
            <a:r>
              <a:rPr dirty="0" sz="1800" spc="-10">
                <a:latin typeface="Lato"/>
                <a:cs typeface="Lato"/>
              </a:rPr>
              <a:t>any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time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0387" y="1288272"/>
            <a:ext cx="1913196" cy="1913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56546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California</a:t>
            </a:r>
            <a:r>
              <a:rPr dirty="0" spc="-155"/>
              <a:t> </a:t>
            </a:r>
            <a:r>
              <a:rPr dirty="0" spc="20"/>
              <a:t>Consumer</a:t>
            </a:r>
            <a:r>
              <a:rPr dirty="0" spc="-155"/>
              <a:t> </a:t>
            </a:r>
            <a:r>
              <a:rPr dirty="0" spc="25"/>
              <a:t>Privacy</a:t>
            </a:r>
            <a:r>
              <a:rPr dirty="0" spc="-155"/>
              <a:t> </a:t>
            </a:r>
            <a:r>
              <a:rPr dirty="0" spc="15"/>
              <a:t>Act</a:t>
            </a:r>
            <a:r>
              <a:rPr dirty="0" spc="-155"/>
              <a:t> </a:t>
            </a:r>
            <a:r>
              <a:rPr dirty="0" spc="20"/>
              <a:t>(CCPA)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48" y="927079"/>
            <a:ext cx="5749290" cy="288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20">
                <a:latin typeface="Lato"/>
                <a:cs typeface="Lato"/>
              </a:rPr>
              <a:t>Similar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25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GDPR</a:t>
            </a:r>
            <a:endParaRPr sz="1800">
              <a:latin typeface="Lato"/>
              <a:cs typeface="Lato"/>
            </a:endParaRPr>
          </a:p>
          <a:p>
            <a:pPr marL="379095" marR="46609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Intended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enhance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privacy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rights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consumer 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protection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for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residents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California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User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has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right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know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what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personal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being  collected about </a:t>
            </a:r>
            <a:r>
              <a:rPr dirty="0" sz="1800" spc="-5">
                <a:latin typeface="Lato"/>
                <a:cs typeface="Lato"/>
              </a:rPr>
              <a:t>them, </a:t>
            </a:r>
            <a:r>
              <a:rPr dirty="0" sz="1800" spc="5">
                <a:latin typeface="Lato"/>
                <a:cs typeface="Lato"/>
              </a:rPr>
              <a:t>whether the </a:t>
            </a:r>
            <a:r>
              <a:rPr dirty="0" sz="1800" spc="10">
                <a:latin typeface="Lato"/>
                <a:cs typeface="Lato"/>
              </a:rPr>
              <a:t>personal </a:t>
            </a:r>
            <a:r>
              <a:rPr dirty="0" sz="1800" spc="15">
                <a:latin typeface="Lato"/>
                <a:cs typeface="Lato"/>
              </a:rPr>
              <a:t>data is  </a:t>
            </a:r>
            <a:r>
              <a:rPr dirty="0" sz="1800">
                <a:latin typeface="Lato"/>
                <a:cs typeface="Lato"/>
              </a:rPr>
              <a:t>sold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disclosed,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whom</a:t>
            </a:r>
            <a:endParaRPr sz="1800">
              <a:latin typeface="Lato"/>
              <a:cs typeface="Lato"/>
            </a:endParaRPr>
          </a:p>
          <a:p>
            <a:pPr marL="379095" marR="10160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User </a:t>
            </a:r>
            <a:r>
              <a:rPr dirty="0" sz="1800" spc="-5">
                <a:latin typeface="Lato"/>
                <a:cs typeface="Lato"/>
              </a:rPr>
              <a:t>can access </a:t>
            </a:r>
            <a:r>
              <a:rPr dirty="0" sz="1800" spc="5">
                <a:latin typeface="Lato"/>
                <a:cs typeface="Lato"/>
              </a:rPr>
              <a:t>the </a:t>
            </a:r>
            <a:r>
              <a:rPr dirty="0" sz="1800" spc="10">
                <a:latin typeface="Lato"/>
                <a:cs typeface="Lato"/>
              </a:rPr>
              <a:t>personal </a:t>
            </a:r>
            <a:r>
              <a:rPr dirty="0" sz="1800" spc="5">
                <a:latin typeface="Lato"/>
                <a:cs typeface="Lato"/>
              </a:rPr>
              <a:t>data, </a:t>
            </a:r>
            <a:r>
              <a:rPr dirty="0" sz="1800">
                <a:latin typeface="Lato"/>
                <a:cs typeface="Lato"/>
              </a:rPr>
              <a:t>block </a:t>
            </a:r>
            <a:r>
              <a:rPr dirty="0" sz="1800" spc="5">
                <a:latin typeface="Lato"/>
                <a:cs typeface="Lato"/>
              </a:rPr>
              <a:t>the </a:t>
            </a:r>
            <a:r>
              <a:rPr dirty="0" sz="1800" spc="10">
                <a:latin typeface="Lato"/>
                <a:cs typeface="Lato"/>
              </a:rPr>
              <a:t>sale </a:t>
            </a:r>
            <a:r>
              <a:rPr dirty="0" sz="1800" spc="-25">
                <a:latin typeface="Lato"/>
                <a:cs typeface="Lato"/>
              </a:rPr>
              <a:t>of  </a:t>
            </a:r>
            <a:r>
              <a:rPr dirty="0" sz="1800" spc="20">
                <a:latin typeface="Lato"/>
                <a:cs typeface="Lato"/>
              </a:rPr>
              <a:t>their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data,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request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business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delete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their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2611" y="1528921"/>
            <a:ext cx="1984345" cy="1979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23125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Security</a:t>
            </a:r>
            <a:r>
              <a:rPr dirty="0" spc="-155"/>
              <a:t> </a:t>
            </a:r>
            <a:r>
              <a:rPr dirty="0" spc="15"/>
              <a:t>and</a:t>
            </a:r>
            <a:r>
              <a:rPr dirty="0" spc="-155"/>
              <a:t> </a:t>
            </a:r>
            <a:r>
              <a:rPr dirty="0" spc="25"/>
              <a:t>Privacy</a:t>
            </a:r>
            <a:r>
              <a:rPr dirty="0" spc="-155"/>
              <a:t> </a:t>
            </a:r>
            <a:r>
              <a:rPr dirty="0" spc="30"/>
              <a:t>Harms</a:t>
            </a:r>
            <a:r>
              <a:rPr dirty="0" spc="-155"/>
              <a:t> </a:t>
            </a:r>
            <a:r>
              <a:rPr dirty="0" spc="15"/>
              <a:t>from</a:t>
            </a:r>
            <a:r>
              <a:rPr dirty="0" spc="-155"/>
              <a:t> </a:t>
            </a:r>
            <a:r>
              <a:rPr dirty="0"/>
              <a:t>ML</a:t>
            </a:r>
            <a:r>
              <a:rPr dirty="0" spc="-150"/>
              <a:t> </a:t>
            </a:r>
            <a:r>
              <a:rPr dirty="0" spc="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363" y="1087575"/>
            <a:ext cx="3813175" cy="859790"/>
          </a:xfrm>
          <a:prstGeom prst="rect">
            <a:avLst/>
          </a:prstGeom>
          <a:solidFill>
            <a:srgbClr val="E69138"/>
          </a:solidFill>
        </p:spPr>
        <p:txBody>
          <a:bodyPr wrap="square" lIns="0" tIns="2387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80"/>
              </a:spcBef>
            </a:pPr>
            <a:r>
              <a:rPr dirty="0" sz="2200" spc="15">
                <a:solidFill>
                  <a:srgbClr val="FFFFFF"/>
                </a:solidFill>
                <a:latin typeface="Lato"/>
                <a:cs typeface="Lato"/>
              </a:rPr>
              <a:t>Informational</a:t>
            </a:r>
            <a:r>
              <a:rPr dirty="0" sz="2200" spc="-15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ato"/>
                <a:cs typeface="Lato"/>
              </a:rPr>
              <a:t>Harms</a:t>
            </a:r>
            <a:endParaRPr sz="22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236" y="2153283"/>
            <a:ext cx="3813810" cy="1672589"/>
          </a:xfrm>
          <a:prstGeom prst="rect">
            <a:avLst/>
          </a:prstGeom>
          <a:solidFill>
            <a:srgbClr val="F9CA9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3189" marR="217804">
              <a:lnSpc>
                <a:spcPct val="113999"/>
              </a:lnSpc>
              <a:spcBef>
                <a:spcPts val="1490"/>
              </a:spcBef>
            </a:pPr>
            <a:r>
              <a:rPr dirty="0" sz="1700" spc="15">
                <a:latin typeface="Lato"/>
                <a:cs typeface="Lato"/>
              </a:rPr>
              <a:t>Relate </a:t>
            </a:r>
            <a:r>
              <a:rPr dirty="0" sz="1700">
                <a:latin typeface="Lato"/>
                <a:cs typeface="Lato"/>
              </a:rPr>
              <a:t>to unintended </a:t>
            </a:r>
            <a:r>
              <a:rPr dirty="0" sz="1700" spc="20">
                <a:latin typeface="Lato"/>
                <a:cs typeface="Lato"/>
              </a:rPr>
              <a:t>or  </a:t>
            </a:r>
            <a:r>
              <a:rPr dirty="0" sz="1700" spc="5">
                <a:latin typeface="Lato"/>
                <a:cs typeface="Lato"/>
              </a:rPr>
              <a:t>unanticipated leakage</a:t>
            </a:r>
            <a:r>
              <a:rPr dirty="0" sz="1700" spc="-315">
                <a:latin typeface="Lato"/>
                <a:cs typeface="Lato"/>
              </a:rPr>
              <a:t> </a:t>
            </a:r>
            <a:r>
              <a:rPr dirty="0" sz="1700" spc="-25">
                <a:latin typeface="Lato"/>
                <a:cs typeface="Lato"/>
              </a:rPr>
              <a:t>of </a:t>
            </a:r>
            <a:r>
              <a:rPr dirty="0" sz="1700" spc="5">
                <a:latin typeface="Lato"/>
                <a:cs typeface="Lato"/>
              </a:rPr>
              <a:t>information</a:t>
            </a:r>
            <a:endParaRPr sz="17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4615" y="1087572"/>
            <a:ext cx="3813175" cy="859790"/>
          </a:xfrm>
          <a:prstGeom prst="rect">
            <a:avLst/>
          </a:prstGeom>
          <a:solidFill>
            <a:srgbClr val="E69138"/>
          </a:solidFill>
        </p:spPr>
        <p:txBody>
          <a:bodyPr wrap="square" lIns="0" tIns="238760" rIns="0" bIns="0" rtlCol="0" vert="horz">
            <a:spAutoFit/>
          </a:bodyPr>
          <a:lstStyle/>
          <a:p>
            <a:pPr marL="738505">
              <a:lnSpc>
                <a:spcPct val="100000"/>
              </a:lnSpc>
              <a:spcBef>
                <a:spcPts val="1880"/>
              </a:spcBef>
            </a:pPr>
            <a:r>
              <a:rPr dirty="0" sz="2200" spc="5">
                <a:solidFill>
                  <a:srgbClr val="FFFFFF"/>
                </a:solidFill>
                <a:latin typeface="Lato"/>
                <a:cs typeface="Lato"/>
              </a:rPr>
              <a:t>Behavioural</a:t>
            </a:r>
            <a:r>
              <a:rPr dirty="0" sz="2200" spc="-14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ato"/>
                <a:cs typeface="Lato"/>
              </a:rPr>
              <a:t>Harms</a:t>
            </a:r>
            <a:endParaRPr sz="22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4465" y="2153295"/>
            <a:ext cx="3813810" cy="1672589"/>
          </a:xfrm>
          <a:prstGeom prst="rect">
            <a:avLst/>
          </a:prstGeom>
          <a:solidFill>
            <a:srgbClr val="F9CA9C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123189" marR="182245">
              <a:lnSpc>
                <a:spcPct val="113999"/>
              </a:lnSpc>
            </a:pPr>
            <a:r>
              <a:rPr dirty="0" sz="1700" spc="15">
                <a:solidFill>
                  <a:srgbClr val="231F1F"/>
                </a:solidFill>
                <a:latin typeface="Lato"/>
                <a:cs typeface="Lato"/>
              </a:rPr>
              <a:t>Relate </a:t>
            </a:r>
            <a:r>
              <a:rPr dirty="0" sz="1700">
                <a:solidFill>
                  <a:srgbClr val="231F1F"/>
                </a:solidFill>
                <a:latin typeface="Lato"/>
                <a:cs typeface="Lato"/>
              </a:rPr>
              <a:t>to </a:t>
            </a:r>
            <a:r>
              <a:rPr dirty="0" sz="1700" spc="5">
                <a:solidFill>
                  <a:srgbClr val="231F1F"/>
                </a:solidFill>
                <a:latin typeface="Lato"/>
                <a:cs typeface="Lato"/>
              </a:rPr>
              <a:t>manipulating </a:t>
            </a:r>
            <a:r>
              <a:rPr dirty="0" sz="1700">
                <a:solidFill>
                  <a:srgbClr val="231F1F"/>
                </a:solidFill>
                <a:latin typeface="Lato"/>
                <a:cs typeface="Lato"/>
              </a:rPr>
              <a:t>the </a:t>
            </a:r>
            <a:r>
              <a:rPr dirty="0" sz="1700" spc="5">
                <a:solidFill>
                  <a:srgbClr val="231F1F"/>
                </a:solidFill>
                <a:latin typeface="Lato"/>
                <a:cs typeface="Lato"/>
              </a:rPr>
              <a:t>behavior  </a:t>
            </a:r>
            <a:r>
              <a:rPr dirty="0" sz="1700" spc="-25">
                <a:solidFill>
                  <a:srgbClr val="231F1F"/>
                </a:solidFill>
                <a:latin typeface="Lato"/>
                <a:cs typeface="Lato"/>
              </a:rPr>
              <a:t>of </a:t>
            </a:r>
            <a:r>
              <a:rPr dirty="0" sz="1700">
                <a:solidFill>
                  <a:srgbClr val="231F1F"/>
                </a:solidFill>
                <a:latin typeface="Lato"/>
                <a:cs typeface="Lato"/>
              </a:rPr>
              <a:t>the model </a:t>
            </a:r>
            <a:r>
              <a:rPr dirty="0" sz="1700" spc="-15">
                <a:solidFill>
                  <a:srgbClr val="231F1F"/>
                </a:solidFill>
                <a:latin typeface="Lato"/>
                <a:cs typeface="Lato"/>
              </a:rPr>
              <a:t>itself, </a:t>
            </a:r>
            <a:r>
              <a:rPr dirty="0" sz="1700">
                <a:solidFill>
                  <a:srgbClr val="231F1F"/>
                </a:solidFill>
                <a:latin typeface="Lato"/>
                <a:cs typeface="Lato"/>
              </a:rPr>
              <a:t>impacting the  </a:t>
            </a:r>
            <a:r>
              <a:rPr dirty="0" sz="1700" spc="5">
                <a:solidFill>
                  <a:srgbClr val="231F1F"/>
                </a:solidFill>
                <a:latin typeface="Lato"/>
                <a:cs typeface="Lato"/>
              </a:rPr>
              <a:t>predictions</a:t>
            </a:r>
            <a:r>
              <a:rPr dirty="0" sz="1700" spc="-110">
                <a:solidFill>
                  <a:srgbClr val="231F1F"/>
                </a:solidFill>
                <a:latin typeface="Lato"/>
                <a:cs typeface="Lato"/>
              </a:rPr>
              <a:t> </a:t>
            </a:r>
            <a:r>
              <a:rPr dirty="0" sz="1700" spc="20">
                <a:solidFill>
                  <a:srgbClr val="231F1F"/>
                </a:solidFill>
                <a:latin typeface="Lato"/>
                <a:cs typeface="Lato"/>
              </a:rPr>
              <a:t>or</a:t>
            </a:r>
            <a:r>
              <a:rPr dirty="0" sz="1700" spc="-110">
                <a:solidFill>
                  <a:srgbClr val="231F1F"/>
                </a:solidFill>
                <a:latin typeface="Lato"/>
                <a:cs typeface="Lato"/>
              </a:rPr>
              <a:t> </a:t>
            </a:r>
            <a:r>
              <a:rPr dirty="0" sz="1700" spc="-10">
                <a:solidFill>
                  <a:srgbClr val="231F1F"/>
                </a:solidFill>
                <a:latin typeface="Lato"/>
                <a:cs typeface="Lato"/>
              </a:rPr>
              <a:t>outcomes</a:t>
            </a:r>
            <a:r>
              <a:rPr dirty="0" sz="1700" spc="-110">
                <a:solidFill>
                  <a:srgbClr val="231F1F"/>
                </a:solidFill>
                <a:latin typeface="Lato"/>
                <a:cs typeface="Lato"/>
              </a:rPr>
              <a:t> </a:t>
            </a:r>
            <a:r>
              <a:rPr dirty="0" sz="1700" spc="-25">
                <a:solidFill>
                  <a:srgbClr val="231F1F"/>
                </a:solidFill>
                <a:latin typeface="Lato"/>
                <a:cs typeface="Lato"/>
              </a:rPr>
              <a:t>of</a:t>
            </a:r>
            <a:r>
              <a:rPr dirty="0" sz="1700" spc="-110">
                <a:solidFill>
                  <a:srgbClr val="231F1F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231F1F"/>
                </a:solidFill>
                <a:latin typeface="Lato"/>
                <a:cs typeface="Lato"/>
              </a:rPr>
              <a:t>the</a:t>
            </a:r>
            <a:r>
              <a:rPr dirty="0" sz="1700" spc="-110">
                <a:solidFill>
                  <a:srgbClr val="231F1F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231F1F"/>
                </a:solidFill>
                <a:latin typeface="Lato"/>
                <a:cs typeface="Lato"/>
              </a:rPr>
              <a:t>model</a:t>
            </a:r>
            <a:endParaRPr sz="17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13335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Defenses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3967" y="1825321"/>
            <a:ext cx="1456055" cy="1329055"/>
            <a:chOff x="3843967" y="1825321"/>
            <a:chExt cx="1456055" cy="1329055"/>
          </a:xfrm>
        </p:grpSpPr>
        <p:sp>
          <p:nvSpPr>
            <p:cNvPr id="4" name="object 4"/>
            <p:cNvSpPr/>
            <p:nvPr/>
          </p:nvSpPr>
          <p:spPr>
            <a:xfrm>
              <a:off x="3853492" y="1834846"/>
              <a:ext cx="1437005" cy="1310005"/>
            </a:xfrm>
            <a:custGeom>
              <a:avLst/>
              <a:gdLst/>
              <a:ahLst/>
              <a:cxnLst/>
              <a:rect l="l" t="t" r="r" b="b"/>
              <a:pathLst>
                <a:path w="1437004" h="1310005">
                  <a:moveTo>
                    <a:pt x="1218747" y="1309497"/>
                  </a:moveTo>
                  <a:lnTo>
                    <a:pt x="218249" y="1309497"/>
                  </a:lnTo>
                  <a:lnTo>
                    <a:pt x="212486" y="1259450"/>
                  </a:lnTo>
                  <a:lnTo>
                    <a:pt x="196068" y="1213510"/>
                  </a:lnTo>
                  <a:lnTo>
                    <a:pt x="170306" y="1172987"/>
                  </a:lnTo>
                  <a:lnTo>
                    <a:pt x="136509" y="1139190"/>
                  </a:lnTo>
                  <a:lnTo>
                    <a:pt x="95986" y="1113428"/>
                  </a:lnTo>
                  <a:lnTo>
                    <a:pt x="50046" y="1097011"/>
                  </a:lnTo>
                  <a:lnTo>
                    <a:pt x="0" y="1091247"/>
                  </a:lnTo>
                  <a:lnTo>
                    <a:pt x="0" y="218254"/>
                  </a:lnTo>
                  <a:lnTo>
                    <a:pt x="50046" y="212490"/>
                  </a:lnTo>
                  <a:lnTo>
                    <a:pt x="95986" y="196070"/>
                  </a:lnTo>
                  <a:lnTo>
                    <a:pt x="136509" y="170306"/>
                  </a:lnTo>
                  <a:lnTo>
                    <a:pt x="170306" y="136506"/>
                  </a:lnTo>
                  <a:lnTo>
                    <a:pt x="196068" y="95982"/>
                  </a:lnTo>
                  <a:lnTo>
                    <a:pt x="212486" y="50043"/>
                  </a:lnTo>
                  <a:lnTo>
                    <a:pt x="218249" y="0"/>
                  </a:lnTo>
                  <a:lnTo>
                    <a:pt x="1218747" y="0"/>
                  </a:lnTo>
                  <a:lnTo>
                    <a:pt x="1224510" y="50043"/>
                  </a:lnTo>
                  <a:lnTo>
                    <a:pt x="1240928" y="95982"/>
                  </a:lnTo>
                  <a:lnTo>
                    <a:pt x="1266690" y="136506"/>
                  </a:lnTo>
                  <a:lnTo>
                    <a:pt x="1300487" y="170306"/>
                  </a:lnTo>
                  <a:lnTo>
                    <a:pt x="1341010" y="196070"/>
                  </a:lnTo>
                  <a:lnTo>
                    <a:pt x="1386950" y="212490"/>
                  </a:lnTo>
                  <a:lnTo>
                    <a:pt x="1436997" y="218254"/>
                  </a:lnTo>
                  <a:lnTo>
                    <a:pt x="1436997" y="1091247"/>
                  </a:lnTo>
                  <a:lnTo>
                    <a:pt x="1386950" y="1097011"/>
                  </a:lnTo>
                  <a:lnTo>
                    <a:pt x="1341010" y="1113428"/>
                  </a:lnTo>
                  <a:lnTo>
                    <a:pt x="1300487" y="1139190"/>
                  </a:lnTo>
                  <a:lnTo>
                    <a:pt x="1266690" y="1172987"/>
                  </a:lnTo>
                  <a:lnTo>
                    <a:pt x="1240928" y="1213510"/>
                  </a:lnTo>
                  <a:lnTo>
                    <a:pt x="1224510" y="1259450"/>
                  </a:lnTo>
                  <a:lnTo>
                    <a:pt x="1218747" y="1309497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53492" y="1834846"/>
              <a:ext cx="1437005" cy="1310005"/>
            </a:xfrm>
            <a:custGeom>
              <a:avLst/>
              <a:gdLst/>
              <a:ahLst/>
              <a:cxnLst/>
              <a:rect l="l" t="t" r="r" b="b"/>
              <a:pathLst>
                <a:path w="1437004" h="1310005">
                  <a:moveTo>
                    <a:pt x="0" y="218254"/>
                  </a:moveTo>
                  <a:lnTo>
                    <a:pt x="50046" y="212490"/>
                  </a:lnTo>
                  <a:lnTo>
                    <a:pt x="95986" y="196070"/>
                  </a:lnTo>
                  <a:lnTo>
                    <a:pt x="136509" y="170306"/>
                  </a:lnTo>
                  <a:lnTo>
                    <a:pt x="170306" y="136506"/>
                  </a:lnTo>
                  <a:lnTo>
                    <a:pt x="196068" y="95982"/>
                  </a:lnTo>
                  <a:lnTo>
                    <a:pt x="212486" y="50043"/>
                  </a:lnTo>
                  <a:lnTo>
                    <a:pt x="218249" y="0"/>
                  </a:lnTo>
                  <a:lnTo>
                    <a:pt x="1218747" y="0"/>
                  </a:lnTo>
                  <a:lnTo>
                    <a:pt x="1224510" y="50043"/>
                  </a:lnTo>
                  <a:lnTo>
                    <a:pt x="1240928" y="95982"/>
                  </a:lnTo>
                  <a:lnTo>
                    <a:pt x="1266690" y="136506"/>
                  </a:lnTo>
                  <a:lnTo>
                    <a:pt x="1300487" y="170306"/>
                  </a:lnTo>
                  <a:lnTo>
                    <a:pt x="1341010" y="196070"/>
                  </a:lnTo>
                  <a:lnTo>
                    <a:pt x="1386950" y="212490"/>
                  </a:lnTo>
                  <a:lnTo>
                    <a:pt x="1436997" y="218254"/>
                  </a:lnTo>
                  <a:lnTo>
                    <a:pt x="1436997" y="1091247"/>
                  </a:lnTo>
                  <a:lnTo>
                    <a:pt x="1386950" y="1097011"/>
                  </a:lnTo>
                  <a:lnTo>
                    <a:pt x="1341010" y="1113428"/>
                  </a:lnTo>
                  <a:lnTo>
                    <a:pt x="1300487" y="1139190"/>
                  </a:lnTo>
                  <a:lnTo>
                    <a:pt x="1266690" y="1172987"/>
                  </a:lnTo>
                  <a:lnTo>
                    <a:pt x="1240928" y="1213510"/>
                  </a:lnTo>
                  <a:lnTo>
                    <a:pt x="1224510" y="1259450"/>
                  </a:lnTo>
                  <a:lnTo>
                    <a:pt x="1218747" y="1309497"/>
                  </a:lnTo>
                  <a:lnTo>
                    <a:pt x="218249" y="1309497"/>
                  </a:lnTo>
                  <a:lnTo>
                    <a:pt x="212486" y="1259450"/>
                  </a:lnTo>
                  <a:lnTo>
                    <a:pt x="196068" y="1213510"/>
                  </a:lnTo>
                  <a:lnTo>
                    <a:pt x="170306" y="1172987"/>
                  </a:lnTo>
                  <a:lnTo>
                    <a:pt x="136509" y="1139190"/>
                  </a:lnTo>
                  <a:lnTo>
                    <a:pt x="95986" y="1113428"/>
                  </a:lnTo>
                  <a:lnTo>
                    <a:pt x="50046" y="1097011"/>
                  </a:lnTo>
                  <a:lnTo>
                    <a:pt x="0" y="1091247"/>
                  </a:lnTo>
                  <a:lnTo>
                    <a:pt x="0" y="21825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196252" y="2260234"/>
            <a:ext cx="75247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53340">
              <a:lnSpc>
                <a:spcPts val="1650"/>
              </a:lnSpc>
              <a:spcBef>
                <a:spcPts val="180"/>
              </a:spcBef>
            </a:pPr>
            <a:r>
              <a:rPr dirty="0" sz="1400" spc="5">
                <a:latin typeface="Lato"/>
                <a:cs typeface="Lato"/>
              </a:rPr>
              <a:t>General  </a:t>
            </a:r>
            <a:r>
              <a:rPr dirty="0" sz="1400" spc="-10">
                <a:latin typeface="Lato"/>
                <a:cs typeface="Lato"/>
              </a:rPr>
              <a:t>Defenses</a:t>
            </a:r>
            <a:endParaRPr sz="14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9672" y="1197047"/>
            <a:ext cx="1793239" cy="638175"/>
          </a:xfrm>
          <a:prstGeom prst="rect">
            <a:avLst/>
          </a:prstGeom>
          <a:solidFill>
            <a:srgbClr val="CFE1F2"/>
          </a:solidFill>
          <a:ln w="19049">
            <a:solidFill>
              <a:srgbClr val="595959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1400">
                <a:latin typeface="Lato"/>
                <a:cs typeface="Lato"/>
              </a:rPr>
              <a:t>Cryptography</a:t>
            </a:r>
            <a:endParaRPr sz="1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9672" y="3144343"/>
            <a:ext cx="1793239" cy="638175"/>
          </a:xfrm>
          <a:prstGeom prst="rect">
            <a:avLst/>
          </a:prstGeom>
          <a:solidFill>
            <a:srgbClr val="CFE1F2"/>
          </a:solidFill>
          <a:ln w="19049">
            <a:solidFill>
              <a:srgbClr val="595959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dirty="0" sz="1400" spc="5">
                <a:latin typeface="Lato"/>
                <a:cs typeface="Lato"/>
              </a:rPr>
              <a:t>Differential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Privacy</a:t>
            </a:r>
            <a:endParaRPr sz="140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1512" y="1197047"/>
            <a:ext cx="1793239" cy="638175"/>
          </a:xfrm>
          <a:prstGeom prst="rect">
            <a:avLst/>
          </a:prstGeom>
          <a:solidFill>
            <a:srgbClr val="CFE1F2"/>
          </a:solidFill>
          <a:ln w="19049">
            <a:solidFill>
              <a:srgbClr val="595959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marL="353060" marR="186055" indent="-158750">
              <a:lnSpc>
                <a:spcPts val="1650"/>
              </a:lnSpc>
              <a:spcBef>
                <a:spcPts val="885"/>
              </a:spcBef>
            </a:pPr>
            <a:r>
              <a:rPr dirty="0" sz="1400" spc="-10">
                <a:latin typeface="Lato"/>
                <a:cs typeface="Lato"/>
              </a:rPr>
              <a:t>Trusted</a:t>
            </a:r>
            <a:r>
              <a:rPr dirty="0" sz="1400" spc="-15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Execution  </a:t>
            </a:r>
            <a:r>
              <a:rPr dirty="0" sz="1400">
                <a:latin typeface="Lato"/>
                <a:cs typeface="Lato"/>
              </a:rPr>
              <a:t>Environments</a:t>
            </a:r>
            <a:endParaRPr sz="14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1512" y="3144343"/>
            <a:ext cx="1793239" cy="638175"/>
          </a:xfrm>
          <a:prstGeom prst="rect">
            <a:avLst/>
          </a:prstGeom>
          <a:solidFill>
            <a:srgbClr val="CFE1F2"/>
          </a:solidFill>
          <a:ln w="19049">
            <a:solidFill>
              <a:srgbClr val="595959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marL="431165" marR="422909" indent="15875">
              <a:lnSpc>
                <a:spcPts val="1650"/>
              </a:lnSpc>
              <a:spcBef>
                <a:spcPts val="885"/>
              </a:spcBef>
            </a:pPr>
            <a:r>
              <a:rPr dirty="0" sz="1400" spc="-25">
                <a:latin typeface="Lato"/>
                <a:cs typeface="Lato"/>
              </a:rPr>
              <a:t>ML-Speciﬁc  </a:t>
            </a:r>
            <a:r>
              <a:rPr dirty="0" sz="1400">
                <a:latin typeface="Lato"/>
                <a:cs typeface="Lato"/>
              </a:rPr>
              <a:t>Approaches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5093" y="1523294"/>
            <a:ext cx="2834005" cy="1932939"/>
            <a:chOff x="3155093" y="1523294"/>
            <a:chExt cx="2834005" cy="1932939"/>
          </a:xfrm>
        </p:grpSpPr>
        <p:sp>
          <p:nvSpPr>
            <p:cNvPr id="12" name="object 12"/>
            <p:cNvSpPr/>
            <p:nvPr/>
          </p:nvSpPr>
          <p:spPr>
            <a:xfrm>
              <a:off x="3233393" y="1585199"/>
              <a:ext cx="628015" cy="478155"/>
            </a:xfrm>
            <a:custGeom>
              <a:avLst/>
              <a:gdLst/>
              <a:ahLst/>
              <a:cxnLst/>
              <a:rect l="l" t="t" r="r" b="b"/>
              <a:pathLst>
                <a:path w="628014" h="478155">
                  <a:moveTo>
                    <a:pt x="627573" y="47794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55093" y="1523294"/>
              <a:ext cx="106899" cy="96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33793" y="2922644"/>
              <a:ext cx="627380" cy="472440"/>
            </a:xfrm>
            <a:custGeom>
              <a:avLst/>
              <a:gdLst/>
              <a:ahLst/>
              <a:cxnLst/>
              <a:rect l="l" t="t" r="r" b="b"/>
              <a:pathLst>
                <a:path w="627379" h="472439">
                  <a:moveTo>
                    <a:pt x="627173" y="0"/>
                  </a:moveTo>
                  <a:lnTo>
                    <a:pt x="0" y="47187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55193" y="3359843"/>
              <a:ext cx="107049" cy="96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98014" y="1585591"/>
              <a:ext cx="613410" cy="471170"/>
            </a:xfrm>
            <a:custGeom>
              <a:avLst/>
              <a:gdLst/>
              <a:ahLst/>
              <a:cxnLst/>
              <a:rect l="l" t="t" r="r" b="b"/>
              <a:pathLst>
                <a:path w="613410" h="471169">
                  <a:moveTo>
                    <a:pt x="0" y="470954"/>
                  </a:moveTo>
                  <a:lnTo>
                    <a:pt x="6128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82188" y="1523391"/>
              <a:ext cx="106774" cy="96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04614" y="2929244"/>
              <a:ext cx="606425" cy="464820"/>
            </a:xfrm>
            <a:custGeom>
              <a:avLst/>
              <a:gdLst/>
              <a:ahLst/>
              <a:cxnLst/>
              <a:rect l="l" t="t" r="r" b="b"/>
              <a:pathLst>
                <a:path w="606425" h="464820">
                  <a:moveTo>
                    <a:pt x="0" y="0"/>
                  </a:moveTo>
                  <a:lnTo>
                    <a:pt x="606173" y="46447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82113" y="3359218"/>
              <a:ext cx="106824" cy="96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1974214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Cryptography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23" y="828781"/>
            <a:ext cx="7292340" cy="1856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Lato"/>
                <a:cs typeface="Lato"/>
              </a:rPr>
              <a:t>Privacy-enhancing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tools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(like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SMPC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FHE)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should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considered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  </a:t>
            </a:r>
            <a:r>
              <a:rPr dirty="0" sz="1800" spc="5">
                <a:latin typeface="Lato"/>
                <a:cs typeface="Lato"/>
              </a:rPr>
              <a:t>securely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train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supervised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machine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learning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models</a:t>
            </a:r>
            <a:endParaRPr sz="1800">
              <a:latin typeface="Lato"/>
              <a:cs typeface="Lato"/>
            </a:endParaRPr>
          </a:p>
          <a:p>
            <a:pPr marL="379095" marR="28956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Users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can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send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encrypted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prediction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requests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while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preserving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  conﬁdentiality </a:t>
            </a:r>
            <a:r>
              <a:rPr dirty="0" sz="1800" spc="-25">
                <a:latin typeface="Lato"/>
                <a:cs typeface="Lato"/>
              </a:rPr>
              <a:t>of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33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Protects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conﬁdentiality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training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8262" y="3026003"/>
            <a:ext cx="2595328" cy="1467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67284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Monitoring</a:t>
            </a:r>
            <a:r>
              <a:rPr dirty="0" spc="-175"/>
              <a:t> </a:t>
            </a:r>
            <a:r>
              <a:rPr dirty="0" spc="25"/>
              <a:t>in</a:t>
            </a:r>
            <a:r>
              <a:rPr dirty="0" spc="-175"/>
              <a:t> </a:t>
            </a:r>
            <a:r>
              <a:rPr dirty="0"/>
              <a:t>ML</a:t>
            </a:r>
            <a:r>
              <a:rPr dirty="0" spc="-175"/>
              <a:t> </a:t>
            </a:r>
            <a:r>
              <a:rPr dirty="0" spc="5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763798" y="1587354"/>
            <a:ext cx="7616825" cy="0"/>
          </a:xfrm>
          <a:custGeom>
            <a:avLst/>
            <a:gdLst/>
            <a:ahLst/>
            <a:cxnLst/>
            <a:rect l="l" t="t" r="r" b="b"/>
            <a:pathLst>
              <a:path w="7616825" h="0">
                <a:moveTo>
                  <a:pt x="0" y="0"/>
                </a:moveTo>
                <a:lnTo>
                  <a:pt x="761638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97362" y="887045"/>
            <a:ext cx="2541905" cy="24352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400685">
              <a:lnSpc>
                <a:spcPct val="101600"/>
              </a:lnSpc>
              <a:spcBef>
                <a:spcPts val="70"/>
              </a:spcBef>
            </a:pPr>
            <a:r>
              <a:rPr dirty="0" sz="1600" spc="-5" b="1">
                <a:solidFill>
                  <a:srgbClr val="741A46"/>
                </a:solidFill>
                <a:latin typeface="Lato"/>
                <a:cs typeface="Lato"/>
              </a:rPr>
              <a:t>System </a:t>
            </a:r>
            <a:r>
              <a:rPr dirty="0" sz="1600" spc="10" b="1">
                <a:solidFill>
                  <a:srgbClr val="741A46"/>
                </a:solidFill>
                <a:latin typeface="Lato"/>
                <a:cs typeface="Lato"/>
              </a:rPr>
              <a:t>monitoring  </a:t>
            </a:r>
            <a:r>
              <a:rPr dirty="0" sz="1600" spc="5" b="1">
                <a:solidFill>
                  <a:srgbClr val="741A46"/>
                </a:solidFill>
                <a:latin typeface="Lato"/>
                <a:cs typeface="Lato"/>
              </a:rPr>
              <a:t>(non-functional</a:t>
            </a:r>
            <a:r>
              <a:rPr dirty="0" sz="1600" spc="-80" b="1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dirty="0" sz="1600" spc="10" b="1">
                <a:solidFill>
                  <a:srgbClr val="741A46"/>
                </a:solidFill>
                <a:latin typeface="Lato"/>
                <a:cs typeface="Lato"/>
              </a:rPr>
              <a:t>monitoring)</a:t>
            </a:r>
            <a:endParaRPr sz="1600">
              <a:latin typeface="Lato"/>
              <a:cs typeface="Lato"/>
            </a:endParaRPr>
          </a:p>
          <a:p>
            <a:pPr algn="ctr" marL="261620" marR="434975">
              <a:lnSpc>
                <a:spcPts val="5070"/>
              </a:lnSpc>
              <a:spcBef>
                <a:spcPts val="575"/>
              </a:spcBef>
            </a:pPr>
            <a:r>
              <a:rPr dirty="0" sz="1600" spc="-5">
                <a:latin typeface="Lato"/>
                <a:cs typeface="Lato"/>
              </a:rPr>
              <a:t>System</a:t>
            </a:r>
            <a:r>
              <a:rPr dirty="0" sz="1600" spc="-13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performance  </a:t>
            </a:r>
            <a:r>
              <a:rPr dirty="0" sz="1600" spc="-5">
                <a:latin typeface="Lato"/>
                <a:cs typeface="Lato"/>
              </a:rPr>
              <a:t>System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status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Lato"/>
              <a:cs typeface="Lato"/>
            </a:endParaRPr>
          </a:p>
          <a:p>
            <a:pPr algn="ctr" marR="173355">
              <a:lnSpc>
                <a:spcPct val="100000"/>
              </a:lnSpc>
            </a:pPr>
            <a:r>
              <a:rPr dirty="0" sz="1600" spc="-5">
                <a:latin typeface="Lato"/>
                <a:cs typeface="Lato"/>
              </a:rPr>
              <a:t>System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20">
                <a:latin typeface="Lato"/>
                <a:cs typeface="Lato"/>
              </a:rPr>
              <a:t>reliability</a:t>
            </a:r>
            <a:endParaRPr sz="16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699" y="887045"/>
            <a:ext cx="2519045" cy="30797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241300" marR="172085" indent="-635">
              <a:lnSpc>
                <a:spcPct val="101600"/>
              </a:lnSpc>
              <a:spcBef>
                <a:spcPts val="70"/>
              </a:spcBef>
            </a:pPr>
            <a:r>
              <a:rPr dirty="0" sz="1600" spc="-15" b="1">
                <a:solidFill>
                  <a:srgbClr val="38751C"/>
                </a:solidFill>
                <a:latin typeface="Lato"/>
                <a:cs typeface="Lato"/>
              </a:rPr>
              <a:t>ML </a:t>
            </a:r>
            <a:r>
              <a:rPr dirty="0" sz="1600" spc="5" b="1">
                <a:solidFill>
                  <a:srgbClr val="38751C"/>
                </a:solidFill>
                <a:latin typeface="Lato"/>
                <a:cs typeface="Lato"/>
              </a:rPr>
              <a:t>Monitoring  </a:t>
            </a:r>
            <a:r>
              <a:rPr dirty="0" sz="1600" spc="10" b="1">
                <a:solidFill>
                  <a:srgbClr val="38751C"/>
                </a:solidFill>
                <a:latin typeface="Lato"/>
                <a:cs typeface="Lato"/>
              </a:rPr>
              <a:t>(functional</a:t>
            </a:r>
            <a:r>
              <a:rPr dirty="0" sz="1600" spc="-95" b="1">
                <a:solidFill>
                  <a:srgbClr val="38751C"/>
                </a:solidFill>
                <a:latin typeface="Lato"/>
                <a:cs typeface="Lato"/>
              </a:rPr>
              <a:t> </a:t>
            </a:r>
            <a:r>
              <a:rPr dirty="0" sz="1600" spc="10" b="1">
                <a:solidFill>
                  <a:srgbClr val="38751C"/>
                </a:solidFill>
                <a:latin typeface="Lato"/>
                <a:cs typeface="Lato"/>
              </a:rPr>
              <a:t>monitoring)</a:t>
            </a:r>
            <a:endParaRPr sz="1600">
              <a:latin typeface="Lato"/>
              <a:cs typeface="Lato"/>
            </a:endParaRPr>
          </a:p>
          <a:p>
            <a:pPr algn="ctr" marL="210820" marR="203200">
              <a:lnSpc>
                <a:spcPts val="5070"/>
              </a:lnSpc>
              <a:spcBef>
                <a:spcPts val="575"/>
              </a:spcBef>
            </a:pPr>
            <a:r>
              <a:rPr dirty="0" sz="1600" spc="5">
                <a:latin typeface="Lato"/>
                <a:cs typeface="Lato"/>
              </a:rPr>
              <a:t>Predictive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performance  Changes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serving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data</a:t>
            </a:r>
            <a:endParaRPr sz="1600">
              <a:latin typeface="Lato"/>
              <a:cs typeface="Lato"/>
            </a:endParaRPr>
          </a:p>
          <a:p>
            <a:pPr algn="ctr" marL="12065" marR="5080">
              <a:lnSpc>
                <a:spcPts val="5070"/>
              </a:lnSpc>
              <a:spcBef>
                <a:spcPts val="10"/>
              </a:spcBef>
            </a:pPr>
            <a:r>
              <a:rPr dirty="0" sz="1600" spc="10">
                <a:latin typeface="Lato"/>
                <a:cs typeface="Lato"/>
              </a:rPr>
              <a:t>Metrics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used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during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training  Characteristics </a:t>
            </a:r>
            <a:r>
              <a:rPr dirty="0" sz="1600" spc="-20">
                <a:latin typeface="Lato"/>
                <a:cs typeface="Lato"/>
              </a:rPr>
              <a:t>of</a:t>
            </a:r>
            <a:r>
              <a:rPr dirty="0" sz="1600" spc="-229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features</a:t>
            </a:r>
            <a:endParaRPr sz="16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3691" y="1158770"/>
            <a:ext cx="0" cy="3145790"/>
          </a:xfrm>
          <a:custGeom>
            <a:avLst/>
            <a:gdLst/>
            <a:ahLst/>
            <a:cxnLst/>
            <a:rect l="l" t="t" r="r" b="b"/>
            <a:pathLst>
              <a:path w="0" h="3145790">
                <a:moveTo>
                  <a:pt x="0" y="3145496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75971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Differential</a:t>
            </a:r>
            <a:r>
              <a:rPr dirty="0" spc="-180"/>
              <a:t> </a:t>
            </a:r>
            <a:r>
              <a:rPr dirty="0" spc="25"/>
              <a:t>Privacy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924" y="791519"/>
            <a:ext cx="77806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-5">
                <a:solidFill>
                  <a:srgbClr val="1F2121"/>
                </a:solidFill>
                <a:latin typeface="Lato"/>
                <a:cs typeface="Lato"/>
              </a:rPr>
              <a:t>System </a:t>
            </a:r>
            <a:r>
              <a:rPr dirty="0" sz="1600" spc="5">
                <a:solidFill>
                  <a:srgbClr val="1F2121"/>
                </a:solidFill>
                <a:latin typeface="Lato"/>
                <a:cs typeface="Lato"/>
              </a:rPr>
              <a:t>for publicly </a:t>
            </a:r>
            <a:r>
              <a:rPr dirty="0" sz="1600" spc="10">
                <a:solidFill>
                  <a:srgbClr val="1F2121"/>
                </a:solidFill>
                <a:latin typeface="Lato"/>
                <a:cs typeface="Lato"/>
              </a:rPr>
              <a:t>sharing </a:t>
            </a:r>
            <a:r>
              <a:rPr dirty="0" sz="1600" spc="5">
                <a:solidFill>
                  <a:srgbClr val="1F2121"/>
                </a:solidFill>
                <a:latin typeface="Lato"/>
                <a:cs typeface="Lato"/>
              </a:rPr>
              <a:t>information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about </a:t>
            </a:r>
            <a:r>
              <a:rPr dirty="0" sz="1600" spc="15">
                <a:solidFill>
                  <a:srgbClr val="1F2121"/>
                </a:solidFill>
                <a:latin typeface="Lato"/>
                <a:cs typeface="Lato"/>
              </a:rPr>
              <a:t>a </a:t>
            </a:r>
            <a:r>
              <a:rPr dirty="0" sz="1600" spc="10">
                <a:solidFill>
                  <a:srgbClr val="1F2121"/>
                </a:solidFill>
                <a:latin typeface="Lato"/>
                <a:cs typeface="Lato"/>
              </a:rPr>
              <a:t>dataset </a:t>
            </a:r>
            <a:r>
              <a:rPr dirty="0" sz="1600" spc="-20">
                <a:solidFill>
                  <a:srgbClr val="1F2121"/>
                </a:solidFill>
                <a:latin typeface="Lato"/>
                <a:cs typeface="Lato"/>
              </a:rPr>
              <a:t>by </a:t>
            </a:r>
            <a:r>
              <a:rPr dirty="0" sz="1600" spc="5">
                <a:solidFill>
                  <a:srgbClr val="1F2121"/>
                </a:solidFill>
                <a:latin typeface="Lato"/>
                <a:cs typeface="Lato"/>
              </a:rPr>
              <a:t>describing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the </a:t>
            </a:r>
            <a:r>
              <a:rPr dirty="0" sz="1600" spc="10">
                <a:solidFill>
                  <a:srgbClr val="1F2121"/>
                </a:solidFill>
                <a:latin typeface="Lato"/>
                <a:cs typeface="Lato"/>
              </a:rPr>
              <a:t>patterns </a:t>
            </a:r>
            <a:r>
              <a:rPr dirty="0" sz="1600" spc="-20">
                <a:solidFill>
                  <a:srgbClr val="1F2121"/>
                </a:solidFill>
                <a:latin typeface="Lato"/>
                <a:cs typeface="Lato"/>
              </a:rPr>
              <a:t>of 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groups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F2121"/>
                </a:solidFill>
                <a:latin typeface="Lato"/>
                <a:cs typeface="Lato"/>
              </a:rPr>
              <a:t>within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1"/>
                </a:solidFill>
                <a:latin typeface="Lato"/>
                <a:cs typeface="Lato"/>
              </a:rPr>
              <a:t>dataset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while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withholding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F2121"/>
                </a:solidFill>
                <a:latin typeface="Lato"/>
                <a:cs typeface="Lato"/>
              </a:rPr>
              <a:t>information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about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1"/>
                </a:solidFill>
                <a:latin typeface="Lato"/>
                <a:cs typeface="Lato"/>
              </a:rPr>
              <a:t>individuals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1"/>
                </a:solidFill>
                <a:latin typeface="Lato"/>
                <a:cs typeface="Lato"/>
              </a:rPr>
              <a:t>in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6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1"/>
                </a:solidFill>
                <a:latin typeface="Lato"/>
                <a:cs typeface="Lato"/>
              </a:rPr>
              <a:t>dataset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4681" y="1823683"/>
            <a:ext cx="6780363" cy="2229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25462" y="1991180"/>
            <a:ext cx="268097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74394" marR="5080" indent="-862330">
              <a:lnSpc>
                <a:spcPts val="1650"/>
              </a:lnSpc>
              <a:spcBef>
                <a:spcPts val="180"/>
              </a:spcBef>
            </a:pPr>
            <a:r>
              <a:rPr dirty="0" sz="1400" spc="10">
                <a:latin typeface="Lato"/>
                <a:cs typeface="Lato"/>
              </a:rPr>
              <a:t>Privacy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Preserving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Model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Training  </a:t>
            </a:r>
            <a:r>
              <a:rPr dirty="0" sz="1400">
                <a:latin typeface="Lato"/>
                <a:cs typeface="Lato"/>
              </a:rPr>
              <a:t>Approaches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422" y="3548992"/>
            <a:ext cx="4400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0">
                <a:latin typeface="Lato"/>
                <a:cs typeface="Lato"/>
              </a:rPr>
              <a:t>P</a:t>
            </a:r>
            <a:r>
              <a:rPr dirty="0" sz="1400" spc="-95">
                <a:latin typeface="Lato"/>
                <a:cs typeface="Lato"/>
              </a:rPr>
              <a:t>A</a:t>
            </a:r>
            <a:r>
              <a:rPr dirty="0" sz="1400">
                <a:latin typeface="Lato"/>
                <a:cs typeface="Lato"/>
              </a:rPr>
              <a:t>TE</a:t>
            </a:r>
            <a:endParaRPr sz="14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6154" y="3495395"/>
            <a:ext cx="688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Lato"/>
                <a:cs typeface="Lato"/>
              </a:rPr>
              <a:t>DP-SGD</a:t>
            </a:r>
            <a:endParaRPr sz="1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5859" y="3441826"/>
            <a:ext cx="4679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Lato"/>
                <a:cs typeface="Lato"/>
              </a:rPr>
              <a:t>CaPC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1494" y="2593594"/>
            <a:ext cx="4106545" cy="763270"/>
            <a:chOff x="2811494" y="2593594"/>
            <a:chExt cx="4106545" cy="763270"/>
          </a:xfrm>
        </p:grpSpPr>
        <p:sp>
          <p:nvSpPr>
            <p:cNvPr id="10" name="object 10"/>
            <p:cNvSpPr/>
            <p:nvPr/>
          </p:nvSpPr>
          <p:spPr>
            <a:xfrm>
              <a:off x="2993443" y="2612644"/>
              <a:ext cx="1871980" cy="666115"/>
            </a:xfrm>
            <a:custGeom>
              <a:avLst/>
              <a:gdLst/>
              <a:ahLst/>
              <a:cxnLst/>
              <a:rect l="l" t="t" r="r" b="b"/>
              <a:pathLst>
                <a:path w="1871979" h="666114">
                  <a:moveTo>
                    <a:pt x="1871421" y="0"/>
                  </a:moveTo>
                  <a:lnTo>
                    <a:pt x="0" y="66587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11494" y="3200168"/>
              <a:ext cx="222099" cy="156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64865" y="2612644"/>
              <a:ext cx="1870075" cy="617220"/>
            </a:xfrm>
            <a:custGeom>
              <a:avLst/>
              <a:gdLst/>
              <a:ahLst/>
              <a:cxnLst/>
              <a:rect l="l" t="t" r="r" b="b"/>
              <a:pathLst>
                <a:path w="1870075" h="617219">
                  <a:moveTo>
                    <a:pt x="0" y="0"/>
                  </a:moveTo>
                  <a:lnTo>
                    <a:pt x="1869721" y="61714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95811" y="3150968"/>
              <a:ext cx="221999" cy="157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2679"/>
            <a:ext cx="7835265" cy="3790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00" spc="20"/>
              <a:t>Differentially-Private</a:t>
            </a:r>
            <a:r>
              <a:rPr dirty="0" sz="2300" spc="-140"/>
              <a:t> </a:t>
            </a:r>
            <a:r>
              <a:rPr dirty="0" sz="2300" spc="10"/>
              <a:t>Stochastic</a:t>
            </a:r>
            <a:r>
              <a:rPr dirty="0" sz="2300" spc="-140"/>
              <a:t> </a:t>
            </a:r>
            <a:r>
              <a:rPr dirty="0" sz="2300" spc="25"/>
              <a:t>Gradient</a:t>
            </a:r>
            <a:r>
              <a:rPr dirty="0" sz="2300" spc="-135"/>
              <a:t> </a:t>
            </a:r>
            <a:r>
              <a:rPr dirty="0" sz="2300" spc="5"/>
              <a:t>Descent</a:t>
            </a:r>
            <a:r>
              <a:rPr dirty="0" sz="2300" spc="-140"/>
              <a:t> </a:t>
            </a:r>
            <a:r>
              <a:rPr dirty="0" sz="2300" spc="10"/>
              <a:t>(DP-SGD)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629448" y="1065204"/>
            <a:ext cx="7611745" cy="150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Lato"/>
                <a:cs typeface="Lato"/>
              </a:rPr>
              <a:t>Applies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differential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during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training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Modiﬁes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minibatch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stochastic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optimization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process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latin typeface="Lato"/>
                <a:cs typeface="Lato"/>
              </a:rPr>
              <a:t>Trained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retains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differential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because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post-processing  </a:t>
            </a:r>
            <a:r>
              <a:rPr dirty="0" sz="1800" spc="5">
                <a:latin typeface="Lato"/>
                <a:cs typeface="Lato"/>
              </a:rPr>
              <a:t>immunity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property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differential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91134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5"/>
              <a:t>Private</a:t>
            </a:r>
            <a:r>
              <a:rPr dirty="0" spc="-150"/>
              <a:t> </a:t>
            </a:r>
            <a:r>
              <a:rPr dirty="0" spc="15"/>
              <a:t>Aggregation</a:t>
            </a:r>
            <a:r>
              <a:rPr dirty="0" spc="-145"/>
              <a:t> </a:t>
            </a:r>
            <a:r>
              <a:rPr dirty="0" spc="-25"/>
              <a:t>of</a:t>
            </a:r>
            <a:r>
              <a:rPr dirty="0" spc="-150"/>
              <a:t> </a:t>
            </a:r>
            <a:r>
              <a:rPr dirty="0" spc="-20"/>
              <a:t>Teacher</a:t>
            </a:r>
            <a:r>
              <a:rPr dirty="0" spc="-145"/>
              <a:t> </a:t>
            </a:r>
            <a:r>
              <a:rPr dirty="0" spc="10"/>
              <a:t>Ensembles</a:t>
            </a:r>
            <a:r>
              <a:rPr dirty="0" spc="-150"/>
              <a:t> </a:t>
            </a:r>
            <a:r>
              <a:rPr dirty="0" spc="-15"/>
              <a:t>(PATE)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2411" y="1576599"/>
            <a:ext cx="1081405" cy="572770"/>
          </a:xfrm>
          <a:prstGeom prst="rect">
            <a:avLst/>
          </a:prstGeom>
          <a:solidFill>
            <a:srgbClr val="CFE1F2"/>
          </a:solidFill>
          <a:ln w="19049">
            <a:solidFill>
              <a:srgbClr val="595959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31445" marR="123825" indent="236220">
              <a:lnSpc>
                <a:spcPct val="100000"/>
              </a:lnSpc>
              <a:spcBef>
                <a:spcPts val="1015"/>
              </a:spcBef>
            </a:pPr>
            <a:r>
              <a:rPr dirty="0" sz="1000" spc="5">
                <a:latin typeface="Lato"/>
                <a:cs typeface="Lato"/>
              </a:rPr>
              <a:t>Public  </a:t>
            </a:r>
            <a:r>
              <a:rPr dirty="0" sz="1000">
                <a:latin typeface="Lato"/>
                <a:cs typeface="Lato"/>
              </a:rPr>
              <a:t>unlabeled</a:t>
            </a:r>
            <a:r>
              <a:rPr dirty="0" sz="1000" spc="-110">
                <a:latin typeface="Lato"/>
                <a:cs typeface="Lato"/>
              </a:rPr>
              <a:t> </a:t>
            </a:r>
            <a:r>
              <a:rPr dirty="0" sz="1000" spc="5">
                <a:latin typeface="Lato"/>
                <a:cs typeface="Lato"/>
              </a:rPr>
              <a:t>data</a:t>
            </a:r>
            <a:endParaRPr sz="1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1937" y="662123"/>
            <a:ext cx="0" cy="3754120"/>
          </a:xfrm>
          <a:custGeom>
            <a:avLst/>
            <a:gdLst/>
            <a:ahLst/>
            <a:cxnLst/>
            <a:rect l="l" t="t" r="r" b="b"/>
            <a:pathLst>
              <a:path w="0" h="3754120">
                <a:moveTo>
                  <a:pt x="0" y="0"/>
                </a:moveTo>
                <a:lnTo>
                  <a:pt x="0" y="3753592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39828" y="730068"/>
            <a:ext cx="33540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0105" algn="l"/>
              </a:tabLst>
            </a:pPr>
            <a:r>
              <a:rPr dirty="0" sz="1000" spc="-5">
                <a:latin typeface="Lato"/>
                <a:cs typeface="Lato"/>
              </a:rPr>
              <a:t>Not </a:t>
            </a:r>
            <a:r>
              <a:rPr dirty="0" sz="1000">
                <a:latin typeface="Lato"/>
                <a:cs typeface="Lato"/>
              </a:rPr>
              <a:t>accessible</a:t>
            </a:r>
            <a:r>
              <a:rPr dirty="0" sz="1000" spc="-110">
                <a:latin typeface="Lato"/>
                <a:cs typeface="Lato"/>
              </a:rPr>
              <a:t> </a:t>
            </a:r>
            <a:r>
              <a:rPr dirty="0" sz="1000" spc="-10">
                <a:latin typeface="Lato"/>
                <a:cs typeface="Lato"/>
              </a:rPr>
              <a:t>by</a:t>
            </a:r>
            <a:r>
              <a:rPr dirty="0" sz="1000" spc="-60">
                <a:latin typeface="Lato"/>
                <a:cs typeface="Lato"/>
              </a:rPr>
              <a:t> </a:t>
            </a:r>
            <a:r>
              <a:rPr dirty="0" sz="1000" spc="5">
                <a:latin typeface="Lato"/>
                <a:cs typeface="Lato"/>
              </a:rPr>
              <a:t>attacker	</a:t>
            </a:r>
            <a:r>
              <a:rPr dirty="0" sz="1000">
                <a:latin typeface="Lato"/>
                <a:cs typeface="Lato"/>
              </a:rPr>
              <a:t>Accessible </a:t>
            </a:r>
            <a:r>
              <a:rPr dirty="0" sz="1000" spc="-10">
                <a:latin typeface="Lato"/>
                <a:cs typeface="Lato"/>
              </a:rPr>
              <a:t>by</a:t>
            </a:r>
            <a:r>
              <a:rPr dirty="0" sz="1000" spc="-180">
                <a:latin typeface="Lato"/>
                <a:cs typeface="Lato"/>
              </a:rPr>
              <a:t> </a:t>
            </a:r>
            <a:r>
              <a:rPr dirty="0" sz="1000" spc="5">
                <a:latin typeface="Lato"/>
                <a:cs typeface="Lato"/>
              </a:rPr>
              <a:t>attacker</a:t>
            </a:r>
            <a:endParaRPr sz="10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2240" y="2844419"/>
            <a:ext cx="1081405" cy="572770"/>
          </a:xfrm>
          <a:prstGeom prst="rect">
            <a:avLst/>
          </a:prstGeom>
          <a:solidFill>
            <a:srgbClr val="CFE1F2"/>
          </a:solidFill>
          <a:ln w="19049">
            <a:solidFill>
              <a:srgbClr val="59595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dirty="0" sz="1000" spc="5">
                <a:latin typeface="Lato"/>
                <a:cs typeface="Lato"/>
              </a:rPr>
              <a:t>Predictions</a:t>
            </a:r>
            <a:endParaRPr sz="10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21689" y="2223170"/>
            <a:ext cx="82550" cy="613410"/>
            <a:chOff x="5421689" y="2223170"/>
            <a:chExt cx="82550" cy="613410"/>
          </a:xfrm>
        </p:grpSpPr>
        <p:sp>
          <p:nvSpPr>
            <p:cNvPr id="8" name="object 8"/>
            <p:cNvSpPr/>
            <p:nvPr/>
          </p:nvSpPr>
          <p:spPr>
            <a:xfrm>
              <a:off x="5462664" y="2223170"/>
              <a:ext cx="0" cy="517525"/>
            </a:xfrm>
            <a:custGeom>
              <a:avLst/>
              <a:gdLst/>
              <a:ahLst/>
              <a:cxnLst/>
              <a:rect l="l" t="t" r="r" b="b"/>
              <a:pathLst>
                <a:path w="0" h="517525">
                  <a:moveTo>
                    <a:pt x="0" y="0"/>
                  </a:moveTo>
                  <a:lnTo>
                    <a:pt x="0" y="51719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21689" y="2730844"/>
              <a:ext cx="81974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993612" y="1818511"/>
            <a:ext cx="1461135" cy="1630680"/>
            <a:chOff x="5993612" y="1818511"/>
            <a:chExt cx="1461135" cy="1630680"/>
          </a:xfrm>
        </p:grpSpPr>
        <p:sp>
          <p:nvSpPr>
            <p:cNvPr id="11" name="object 11"/>
            <p:cNvSpPr/>
            <p:nvPr/>
          </p:nvSpPr>
          <p:spPr>
            <a:xfrm>
              <a:off x="6097412" y="1859501"/>
              <a:ext cx="375285" cy="3810"/>
            </a:xfrm>
            <a:custGeom>
              <a:avLst/>
              <a:gdLst/>
              <a:ahLst/>
              <a:cxnLst/>
              <a:rect l="l" t="t" r="r" b="b"/>
              <a:pathLst>
                <a:path w="375285" h="3810">
                  <a:moveTo>
                    <a:pt x="374999" y="344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01437" y="1818511"/>
              <a:ext cx="105774" cy="81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03137" y="3129093"/>
              <a:ext cx="441325" cy="1905"/>
            </a:xfrm>
            <a:custGeom>
              <a:avLst/>
              <a:gdLst/>
              <a:ahLst/>
              <a:cxnLst/>
              <a:rect l="l" t="t" r="r" b="b"/>
              <a:pathLst>
                <a:path w="441325" h="1905">
                  <a:moveTo>
                    <a:pt x="0" y="1674"/>
                  </a:moveTo>
                  <a:lnTo>
                    <a:pt x="4412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34786" y="3088118"/>
              <a:ext cx="105624" cy="81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58861" y="2809844"/>
              <a:ext cx="886460" cy="629920"/>
            </a:xfrm>
            <a:custGeom>
              <a:avLst/>
              <a:gdLst/>
              <a:ahLst/>
              <a:cxnLst/>
              <a:rect l="l" t="t" r="r" b="b"/>
              <a:pathLst>
                <a:path w="886459" h="629920">
                  <a:moveTo>
                    <a:pt x="243854" y="629744"/>
                  </a:moveTo>
                  <a:lnTo>
                    <a:pt x="203073" y="628826"/>
                  </a:lnTo>
                  <a:lnTo>
                    <a:pt x="158796" y="625247"/>
                  </a:lnTo>
                  <a:lnTo>
                    <a:pt x="110525" y="618725"/>
                  </a:lnTo>
                  <a:lnTo>
                    <a:pt x="57759" y="608978"/>
                  </a:lnTo>
                  <a:lnTo>
                    <a:pt x="0" y="595723"/>
                  </a:lnTo>
                  <a:lnTo>
                    <a:pt x="0" y="0"/>
                  </a:lnTo>
                  <a:lnTo>
                    <a:pt x="886198" y="0"/>
                  </a:lnTo>
                  <a:lnTo>
                    <a:pt x="886198" y="511548"/>
                  </a:lnTo>
                  <a:lnTo>
                    <a:pt x="828438" y="512710"/>
                  </a:lnTo>
                  <a:lnTo>
                    <a:pt x="775673" y="516005"/>
                  </a:lnTo>
                  <a:lnTo>
                    <a:pt x="727401" y="521153"/>
                  </a:lnTo>
                  <a:lnTo>
                    <a:pt x="683124" y="527871"/>
                  </a:lnTo>
                  <a:lnTo>
                    <a:pt x="642343" y="535877"/>
                  </a:lnTo>
                  <a:lnTo>
                    <a:pt x="604558" y="544889"/>
                  </a:lnTo>
                  <a:lnTo>
                    <a:pt x="535980" y="564803"/>
                  </a:lnTo>
                  <a:lnTo>
                    <a:pt x="473393" y="585356"/>
                  </a:lnTo>
                  <a:lnTo>
                    <a:pt x="443099" y="595167"/>
                  </a:lnTo>
                  <a:lnTo>
                    <a:pt x="382010" y="612448"/>
                  </a:lnTo>
                  <a:lnTo>
                    <a:pt x="316927" y="624725"/>
                  </a:lnTo>
                  <a:lnTo>
                    <a:pt x="281639" y="628283"/>
                  </a:lnTo>
                  <a:lnTo>
                    <a:pt x="243854" y="629744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58861" y="2809844"/>
              <a:ext cx="886460" cy="629920"/>
            </a:xfrm>
            <a:custGeom>
              <a:avLst/>
              <a:gdLst/>
              <a:ahLst/>
              <a:cxnLst/>
              <a:rect l="l" t="t" r="r" b="b"/>
              <a:pathLst>
                <a:path w="886459" h="629920">
                  <a:moveTo>
                    <a:pt x="0" y="0"/>
                  </a:moveTo>
                  <a:lnTo>
                    <a:pt x="886198" y="0"/>
                  </a:lnTo>
                  <a:lnTo>
                    <a:pt x="886198" y="511548"/>
                  </a:lnTo>
                  <a:lnTo>
                    <a:pt x="828438" y="512710"/>
                  </a:lnTo>
                  <a:lnTo>
                    <a:pt x="775673" y="516005"/>
                  </a:lnTo>
                  <a:lnTo>
                    <a:pt x="727401" y="521153"/>
                  </a:lnTo>
                  <a:lnTo>
                    <a:pt x="683124" y="527871"/>
                  </a:lnTo>
                  <a:lnTo>
                    <a:pt x="642343" y="535877"/>
                  </a:lnTo>
                  <a:lnTo>
                    <a:pt x="604558" y="544889"/>
                  </a:lnTo>
                  <a:lnTo>
                    <a:pt x="535980" y="564803"/>
                  </a:lnTo>
                  <a:lnTo>
                    <a:pt x="473393" y="585356"/>
                  </a:lnTo>
                  <a:lnTo>
                    <a:pt x="443099" y="595167"/>
                  </a:lnTo>
                  <a:lnTo>
                    <a:pt x="382010" y="612448"/>
                  </a:lnTo>
                  <a:lnTo>
                    <a:pt x="316927" y="624725"/>
                  </a:lnTo>
                  <a:lnTo>
                    <a:pt x="243854" y="629744"/>
                  </a:lnTo>
                  <a:lnTo>
                    <a:pt x="203073" y="628826"/>
                  </a:lnTo>
                  <a:lnTo>
                    <a:pt x="158796" y="625247"/>
                  </a:lnTo>
                  <a:lnTo>
                    <a:pt x="110525" y="618725"/>
                  </a:lnTo>
                  <a:lnTo>
                    <a:pt x="57759" y="608978"/>
                  </a:lnTo>
                  <a:lnTo>
                    <a:pt x="0" y="595723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768929" y="2971641"/>
            <a:ext cx="466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ato"/>
                <a:cs typeface="Lato"/>
              </a:rPr>
              <a:t>Student</a:t>
            </a:r>
            <a:endParaRPr sz="10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63359" y="3089243"/>
            <a:ext cx="772160" cy="82550"/>
            <a:chOff x="7463359" y="3089243"/>
            <a:chExt cx="772160" cy="82550"/>
          </a:xfrm>
        </p:grpSpPr>
        <p:sp>
          <p:nvSpPr>
            <p:cNvPr id="19" name="object 19"/>
            <p:cNvSpPr/>
            <p:nvPr/>
          </p:nvSpPr>
          <p:spPr>
            <a:xfrm>
              <a:off x="7559334" y="3130243"/>
              <a:ext cx="666750" cy="8890"/>
            </a:xfrm>
            <a:custGeom>
              <a:avLst/>
              <a:gdLst/>
              <a:ahLst/>
              <a:cxnLst/>
              <a:rect l="l" t="t" r="r" b="b"/>
              <a:pathLst>
                <a:path w="666750" h="8889">
                  <a:moveTo>
                    <a:pt x="666598" y="84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63359" y="3089243"/>
              <a:ext cx="105899" cy="81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729509" y="2916901"/>
            <a:ext cx="5911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ato"/>
                <a:cs typeface="Lato"/>
              </a:rPr>
              <a:t>Requests</a:t>
            </a:r>
            <a:endParaRPr sz="11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961" y="1333547"/>
            <a:ext cx="886460" cy="1169035"/>
          </a:xfrm>
          <a:prstGeom prst="rect">
            <a:avLst/>
          </a:prstGeom>
          <a:solidFill>
            <a:srgbClr val="FF9900"/>
          </a:solidFill>
          <a:ln w="19049">
            <a:solidFill>
              <a:srgbClr val="59595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319405" marR="184150" indent="-127635">
              <a:lnSpc>
                <a:spcPct val="100000"/>
              </a:lnSpc>
            </a:pPr>
            <a:r>
              <a:rPr dirty="0" sz="1000">
                <a:latin typeface="Lato"/>
                <a:cs typeface="Lato"/>
              </a:rPr>
              <a:t>Sensiti</a:t>
            </a:r>
            <a:r>
              <a:rPr dirty="0" sz="1000" spc="-15">
                <a:latin typeface="Lato"/>
                <a:cs typeface="Lato"/>
              </a:rPr>
              <a:t>v</a:t>
            </a:r>
            <a:r>
              <a:rPr dirty="0" sz="1000" spc="-5">
                <a:latin typeface="Lato"/>
                <a:cs typeface="Lato"/>
              </a:rPr>
              <a:t>e  </a:t>
            </a:r>
            <a:r>
              <a:rPr dirty="0" sz="1000" spc="5">
                <a:latin typeface="Lato"/>
                <a:cs typeface="Lato"/>
              </a:rPr>
              <a:t>data</a:t>
            </a:r>
            <a:endParaRPr sz="1000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5083" y="1700821"/>
            <a:ext cx="1040765" cy="210820"/>
          </a:xfrm>
          <a:prstGeom prst="rect">
            <a:avLst/>
          </a:prstGeom>
          <a:solidFill>
            <a:srgbClr val="F99A9A"/>
          </a:solidFill>
          <a:ln w="19049">
            <a:solidFill>
              <a:srgbClr val="595959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185"/>
              </a:spcBef>
            </a:pPr>
            <a:r>
              <a:rPr dirty="0" sz="1000" spc="5">
                <a:latin typeface="Lato"/>
                <a:cs typeface="Lato"/>
              </a:rPr>
              <a:t>Data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2</a:t>
            </a:r>
            <a:endParaRPr sz="1000">
              <a:latin typeface="Lato"/>
              <a:cs typeface="La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5083" y="1333547"/>
            <a:ext cx="1040765" cy="210820"/>
          </a:xfrm>
          <a:prstGeom prst="rect">
            <a:avLst/>
          </a:prstGeom>
          <a:solidFill>
            <a:srgbClr val="F99A9A"/>
          </a:solidFill>
          <a:ln w="19049">
            <a:solidFill>
              <a:srgbClr val="595959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185"/>
              </a:spcBef>
            </a:pPr>
            <a:r>
              <a:rPr dirty="0" sz="1000" spc="5">
                <a:latin typeface="Lato"/>
                <a:cs typeface="Lato"/>
              </a:rPr>
              <a:t>Data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1</a:t>
            </a:r>
            <a:endParaRPr sz="100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65083" y="2242320"/>
            <a:ext cx="1040765" cy="210820"/>
          </a:xfrm>
          <a:prstGeom prst="rect">
            <a:avLst/>
          </a:prstGeom>
          <a:solidFill>
            <a:srgbClr val="F99A9A"/>
          </a:solidFill>
          <a:ln w="19049">
            <a:solidFill>
              <a:srgbClr val="595959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338455">
              <a:lnSpc>
                <a:spcPct val="100000"/>
              </a:lnSpc>
              <a:spcBef>
                <a:spcPts val="185"/>
              </a:spcBef>
            </a:pPr>
            <a:r>
              <a:rPr dirty="0" sz="1000" spc="5">
                <a:latin typeface="Lato"/>
                <a:cs typeface="Lato"/>
              </a:rPr>
              <a:t>Data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 spc="15">
                <a:latin typeface="Lato"/>
                <a:cs typeface="Lato"/>
              </a:rPr>
              <a:t>k</a:t>
            </a:r>
            <a:endParaRPr sz="1000">
              <a:latin typeface="Lato"/>
              <a:cs typeface="La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3717" y="1333547"/>
            <a:ext cx="1040765" cy="210820"/>
          </a:xfrm>
          <a:prstGeom prst="rect">
            <a:avLst/>
          </a:prstGeom>
          <a:solidFill>
            <a:srgbClr val="FBE4CD"/>
          </a:solidFill>
          <a:ln w="19049">
            <a:solidFill>
              <a:srgbClr val="595959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85"/>
              </a:spcBef>
            </a:pPr>
            <a:r>
              <a:rPr dirty="0" sz="1000" spc="-15">
                <a:latin typeface="Lato"/>
                <a:cs typeface="Lato"/>
              </a:rPr>
              <a:t>Teacher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1</a:t>
            </a:r>
            <a:endParaRPr sz="100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42340" y="1503821"/>
            <a:ext cx="1040765" cy="709295"/>
          </a:xfrm>
          <a:prstGeom prst="rect">
            <a:avLst/>
          </a:prstGeom>
          <a:solidFill>
            <a:srgbClr val="FF87FF"/>
          </a:solidFill>
          <a:ln w="19049">
            <a:solidFill>
              <a:srgbClr val="595959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307340" marR="223520" indent="-75565">
              <a:lnSpc>
                <a:spcPct val="100000"/>
              </a:lnSpc>
            </a:pPr>
            <a:r>
              <a:rPr dirty="0" sz="1000">
                <a:latin typeface="Lato"/>
                <a:cs typeface="Lato"/>
              </a:rPr>
              <a:t>Aggregate  </a:t>
            </a:r>
            <a:r>
              <a:rPr dirty="0" sz="1000" spc="5">
                <a:latin typeface="Lato"/>
                <a:cs typeface="Lato"/>
              </a:rPr>
              <a:t>teacher</a:t>
            </a:r>
            <a:endParaRPr sz="1000">
              <a:latin typeface="Lato"/>
              <a:cs typeface="La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07634" y="1449514"/>
            <a:ext cx="448309" cy="888365"/>
            <a:chOff x="1507634" y="1449514"/>
            <a:chExt cx="448309" cy="888365"/>
          </a:xfrm>
        </p:grpSpPr>
        <p:sp>
          <p:nvSpPr>
            <p:cNvPr id="29" name="object 29"/>
            <p:cNvSpPr/>
            <p:nvPr/>
          </p:nvSpPr>
          <p:spPr>
            <a:xfrm>
              <a:off x="1517159" y="1522191"/>
              <a:ext cx="370205" cy="395605"/>
            </a:xfrm>
            <a:custGeom>
              <a:avLst/>
              <a:gdLst/>
              <a:ahLst/>
              <a:cxnLst/>
              <a:rect l="l" t="t" r="r" b="b"/>
              <a:pathLst>
                <a:path w="370205" h="395605">
                  <a:moveTo>
                    <a:pt x="0" y="395604"/>
                  </a:moveTo>
                  <a:lnTo>
                    <a:pt x="36984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54491" y="1449514"/>
              <a:ext cx="101074" cy="1036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17159" y="1833201"/>
              <a:ext cx="328930" cy="85090"/>
            </a:xfrm>
            <a:custGeom>
              <a:avLst/>
              <a:gdLst/>
              <a:ahLst/>
              <a:cxnLst/>
              <a:rect l="l" t="t" r="r" b="b"/>
              <a:pathLst>
                <a:path w="328930" h="85089">
                  <a:moveTo>
                    <a:pt x="0" y="84594"/>
                  </a:moveTo>
                  <a:lnTo>
                    <a:pt x="32850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28298" y="1793203"/>
              <a:ext cx="110614" cy="799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17159" y="1917796"/>
              <a:ext cx="365760" cy="350520"/>
            </a:xfrm>
            <a:custGeom>
              <a:avLst/>
              <a:gdLst/>
              <a:ahLst/>
              <a:cxnLst/>
              <a:rect l="l" t="t" r="r" b="b"/>
              <a:pathLst>
                <a:path w="365760" h="350519">
                  <a:moveTo>
                    <a:pt x="0" y="0"/>
                  </a:moveTo>
                  <a:lnTo>
                    <a:pt x="365409" y="35047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51263" y="2236043"/>
              <a:ext cx="103222" cy="1015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3005793" y="1397707"/>
            <a:ext cx="429895" cy="82550"/>
            <a:chOff x="3005793" y="1397707"/>
            <a:chExt cx="429895" cy="82550"/>
          </a:xfrm>
        </p:grpSpPr>
        <p:sp>
          <p:nvSpPr>
            <p:cNvPr id="36" name="object 36"/>
            <p:cNvSpPr/>
            <p:nvPr/>
          </p:nvSpPr>
          <p:spPr>
            <a:xfrm>
              <a:off x="3005793" y="1438697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10" h="0">
                  <a:moveTo>
                    <a:pt x="0" y="0"/>
                  </a:moveTo>
                  <a:lnTo>
                    <a:pt x="3335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29868" y="1397707"/>
              <a:ext cx="105499" cy="819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3005793" y="1764981"/>
            <a:ext cx="429895" cy="82550"/>
            <a:chOff x="3005793" y="1764981"/>
            <a:chExt cx="429895" cy="82550"/>
          </a:xfrm>
        </p:grpSpPr>
        <p:sp>
          <p:nvSpPr>
            <p:cNvPr id="39" name="object 39"/>
            <p:cNvSpPr/>
            <p:nvPr/>
          </p:nvSpPr>
          <p:spPr>
            <a:xfrm>
              <a:off x="3005793" y="1805971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10" h="0">
                  <a:moveTo>
                    <a:pt x="0" y="0"/>
                  </a:moveTo>
                  <a:lnTo>
                    <a:pt x="3335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329868" y="1764981"/>
              <a:ext cx="105499" cy="819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005793" y="2306480"/>
            <a:ext cx="429895" cy="82550"/>
            <a:chOff x="3005793" y="2306480"/>
            <a:chExt cx="429895" cy="82550"/>
          </a:xfrm>
        </p:grpSpPr>
        <p:sp>
          <p:nvSpPr>
            <p:cNvPr id="42" name="object 42"/>
            <p:cNvSpPr/>
            <p:nvPr/>
          </p:nvSpPr>
          <p:spPr>
            <a:xfrm>
              <a:off x="3005793" y="2347470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10" h="0">
                  <a:moveTo>
                    <a:pt x="0" y="0"/>
                  </a:moveTo>
                  <a:lnTo>
                    <a:pt x="3335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329868" y="2306480"/>
              <a:ext cx="105499" cy="819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4484890" y="1429172"/>
            <a:ext cx="438150" cy="167640"/>
            <a:chOff x="4484890" y="1429172"/>
            <a:chExt cx="438150" cy="167640"/>
          </a:xfrm>
        </p:grpSpPr>
        <p:sp>
          <p:nvSpPr>
            <p:cNvPr id="45" name="object 45"/>
            <p:cNvSpPr/>
            <p:nvPr/>
          </p:nvSpPr>
          <p:spPr>
            <a:xfrm>
              <a:off x="4494415" y="1438697"/>
              <a:ext cx="337820" cy="118745"/>
            </a:xfrm>
            <a:custGeom>
              <a:avLst/>
              <a:gdLst/>
              <a:ahLst/>
              <a:cxnLst/>
              <a:rect l="l" t="t" r="r" b="b"/>
              <a:pathLst>
                <a:path w="337820" h="118744">
                  <a:moveTo>
                    <a:pt x="0" y="0"/>
                  </a:moveTo>
                  <a:lnTo>
                    <a:pt x="337374" y="11867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11815" y="1518161"/>
              <a:ext cx="111049" cy="784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4484890" y="1796446"/>
            <a:ext cx="439420" cy="89535"/>
            <a:chOff x="4484890" y="1796446"/>
            <a:chExt cx="439420" cy="89535"/>
          </a:xfrm>
        </p:grpSpPr>
        <p:sp>
          <p:nvSpPr>
            <p:cNvPr id="48" name="object 48"/>
            <p:cNvSpPr/>
            <p:nvPr/>
          </p:nvSpPr>
          <p:spPr>
            <a:xfrm>
              <a:off x="4494415" y="1805971"/>
              <a:ext cx="334645" cy="39370"/>
            </a:xfrm>
            <a:custGeom>
              <a:avLst/>
              <a:gdLst/>
              <a:ahLst/>
              <a:cxnLst/>
              <a:rect l="l" t="t" r="r" b="b"/>
              <a:pathLst>
                <a:path w="334645" h="39369">
                  <a:moveTo>
                    <a:pt x="0" y="0"/>
                  </a:moveTo>
                  <a:lnTo>
                    <a:pt x="334374" y="3919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15590" y="1804388"/>
              <a:ext cx="108574" cy="815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4484890" y="2064330"/>
            <a:ext cx="447675" cy="292735"/>
            <a:chOff x="4484890" y="2064330"/>
            <a:chExt cx="447675" cy="292735"/>
          </a:xfrm>
        </p:grpSpPr>
        <p:sp>
          <p:nvSpPr>
            <p:cNvPr id="51" name="object 51"/>
            <p:cNvSpPr/>
            <p:nvPr/>
          </p:nvSpPr>
          <p:spPr>
            <a:xfrm>
              <a:off x="4494415" y="2120373"/>
              <a:ext cx="356235" cy="227329"/>
            </a:xfrm>
            <a:custGeom>
              <a:avLst/>
              <a:gdLst/>
              <a:ahLst/>
              <a:cxnLst/>
              <a:rect l="l" t="t" r="r" b="b"/>
              <a:pathLst>
                <a:path w="356235" h="227330">
                  <a:moveTo>
                    <a:pt x="0" y="227097"/>
                  </a:moveTo>
                  <a:lnTo>
                    <a:pt x="35574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23715" y="2064330"/>
              <a:ext cx="108849" cy="920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3444192" y="1691296"/>
          <a:ext cx="1069340" cy="77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/>
                <a:gridCol w="520065"/>
              </a:tblGrid>
              <a:tr h="210299"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5">
                          <a:latin typeface="Lato"/>
                          <a:cs typeface="Lato"/>
                        </a:rPr>
                        <a:t>Teacher</a:t>
                      </a:r>
                      <a:r>
                        <a:rPr dirty="0" sz="1000" spc="-7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000">
                          <a:latin typeface="Lato"/>
                          <a:cs typeface="Lato"/>
                        </a:rPr>
                        <a:t>2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95959"/>
                      </a:solidFill>
                      <a:prstDash val="solid"/>
                    </a:lnL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  <a:tr h="210299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5">
                          <a:latin typeface="Lato"/>
                          <a:cs typeface="Lato"/>
                        </a:rPr>
                        <a:t>Teacher</a:t>
                      </a:r>
                      <a:r>
                        <a:rPr dirty="0" sz="1000" spc="-7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000" spc="15">
                          <a:latin typeface="Lato"/>
                          <a:cs typeface="Lato"/>
                        </a:rPr>
                        <a:t>k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2485432" y="1911121"/>
            <a:ext cx="0" cy="331470"/>
          </a:xfrm>
          <a:custGeom>
            <a:avLst/>
            <a:gdLst/>
            <a:ahLst/>
            <a:cxnLst/>
            <a:rect l="l" t="t" r="r" b="b"/>
            <a:pathLst>
              <a:path w="0" h="331469">
                <a:moveTo>
                  <a:pt x="0" y="0"/>
                </a:moveTo>
                <a:lnTo>
                  <a:pt x="0" y="331199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2679"/>
            <a:ext cx="7087870" cy="3790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00" spc="20"/>
              <a:t>Conﬁdential</a:t>
            </a:r>
            <a:r>
              <a:rPr dirty="0" sz="2300" spc="-140"/>
              <a:t> </a:t>
            </a:r>
            <a:r>
              <a:rPr dirty="0" sz="2300" spc="15"/>
              <a:t>and</a:t>
            </a:r>
            <a:r>
              <a:rPr dirty="0" sz="2300" spc="-140"/>
              <a:t> </a:t>
            </a:r>
            <a:r>
              <a:rPr dirty="0" sz="2300" spc="35"/>
              <a:t>Private</a:t>
            </a:r>
            <a:r>
              <a:rPr dirty="0" sz="2300" spc="-140"/>
              <a:t> </a:t>
            </a:r>
            <a:r>
              <a:rPr dirty="0" sz="2300" spc="20"/>
              <a:t>Collaborative</a:t>
            </a:r>
            <a:r>
              <a:rPr dirty="0" sz="2300" spc="-140"/>
              <a:t> </a:t>
            </a:r>
            <a:r>
              <a:rPr dirty="0" sz="2300" spc="15"/>
              <a:t>Learning</a:t>
            </a:r>
            <a:r>
              <a:rPr dirty="0" sz="2300" spc="-140"/>
              <a:t> </a:t>
            </a:r>
            <a:r>
              <a:rPr dirty="0" sz="2300" spc="45"/>
              <a:t>(CaPC)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629448" y="1024056"/>
            <a:ext cx="7959725" cy="2299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Enables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models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collaborate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while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preserving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underlying  </a:t>
            </a:r>
            <a:r>
              <a:rPr dirty="0" sz="1800" spc="15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  <a:p>
            <a:pPr marL="379095" marR="49022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Integrates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building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blocks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from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cryptography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differential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</a:t>
            </a:r>
            <a:r>
              <a:rPr dirty="0" sz="1800" spc="-105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  provide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conﬁdential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private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collaborative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learning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Encrypts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prediction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requests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using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Homomorphic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Encryption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(HE)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Uses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5">
                <a:latin typeface="Lato"/>
                <a:cs typeface="Lato"/>
              </a:rPr>
              <a:t>PATE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add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noise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predictions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voting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741" y="3344538"/>
            <a:ext cx="411607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2715">
              <a:lnSpc>
                <a:spcPct val="100000"/>
              </a:lnSpc>
              <a:spcBef>
                <a:spcPts val="100"/>
              </a:spcBef>
            </a:pPr>
            <a:r>
              <a:rPr dirty="0" sz="4000" spc="5">
                <a:latin typeface="Lato"/>
                <a:cs typeface="Lato"/>
              </a:rPr>
              <a:t>Anonymization </a:t>
            </a:r>
            <a:r>
              <a:rPr dirty="0" sz="4000" spc="-40">
                <a:latin typeface="Lato"/>
                <a:cs typeface="Lato"/>
              </a:rPr>
              <a:t>&amp;  </a:t>
            </a:r>
            <a:r>
              <a:rPr dirty="0" sz="4000" spc="-5">
                <a:latin typeface="Lato"/>
                <a:cs typeface="Lato"/>
              </a:rPr>
              <a:t>Pseudo</a:t>
            </a:r>
            <a:r>
              <a:rPr dirty="0" sz="4000" spc="-65">
                <a:latin typeface="Lato"/>
                <a:cs typeface="Lato"/>
              </a:rPr>
              <a:t>n</a:t>
            </a:r>
            <a:r>
              <a:rPr dirty="0" sz="4000" spc="15">
                <a:latin typeface="Lato"/>
                <a:cs typeface="Lato"/>
              </a:rPr>
              <a:t>ymisation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1560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Data</a:t>
            </a:r>
            <a:r>
              <a:rPr dirty="0" spc="-165"/>
              <a:t> </a:t>
            </a:r>
            <a:r>
              <a:rPr dirty="0" spc="10"/>
              <a:t>Anonymization</a:t>
            </a:r>
            <a:r>
              <a:rPr dirty="0" spc="-160"/>
              <a:t> </a:t>
            </a:r>
            <a:r>
              <a:rPr dirty="0" spc="25"/>
              <a:t>in</a:t>
            </a:r>
            <a:r>
              <a:rPr dirty="0" spc="-160"/>
              <a:t> </a:t>
            </a:r>
            <a:r>
              <a:rPr dirty="0" spc="25"/>
              <a:t>GDPR</a:t>
            </a:r>
          </a:p>
        </p:txBody>
      </p:sp>
      <p:sp>
        <p:nvSpPr>
          <p:cNvPr id="3" name="object 3"/>
          <p:cNvSpPr/>
          <p:nvPr/>
        </p:nvSpPr>
        <p:spPr>
          <a:xfrm>
            <a:off x="644866" y="2089845"/>
            <a:ext cx="3308985" cy="594360"/>
          </a:xfrm>
          <a:custGeom>
            <a:avLst/>
            <a:gdLst/>
            <a:ahLst/>
            <a:cxnLst/>
            <a:rect l="l" t="t" r="r" b="b"/>
            <a:pathLst>
              <a:path w="3308985" h="594360">
                <a:moveTo>
                  <a:pt x="3011251" y="594298"/>
                </a:moveTo>
                <a:lnTo>
                  <a:pt x="0" y="594298"/>
                </a:lnTo>
                <a:lnTo>
                  <a:pt x="0" y="0"/>
                </a:lnTo>
                <a:lnTo>
                  <a:pt x="3011251" y="0"/>
                </a:lnTo>
                <a:lnTo>
                  <a:pt x="3308400" y="297149"/>
                </a:lnTo>
                <a:lnTo>
                  <a:pt x="3011251" y="594298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676" y="2914319"/>
            <a:ext cx="3308985" cy="594360"/>
          </a:xfrm>
          <a:custGeom>
            <a:avLst/>
            <a:gdLst/>
            <a:ahLst/>
            <a:cxnLst/>
            <a:rect l="l" t="t" r="r" b="b"/>
            <a:pathLst>
              <a:path w="3308985" h="594360">
                <a:moveTo>
                  <a:pt x="3011241" y="594298"/>
                </a:moveTo>
                <a:lnTo>
                  <a:pt x="0" y="594298"/>
                </a:lnTo>
                <a:lnTo>
                  <a:pt x="0" y="0"/>
                </a:lnTo>
                <a:lnTo>
                  <a:pt x="3011241" y="0"/>
                </a:lnTo>
                <a:lnTo>
                  <a:pt x="3308390" y="297149"/>
                </a:lnTo>
                <a:lnTo>
                  <a:pt x="3011241" y="594298"/>
                </a:lnTo>
                <a:close/>
              </a:path>
            </a:pathLst>
          </a:custGeom>
          <a:solidFill>
            <a:srgbClr val="B3A7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9448" y="985329"/>
            <a:ext cx="7013575" cy="233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latin typeface="Lato"/>
                <a:cs typeface="Lato"/>
              </a:rPr>
              <a:t>GDPR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includes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many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regulations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preserve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privacy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user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Since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introduction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GDPR,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two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terms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have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been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discussed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widely</a:t>
            </a:r>
            <a:endParaRPr sz="1800">
              <a:latin typeface="Lato"/>
              <a:cs typeface="Lato"/>
            </a:endParaRPr>
          </a:p>
          <a:p>
            <a:pPr marL="556895" marR="4771390" indent="635">
              <a:lnSpc>
                <a:spcPts val="6490"/>
              </a:lnSpc>
              <a:spcBef>
                <a:spcPts val="580"/>
              </a:spcBef>
            </a:pPr>
            <a:r>
              <a:rPr dirty="0" sz="1600" spc="5" b="1">
                <a:latin typeface="Lato"/>
                <a:cs typeface="Lato"/>
              </a:rPr>
              <a:t>Anonymization  </a:t>
            </a:r>
            <a:r>
              <a:rPr dirty="0" sz="1600" b="1">
                <a:latin typeface="Lato"/>
                <a:cs typeface="Lato"/>
              </a:rPr>
              <a:t>Pseudo</a:t>
            </a:r>
            <a:r>
              <a:rPr dirty="0" sz="1600" spc="-30" b="1">
                <a:latin typeface="Lato"/>
                <a:cs typeface="Lato"/>
              </a:rPr>
              <a:t>n</a:t>
            </a:r>
            <a:r>
              <a:rPr dirty="0" sz="1600" spc="5" b="1">
                <a:latin typeface="Lato"/>
                <a:cs typeface="Lato"/>
              </a:rPr>
              <a:t>ymisation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8949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Data</a:t>
            </a:r>
            <a:r>
              <a:rPr dirty="0" spc="-185"/>
              <a:t> </a:t>
            </a:r>
            <a:r>
              <a:rPr dirty="0" spc="10"/>
              <a:t>Anonymization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924" y="985329"/>
            <a:ext cx="7463790" cy="282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latin typeface="Lato"/>
                <a:cs typeface="Lato"/>
              </a:rPr>
              <a:t>Recital</a:t>
            </a:r>
            <a:r>
              <a:rPr dirty="0" sz="1800" spc="-95" b="1">
                <a:latin typeface="Lato"/>
                <a:cs typeface="Lato"/>
              </a:rPr>
              <a:t> </a:t>
            </a:r>
            <a:r>
              <a:rPr dirty="0" sz="1800" b="1">
                <a:latin typeface="Lato"/>
                <a:cs typeface="Lato"/>
              </a:rPr>
              <a:t>26</a:t>
            </a:r>
            <a:r>
              <a:rPr dirty="0" sz="1800" spc="-90" b="1">
                <a:latin typeface="Lato"/>
                <a:cs typeface="Lato"/>
              </a:rPr>
              <a:t> </a:t>
            </a:r>
            <a:r>
              <a:rPr dirty="0" sz="1800" spc="-20" b="1">
                <a:latin typeface="Lato"/>
                <a:cs typeface="Lato"/>
              </a:rPr>
              <a:t>of</a:t>
            </a:r>
            <a:r>
              <a:rPr dirty="0" sz="1800" spc="-95" b="1">
                <a:latin typeface="Lato"/>
                <a:cs typeface="Lato"/>
              </a:rPr>
              <a:t> </a:t>
            </a:r>
            <a:r>
              <a:rPr dirty="0" sz="1800" b="1">
                <a:latin typeface="Lato"/>
                <a:cs typeface="Lato"/>
              </a:rPr>
              <a:t>GDPR</a:t>
            </a:r>
            <a:r>
              <a:rPr dirty="0" sz="1800" spc="-90" b="1">
                <a:latin typeface="Lato"/>
                <a:cs typeface="Lato"/>
              </a:rPr>
              <a:t> </a:t>
            </a:r>
            <a:r>
              <a:rPr dirty="0" sz="1800" b="1">
                <a:latin typeface="Lato"/>
                <a:cs typeface="Lato"/>
              </a:rPr>
              <a:t>deﬁnes</a:t>
            </a:r>
            <a:r>
              <a:rPr dirty="0" sz="1800" spc="-90" b="1">
                <a:latin typeface="Lato"/>
                <a:cs typeface="Lato"/>
              </a:rPr>
              <a:t> </a:t>
            </a:r>
            <a:r>
              <a:rPr dirty="0" sz="1800" spc="10" b="1">
                <a:latin typeface="Lato"/>
                <a:cs typeface="Lato"/>
              </a:rPr>
              <a:t>Data</a:t>
            </a:r>
            <a:r>
              <a:rPr dirty="0" sz="1800" spc="-95" b="1">
                <a:latin typeface="Lato"/>
                <a:cs typeface="Lato"/>
              </a:rPr>
              <a:t> </a:t>
            </a:r>
            <a:r>
              <a:rPr dirty="0" sz="1800" spc="5" b="1">
                <a:latin typeface="Lato"/>
                <a:cs typeface="Lato"/>
              </a:rPr>
              <a:t>Anonymization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 spc="-25">
                <a:latin typeface="Lato"/>
                <a:cs typeface="Lato"/>
              </a:rPr>
              <a:t>True </a:t>
            </a:r>
            <a:r>
              <a:rPr dirty="0" sz="1800" spc="15">
                <a:latin typeface="Lato"/>
                <a:cs typeface="Lato"/>
              </a:rPr>
              <a:t>data </a:t>
            </a:r>
            <a:r>
              <a:rPr dirty="0" sz="1800">
                <a:latin typeface="Lato"/>
                <a:cs typeface="Lato"/>
              </a:rPr>
              <a:t>anonymization</a:t>
            </a:r>
            <a:r>
              <a:rPr dirty="0" sz="1800" spc="-34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is: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20">
                <a:latin typeface="Lato"/>
                <a:cs typeface="Lato"/>
              </a:rPr>
              <a:t>Irreversible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5">
                <a:latin typeface="Lato"/>
                <a:cs typeface="Lato"/>
              </a:rPr>
              <a:t>Done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such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way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that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it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impossible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identify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person</a:t>
            </a:r>
            <a:endParaRPr sz="1800">
              <a:latin typeface="Lato"/>
              <a:cs typeface="Lato"/>
            </a:endParaRPr>
          </a:p>
          <a:p>
            <a:pPr marL="469265" marR="508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5">
                <a:latin typeface="Lato"/>
                <a:cs typeface="Lato"/>
              </a:rPr>
              <a:t>Impossible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derive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insights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discrete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information,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even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by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party  </a:t>
            </a:r>
            <a:r>
              <a:rPr dirty="0" sz="1800" spc="5">
                <a:latin typeface="Lato"/>
                <a:cs typeface="Lato"/>
              </a:rPr>
              <a:t>responsible for</a:t>
            </a:r>
            <a:r>
              <a:rPr dirty="0" sz="1800" spc="-24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anonymization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800" spc="10">
                <a:latin typeface="Lato"/>
                <a:cs typeface="Lato"/>
              </a:rPr>
              <a:t>GDPR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does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not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apply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that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has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been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anonymized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6028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Pseudonymisation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06726"/>
            <a:ext cx="7519670" cy="1675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solidFill>
                  <a:srgbClr val="212121"/>
                </a:solidFill>
                <a:latin typeface="Lato"/>
                <a:cs typeface="Lato"/>
              </a:rPr>
              <a:t>GDPR</a:t>
            </a:r>
            <a:r>
              <a:rPr dirty="0" sz="1800" spc="-114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800" spc="20">
                <a:solidFill>
                  <a:srgbClr val="212121"/>
                </a:solidFill>
                <a:latin typeface="Lato"/>
                <a:cs typeface="Lato"/>
              </a:rPr>
              <a:t>Article</a:t>
            </a:r>
            <a:r>
              <a:rPr dirty="0" sz="1800" spc="-114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800" spc="25">
                <a:solidFill>
                  <a:srgbClr val="212121"/>
                </a:solidFill>
                <a:latin typeface="Lato"/>
                <a:cs typeface="Lato"/>
              </a:rPr>
              <a:t>4(5)</a:t>
            </a:r>
            <a:r>
              <a:rPr dirty="0" sz="1800" spc="-114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Lato"/>
                <a:cs typeface="Lato"/>
              </a:rPr>
              <a:t>deﬁnes</a:t>
            </a:r>
            <a:r>
              <a:rPr dirty="0" sz="1800" spc="-114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Lato"/>
                <a:cs typeface="Lato"/>
              </a:rPr>
              <a:t>pseudonymisation</a:t>
            </a:r>
            <a:r>
              <a:rPr dirty="0" sz="1800" spc="-114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212121"/>
                </a:solidFill>
                <a:latin typeface="Lato"/>
                <a:cs typeface="Lato"/>
              </a:rPr>
              <a:t>as:</a:t>
            </a:r>
            <a:endParaRPr sz="1800">
              <a:latin typeface="Lato"/>
              <a:cs typeface="Lato"/>
            </a:endParaRPr>
          </a:p>
          <a:p>
            <a:pPr marL="379095" marR="5080">
              <a:lnSpc>
                <a:spcPct val="114999"/>
              </a:lnSpc>
              <a:spcBef>
                <a:spcPts val="1085"/>
              </a:spcBef>
            </a:pPr>
            <a:r>
              <a:rPr dirty="0" sz="1400" spc="-70">
                <a:solidFill>
                  <a:srgbClr val="212121"/>
                </a:solidFill>
                <a:latin typeface="Lato"/>
                <a:cs typeface="Lato"/>
              </a:rPr>
              <a:t>“...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the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processing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20">
                <a:solidFill>
                  <a:srgbClr val="212121"/>
                </a:solidFill>
                <a:latin typeface="Lato"/>
                <a:cs typeface="Lato"/>
              </a:rPr>
              <a:t>of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Lato"/>
                <a:cs typeface="Lato"/>
              </a:rPr>
              <a:t>personal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data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Lato"/>
                <a:cs typeface="Lato"/>
              </a:rPr>
              <a:t>in</a:t>
            </a:r>
            <a:r>
              <a:rPr dirty="0" sz="1400" spc="-8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Lato"/>
                <a:cs typeface="Lato"/>
              </a:rPr>
              <a:t>such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a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15">
                <a:solidFill>
                  <a:srgbClr val="212121"/>
                </a:solidFill>
                <a:latin typeface="Lato"/>
                <a:cs typeface="Lato"/>
              </a:rPr>
              <a:t>way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that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the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data</a:t>
            </a:r>
            <a:r>
              <a:rPr dirty="0" sz="1400" spc="-8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Lato"/>
                <a:cs typeface="Lato"/>
              </a:rPr>
              <a:t>can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10">
                <a:solidFill>
                  <a:srgbClr val="212121"/>
                </a:solidFill>
                <a:latin typeface="Lato"/>
                <a:cs typeface="Lato"/>
              </a:rPr>
              <a:t>no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Lato"/>
                <a:cs typeface="Lato"/>
              </a:rPr>
              <a:t>longer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Lato"/>
                <a:cs typeface="Lato"/>
              </a:rPr>
              <a:t>be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attributed</a:t>
            </a:r>
            <a:r>
              <a:rPr dirty="0" sz="1400" spc="-8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to</a:t>
            </a:r>
            <a:r>
              <a:rPr dirty="0" sz="1400" spc="-8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a  </a:t>
            </a:r>
            <a:r>
              <a:rPr dirty="0" sz="1400" spc="-5">
                <a:solidFill>
                  <a:srgbClr val="212121"/>
                </a:solidFill>
                <a:latin typeface="Lato"/>
                <a:cs typeface="Lato"/>
              </a:rPr>
              <a:t>speciﬁc</a:t>
            </a:r>
            <a:r>
              <a:rPr dirty="0" sz="1400" spc="-9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data</a:t>
            </a:r>
            <a:r>
              <a:rPr dirty="0" sz="1400" spc="-9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subject</a:t>
            </a:r>
            <a:r>
              <a:rPr dirty="0" sz="1400" spc="-9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without</a:t>
            </a:r>
            <a:r>
              <a:rPr dirty="0" sz="1400" spc="-95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the</a:t>
            </a:r>
            <a:r>
              <a:rPr dirty="0" sz="1400" spc="-9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Lato"/>
                <a:cs typeface="Lato"/>
              </a:rPr>
              <a:t>use</a:t>
            </a:r>
            <a:r>
              <a:rPr dirty="0" sz="1400" spc="-9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-20">
                <a:solidFill>
                  <a:srgbClr val="212121"/>
                </a:solidFill>
                <a:latin typeface="Lato"/>
                <a:cs typeface="Lato"/>
              </a:rPr>
              <a:t>of</a:t>
            </a:r>
            <a:r>
              <a:rPr dirty="0" sz="1400" spc="-9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Lato"/>
                <a:cs typeface="Lato"/>
              </a:rPr>
              <a:t>additional</a:t>
            </a:r>
            <a:r>
              <a:rPr dirty="0" sz="1400" spc="-9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212121"/>
                </a:solidFill>
                <a:latin typeface="Lato"/>
                <a:cs typeface="Lato"/>
              </a:rPr>
              <a:t>information”</a:t>
            </a:r>
            <a:endParaRPr sz="1400">
              <a:latin typeface="Lato"/>
              <a:cs typeface="Lato"/>
            </a:endParaRPr>
          </a:p>
          <a:p>
            <a:pPr marL="379095" marR="111760" indent="-367030">
              <a:lnSpc>
                <a:spcPct val="114999"/>
              </a:lnSpc>
              <a:spcBef>
                <a:spcPts val="9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is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anonymized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by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switching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identiﬁers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(like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email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name)  </a:t>
            </a:r>
            <a:r>
              <a:rPr dirty="0" sz="1800">
                <a:latin typeface="Lato"/>
                <a:cs typeface="Lato"/>
              </a:rPr>
              <a:t>with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an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alias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pseudonym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501269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Pseudonymisation </a:t>
            </a:r>
            <a:r>
              <a:rPr dirty="0"/>
              <a:t>v</a:t>
            </a:r>
            <a:r>
              <a:rPr dirty="0" spc="-325"/>
              <a:t> </a:t>
            </a:r>
            <a:r>
              <a:rPr dirty="0" spc="10"/>
              <a:t>Anonymization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9932" y="1042160"/>
          <a:ext cx="4369434" cy="277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1610"/>
                <a:gridCol w="1451610"/>
                <a:gridCol w="1451609"/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Pseudonymized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Anonymized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Chelsea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ACF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Puryfrn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EC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*******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41454"/>
                    </a:solidFill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Kumar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ACF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Xhzne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EC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*******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41454"/>
                    </a:solidFill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ACF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Mnrq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EC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*******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41454"/>
                    </a:solidFill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ACF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Wbua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EC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*******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41454"/>
                    </a:solidFill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ACF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Qbr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EC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*******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41454"/>
                    </a:solidFill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ACF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Nyrk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EC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*******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41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70598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Spectrum </a:t>
            </a:r>
            <a:r>
              <a:rPr dirty="0" spc="-25"/>
              <a:t>of </a:t>
            </a:r>
            <a:r>
              <a:rPr dirty="0" spc="25"/>
              <a:t>Privacy</a:t>
            </a:r>
            <a:r>
              <a:rPr dirty="0" spc="-495"/>
              <a:t> </a:t>
            </a:r>
            <a:r>
              <a:rPr dirty="0" spc="30"/>
              <a:t>Preservation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6089" y="2637986"/>
            <a:ext cx="12026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1A776E"/>
                </a:solidFill>
                <a:latin typeface="Lato"/>
                <a:cs typeface="Lato"/>
              </a:rPr>
              <a:t>Pseudonymized</a:t>
            </a:r>
            <a:r>
              <a:rPr dirty="0" sz="1000" spc="-110" b="1">
                <a:solidFill>
                  <a:srgbClr val="1A776E"/>
                </a:solidFill>
                <a:latin typeface="Lato"/>
                <a:cs typeface="Lato"/>
              </a:rPr>
              <a:t> </a:t>
            </a:r>
            <a:r>
              <a:rPr dirty="0" sz="1000" spc="10" b="1">
                <a:solidFill>
                  <a:srgbClr val="1A776E"/>
                </a:solidFill>
                <a:latin typeface="Lato"/>
                <a:cs typeface="Lato"/>
              </a:rPr>
              <a:t>data</a:t>
            </a:r>
            <a:endParaRPr sz="10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1946" y="2078145"/>
            <a:ext cx="5340350" cy="297815"/>
            <a:chOff x="1901946" y="2078145"/>
            <a:chExt cx="5340350" cy="297815"/>
          </a:xfrm>
        </p:grpSpPr>
        <p:sp>
          <p:nvSpPr>
            <p:cNvPr id="5" name="object 5"/>
            <p:cNvSpPr/>
            <p:nvPr/>
          </p:nvSpPr>
          <p:spPr>
            <a:xfrm>
              <a:off x="1901946" y="2078145"/>
              <a:ext cx="1835150" cy="143510"/>
            </a:xfrm>
            <a:custGeom>
              <a:avLst/>
              <a:gdLst/>
              <a:ahLst/>
              <a:cxnLst/>
              <a:rect l="l" t="t" r="r" b="b"/>
              <a:pathLst>
                <a:path w="1835150" h="143510">
                  <a:moveTo>
                    <a:pt x="1834796" y="143399"/>
                  </a:moveTo>
                  <a:lnTo>
                    <a:pt x="139029" y="143399"/>
                  </a:lnTo>
                  <a:lnTo>
                    <a:pt x="0" y="0"/>
                  </a:lnTo>
                  <a:lnTo>
                    <a:pt x="1695771" y="0"/>
                  </a:lnTo>
                  <a:lnTo>
                    <a:pt x="1834796" y="143399"/>
                  </a:lnTo>
                  <a:close/>
                </a:path>
              </a:pathLst>
            </a:custGeom>
            <a:solidFill>
              <a:srgbClr val="1C7E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02046" y="2231970"/>
              <a:ext cx="1835150" cy="143510"/>
            </a:xfrm>
            <a:custGeom>
              <a:avLst/>
              <a:gdLst/>
              <a:ahLst/>
              <a:cxnLst/>
              <a:rect l="l" t="t" r="r" b="b"/>
              <a:pathLst>
                <a:path w="1835150" h="143510">
                  <a:moveTo>
                    <a:pt x="1695771" y="143399"/>
                  </a:moveTo>
                  <a:lnTo>
                    <a:pt x="0" y="143399"/>
                  </a:lnTo>
                  <a:lnTo>
                    <a:pt x="139029" y="0"/>
                  </a:lnTo>
                  <a:lnTo>
                    <a:pt x="1834796" y="0"/>
                  </a:lnTo>
                  <a:lnTo>
                    <a:pt x="1695771" y="143399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45117" y="2078145"/>
              <a:ext cx="1835150" cy="143510"/>
            </a:xfrm>
            <a:custGeom>
              <a:avLst/>
              <a:gdLst/>
              <a:ahLst/>
              <a:cxnLst/>
              <a:rect l="l" t="t" r="r" b="b"/>
              <a:pathLst>
                <a:path w="1835150" h="143510">
                  <a:moveTo>
                    <a:pt x="1834796" y="143399"/>
                  </a:moveTo>
                  <a:lnTo>
                    <a:pt x="139024" y="143399"/>
                  </a:lnTo>
                  <a:lnTo>
                    <a:pt x="0" y="0"/>
                  </a:lnTo>
                  <a:lnTo>
                    <a:pt x="1695771" y="0"/>
                  </a:lnTo>
                  <a:lnTo>
                    <a:pt x="1834796" y="143399"/>
                  </a:lnTo>
                  <a:close/>
                </a:path>
              </a:pathLst>
            </a:custGeom>
            <a:solidFill>
              <a:srgbClr val="1C7E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45217" y="2231970"/>
              <a:ext cx="1835150" cy="143510"/>
            </a:xfrm>
            <a:custGeom>
              <a:avLst/>
              <a:gdLst/>
              <a:ahLst/>
              <a:cxnLst/>
              <a:rect l="l" t="t" r="r" b="b"/>
              <a:pathLst>
                <a:path w="1835150" h="143510">
                  <a:moveTo>
                    <a:pt x="1695771" y="143399"/>
                  </a:moveTo>
                  <a:lnTo>
                    <a:pt x="0" y="143399"/>
                  </a:lnTo>
                  <a:lnTo>
                    <a:pt x="139024" y="0"/>
                  </a:lnTo>
                  <a:lnTo>
                    <a:pt x="1834796" y="0"/>
                  </a:lnTo>
                  <a:lnTo>
                    <a:pt x="1695771" y="143399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07139" y="2078145"/>
              <a:ext cx="1835150" cy="143510"/>
            </a:xfrm>
            <a:custGeom>
              <a:avLst/>
              <a:gdLst/>
              <a:ahLst/>
              <a:cxnLst/>
              <a:rect l="l" t="t" r="r" b="b"/>
              <a:pathLst>
                <a:path w="1835150" h="143510">
                  <a:moveTo>
                    <a:pt x="1834796" y="143399"/>
                  </a:moveTo>
                  <a:lnTo>
                    <a:pt x="139024" y="143399"/>
                  </a:lnTo>
                  <a:lnTo>
                    <a:pt x="0" y="0"/>
                  </a:lnTo>
                  <a:lnTo>
                    <a:pt x="1695771" y="0"/>
                  </a:lnTo>
                  <a:lnTo>
                    <a:pt x="1834796" y="143399"/>
                  </a:lnTo>
                  <a:close/>
                </a:path>
              </a:pathLst>
            </a:custGeom>
            <a:solidFill>
              <a:srgbClr val="1C7E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07239" y="2231970"/>
              <a:ext cx="1835150" cy="143510"/>
            </a:xfrm>
            <a:custGeom>
              <a:avLst/>
              <a:gdLst/>
              <a:ahLst/>
              <a:cxnLst/>
              <a:rect l="l" t="t" r="r" b="b"/>
              <a:pathLst>
                <a:path w="1835150" h="143510">
                  <a:moveTo>
                    <a:pt x="1695771" y="143399"/>
                  </a:moveTo>
                  <a:lnTo>
                    <a:pt x="0" y="143399"/>
                  </a:lnTo>
                  <a:lnTo>
                    <a:pt x="139024" y="0"/>
                  </a:lnTo>
                  <a:lnTo>
                    <a:pt x="1834796" y="0"/>
                  </a:lnTo>
                  <a:lnTo>
                    <a:pt x="1695771" y="143399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020729" y="2637986"/>
            <a:ext cx="1058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1A776E"/>
                </a:solidFill>
                <a:latin typeface="Lato"/>
                <a:cs typeface="Lato"/>
              </a:rPr>
              <a:t>De-identiﬁed</a:t>
            </a:r>
            <a:r>
              <a:rPr dirty="0" sz="1000" spc="-85" b="1">
                <a:solidFill>
                  <a:srgbClr val="1A776E"/>
                </a:solidFill>
                <a:latin typeface="Lato"/>
                <a:cs typeface="Lato"/>
              </a:rPr>
              <a:t> </a:t>
            </a:r>
            <a:r>
              <a:rPr dirty="0" sz="1000" spc="10" b="1">
                <a:solidFill>
                  <a:srgbClr val="1A776E"/>
                </a:solidFill>
                <a:latin typeface="Lato"/>
                <a:cs typeface="Lato"/>
              </a:rPr>
              <a:t>data</a:t>
            </a:r>
            <a:endParaRPr sz="10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3734" y="2637986"/>
            <a:ext cx="101726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1A776E"/>
                </a:solidFill>
                <a:latin typeface="Lato"/>
                <a:cs typeface="Lato"/>
              </a:rPr>
              <a:t>Anonymized</a:t>
            </a:r>
            <a:r>
              <a:rPr dirty="0" sz="1000" spc="-105" b="1">
                <a:solidFill>
                  <a:srgbClr val="1A776E"/>
                </a:solidFill>
                <a:latin typeface="Lato"/>
                <a:cs typeface="Lato"/>
              </a:rPr>
              <a:t> </a:t>
            </a:r>
            <a:r>
              <a:rPr dirty="0" sz="1000" spc="10" b="1">
                <a:solidFill>
                  <a:srgbClr val="1A776E"/>
                </a:solidFill>
                <a:latin typeface="Lato"/>
                <a:cs typeface="Lato"/>
              </a:rPr>
              <a:t>data</a:t>
            </a:r>
            <a:endParaRPr sz="100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480" y="1970832"/>
            <a:ext cx="715645" cy="5359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dirty="0" sz="1100" spc="5">
                <a:solidFill>
                  <a:srgbClr val="666666"/>
                </a:solidFill>
                <a:latin typeface="Lato"/>
                <a:cs typeface="Lato"/>
              </a:rPr>
              <a:t>Personally  </a:t>
            </a:r>
            <a:r>
              <a:rPr dirty="0" sz="1100" spc="5">
                <a:solidFill>
                  <a:srgbClr val="666666"/>
                </a:solidFill>
                <a:latin typeface="Lato"/>
                <a:cs typeface="Lato"/>
              </a:rPr>
              <a:t>identiﬁable  </a:t>
            </a:r>
            <a:r>
              <a:rPr dirty="0" sz="1100" spc="5">
                <a:solidFill>
                  <a:srgbClr val="666666"/>
                </a:solidFill>
                <a:latin typeface="Lato"/>
                <a:cs typeface="Lato"/>
              </a:rPr>
              <a:t>data</a:t>
            </a:r>
            <a:endParaRPr sz="11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9264" y="1970832"/>
            <a:ext cx="765175" cy="5359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dirty="0" sz="1100" spc="-10">
                <a:solidFill>
                  <a:srgbClr val="666666"/>
                </a:solidFill>
                <a:latin typeface="Lato"/>
                <a:cs typeface="Lato"/>
              </a:rPr>
              <a:t>Truly  </a:t>
            </a:r>
            <a:r>
              <a:rPr dirty="0" sz="1100" spc="-5">
                <a:solidFill>
                  <a:srgbClr val="666666"/>
                </a:solidFill>
                <a:latin typeface="Lato"/>
                <a:cs typeface="Lato"/>
              </a:rPr>
              <a:t>ano</a:t>
            </a:r>
            <a:r>
              <a:rPr dirty="0" sz="1100" spc="-25">
                <a:solidFill>
                  <a:srgbClr val="666666"/>
                </a:solidFill>
                <a:latin typeface="Lato"/>
                <a:cs typeface="Lato"/>
              </a:rPr>
              <a:t>n</a:t>
            </a:r>
            <a:r>
              <a:rPr dirty="0" sz="1100">
                <a:solidFill>
                  <a:srgbClr val="666666"/>
                </a:solidFill>
                <a:latin typeface="Lato"/>
                <a:cs typeface="Lato"/>
              </a:rPr>
              <a:t>ymized  </a:t>
            </a:r>
            <a:r>
              <a:rPr dirty="0" sz="1100" spc="5">
                <a:solidFill>
                  <a:srgbClr val="666666"/>
                </a:solidFill>
                <a:latin typeface="Lato"/>
                <a:cs typeface="Lato"/>
              </a:rPr>
              <a:t>data</a:t>
            </a:r>
            <a:endParaRPr sz="11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4544" y="1175950"/>
          <a:ext cx="8584565" cy="282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1585594"/>
                <a:gridCol w="727710"/>
                <a:gridCol w="624839"/>
                <a:gridCol w="1505585"/>
                <a:gridCol w="1475105"/>
                <a:gridCol w="1205229"/>
              </a:tblGrid>
              <a:tr h="144429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Lato"/>
                          <a:cs typeface="Lato"/>
                        </a:rPr>
                        <a:t>Conﬁguration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200" spc="5">
                          <a:latin typeface="Lato"/>
                          <a:cs typeface="Lato"/>
                        </a:rPr>
                        <a:t>Data</a:t>
                      </a:r>
                      <a:r>
                        <a:rPr dirty="0" sz="1200" spc="-90">
                          <a:latin typeface="Lato"/>
                          <a:cs typeface="Lato"/>
                        </a:rPr>
                        <a:t> </a:t>
                      </a:r>
                      <a:r>
                        <a:rPr dirty="0" sz="1200" spc="5">
                          <a:latin typeface="Lato"/>
                          <a:cs typeface="Lato"/>
                        </a:rPr>
                        <a:t>Collection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7655" marR="280035" indent="224790">
                        <a:lnSpc>
                          <a:spcPts val="1420"/>
                        </a:lnSpc>
                        <a:spcBef>
                          <a:spcPts val="1025"/>
                        </a:spcBef>
                      </a:pPr>
                      <a:r>
                        <a:rPr dirty="0" sz="1200" spc="5">
                          <a:latin typeface="Lato"/>
                          <a:cs typeface="Lato"/>
                        </a:rPr>
                        <a:t>Data  </a:t>
                      </a:r>
                      <a:r>
                        <a:rPr dirty="0" sz="1200" spc="-70">
                          <a:latin typeface="Lato"/>
                          <a:cs typeface="Lato"/>
                        </a:rPr>
                        <a:t>V</a:t>
                      </a:r>
                      <a:r>
                        <a:rPr dirty="0" sz="1200">
                          <a:latin typeface="Lato"/>
                          <a:cs typeface="Lato"/>
                        </a:rPr>
                        <a:t>eriﬁcation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0515" marR="128270" indent="-174625">
                        <a:lnSpc>
                          <a:spcPts val="1420"/>
                        </a:lnSpc>
                        <a:spcBef>
                          <a:spcPts val="1025"/>
                        </a:spcBef>
                      </a:pPr>
                      <a:r>
                        <a:rPr dirty="0" sz="1200" spc="-5">
                          <a:latin typeface="Lato"/>
                          <a:cs typeface="Lato"/>
                        </a:rPr>
                        <a:t>Machine</a:t>
                      </a:r>
                      <a:r>
                        <a:rPr dirty="0" sz="1200" spc="-114">
                          <a:latin typeface="Lato"/>
                          <a:cs typeface="Lato"/>
                        </a:rPr>
                        <a:t> </a:t>
                      </a:r>
                      <a:r>
                        <a:rPr dirty="0" sz="1200">
                          <a:latin typeface="Lato"/>
                          <a:cs typeface="Lato"/>
                        </a:rPr>
                        <a:t>Resource  Management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1145" marR="254000" indent="219710">
                        <a:lnSpc>
                          <a:spcPts val="1420"/>
                        </a:lnSpc>
                      </a:pPr>
                      <a:r>
                        <a:rPr dirty="0" sz="1200">
                          <a:latin typeface="Lato"/>
                          <a:cs typeface="Lato"/>
                        </a:rPr>
                        <a:t>Serving  </a:t>
                      </a:r>
                      <a:r>
                        <a:rPr dirty="0" sz="1200">
                          <a:latin typeface="Lato"/>
                          <a:cs typeface="Lato"/>
                        </a:rPr>
                        <a:t>Inf</a:t>
                      </a:r>
                      <a:r>
                        <a:rPr dirty="0" sz="1200" spc="-25">
                          <a:latin typeface="Lato"/>
                          <a:cs typeface="Lato"/>
                        </a:rPr>
                        <a:t>r</a:t>
                      </a:r>
                      <a:r>
                        <a:rPr dirty="0" sz="1200">
                          <a:latin typeface="Lato"/>
                          <a:cs typeface="Lato"/>
                        </a:rPr>
                        <a:t>astructure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5" b="1">
                          <a:latin typeface="Lato"/>
                          <a:cs typeface="Lato"/>
                        </a:rPr>
                        <a:t>Monitoring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FF6E00"/>
                    </a:solidFill>
                  </a:tcPr>
                </a:tc>
              </a:tr>
              <a:tr h="3855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100" spc="-5">
                          <a:latin typeface="Lato"/>
                          <a:cs typeface="Lato"/>
                        </a:rPr>
                        <a:t>ML</a:t>
                      </a:r>
                      <a:r>
                        <a:rPr dirty="0" sz="1100" spc="-9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100">
                          <a:latin typeface="Lato"/>
                          <a:cs typeface="Lato"/>
                        </a:rPr>
                        <a:t>Code</a:t>
                      </a:r>
                      <a:endParaRPr sz="1100">
                        <a:latin typeface="Lato"/>
                        <a:cs typeface="Lato"/>
                      </a:endParaRPr>
                    </a:p>
                  </a:txBody>
                  <a:tcPr marL="0" marR="0" marB="0" marT="99695">
                    <a:lnL w="53975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dirty="0" sz="1200" spc="5">
                          <a:latin typeface="Lato"/>
                          <a:cs typeface="Lato"/>
                        </a:rPr>
                        <a:t>Analysis</a:t>
                      </a:r>
                      <a:r>
                        <a:rPr dirty="0" sz="1200" spc="-8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200" spc="-30">
                          <a:latin typeface="Lato"/>
                          <a:cs typeface="Lato"/>
                        </a:rPr>
                        <a:t>Tools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6985">
                    <a:lnL w="762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FF6E00"/>
                    </a:solidFill>
                  </a:tcPr>
                </a:tc>
              </a:tr>
              <a:tr h="1306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Lato"/>
                          <a:cs typeface="Lato"/>
                        </a:rPr>
                        <a:t>Feature</a:t>
                      </a:r>
                      <a:r>
                        <a:rPr dirty="0" sz="1200" spc="-8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200" spc="5">
                          <a:latin typeface="Lato"/>
                          <a:cs typeface="Lato"/>
                        </a:rPr>
                        <a:t>Extraction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762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FF6E00"/>
                    </a:solidFill>
                  </a:tcPr>
                </a:tc>
              </a:tr>
              <a:tr h="85922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200">
                          <a:latin typeface="Lato"/>
                          <a:cs typeface="Lato"/>
                        </a:rPr>
                        <a:t>Process Management</a:t>
                      </a:r>
                      <a:r>
                        <a:rPr dirty="0" sz="1200" spc="-17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200" spc="-30">
                          <a:latin typeface="Lato"/>
                          <a:cs typeface="Lato"/>
                        </a:rPr>
                        <a:t>Tools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FF6E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5313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0"/>
              <a:t>Why</a:t>
            </a:r>
            <a:r>
              <a:rPr dirty="0" spc="-160"/>
              <a:t> </a:t>
            </a:r>
            <a:r>
              <a:rPr dirty="0" spc="25"/>
              <a:t>is</a:t>
            </a:r>
            <a:r>
              <a:rPr dirty="0" spc="-160"/>
              <a:t> </a:t>
            </a:r>
            <a:r>
              <a:rPr dirty="0"/>
              <a:t>ML</a:t>
            </a:r>
            <a:r>
              <a:rPr dirty="0" spc="-160"/>
              <a:t> </a:t>
            </a:r>
            <a:r>
              <a:rPr dirty="0" spc="20"/>
              <a:t>monitoring</a:t>
            </a:r>
            <a:r>
              <a:rPr dirty="0" spc="-160"/>
              <a:t> </a:t>
            </a:r>
            <a:r>
              <a:rPr dirty="0"/>
              <a:t>different?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93141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What</a:t>
            </a:r>
            <a:r>
              <a:rPr dirty="0" spc="-170"/>
              <a:t> </a:t>
            </a:r>
            <a:r>
              <a:rPr dirty="0" spc="25"/>
              <a:t>Data</a:t>
            </a:r>
            <a:r>
              <a:rPr dirty="0" spc="-165"/>
              <a:t> </a:t>
            </a:r>
            <a:r>
              <a:rPr dirty="0" spc="5"/>
              <a:t>Should</a:t>
            </a:r>
            <a:r>
              <a:rPr dirty="0" spc="-165"/>
              <a:t> </a:t>
            </a:r>
            <a:r>
              <a:rPr dirty="0"/>
              <a:t>be</a:t>
            </a:r>
            <a:r>
              <a:rPr dirty="0" spc="-165"/>
              <a:t> </a:t>
            </a:r>
            <a:r>
              <a:rPr dirty="0" spc="-5"/>
              <a:t>Anonymized?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598" y="1114905"/>
            <a:ext cx="7531100" cy="225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1F2121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latin typeface="Lato"/>
                <a:cs typeface="Lato"/>
              </a:rPr>
              <a:t>Any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that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reveals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identity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25">
                <a:latin typeface="Lato"/>
                <a:cs typeface="Lato"/>
              </a:rPr>
              <a:t>of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a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person,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0">
                <a:latin typeface="Lato"/>
                <a:cs typeface="Lato"/>
              </a:rPr>
              <a:t>referred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identiﬁers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Clr>
                <a:srgbClr val="1F2121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latin typeface="Lato"/>
                <a:cs typeface="Lato"/>
              </a:rPr>
              <a:t>Identiﬁers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applies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to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10">
                <a:latin typeface="Lato"/>
                <a:cs typeface="Lato"/>
              </a:rPr>
              <a:t>any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natural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legal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person,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living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dead,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including  </a:t>
            </a:r>
            <a:r>
              <a:rPr dirty="0" sz="1800" spc="20">
                <a:latin typeface="Lato"/>
                <a:cs typeface="Lato"/>
              </a:rPr>
              <a:t>their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dependents,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ascendants,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and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descendants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5"/>
              </a:spcBef>
              <a:buClr>
                <a:srgbClr val="1F2121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latin typeface="Lato"/>
                <a:cs typeface="Lato"/>
              </a:rPr>
              <a:t>Included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are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other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related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>
                <a:latin typeface="Lato"/>
                <a:cs typeface="Lato"/>
              </a:rPr>
              <a:t>persons,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direct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25">
                <a:latin typeface="Lato"/>
                <a:cs typeface="Lato"/>
              </a:rPr>
              <a:t>or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through</a:t>
            </a:r>
            <a:r>
              <a:rPr dirty="0" sz="1800" spc="-12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interaction</a:t>
            </a:r>
            <a:endParaRPr sz="1800">
              <a:latin typeface="Lato"/>
              <a:cs typeface="Lato"/>
            </a:endParaRPr>
          </a:p>
          <a:p>
            <a:pPr marL="379095" marR="193675" indent="-367030">
              <a:lnSpc>
                <a:spcPct val="114999"/>
              </a:lnSpc>
              <a:spcBef>
                <a:spcPts val="994"/>
              </a:spcBef>
              <a:buClr>
                <a:srgbClr val="1F2121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Lato"/>
                <a:cs typeface="Lato"/>
              </a:rPr>
              <a:t>For example: </a:t>
            </a:r>
            <a:r>
              <a:rPr dirty="0" sz="1800" spc="10">
                <a:latin typeface="Lato"/>
                <a:cs typeface="Lato"/>
              </a:rPr>
              <a:t>Family </a:t>
            </a:r>
            <a:r>
              <a:rPr dirty="0" sz="1800" spc="-5">
                <a:latin typeface="Lato"/>
                <a:cs typeface="Lato"/>
              </a:rPr>
              <a:t>names, </a:t>
            </a:r>
            <a:r>
              <a:rPr dirty="0" sz="1800">
                <a:latin typeface="Lato"/>
                <a:cs typeface="Lato"/>
              </a:rPr>
              <a:t>patronyms, </a:t>
            </a:r>
            <a:r>
              <a:rPr dirty="0" sz="1800" spc="20">
                <a:latin typeface="Lato"/>
                <a:cs typeface="Lato"/>
              </a:rPr>
              <a:t>ﬁrst </a:t>
            </a:r>
            <a:r>
              <a:rPr dirty="0" sz="1800" spc="-5">
                <a:latin typeface="Lato"/>
                <a:cs typeface="Lato"/>
              </a:rPr>
              <a:t>names, </a:t>
            </a:r>
            <a:r>
              <a:rPr dirty="0" sz="1800" spc="5">
                <a:latin typeface="Lato"/>
                <a:cs typeface="Lato"/>
              </a:rPr>
              <a:t>maiden </a:t>
            </a:r>
            <a:r>
              <a:rPr dirty="0" sz="1800" spc="-5">
                <a:latin typeface="Lato"/>
                <a:cs typeface="Lato"/>
              </a:rPr>
              <a:t>names,  </a:t>
            </a:r>
            <a:r>
              <a:rPr dirty="0" sz="1800" spc="5">
                <a:latin typeface="Lato"/>
                <a:cs typeface="Lato"/>
              </a:rPr>
              <a:t>aliases,</a:t>
            </a:r>
            <a:r>
              <a:rPr dirty="0" sz="1800" spc="-114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address,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15">
                <a:latin typeface="Lato"/>
                <a:cs typeface="Lato"/>
              </a:rPr>
              <a:t>phone,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bank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account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details,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credit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cards,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IDs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like</a:t>
            </a:r>
            <a:r>
              <a:rPr dirty="0" sz="1800" spc="-110">
                <a:latin typeface="Lato"/>
                <a:cs typeface="Lato"/>
              </a:rPr>
              <a:t> </a:t>
            </a:r>
            <a:r>
              <a:rPr dirty="0" sz="1800" spc="-20">
                <a:latin typeface="Lato"/>
                <a:cs typeface="Lato"/>
              </a:rPr>
              <a:t>SSN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3623" y="3344538"/>
            <a:ext cx="48025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5">
                <a:latin typeface="Lato"/>
                <a:cs typeface="Lato"/>
              </a:rPr>
              <a:t>Right</a:t>
            </a:r>
            <a:r>
              <a:rPr dirty="0" sz="4000" spc="-795">
                <a:latin typeface="Lato"/>
                <a:cs typeface="Lato"/>
              </a:rPr>
              <a:t> </a:t>
            </a:r>
            <a:r>
              <a:rPr dirty="0" sz="4000" spc="5">
                <a:latin typeface="Lato"/>
                <a:cs typeface="Lato"/>
              </a:rPr>
              <a:t>to </a:t>
            </a:r>
            <a:r>
              <a:rPr dirty="0" sz="4000" spc="-10">
                <a:latin typeface="Lato"/>
                <a:cs typeface="Lato"/>
              </a:rPr>
              <a:t>Be </a:t>
            </a:r>
            <a:r>
              <a:rPr dirty="0" sz="4000" spc="-5">
                <a:latin typeface="Lato"/>
                <a:cs typeface="Lato"/>
              </a:rPr>
              <a:t>Forgotten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81901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What</a:t>
            </a:r>
            <a:r>
              <a:rPr dirty="0" spc="-165"/>
              <a:t> </a:t>
            </a:r>
            <a:r>
              <a:rPr dirty="0" spc="25"/>
              <a:t>is</a:t>
            </a:r>
            <a:r>
              <a:rPr dirty="0" spc="-160"/>
              <a:t> </a:t>
            </a:r>
            <a:r>
              <a:rPr dirty="0" spc="15"/>
              <a:t>the</a:t>
            </a:r>
            <a:r>
              <a:rPr dirty="0" spc="-165"/>
              <a:t> </a:t>
            </a:r>
            <a:r>
              <a:rPr dirty="0" spc="25"/>
              <a:t>Right</a:t>
            </a:r>
            <a:r>
              <a:rPr dirty="0" spc="-160"/>
              <a:t> </a:t>
            </a:r>
            <a:r>
              <a:rPr dirty="0" spc="10"/>
              <a:t>to</a:t>
            </a:r>
            <a:r>
              <a:rPr dirty="0" spc="-165"/>
              <a:t> </a:t>
            </a:r>
            <a:r>
              <a:rPr dirty="0" spc="5"/>
              <a:t>Be</a:t>
            </a:r>
            <a:r>
              <a:rPr dirty="0" spc="-160"/>
              <a:t> </a:t>
            </a:r>
            <a:r>
              <a:rPr dirty="0" spc="-5"/>
              <a:t>Forgotten?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387694"/>
            <a:ext cx="7995920" cy="1344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31165">
              <a:lnSpc>
                <a:spcPct val="114999"/>
              </a:lnSpc>
              <a:spcBef>
                <a:spcPts val="100"/>
              </a:spcBef>
            </a:pPr>
            <a:r>
              <a:rPr dirty="0" sz="1700" spc="-5">
                <a:solidFill>
                  <a:srgbClr val="1F2121"/>
                </a:solidFill>
                <a:latin typeface="Lato"/>
                <a:cs typeface="Lato"/>
              </a:rPr>
              <a:t>“The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subject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shall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15">
                <a:solidFill>
                  <a:srgbClr val="1F2121"/>
                </a:solidFill>
                <a:latin typeface="Lato"/>
                <a:cs typeface="Lato"/>
              </a:rPr>
              <a:t>have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right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obtain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from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controller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erasure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25">
                <a:solidFill>
                  <a:srgbClr val="1F2121"/>
                </a:solidFill>
                <a:latin typeface="Lato"/>
                <a:cs typeface="Lato"/>
              </a:rPr>
              <a:t>of 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personal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concerning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him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20">
                <a:solidFill>
                  <a:srgbClr val="1F2121"/>
                </a:solidFill>
                <a:latin typeface="Lato"/>
                <a:cs typeface="Lato"/>
              </a:rPr>
              <a:t>or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her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without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5">
                <a:solidFill>
                  <a:srgbClr val="1F2121"/>
                </a:solidFill>
                <a:latin typeface="Lato"/>
                <a:cs typeface="Lato"/>
              </a:rPr>
              <a:t>undue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delay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controller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shall  </a:t>
            </a:r>
            <a:r>
              <a:rPr dirty="0" sz="1700" spc="-15">
                <a:solidFill>
                  <a:srgbClr val="1F2121"/>
                </a:solidFill>
                <a:latin typeface="Lato"/>
                <a:cs typeface="Lato"/>
              </a:rPr>
              <a:t>have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obligation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erase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personal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without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5">
                <a:solidFill>
                  <a:srgbClr val="1F2121"/>
                </a:solidFill>
                <a:latin typeface="Lato"/>
                <a:cs typeface="Lato"/>
              </a:rPr>
              <a:t>undue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delay”</a:t>
            </a:r>
            <a:endParaRPr sz="1700">
              <a:latin typeface="Lato"/>
              <a:cs typeface="Lato"/>
            </a:endParaRPr>
          </a:p>
          <a:p>
            <a:pPr marL="3150870">
              <a:lnSpc>
                <a:spcPct val="100000"/>
              </a:lnSpc>
              <a:spcBef>
                <a:spcPts val="1305"/>
              </a:spcBef>
              <a:tabLst>
                <a:tab pos="3454400" algn="l"/>
              </a:tabLst>
            </a:pPr>
            <a:r>
              <a:rPr dirty="0" sz="1700" spc="-45">
                <a:solidFill>
                  <a:srgbClr val="1F2121"/>
                </a:solidFill>
                <a:latin typeface="Lato"/>
                <a:cs typeface="Lato"/>
              </a:rPr>
              <a:t>-	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Recitals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65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66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in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Article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17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endParaRPr sz="17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81901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What</a:t>
            </a:r>
            <a:r>
              <a:rPr dirty="0" spc="-165"/>
              <a:t> </a:t>
            </a:r>
            <a:r>
              <a:rPr dirty="0" spc="25"/>
              <a:t>is</a:t>
            </a:r>
            <a:r>
              <a:rPr dirty="0" spc="-160"/>
              <a:t> </a:t>
            </a:r>
            <a:r>
              <a:rPr dirty="0" spc="15"/>
              <a:t>the</a:t>
            </a:r>
            <a:r>
              <a:rPr dirty="0" spc="-165"/>
              <a:t> </a:t>
            </a:r>
            <a:r>
              <a:rPr dirty="0" spc="25"/>
              <a:t>Right</a:t>
            </a:r>
            <a:r>
              <a:rPr dirty="0" spc="-160"/>
              <a:t> </a:t>
            </a:r>
            <a:r>
              <a:rPr dirty="0" spc="10"/>
              <a:t>to</a:t>
            </a:r>
            <a:r>
              <a:rPr dirty="0" spc="-165"/>
              <a:t> </a:t>
            </a:r>
            <a:r>
              <a:rPr dirty="0" spc="5"/>
              <a:t>Be</a:t>
            </a:r>
            <a:r>
              <a:rPr dirty="0" spc="-160"/>
              <a:t> </a:t>
            </a:r>
            <a:r>
              <a:rPr dirty="0" spc="-5"/>
              <a:t>Forgotten?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387694"/>
            <a:ext cx="7995920" cy="1344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31165">
              <a:lnSpc>
                <a:spcPct val="114999"/>
              </a:lnSpc>
              <a:spcBef>
                <a:spcPts val="100"/>
              </a:spcBef>
            </a:pPr>
            <a:r>
              <a:rPr dirty="0" sz="1700" spc="-5">
                <a:solidFill>
                  <a:srgbClr val="1F2121"/>
                </a:solidFill>
                <a:latin typeface="Lato"/>
                <a:cs typeface="Lato"/>
              </a:rPr>
              <a:t>“The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subject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shall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15">
                <a:solidFill>
                  <a:srgbClr val="1F2121"/>
                </a:solidFill>
                <a:latin typeface="Lato"/>
                <a:cs typeface="Lato"/>
              </a:rPr>
              <a:t>have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right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obtain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from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controller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erasure</a:t>
            </a:r>
            <a:r>
              <a:rPr dirty="0" sz="1700" spc="-10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25">
                <a:solidFill>
                  <a:srgbClr val="1F2121"/>
                </a:solidFill>
                <a:latin typeface="Lato"/>
                <a:cs typeface="Lato"/>
              </a:rPr>
              <a:t>of 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personal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concerning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him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20">
                <a:solidFill>
                  <a:srgbClr val="1F2121"/>
                </a:solidFill>
                <a:latin typeface="Lato"/>
                <a:cs typeface="Lato"/>
              </a:rPr>
              <a:t>or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her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without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5">
                <a:solidFill>
                  <a:srgbClr val="1F2121"/>
                </a:solidFill>
                <a:latin typeface="Lato"/>
                <a:cs typeface="Lato"/>
              </a:rPr>
              <a:t>undue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delay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controller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shall  </a:t>
            </a:r>
            <a:r>
              <a:rPr dirty="0" sz="1700" spc="-15">
                <a:solidFill>
                  <a:srgbClr val="1F2121"/>
                </a:solidFill>
                <a:latin typeface="Lato"/>
                <a:cs typeface="Lato"/>
              </a:rPr>
              <a:t>have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obligation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erase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5">
                <a:solidFill>
                  <a:srgbClr val="1F2121"/>
                </a:solidFill>
                <a:latin typeface="Lato"/>
                <a:cs typeface="Lato"/>
              </a:rPr>
              <a:t>personal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without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5">
                <a:solidFill>
                  <a:srgbClr val="1F2121"/>
                </a:solidFill>
                <a:latin typeface="Lato"/>
                <a:cs typeface="Lato"/>
              </a:rPr>
              <a:t>undue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delay”</a:t>
            </a:r>
            <a:endParaRPr sz="1700">
              <a:latin typeface="Lato"/>
              <a:cs typeface="Lato"/>
            </a:endParaRPr>
          </a:p>
          <a:p>
            <a:pPr marL="3150870">
              <a:lnSpc>
                <a:spcPct val="100000"/>
              </a:lnSpc>
              <a:spcBef>
                <a:spcPts val="1305"/>
              </a:spcBef>
              <a:tabLst>
                <a:tab pos="3454400" algn="l"/>
              </a:tabLst>
            </a:pPr>
            <a:r>
              <a:rPr dirty="0" sz="1700" spc="-45">
                <a:solidFill>
                  <a:srgbClr val="1F2121"/>
                </a:solidFill>
                <a:latin typeface="Lato"/>
                <a:cs typeface="Lato"/>
              </a:rPr>
              <a:t>-	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Recitals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65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66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in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5">
                <a:solidFill>
                  <a:srgbClr val="1F2121"/>
                </a:solidFill>
                <a:latin typeface="Lato"/>
                <a:cs typeface="Lato"/>
              </a:rPr>
              <a:t>Article</a:t>
            </a:r>
            <a:r>
              <a:rPr dirty="0" sz="17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17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7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7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endParaRPr sz="17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9711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Right </a:t>
            </a:r>
            <a:r>
              <a:rPr dirty="0" spc="10"/>
              <a:t>to</a:t>
            </a:r>
            <a:r>
              <a:rPr dirty="0" spc="-360"/>
              <a:t> </a:t>
            </a:r>
            <a:r>
              <a:rPr dirty="0" spc="15"/>
              <a:t>Rectiﬁcation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004606"/>
            <a:ext cx="7994015" cy="204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7160">
              <a:lnSpc>
                <a:spcPct val="114999"/>
              </a:lnSpc>
              <a:spcBef>
                <a:spcPts val="100"/>
              </a:spcBef>
            </a:pP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“The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subject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shall </a:t>
            </a:r>
            <a:r>
              <a:rPr dirty="0" sz="1800" spc="-15">
                <a:solidFill>
                  <a:srgbClr val="1F2121"/>
                </a:solidFill>
                <a:latin typeface="Lato"/>
                <a:cs typeface="Lato"/>
              </a:rPr>
              <a:t>have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 </a:t>
            </a:r>
            <a:r>
              <a:rPr dirty="0" sz="1800" spc="20">
                <a:solidFill>
                  <a:srgbClr val="1F2121"/>
                </a:solidFill>
                <a:latin typeface="Lato"/>
                <a:cs typeface="Lato"/>
              </a:rPr>
              <a:t>right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obtain from the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controller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without 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undue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delay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rectiﬁcation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inaccurate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personal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concerning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him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25">
                <a:solidFill>
                  <a:srgbClr val="1F2121"/>
                </a:solidFill>
                <a:latin typeface="Lato"/>
                <a:cs typeface="Lato"/>
              </a:rPr>
              <a:t>or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30">
                <a:solidFill>
                  <a:srgbClr val="1F2121"/>
                </a:solidFill>
                <a:latin typeface="Lato"/>
                <a:cs typeface="Lato"/>
              </a:rPr>
              <a:t>her.  Taking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into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account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purposes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processing,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subject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shall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15">
                <a:solidFill>
                  <a:srgbClr val="1F2121"/>
                </a:solidFill>
                <a:latin typeface="Lato"/>
                <a:cs typeface="Lato"/>
              </a:rPr>
              <a:t>have 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 </a:t>
            </a:r>
            <a:r>
              <a:rPr dirty="0" sz="1800" spc="20">
                <a:solidFill>
                  <a:srgbClr val="1F2121"/>
                </a:solidFill>
                <a:latin typeface="Lato"/>
                <a:cs typeface="Lato"/>
              </a:rPr>
              <a:t>right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 </a:t>
            </a:r>
            <a:r>
              <a:rPr dirty="0" sz="1800" spc="-15">
                <a:solidFill>
                  <a:srgbClr val="1F2121"/>
                </a:solidFill>
                <a:latin typeface="Lato"/>
                <a:cs typeface="Lato"/>
              </a:rPr>
              <a:t>have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incomplete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personal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completed,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including </a:t>
            </a:r>
            <a:r>
              <a:rPr dirty="0" sz="1800" spc="-20">
                <a:solidFill>
                  <a:srgbClr val="1F2121"/>
                </a:solidFill>
                <a:latin typeface="Lato"/>
                <a:cs typeface="Lato"/>
              </a:rPr>
              <a:t>by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means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 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providing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a</a:t>
            </a:r>
            <a:r>
              <a:rPr dirty="0" sz="1800" spc="-35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supplementary </a:t>
            </a:r>
            <a:r>
              <a:rPr dirty="0" sz="1800" spc="-20">
                <a:solidFill>
                  <a:srgbClr val="1F2121"/>
                </a:solidFill>
                <a:latin typeface="Lato"/>
                <a:cs typeface="Lato"/>
              </a:rPr>
              <a:t>statement.”</a:t>
            </a:r>
            <a:endParaRPr sz="1800">
              <a:latin typeface="Lato"/>
              <a:cs typeface="Lato"/>
            </a:endParaRPr>
          </a:p>
          <a:p>
            <a:pPr marL="5219065">
              <a:lnSpc>
                <a:spcPct val="100000"/>
              </a:lnSpc>
              <a:spcBef>
                <a:spcPts val="1320"/>
              </a:spcBef>
              <a:tabLst>
                <a:tab pos="5526405" algn="l"/>
              </a:tabLst>
            </a:pPr>
            <a:r>
              <a:rPr dirty="0" sz="1800" spc="-45">
                <a:solidFill>
                  <a:srgbClr val="1F2121"/>
                </a:solidFill>
                <a:latin typeface="Lato"/>
                <a:cs typeface="Lato"/>
              </a:rPr>
              <a:t>-	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Chapter</a:t>
            </a:r>
            <a:r>
              <a:rPr dirty="0" sz="1800" spc="-13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15">
                <a:solidFill>
                  <a:srgbClr val="1F2121"/>
                </a:solidFill>
                <a:latin typeface="Lato"/>
                <a:cs typeface="Lato"/>
              </a:rPr>
              <a:t>3,</a:t>
            </a:r>
            <a:r>
              <a:rPr dirty="0" sz="1800" spc="-13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Art.</a:t>
            </a:r>
            <a:r>
              <a:rPr dirty="0" sz="1800" spc="-13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16</a:t>
            </a:r>
            <a:r>
              <a:rPr dirty="0" sz="1800" spc="-13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55168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Other</a:t>
            </a:r>
            <a:r>
              <a:rPr dirty="0" spc="-165"/>
              <a:t> </a:t>
            </a:r>
            <a:r>
              <a:rPr dirty="0" spc="25"/>
              <a:t>Rights</a:t>
            </a:r>
            <a:r>
              <a:rPr dirty="0" spc="-160"/>
              <a:t> </a:t>
            </a:r>
            <a:r>
              <a:rPr dirty="0" spc="-25"/>
              <a:t>of</a:t>
            </a:r>
            <a:r>
              <a:rPr dirty="0" spc="-160"/>
              <a:t> </a:t>
            </a:r>
            <a:r>
              <a:rPr dirty="0" spc="15"/>
              <a:t>the</a:t>
            </a:r>
            <a:r>
              <a:rPr dirty="0" spc="-165"/>
              <a:t> </a:t>
            </a:r>
            <a:r>
              <a:rPr dirty="0" spc="25"/>
              <a:t>Data</a:t>
            </a:r>
            <a:r>
              <a:rPr dirty="0" spc="-160"/>
              <a:t> </a:t>
            </a:r>
            <a:r>
              <a:rPr dirty="0" spc="5"/>
              <a:t>Subject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045754"/>
            <a:ext cx="7186295" cy="207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Chapter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3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deﬁnes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number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other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rights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subject,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including: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Art.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15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45">
                <a:solidFill>
                  <a:srgbClr val="1F2121"/>
                </a:solidFill>
                <a:latin typeface="Lato"/>
                <a:cs typeface="Lato"/>
              </a:rPr>
              <a:t>–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Right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access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0">
                <a:solidFill>
                  <a:srgbClr val="1F2121"/>
                </a:solidFill>
                <a:latin typeface="Lato"/>
                <a:cs typeface="Lato"/>
              </a:rPr>
              <a:t>by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subject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Art.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18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45">
                <a:solidFill>
                  <a:srgbClr val="1F2121"/>
                </a:solidFill>
                <a:latin typeface="Lato"/>
                <a:cs typeface="Lato"/>
              </a:rPr>
              <a:t>–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Right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restriction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processing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Art.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20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45">
                <a:solidFill>
                  <a:srgbClr val="1F2121"/>
                </a:solidFill>
                <a:latin typeface="Lato"/>
                <a:cs typeface="Lato"/>
              </a:rPr>
              <a:t>–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Right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portability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Art.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21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45">
                <a:solidFill>
                  <a:srgbClr val="1F2121"/>
                </a:solidFill>
                <a:latin typeface="Lato"/>
                <a:cs typeface="Lato"/>
              </a:rPr>
              <a:t>–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Right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object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71501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Implementing</a:t>
            </a:r>
            <a:r>
              <a:rPr dirty="0" spc="-150"/>
              <a:t> </a:t>
            </a:r>
            <a:r>
              <a:rPr dirty="0" spc="25"/>
              <a:t>Right</a:t>
            </a:r>
            <a:r>
              <a:rPr dirty="0" spc="-150"/>
              <a:t> </a:t>
            </a:r>
            <a:r>
              <a:rPr dirty="0" spc="-140"/>
              <a:t>To</a:t>
            </a:r>
            <a:r>
              <a:rPr dirty="0" spc="-145"/>
              <a:t> </a:t>
            </a:r>
            <a:r>
              <a:rPr dirty="0" spc="5"/>
              <a:t>Be</a:t>
            </a:r>
            <a:r>
              <a:rPr dirty="0" spc="-150"/>
              <a:t> </a:t>
            </a:r>
            <a:r>
              <a:rPr dirty="0" spc="5"/>
              <a:t>Forgotten:</a:t>
            </a:r>
            <a:r>
              <a:rPr dirty="0" spc="-150"/>
              <a:t> </a:t>
            </a:r>
            <a:r>
              <a:rPr dirty="0" spc="-5"/>
              <a:t>Tracking</a:t>
            </a:r>
            <a:r>
              <a:rPr dirty="0" spc="-145"/>
              <a:t> </a:t>
            </a:r>
            <a:r>
              <a:rPr dirty="0" spc="2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898" y="1138279"/>
            <a:ext cx="6671309" cy="194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For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valid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erasure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claim</a:t>
            </a:r>
            <a:endParaRPr sz="1800">
              <a:latin typeface="Lato"/>
              <a:cs typeface="Lato"/>
            </a:endParaRPr>
          </a:p>
          <a:p>
            <a:pPr marL="469265" marR="508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Company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needs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identify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30">
                <a:solidFill>
                  <a:srgbClr val="1F2121"/>
                </a:solidFill>
                <a:latin typeface="Lato"/>
                <a:cs typeface="Lato"/>
              </a:rPr>
              <a:t>all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information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related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 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content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requested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to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be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removed</a:t>
            </a:r>
            <a:endParaRPr sz="1800">
              <a:latin typeface="Lato"/>
              <a:cs typeface="Lato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25">
                <a:solidFill>
                  <a:srgbClr val="1F2121"/>
                </a:solidFill>
                <a:latin typeface="Lato"/>
                <a:cs typeface="Lato"/>
              </a:rPr>
              <a:t>All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5">
                <a:solidFill>
                  <a:srgbClr val="1F2121"/>
                </a:solidFill>
                <a:latin typeface="Lato"/>
                <a:cs typeface="Lato"/>
              </a:rPr>
              <a:t>of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associated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metadata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must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also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be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erased</a:t>
            </a:r>
            <a:endParaRPr sz="1800">
              <a:latin typeface="Lato"/>
              <a:cs typeface="Lato"/>
            </a:endParaRPr>
          </a:p>
          <a:p>
            <a:pPr lvl="1" marL="927100" indent="-367030">
              <a:lnSpc>
                <a:spcPct val="100000"/>
              </a:lnSpc>
              <a:spcBef>
                <a:spcPts val="132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dirty="0" sz="1800" spc="-20">
                <a:solidFill>
                  <a:srgbClr val="1F2121"/>
                </a:solidFill>
                <a:latin typeface="Lato"/>
                <a:cs typeface="Lato"/>
              </a:rPr>
              <a:t>Eg.,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Derived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data,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logs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15">
                <a:solidFill>
                  <a:srgbClr val="1F2121"/>
                </a:solidFill>
                <a:latin typeface="Lato"/>
                <a:cs typeface="Lato"/>
              </a:rPr>
              <a:t>etc.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9719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Forgetting </a:t>
            </a:r>
            <a:r>
              <a:rPr dirty="0" spc="25"/>
              <a:t>Digital</a:t>
            </a:r>
            <a:r>
              <a:rPr dirty="0" spc="-325"/>
              <a:t> </a:t>
            </a:r>
            <a:r>
              <a:rPr dirty="0" spc="15"/>
              <a:t>Memories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60692" y="974182"/>
            <a:ext cx="1604645" cy="1532890"/>
            <a:chOff x="3760692" y="974182"/>
            <a:chExt cx="1604645" cy="1532890"/>
          </a:xfrm>
        </p:grpSpPr>
        <p:sp>
          <p:nvSpPr>
            <p:cNvPr id="4" name="object 4"/>
            <p:cNvSpPr/>
            <p:nvPr/>
          </p:nvSpPr>
          <p:spPr>
            <a:xfrm>
              <a:off x="3770217" y="983708"/>
              <a:ext cx="1585595" cy="1513840"/>
            </a:xfrm>
            <a:custGeom>
              <a:avLst/>
              <a:gdLst/>
              <a:ahLst/>
              <a:cxnLst/>
              <a:rect l="l" t="t" r="r" b="b"/>
              <a:pathLst>
                <a:path w="1585595" h="1513839">
                  <a:moveTo>
                    <a:pt x="792748" y="1513796"/>
                  </a:moveTo>
                  <a:lnTo>
                    <a:pt x="744456" y="1512415"/>
                  </a:lnTo>
                  <a:lnTo>
                    <a:pt x="696929" y="1508324"/>
                  </a:lnTo>
                  <a:lnTo>
                    <a:pt x="650250" y="1501602"/>
                  </a:lnTo>
                  <a:lnTo>
                    <a:pt x="604502" y="1492328"/>
                  </a:lnTo>
                  <a:lnTo>
                    <a:pt x="559769" y="1480582"/>
                  </a:lnTo>
                  <a:lnTo>
                    <a:pt x="516132" y="1466443"/>
                  </a:lnTo>
                  <a:lnTo>
                    <a:pt x="473675" y="1449989"/>
                  </a:lnTo>
                  <a:lnTo>
                    <a:pt x="432481" y="1431301"/>
                  </a:lnTo>
                  <a:lnTo>
                    <a:pt x="392632" y="1410457"/>
                  </a:lnTo>
                  <a:lnTo>
                    <a:pt x="354212" y="1387537"/>
                  </a:lnTo>
                  <a:lnTo>
                    <a:pt x="317304" y="1362619"/>
                  </a:lnTo>
                  <a:lnTo>
                    <a:pt x="281990" y="1335783"/>
                  </a:lnTo>
                  <a:lnTo>
                    <a:pt x="248353" y="1307108"/>
                  </a:lnTo>
                  <a:lnTo>
                    <a:pt x="216477" y="1276673"/>
                  </a:lnTo>
                  <a:lnTo>
                    <a:pt x="186444" y="1244557"/>
                  </a:lnTo>
                  <a:lnTo>
                    <a:pt x="158337" y="1210840"/>
                  </a:lnTo>
                  <a:lnTo>
                    <a:pt x="132239" y="1175601"/>
                  </a:lnTo>
                  <a:lnTo>
                    <a:pt x="108233" y="1138918"/>
                  </a:lnTo>
                  <a:lnTo>
                    <a:pt x="86402" y="1100872"/>
                  </a:lnTo>
                  <a:lnTo>
                    <a:pt x="66828" y="1061541"/>
                  </a:lnTo>
                  <a:lnTo>
                    <a:pt x="49596" y="1021004"/>
                  </a:lnTo>
                  <a:lnTo>
                    <a:pt x="34787" y="979340"/>
                  </a:lnTo>
                  <a:lnTo>
                    <a:pt x="22485" y="936630"/>
                  </a:lnTo>
                  <a:lnTo>
                    <a:pt x="12772" y="892951"/>
                  </a:lnTo>
                  <a:lnTo>
                    <a:pt x="5731" y="848383"/>
                  </a:lnTo>
                  <a:lnTo>
                    <a:pt x="1446" y="803006"/>
                  </a:lnTo>
                  <a:lnTo>
                    <a:pt x="0" y="756898"/>
                  </a:lnTo>
                  <a:lnTo>
                    <a:pt x="1446" y="710790"/>
                  </a:lnTo>
                  <a:lnTo>
                    <a:pt x="5731" y="665412"/>
                  </a:lnTo>
                  <a:lnTo>
                    <a:pt x="12772" y="620844"/>
                  </a:lnTo>
                  <a:lnTo>
                    <a:pt x="22485" y="577165"/>
                  </a:lnTo>
                  <a:lnTo>
                    <a:pt x="34787" y="534455"/>
                  </a:lnTo>
                  <a:lnTo>
                    <a:pt x="49596" y="492791"/>
                  </a:lnTo>
                  <a:lnTo>
                    <a:pt x="66828" y="452254"/>
                  </a:lnTo>
                  <a:lnTo>
                    <a:pt x="86402" y="412923"/>
                  </a:lnTo>
                  <a:lnTo>
                    <a:pt x="108233" y="374877"/>
                  </a:lnTo>
                  <a:lnTo>
                    <a:pt x="132239" y="338194"/>
                  </a:lnTo>
                  <a:lnTo>
                    <a:pt x="158337" y="302955"/>
                  </a:lnTo>
                  <a:lnTo>
                    <a:pt x="186444" y="269238"/>
                  </a:lnTo>
                  <a:lnTo>
                    <a:pt x="216477" y="237122"/>
                  </a:lnTo>
                  <a:lnTo>
                    <a:pt x="248353" y="206687"/>
                  </a:lnTo>
                  <a:lnTo>
                    <a:pt x="281990" y="178012"/>
                  </a:lnTo>
                  <a:lnTo>
                    <a:pt x="317304" y="151176"/>
                  </a:lnTo>
                  <a:lnTo>
                    <a:pt x="354212" y="126259"/>
                  </a:lnTo>
                  <a:lnTo>
                    <a:pt x="392632" y="103338"/>
                  </a:lnTo>
                  <a:lnTo>
                    <a:pt x="432481" y="82494"/>
                  </a:lnTo>
                  <a:lnTo>
                    <a:pt x="473675" y="63806"/>
                  </a:lnTo>
                  <a:lnTo>
                    <a:pt x="516132" y="47353"/>
                  </a:lnTo>
                  <a:lnTo>
                    <a:pt x="559769" y="33214"/>
                  </a:lnTo>
                  <a:lnTo>
                    <a:pt x="604502" y="21468"/>
                  </a:lnTo>
                  <a:lnTo>
                    <a:pt x="650250" y="12194"/>
                  </a:lnTo>
                  <a:lnTo>
                    <a:pt x="696929" y="5472"/>
                  </a:lnTo>
                  <a:lnTo>
                    <a:pt x="744456" y="1381"/>
                  </a:lnTo>
                  <a:lnTo>
                    <a:pt x="792748" y="0"/>
                  </a:lnTo>
                  <a:lnTo>
                    <a:pt x="845105" y="1651"/>
                  </a:lnTo>
                  <a:lnTo>
                    <a:pt x="896949" y="6564"/>
                  </a:lnTo>
                  <a:lnTo>
                    <a:pt x="948125" y="14678"/>
                  </a:lnTo>
                  <a:lnTo>
                    <a:pt x="998481" y="25931"/>
                  </a:lnTo>
                  <a:lnTo>
                    <a:pt x="1047861" y="40264"/>
                  </a:lnTo>
                  <a:lnTo>
                    <a:pt x="1096113" y="57615"/>
                  </a:lnTo>
                  <a:lnTo>
                    <a:pt x="1143082" y="77923"/>
                  </a:lnTo>
                  <a:lnTo>
                    <a:pt x="1188614" y="101127"/>
                  </a:lnTo>
                  <a:lnTo>
                    <a:pt x="1232555" y="127167"/>
                  </a:lnTo>
                  <a:lnTo>
                    <a:pt x="1274752" y="155981"/>
                  </a:lnTo>
                  <a:lnTo>
                    <a:pt x="1315051" y="187509"/>
                  </a:lnTo>
                  <a:lnTo>
                    <a:pt x="1353297" y="221689"/>
                  </a:lnTo>
                  <a:lnTo>
                    <a:pt x="1389098" y="258205"/>
                  </a:lnTo>
                  <a:lnTo>
                    <a:pt x="1422120" y="296681"/>
                  </a:lnTo>
                  <a:lnTo>
                    <a:pt x="1452300" y="336970"/>
                  </a:lnTo>
                  <a:lnTo>
                    <a:pt x="1479574" y="378925"/>
                  </a:lnTo>
                  <a:lnTo>
                    <a:pt x="1503879" y="422399"/>
                  </a:lnTo>
                  <a:lnTo>
                    <a:pt x="1525150" y="467245"/>
                  </a:lnTo>
                  <a:lnTo>
                    <a:pt x="1543323" y="513316"/>
                  </a:lnTo>
                  <a:lnTo>
                    <a:pt x="1558335" y="560465"/>
                  </a:lnTo>
                  <a:lnTo>
                    <a:pt x="1570123" y="608545"/>
                  </a:lnTo>
                  <a:lnTo>
                    <a:pt x="1578621" y="657408"/>
                  </a:lnTo>
                  <a:lnTo>
                    <a:pt x="1583767" y="706908"/>
                  </a:lnTo>
                  <a:lnTo>
                    <a:pt x="1585496" y="756898"/>
                  </a:lnTo>
                  <a:lnTo>
                    <a:pt x="1584050" y="803006"/>
                  </a:lnTo>
                  <a:lnTo>
                    <a:pt x="1579765" y="848383"/>
                  </a:lnTo>
                  <a:lnTo>
                    <a:pt x="1572724" y="892951"/>
                  </a:lnTo>
                  <a:lnTo>
                    <a:pt x="1563011" y="936630"/>
                  </a:lnTo>
                  <a:lnTo>
                    <a:pt x="1550709" y="979340"/>
                  </a:lnTo>
                  <a:lnTo>
                    <a:pt x="1535900" y="1021004"/>
                  </a:lnTo>
                  <a:lnTo>
                    <a:pt x="1518668" y="1061541"/>
                  </a:lnTo>
                  <a:lnTo>
                    <a:pt x="1499094" y="1100872"/>
                  </a:lnTo>
                  <a:lnTo>
                    <a:pt x="1477263" y="1138918"/>
                  </a:lnTo>
                  <a:lnTo>
                    <a:pt x="1453257" y="1175601"/>
                  </a:lnTo>
                  <a:lnTo>
                    <a:pt x="1427159" y="1210840"/>
                  </a:lnTo>
                  <a:lnTo>
                    <a:pt x="1399052" y="1244557"/>
                  </a:lnTo>
                  <a:lnTo>
                    <a:pt x="1369019" y="1276673"/>
                  </a:lnTo>
                  <a:lnTo>
                    <a:pt x="1337143" y="1307108"/>
                  </a:lnTo>
                  <a:lnTo>
                    <a:pt x="1303506" y="1335783"/>
                  </a:lnTo>
                  <a:lnTo>
                    <a:pt x="1268192" y="1362619"/>
                  </a:lnTo>
                  <a:lnTo>
                    <a:pt x="1231284" y="1387537"/>
                  </a:lnTo>
                  <a:lnTo>
                    <a:pt x="1192864" y="1410457"/>
                  </a:lnTo>
                  <a:lnTo>
                    <a:pt x="1153015" y="1431301"/>
                  </a:lnTo>
                  <a:lnTo>
                    <a:pt x="1111821" y="1449989"/>
                  </a:lnTo>
                  <a:lnTo>
                    <a:pt x="1069364" y="1466443"/>
                  </a:lnTo>
                  <a:lnTo>
                    <a:pt x="1025727" y="1480582"/>
                  </a:lnTo>
                  <a:lnTo>
                    <a:pt x="980994" y="1492328"/>
                  </a:lnTo>
                  <a:lnTo>
                    <a:pt x="935246" y="1501602"/>
                  </a:lnTo>
                  <a:lnTo>
                    <a:pt x="888567" y="1508324"/>
                  </a:lnTo>
                  <a:lnTo>
                    <a:pt x="841040" y="1512415"/>
                  </a:lnTo>
                  <a:lnTo>
                    <a:pt x="792748" y="151379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70217" y="983707"/>
              <a:ext cx="1585595" cy="1513840"/>
            </a:xfrm>
            <a:custGeom>
              <a:avLst/>
              <a:gdLst/>
              <a:ahLst/>
              <a:cxnLst/>
              <a:rect l="l" t="t" r="r" b="b"/>
              <a:pathLst>
                <a:path w="1585595" h="1513839">
                  <a:moveTo>
                    <a:pt x="0" y="756898"/>
                  </a:moveTo>
                  <a:lnTo>
                    <a:pt x="1446" y="710790"/>
                  </a:lnTo>
                  <a:lnTo>
                    <a:pt x="5731" y="665412"/>
                  </a:lnTo>
                  <a:lnTo>
                    <a:pt x="12772" y="620844"/>
                  </a:lnTo>
                  <a:lnTo>
                    <a:pt x="22485" y="577165"/>
                  </a:lnTo>
                  <a:lnTo>
                    <a:pt x="34787" y="534455"/>
                  </a:lnTo>
                  <a:lnTo>
                    <a:pt x="49596" y="492791"/>
                  </a:lnTo>
                  <a:lnTo>
                    <a:pt x="66828" y="452254"/>
                  </a:lnTo>
                  <a:lnTo>
                    <a:pt x="86402" y="412923"/>
                  </a:lnTo>
                  <a:lnTo>
                    <a:pt x="108233" y="374877"/>
                  </a:lnTo>
                  <a:lnTo>
                    <a:pt x="132239" y="338194"/>
                  </a:lnTo>
                  <a:lnTo>
                    <a:pt x="158337" y="302955"/>
                  </a:lnTo>
                  <a:lnTo>
                    <a:pt x="186444" y="269238"/>
                  </a:lnTo>
                  <a:lnTo>
                    <a:pt x="216477" y="237122"/>
                  </a:lnTo>
                  <a:lnTo>
                    <a:pt x="248353" y="206687"/>
                  </a:lnTo>
                  <a:lnTo>
                    <a:pt x="281990" y="178012"/>
                  </a:lnTo>
                  <a:lnTo>
                    <a:pt x="317304" y="151176"/>
                  </a:lnTo>
                  <a:lnTo>
                    <a:pt x="354212" y="126259"/>
                  </a:lnTo>
                  <a:lnTo>
                    <a:pt x="392632" y="103338"/>
                  </a:lnTo>
                  <a:lnTo>
                    <a:pt x="432481" y="82494"/>
                  </a:lnTo>
                  <a:lnTo>
                    <a:pt x="473675" y="63806"/>
                  </a:lnTo>
                  <a:lnTo>
                    <a:pt x="516132" y="47353"/>
                  </a:lnTo>
                  <a:lnTo>
                    <a:pt x="559769" y="33214"/>
                  </a:lnTo>
                  <a:lnTo>
                    <a:pt x="604502" y="21468"/>
                  </a:lnTo>
                  <a:lnTo>
                    <a:pt x="650250" y="12194"/>
                  </a:lnTo>
                  <a:lnTo>
                    <a:pt x="696929" y="5472"/>
                  </a:lnTo>
                  <a:lnTo>
                    <a:pt x="744456" y="1381"/>
                  </a:lnTo>
                  <a:lnTo>
                    <a:pt x="792748" y="0"/>
                  </a:lnTo>
                  <a:lnTo>
                    <a:pt x="845105" y="1651"/>
                  </a:lnTo>
                  <a:lnTo>
                    <a:pt x="896949" y="6564"/>
                  </a:lnTo>
                  <a:lnTo>
                    <a:pt x="948125" y="14678"/>
                  </a:lnTo>
                  <a:lnTo>
                    <a:pt x="998481" y="25931"/>
                  </a:lnTo>
                  <a:lnTo>
                    <a:pt x="1047861" y="40264"/>
                  </a:lnTo>
                  <a:lnTo>
                    <a:pt x="1096113" y="57615"/>
                  </a:lnTo>
                  <a:lnTo>
                    <a:pt x="1143082" y="77923"/>
                  </a:lnTo>
                  <a:lnTo>
                    <a:pt x="1188614" y="101127"/>
                  </a:lnTo>
                  <a:lnTo>
                    <a:pt x="1232555" y="127167"/>
                  </a:lnTo>
                  <a:lnTo>
                    <a:pt x="1274752" y="155981"/>
                  </a:lnTo>
                  <a:lnTo>
                    <a:pt x="1315051" y="187509"/>
                  </a:lnTo>
                  <a:lnTo>
                    <a:pt x="1353297" y="221689"/>
                  </a:lnTo>
                  <a:lnTo>
                    <a:pt x="1389098" y="258205"/>
                  </a:lnTo>
                  <a:lnTo>
                    <a:pt x="1422120" y="296681"/>
                  </a:lnTo>
                  <a:lnTo>
                    <a:pt x="1452300" y="336970"/>
                  </a:lnTo>
                  <a:lnTo>
                    <a:pt x="1479574" y="378925"/>
                  </a:lnTo>
                  <a:lnTo>
                    <a:pt x="1503879" y="422399"/>
                  </a:lnTo>
                  <a:lnTo>
                    <a:pt x="1525150" y="467245"/>
                  </a:lnTo>
                  <a:lnTo>
                    <a:pt x="1543323" y="513316"/>
                  </a:lnTo>
                  <a:lnTo>
                    <a:pt x="1558335" y="560465"/>
                  </a:lnTo>
                  <a:lnTo>
                    <a:pt x="1570123" y="608545"/>
                  </a:lnTo>
                  <a:lnTo>
                    <a:pt x="1578621" y="657408"/>
                  </a:lnTo>
                  <a:lnTo>
                    <a:pt x="1583767" y="706908"/>
                  </a:lnTo>
                  <a:lnTo>
                    <a:pt x="1585496" y="756898"/>
                  </a:lnTo>
                  <a:lnTo>
                    <a:pt x="1584050" y="803006"/>
                  </a:lnTo>
                  <a:lnTo>
                    <a:pt x="1579764" y="848383"/>
                  </a:lnTo>
                  <a:lnTo>
                    <a:pt x="1572724" y="892951"/>
                  </a:lnTo>
                  <a:lnTo>
                    <a:pt x="1563011" y="936630"/>
                  </a:lnTo>
                  <a:lnTo>
                    <a:pt x="1550709" y="979340"/>
                  </a:lnTo>
                  <a:lnTo>
                    <a:pt x="1535900" y="1021004"/>
                  </a:lnTo>
                  <a:lnTo>
                    <a:pt x="1518668" y="1061541"/>
                  </a:lnTo>
                  <a:lnTo>
                    <a:pt x="1499094" y="1100872"/>
                  </a:lnTo>
                  <a:lnTo>
                    <a:pt x="1477263" y="1138918"/>
                  </a:lnTo>
                  <a:lnTo>
                    <a:pt x="1453257" y="1175601"/>
                  </a:lnTo>
                  <a:lnTo>
                    <a:pt x="1427159" y="1210840"/>
                  </a:lnTo>
                  <a:lnTo>
                    <a:pt x="1399052" y="1244557"/>
                  </a:lnTo>
                  <a:lnTo>
                    <a:pt x="1369019" y="1276673"/>
                  </a:lnTo>
                  <a:lnTo>
                    <a:pt x="1337143" y="1307108"/>
                  </a:lnTo>
                  <a:lnTo>
                    <a:pt x="1303506" y="1335783"/>
                  </a:lnTo>
                  <a:lnTo>
                    <a:pt x="1268192" y="1362619"/>
                  </a:lnTo>
                  <a:lnTo>
                    <a:pt x="1231284" y="1387537"/>
                  </a:lnTo>
                  <a:lnTo>
                    <a:pt x="1192864" y="1410457"/>
                  </a:lnTo>
                  <a:lnTo>
                    <a:pt x="1153015" y="1431301"/>
                  </a:lnTo>
                  <a:lnTo>
                    <a:pt x="1111821" y="1449989"/>
                  </a:lnTo>
                  <a:lnTo>
                    <a:pt x="1069364" y="1466443"/>
                  </a:lnTo>
                  <a:lnTo>
                    <a:pt x="1025727" y="1480582"/>
                  </a:lnTo>
                  <a:lnTo>
                    <a:pt x="980993" y="1492328"/>
                  </a:lnTo>
                  <a:lnTo>
                    <a:pt x="935246" y="1501602"/>
                  </a:lnTo>
                  <a:lnTo>
                    <a:pt x="888567" y="1508324"/>
                  </a:lnTo>
                  <a:lnTo>
                    <a:pt x="841040" y="1512415"/>
                  </a:lnTo>
                  <a:lnTo>
                    <a:pt x="792748" y="1513796"/>
                  </a:lnTo>
                  <a:lnTo>
                    <a:pt x="744456" y="1512415"/>
                  </a:lnTo>
                  <a:lnTo>
                    <a:pt x="696929" y="1508324"/>
                  </a:lnTo>
                  <a:lnTo>
                    <a:pt x="650250" y="1501602"/>
                  </a:lnTo>
                  <a:lnTo>
                    <a:pt x="604502" y="1492328"/>
                  </a:lnTo>
                  <a:lnTo>
                    <a:pt x="559769" y="1480582"/>
                  </a:lnTo>
                  <a:lnTo>
                    <a:pt x="516132" y="1466443"/>
                  </a:lnTo>
                  <a:lnTo>
                    <a:pt x="473675" y="1449989"/>
                  </a:lnTo>
                  <a:lnTo>
                    <a:pt x="432481" y="1431301"/>
                  </a:lnTo>
                  <a:lnTo>
                    <a:pt x="392632" y="1410457"/>
                  </a:lnTo>
                  <a:lnTo>
                    <a:pt x="354212" y="1387537"/>
                  </a:lnTo>
                  <a:lnTo>
                    <a:pt x="317304" y="1362619"/>
                  </a:lnTo>
                  <a:lnTo>
                    <a:pt x="281990" y="1335783"/>
                  </a:lnTo>
                  <a:lnTo>
                    <a:pt x="248353" y="1307108"/>
                  </a:lnTo>
                  <a:lnTo>
                    <a:pt x="216477" y="1276673"/>
                  </a:lnTo>
                  <a:lnTo>
                    <a:pt x="186444" y="1244557"/>
                  </a:lnTo>
                  <a:lnTo>
                    <a:pt x="158337" y="1210840"/>
                  </a:lnTo>
                  <a:lnTo>
                    <a:pt x="132239" y="1175601"/>
                  </a:lnTo>
                  <a:lnTo>
                    <a:pt x="108233" y="1138918"/>
                  </a:lnTo>
                  <a:lnTo>
                    <a:pt x="86402" y="1100872"/>
                  </a:lnTo>
                  <a:lnTo>
                    <a:pt x="66828" y="1061541"/>
                  </a:lnTo>
                  <a:lnTo>
                    <a:pt x="49596" y="1021004"/>
                  </a:lnTo>
                  <a:lnTo>
                    <a:pt x="34787" y="979340"/>
                  </a:lnTo>
                  <a:lnTo>
                    <a:pt x="22485" y="936630"/>
                  </a:lnTo>
                  <a:lnTo>
                    <a:pt x="12772" y="892951"/>
                  </a:lnTo>
                  <a:lnTo>
                    <a:pt x="5731" y="848383"/>
                  </a:lnTo>
                  <a:lnTo>
                    <a:pt x="1446" y="803006"/>
                  </a:lnTo>
                  <a:lnTo>
                    <a:pt x="0" y="75689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56658" y="1585499"/>
            <a:ext cx="121348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15925" marR="5080" indent="-403860">
              <a:lnSpc>
                <a:spcPts val="1650"/>
              </a:lnSpc>
              <a:spcBef>
                <a:spcPts val="180"/>
              </a:spcBef>
            </a:pPr>
            <a:r>
              <a:rPr dirty="0" sz="1400" spc="-30">
                <a:latin typeface="Lato"/>
                <a:cs typeface="Lato"/>
              </a:rPr>
              <a:t>Ways </a:t>
            </a:r>
            <a:r>
              <a:rPr dirty="0" sz="1400">
                <a:latin typeface="Lato"/>
                <a:cs typeface="Lato"/>
              </a:rPr>
              <a:t>to</a:t>
            </a:r>
            <a:r>
              <a:rPr dirty="0" sz="1400" spc="-204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Delete  </a:t>
            </a:r>
            <a:r>
              <a:rPr dirty="0" sz="1400" spc="5">
                <a:latin typeface="Lato"/>
                <a:cs typeface="Lato"/>
              </a:rPr>
              <a:t>Data</a:t>
            </a:r>
            <a:endParaRPr sz="14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465" y="2885819"/>
            <a:ext cx="3031490" cy="572770"/>
          </a:xfrm>
          <a:prstGeom prst="rect">
            <a:avLst/>
          </a:prstGeom>
          <a:solidFill>
            <a:srgbClr val="3B77D8"/>
          </a:solidFill>
          <a:ln w="19049">
            <a:solidFill>
              <a:srgbClr val="000000"/>
            </a:solidFill>
          </a:ln>
        </p:spPr>
        <p:txBody>
          <a:bodyPr wrap="square" lIns="0" tIns="149225" rIns="0" bIns="0" rtlCol="0" vert="horz">
            <a:spAutoFit/>
          </a:bodyPr>
          <a:lstStyle/>
          <a:p>
            <a:pPr marL="935355">
              <a:lnSpc>
                <a:spcPct val="100000"/>
              </a:lnSpc>
              <a:spcBef>
                <a:spcPts val="1175"/>
              </a:spcBef>
            </a:pPr>
            <a:r>
              <a:rPr dirty="0" sz="1700" spc="15">
                <a:solidFill>
                  <a:srgbClr val="FFFFFF"/>
                </a:solidFill>
                <a:latin typeface="Lato"/>
                <a:cs typeface="Lato"/>
              </a:rPr>
              <a:t>Hard</a:t>
            </a:r>
            <a:r>
              <a:rPr dirty="0" sz="1700" spc="-114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700">
                <a:solidFill>
                  <a:srgbClr val="FFFFFF"/>
                </a:solidFill>
                <a:latin typeface="Lato"/>
                <a:cs typeface="Lato"/>
              </a:rPr>
              <a:t>Delete</a:t>
            </a:r>
            <a:endParaRPr sz="17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97144" y="1786883"/>
            <a:ext cx="3938904" cy="1062990"/>
            <a:chOff x="2597144" y="1786883"/>
            <a:chExt cx="3938904" cy="1062990"/>
          </a:xfrm>
        </p:grpSpPr>
        <p:sp>
          <p:nvSpPr>
            <p:cNvPr id="9" name="object 9"/>
            <p:cNvSpPr/>
            <p:nvPr/>
          </p:nvSpPr>
          <p:spPr>
            <a:xfrm>
              <a:off x="5355714" y="1805933"/>
              <a:ext cx="1098550" cy="851535"/>
            </a:xfrm>
            <a:custGeom>
              <a:avLst/>
              <a:gdLst/>
              <a:ahLst/>
              <a:cxnLst/>
              <a:rect l="l" t="t" r="r" b="b"/>
              <a:pathLst>
                <a:path w="1098550" h="851535">
                  <a:moveTo>
                    <a:pt x="0" y="0"/>
                  </a:moveTo>
                  <a:lnTo>
                    <a:pt x="1098297" y="0"/>
                  </a:lnTo>
                  <a:lnTo>
                    <a:pt x="1098297" y="85138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72037" y="2638269"/>
              <a:ext cx="163949" cy="211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79119" y="1805933"/>
              <a:ext cx="1091565" cy="849630"/>
            </a:xfrm>
            <a:custGeom>
              <a:avLst/>
              <a:gdLst/>
              <a:ahLst/>
              <a:cxnLst/>
              <a:rect l="l" t="t" r="r" b="b"/>
              <a:pathLst>
                <a:path w="1091564" h="849630">
                  <a:moveTo>
                    <a:pt x="1091097" y="0"/>
                  </a:moveTo>
                  <a:lnTo>
                    <a:pt x="0" y="0"/>
                  </a:lnTo>
                  <a:lnTo>
                    <a:pt x="0" y="84958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97144" y="2636469"/>
              <a:ext cx="163949" cy="211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63597" y="2884169"/>
            <a:ext cx="3031490" cy="576580"/>
          </a:xfrm>
          <a:prstGeom prst="rect">
            <a:avLst/>
          </a:prstGeom>
          <a:solidFill>
            <a:srgbClr val="3B77D8"/>
          </a:solidFill>
          <a:ln w="19049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985519">
              <a:lnSpc>
                <a:spcPct val="100000"/>
              </a:lnSpc>
              <a:spcBef>
                <a:spcPts val="1185"/>
              </a:spcBef>
            </a:pPr>
            <a:r>
              <a:rPr dirty="0" sz="1700" spc="-5">
                <a:solidFill>
                  <a:srgbClr val="FFFFFF"/>
                </a:solidFill>
                <a:latin typeface="Lato"/>
                <a:cs typeface="Lato"/>
              </a:rPr>
              <a:t>Anonymize</a:t>
            </a:r>
            <a:endParaRPr sz="17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35343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Issues</a:t>
            </a:r>
            <a:r>
              <a:rPr dirty="0" spc="-175"/>
              <a:t> </a:t>
            </a:r>
            <a:r>
              <a:rPr dirty="0" spc="15"/>
              <a:t>with</a:t>
            </a:r>
            <a:r>
              <a:rPr dirty="0" spc="-175"/>
              <a:t> </a:t>
            </a:r>
            <a:r>
              <a:rPr dirty="0" spc="35"/>
              <a:t>Hard</a:t>
            </a:r>
            <a:r>
              <a:rPr dirty="0" spc="-175"/>
              <a:t> </a:t>
            </a:r>
            <a:r>
              <a:rPr dirty="0" spc="15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423" y="1138279"/>
            <a:ext cx="6834505" cy="270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Deleting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records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from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database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can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cause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0">
                <a:solidFill>
                  <a:srgbClr val="1F2121"/>
                </a:solidFill>
                <a:latin typeface="Lato"/>
                <a:cs typeface="Lato"/>
              </a:rPr>
              <a:t>havoc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User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is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10">
                <a:solidFill>
                  <a:srgbClr val="1F2121"/>
                </a:solidFill>
                <a:latin typeface="Lato"/>
                <a:cs typeface="Lato"/>
              </a:rPr>
              <a:t>often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referenced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in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multiple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tables</a:t>
            </a:r>
            <a:endParaRPr sz="1800">
              <a:latin typeface="Lato"/>
              <a:cs typeface="Lato"/>
            </a:endParaRPr>
          </a:p>
          <a:p>
            <a:pPr marL="379095" marR="213995" indent="-367030">
              <a:lnSpc>
                <a:spcPct val="114999"/>
              </a:lnSpc>
              <a:spcBef>
                <a:spcPts val="100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Deletion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breaks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10">
                <a:solidFill>
                  <a:srgbClr val="1F2121"/>
                </a:solidFill>
                <a:latin typeface="Lato"/>
                <a:cs typeface="Lato"/>
              </a:rPr>
              <a:t>connections,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10">
                <a:solidFill>
                  <a:srgbClr val="1F2121"/>
                </a:solidFill>
                <a:latin typeface="Lato"/>
                <a:cs typeface="Lato"/>
              </a:rPr>
              <a:t>which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can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be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difﬁcult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in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large,  </a:t>
            </a:r>
            <a:r>
              <a:rPr dirty="0" sz="1800" spc="-15">
                <a:solidFill>
                  <a:srgbClr val="1F2121"/>
                </a:solidFill>
                <a:latin typeface="Lato"/>
                <a:cs typeface="Lato"/>
              </a:rPr>
              <a:t>complex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databases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Can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20">
                <a:solidFill>
                  <a:srgbClr val="1F2121"/>
                </a:solidFill>
                <a:latin typeface="Lato"/>
                <a:cs typeface="Lato"/>
              </a:rPr>
              <a:t>break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foreign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20">
                <a:solidFill>
                  <a:srgbClr val="1F2121"/>
                </a:solidFill>
                <a:latin typeface="Lato"/>
                <a:cs typeface="Lato"/>
              </a:rPr>
              <a:t>keys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Anonymization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15">
                <a:solidFill>
                  <a:srgbClr val="1F2121"/>
                </a:solidFill>
                <a:latin typeface="Lato"/>
                <a:cs typeface="Lato"/>
              </a:rPr>
              <a:t>keeps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records,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and</a:t>
            </a:r>
            <a:r>
              <a:rPr dirty="0" sz="1800" spc="-11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only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anonymizes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the</a:t>
            </a:r>
            <a:r>
              <a:rPr dirty="0" sz="1800" spc="-105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ﬁelds  containing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35">
                <a:solidFill>
                  <a:srgbClr val="1F2121"/>
                </a:solidFill>
                <a:latin typeface="Lato"/>
                <a:cs typeface="Lato"/>
              </a:rPr>
              <a:t>PII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95769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Challenges</a:t>
            </a:r>
            <a:r>
              <a:rPr dirty="0" spc="-155"/>
              <a:t> </a:t>
            </a:r>
            <a:r>
              <a:rPr dirty="0" spc="25"/>
              <a:t>in</a:t>
            </a:r>
            <a:r>
              <a:rPr dirty="0" spc="-150"/>
              <a:t> </a:t>
            </a:r>
            <a:r>
              <a:rPr dirty="0" spc="15"/>
              <a:t>Implementing</a:t>
            </a:r>
            <a:r>
              <a:rPr dirty="0" spc="-150"/>
              <a:t> </a:t>
            </a:r>
            <a:r>
              <a:rPr dirty="0" spc="25"/>
              <a:t>Right</a:t>
            </a:r>
            <a:r>
              <a:rPr dirty="0" spc="-150"/>
              <a:t> </a:t>
            </a:r>
            <a:r>
              <a:rPr dirty="0" spc="10"/>
              <a:t>to</a:t>
            </a:r>
            <a:r>
              <a:rPr dirty="0" spc="-150"/>
              <a:t> </a:t>
            </a:r>
            <a:r>
              <a:rPr dirty="0" spc="5"/>
              <a:t>Be</a:t>
            </a:r>
            <a:r>
              <a:rPr dirty="0" spc="-150"/>
              <a:t> </a:t>
            </a:r>
            <a:r>
              <a:rPr dirty="0" spc="5"/>
              <a:t>Forgotten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949" y="761148"/>
            <a:ext cx="3536315" cy="3512820"/>
            <a:chOff x="250949" y="761148"/>
            <a:chExt cx="3536315" cy="3512820"/>
          </a:xfrm>
        </p:grpSpPr>
        <p:sp>
          <p:nvSpPr>
            <p:cNvPr id="4" name="object 4"/>
            <p:cNvSpPr/>
            <p:nvPr/>
          </p:nvSpPr>
          <p:spPr>
            <a:xfrm>
              <a:off x="250949" y="761148"/>
              <a:ext cx="3536315" cy="3512820"/>
            </a:xfrm>
            <a:custGeom>
              <a:avLst/>
              <a:gdLst/>
              <a:ahLst/>
              <a:cxnLst/>
              <a:rect l="l" t="t" r="r" b="b"/>
              <a:pathLst>
                <a:path w="3536315" h="3512820">
                  <a:moveTo>
                    <a:pt x="1768046" y="3512692"/>
                  </a:moveTo>
                  <a:lnTo>
                    <a:pt x="0" y="1756346"/>
                  </a:lnTo>
                  <a:lnTo>
                    <a:pt x="1768046" y="0"/>
                  </a:lnTo>
                  <a:lnTo>
                    <a:pt x="3536092" y="1756346"/>
                  </a:lnTo>
                  <a:lnTo>
                    <a:pt x="1768046" y="3512692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4948" y="1343447"/>
              <a:ext cx="2348230" cy="2348230"/>
            </a:xfrm>
            <a:custGeom>
              <a:avLst/>
              <a:gdLst/>
              <a:ahLst/>
              <a:cxnLst/>
              <a:rect l="l" t="t" r="r" b="b"/>
              <a:pathLst>
                <a:path w="2348230" h="2348229">
                  <a:moveTo>
                    <a:pt x="1174047" y="2348095"/>
                  </a:moveTo>
                  <a:lnTo>
                    <a:pt x="0" y="1174047"/>
                  </a:lnTo>
                  <a:lnTo>
                    <a:pt x="1174047" y="0"/>
                  </a:lnTo>
                  <a:lnTo>
                    <a:pt x="2348095" y="1174047"/>
                  </a:lnTo>
                  <a:lnTo>
                    <a:pt x="1174047" y="2348095"/>
                  </a:lnTo>
                  <a:close/>
                </a:path>
              </a:pathLst>
            </a:custGeom>
            <a:solidFill>
              <a:srgbClr val="E69138">
                <a:alpha val="490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0485" y="1723996"/>
              <a:ext cx="1677035" cy="1649095"/>
            </a:xfrm>
            <a:custGeom>
              <a:avLst/>
              <a:gdLst/>
              <a:ahLst/>
              <a:cxnLst/>
              <a:rect l="l" t="t" r="r" b="b"/>
              <a:pathLst>
                <a:path w="1677035" h="1649095">
                  <a:moveTo>
                    <a:pt x="838498" y="1649096"/>
                  </a:moveTo>
                  <a:lnTo>
                    <a:pt x="0" y="824548"/>
                  </a:lnTo>
                  <a:lnTo>
                    <a:pt x="838498" y="0"/>
                  </a:lnTo>
                  <a:lnTo>
                    <a:pt x="1677009" y="824548"/>
                  </a:lnTo>
                  <a:lnTo>
                    <a:pt x="838498" y="1649096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93225" y="2310040"/>
            <a:ext cx="12058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5" b="1">
                <a:solidFill>
                  <a:srgbClr val="FFFFFF"/>
                </a:solidFill>
                <a:latin typeface="Lato"/>
                <a:cs typeface="Lato"/>
              </a:rPr>
              <a:t>Challenges</a:t>
            </a:r>
            <a:endParaRPr sz="19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8706" y="1167960"/>
            <a:ext cx="5268595" cy="822960"/>
            <a:chOff x="2908706" y="1167960"/>
            <a:chExt cx="5268595" cy="822960"/>
          </a:xfrm>
        </p:grpSpPr>
        <p:sp>
          <p:nvSpPr>
            <p:cNvPr id="9" name="object 9"/>
            <p:cNvSpPr/>
            <p:nvPr/>
          </p:nvSpPr>
          <p:spPr>
            <a:xfrm>
              <a:off x="2922994" y="1182247"/>
              <a:ext cx="5240020" cy="794385"/>
            </a:xfrm>
            <a:custGeom>
              <a:avLst/>
              <a:gdLst/>
              <a:ahLst/>
              <a:cxnLst/>
              <a:rect l="l" t="t" r="r" b="b"/>
              <a:pathLst>
                <a:path w="5240020" h="794385">
                  <a:moveTo>
                    <a:pt x="4842890" y="793798"/>
                  </a:moveTo>
                  <a:lnTo>
                    <a:pt x="0" y="793798"/>
                  </a:lnTo>
                  <a:lnTo>
                    <a:pt x="0" y="0"/>
                  </a:lnTo>
                  <a:lnTo>
                    <a:pt x="4842890" y="0"/>
                  </a:lnTo>
                  <a:lnTo>
                    <a:pt x="5239789" y="396899"/>
                  </a:lnTo>
                  <a:lnTo>
                    <a:pt x="4842890" y="793798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22994" y="1182247"/>
              <a:ext cx="5240020" cy="794385"/>
            </a:xfrm>
            <a:custGeom>
              <a:avLst/>
              <a:gdLst/>
              <a:ahLst/>
              <a:cxnLst/>
              <a:rect l="l" t="t" r="r" b="b"/>
              <a:pathLst>
                <a:path w="5240020" h="794385">
                  <a:moveTo>
                    <a:pt x="0" y="0"/>
                  </a:moveTo>
                  <a:lnTo>
                    <a:pt x="4842890" y="0"/>
                  </a:lnTo>
                  <a:lnTo>
                    <a:pt x="5239789" y="396899"/>
                  </a:lnTo>
                  <a:lnTo>
                    <a:pt x="4842890" y="793798"/>
                  </a:lnTo>
                  <a:lnTo>
                    <a:pt x="0" y="7937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40142" y="1398555"/>
            <a:ext cx="3613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Identifying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if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data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privacy</a:t>
            </a:r>
            <a:r>
              <a:rPr dirty="0" sz="1800" spc="-114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5">
                <a:solidFill>
                  <a:srgbClr val="1F2121"/>
                </a:solidFill>
                <a:latin typeface="Lato"/>
                <a:cs typeface="Lato"/>
              </a:rPr>
              <a:t>is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violated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08706" y="3075706"/>
            <a:ext cx="5268595" cy="822960"/>
            <a:chOff x="2908706" y="3075706"/>
            <a:chExt cx="5268595" cy="822960"/>
          </a:xfrm>
        </p:grpSpPr>
        <p:sp>
          <p:nvSpPr>
            <p:cNvPr id="13" name="object 13"/>
            <p:cNvSpPr/>
            <p:nvPr/>
          </p:nvSpPr>
          <p:spPr>
            <a:xfrm>
              <a:off x="2922994" y="3089993"/>
              <a:ext cx="5240020" cy="794385"/>
            </a:xfrm>
            <a:custGeom>
              <a:avLst/>
              <a:gdLst/>
              <a:ahLst/>
              <a:cxnLst/>
              <a:rect l="l" t="t" r="r" b="b"/>
              <a:pathLst>
                <a:path w="5240020" h="794385">
                  <a:moveTo>
                    <a:pt x="4842890" y="793798"/>
                  </a:moveTo>
                  <a:lnTo>
                    <a:pt x="0" y="793798"/>
                  </a:lnTo>
                  <a:lnTo>
                    <a:pt x="0" y="0"/>
                  </a:lnTo>
                  <a:lnTo>
                    <a:pt x="4842890" y="0"/>
                  </a:lnTo>
                  <a:lnTo>
                    <a:pt x="5239789" y="396899"/>
                  </a:lnTo>
                  <a:lnTo>
                    <a:pt x="4842890" y="793798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22994" y="3089993"/>
              <a:ext cx="5240020" cy="794385"/>
            </a:xfrm>
            <a:custGeom>
              <a:avLst/>
              <a:gdLst/>
              <a:ahLst/>
              <a:cxnLst/>
              <a:rect l="l" t="t" r="r" b="b"/>
              <a:pathLst>
                <a:path w="5240020" h="794385">
                  <a:moveTo>
                    <a:pt x="0" y="0"/>
                  </a:moveTo>
                  <a:lnTo>
                    <a:pt x="4842890" y="0"/>
                  </a:lnTo>
                  <a:lnTo>
                    <a:pt x="5239789" y="396899"/>
                  </a:lnTo>
                  <a:lnTo>
                    <a:pt x="4842890" y="793798"/>
                  </a:lnTo>
                  <a:lnTo>
                    <a:pt x="0" y="7937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32496" y="3307882"/>
            <a:ext cx="462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Lato"/>
                <a:cs typeface="Lato"/>
              </a:rPr>
              <a:t>Deleting</a:t>
            </a:r>
            <a:r>
              <a:rPr dirty="0" sz="1800" spc="-13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personal</a:t>
            </a:r>
            <a:r>
              <a:rPr dirty="0" sz="1800" spc="-130">
                <a:latin typeface="Lato"/>
                <a:cs typeface="Lato"/>
              </a:rPr>
              <a:t> </a:t>
            </a:r>
            <a:r>
              <a:rPr dirty="0" sz="1800" spc="15">
                <a:latin typeface="Lato"/>
                <a:cs typeface="Lato"/>
              </a:rPr>
              <a:t>data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5">
                <a:latin typeface="Lato"/>
                <a:cs typeface="Lato"/>
              </a:rPr>
              <a:t>from</a:t>
            </a:r>
            <a:r>
              <a:rPr dirty="0" sz="1800" spc="-130">
                <a:latin typeface="Lato"/>
                <a:cs typeface="Lato"/>
              </a:rPr>
              <a:t> </a:t>
            </a:r>
            <a:r>
              <a:rPr dirty="0" sz="1800" spc="10">
                <a:latin typeface="Lato"/>
                <a:cs typeface="Lato"/>
              </a:rPr>
              <a:t>multiple</a:t>
            </a:r>
            <a:r>
              <a:rPr dirty="0" sz="1800" spc="-125">
                <a:latin typeface="Lato"/>
                <a:cs typeface="Lato"/>
              </a:rPr>
              <a:t> </a:t>
            </a:r>
            <a:r>
              <a:rPr dirty="0" sz="1800" spc="-5">
                <a:latin typeface="Lato"/>
                <a:cs typeface="Lato"/>
              </a:rPr>
              <a:t>back-ups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08706" y="2121833"/>
            <a:ext cx="5268595" cy="822960"/>
            <a:chOff x="2908706" y="2121833"/>
            <a:chExt cx="5268595" cy="822960"/>
          </a:xfrm>
        </p:grpSpPr>
        <p:sp>
          <p:nvSpPr>
            <p:cNvPr id="17" name="object 17"/>
            <p:cNvSpPr/>
            <p:nvPr/>
          </p:nvSpPr>
          <p:spPr>
            <a:xfrm>
              <a:off x="2922994" y="2136120"/>
              <a:ext cx="5240020" cy="794385"/>
            </a:xfrm>
            <a:custGeom>
              <a:avLst/>
              <a:gdLst/>
              <a:ahLst/>
              <a:cxnLst/>
              <a:rect l="l" t="t" r="r" b="b"/>
              <a:pathLst>
                <a:path w="5240020" h="794385">
                  <a:moveTo>
                    <a:pt x="4842890" y="793798"/>
                  </a:moveTo>
                  <a:lnTo>
                    <a:pt x="0" y="793798"/>
                  </a:lnTo>
                  <a:lnTo>
                    <a:pt x="0" y="0"/>
                  </a:lnTo>
                  <a:lnTo>
                    <a:pt x="4842890" y="0"/>
                  </a:lnTo>
                  <a:lnTo>
                    <a:pt x="5239789" y="396899"/>
                  </a:lnTo>
                  <a:lnTo>
                    <a:pt x="4842890" y="793798"/>
                  </a:lnTo>
                  <a:close/>
                </a:path>
              </a:pathLst>
            </a:custGeom>
            <a:solidFill>
              <a:srgbClr val="F9CA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22994" y="2136120"/>
              <a:ext cx="5240020" cy="794385"/>
            </a:xfrm>
            <a:custGeom>
              <a:avLst/>
              <a:gdLst/>
              <a:ahLst/>
              <a:cxnLst/>
              <a:rect l="l" t="t" r="r" b="b"/>
              <a:pathLst>
                <a:path w="5240020" h="794385">
                  <a:moveTo>
                    <a:pt x="0" y="0"/>
                  </a:moveTo>
                  <a:lnTo>
                    <a:pt x="4842890" y="0"/>
                  </a:lnTo>
                  <a:lnTo>
                    <a:pt x="5239789" y="396899"/>
                  </a:lnTo>
                  <a:lnTo>
                    <a:pt x="4842890" y="793798"/>
                  </a:lnTo>
                  <a:lnTo>
                    <a:pt x="0" y="7937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996022" y="2392112"/>
            <a:ext cx="437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Organisational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-5">
                <a:solidFill>
                  <a:srgbClr val="1F2121"/>
                </a:solidFill>
                <a:latin typeface="Lato"/>
                <a:cs typeface="Lato"/>
              </a:rPr>
              <a:t>changes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5">
                <a:solidFill>
                  <a:srgbClr val="1F2121"/>
                </a:solidFill>
                <a:latin typeface="Lato"/>
                <a:cs typeface="Lato"/>
              </a:rPr>
              <a:t>for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>
                <a:solidFill>
                  <a:srgbClr val="1F2121"/>
                </a:solidFill>
                <a:latin typeface="Lato"/>
                <a:cs typeface="Lato"/>
              </a:rPr>
              <a:t>enforcing</a:t>
            </a:r>
            <a:r>
              <a:rPr dirty="0" sz="1800" spc="-120">
                <a:solidFill>
                  <a:srgbClr val="1F2121"/>
                </a:solidFill>
                <a:latin typeface="Lato"/>
                <a:cs typeface="Lato"/>
              </a:rPr>
              <a:t> </a:t>
            </a:r>
            <a:r>
              <a:rPr dirty="0" sz="1800" spc="10">
                <a:solidFill>
                  <a:srgbClr val="1F2121"/>
                </a:solidFill>
                <a:latin typeface="Lato"/>
                <a:cs typeface="Lato"/>
              </a:rPr>
              <a:t>GDPR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54"/>
              <a:t> </a:t>
            </a:r>
            <a:r>
              <a:rPr dirty="0" spc="1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2135" y="3344538"/>
            <a:ext cx="43846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30">
                <a:latin typeface="Lato"/>
                <a:cs typeface="Lato"/>
              </a:rPr>
              <a:t>Observability </a:t>
            </a:r>
            <a:r>
              <a:rPr dirty="0" sz="4000" spc="25">
                <a:latin typeface="Lato"/>
                <a:cs typeface="Lato"/>
              </a:rPr>
              <a:t>in</a:t>
            </a:r>
            <a:r>
              <a:rPr dirty="0" sz="4000" spc="-610">
                <a:latin typeface="Lato"/>
                <a:cs typeface="Lato"/>
              </a:rPr>
              <a:t> </a:t>
            </a:r>
            <a:r>
              <a:rPr dirty="0" sz="4000" spc="-20">
                <a:latin typeface="Lato"/>
                <a:cs typeface="Lato"/>
              </a:rPr>
              <a:t>ML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10959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What </a:t>
            </a:r>
            <a:r>
              <a:rPr dirty="0" spc="25"/>
              <a:t>is</a:t>
            </a:r>
            <a:r>
              <a:rPr dirty="0" spc="-390"/>
              <a:t> </a:t>
            </a:r>
            <a:r>
              <a:rPr dirty="0" spc="15"/>
              <a:t>observability?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948" y="1407917"/>
            <a:ext cx="7494905" cy="238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10" i="1">
                <a:latin typeface="Lato"/>
                <a:cs typeface="Lato"/>
              </a:rPr>
              <a:t>Observability</a:t>
            </a:r>
            <a:r>
              <a:rPr dirty="0" sz="2400" spc="-95" i="1">
                <a:latin typeface="Lato"/>
                <a:cs typeface="Lato"/>
              </a:rPr>
              <a:t> </a:t>
            </a:r>
            <a:r>
              <a:rPr dirty="0" sz="2400" spc="10">
                <a:latin typeface="Lato"/>
                <a:cs typeface="Lato"/>
              </a:rPr>
              <a:t>measures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30">
                <a:latin typeface="Lato"/>
                <a:cs typeface="Lato"/>
              </a:rPr>
              <a:t>how</a:t>
            </a:r>
            <a:r>
              <a:rPr dirty="0" sz="2400" spc="-150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well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the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25">
                <a:latin typeface="Lato"/>
                <a:cs typeface="Lato"/>
              </a:rPr>
              <a:t>internal</a:t>
            </a:r>
            <a:r>
              <a:rPr dirty="0" sz="2400" spc="-150">
                <a:latin typeface="Lato"/>
                <a:cs typeface="Lato"/>
              </a:rPr>
              <a:t> </a:t>
            </a:r>
            <a:r>
              <a:rPr dirty="0" sz="2400" spc="10">
                <a:latin typeface="Lato"/>
                <a:cs typeface="Lato"/>
              </a:rPr>
              <a:t>states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30">
                <a:latin typeface="Lato"/>
                <a:cs typeface="Lato"/>
              </a:rPr>
              <a:t>of  </a:t>
            </a:r>
            <a:r>
              <a:rPr dirty="0" sz="2400" spc="20">
                <a:latin typeface="Lato"/>
                <a:cs typeface="Lato"/>
              </a:rPr>
              <a:t>a </a:t>
            </a:r>
            <a:r>
              <a:rPr dirty="0" sz="2400">
                <a:latin typeface="Lato"/>
                <a:cs typeface="Lato"/>
              </a:rPr>
              <a:t>system </a:t>
            </a:r>
            <a:r>
              <a:rPr dirty="0" sz="2400" spc="-5">
                <a:latin typeface="Lato"/>
                <a:cs typeface="Lato"/>
              </a:rPr>
              <a:t>can </a:t>
            </a:r>
            <a:r>
              <a:rPr dirty="0" sz="2400" spc="-10">
                <a:latin typeface="Lato"/>
                <a:cs typeface="Lato"/>
              </a:rPr>
              <a:t>be </a:t>
            </a:r>
            <a:r>
              <a:rPr dirty="0" sz="2400" spc="20">
                <a:latin typeface="Lato"/>
                <a:cs typeface="Lato"/>
              </a:rPr>
              <a:t>inferred </a:t>
            </a:r>
            <a:r>
              <a:rPr dirty="0" sz="2400" spc="-25">
                <a:latin typeface="Lato"/>
                <a:cs typeface="Lato"/>
              </a:rPr>
              <a:t>by </a:t>
            </a:r>
            <a:r>
              <a:rPr dirty="0" sz="2400" spc="-5">
                <a:latin typeface="Lato"/>
                <a:cs typeface="Lato"/>
              </a:rPr>
              <a:t>knowing </a:t>
            </a:r>
            <a:r>
              <a:rPr dirty="0" sz="2400" spc="5">
                <a:latin typeface="Lato"/>
                <a:cs typeface="Lato"/>
              </a:rPr>
              <a:t>the inputs and  </a:t>
            </a:r>
            <a:r>
              <a:rPr dirty="0" sz="2400">
                <a:latin typeface="Lato"/>
                <a:cs typeface="Lato"/>
              </a:rPr>
              <a:t>outputs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15">
                <a:latin typeface="Lato"/>
                <a:cs typeface="Lato"/>
              </a:rPr>
              <a:t>Observability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-15">
                <a:latin typeface="Lato"/>
                <a:cs typeface="Lato"/>
              </a:rPr>
              <a:t>comes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from</a:t>
            </a:r>
            <a:r>
              <a:rPr dirty="0" sz="2400" spc="-150">
                <a:latin typeface="Lato"/>
                <a:cs typeface="Lato"/>
              </a:rPr>
              <a:t> </a:t>
            </a:r>
            <a:r>
              <a:rPr dirty="0" sz="2400" spc="10">
                <a:latin typeface="Lato"/>
                <a:cs typeface="Lato"/>
              </a:rPr>
              <a:t>control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system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10">
                <a:latin typeface="Lato"/>
                <a:cs typeface="Lato"/>
              </a:rPr>
              <a:t>theory</a:t>
            </a:r>
            <a:endParaRPr sz="2400">
              <a:latin typeface="Lato"/>
              <a:cs typeface="Lato"/>
            </a:endParaRPr>
          </a:p>
          <a:p>
            <a:pPr marL="424815" indent="-41275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15">
                <a:latin typeface="Lato"/>
                <a:cs typeface="Lato"/>
              </a:rPr>
              <a:t>Observability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and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20">
                <a:latin typeface="Lato"/>
                <a:cs typeface="Lato"/>
              </a:rPr>
              <a:t>controllability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35">
                <a:latin typeface="Lato"/>
                <a:cs typeface="Lato"/>
              </a:rPr>
              <a:t>are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>
                <a:latin typeface="Lato"/>
                <a:cs typeface="Lato"/>
              </a:rPr>
              <a:t>closely</a:t>
            </a:r>
            <a:r>
              <a:rPr dirty="0" sz="2400" spc="-155">
                <a:latin typeface="Lato"/>
                <a:cs typeface="Lato"/>
              </a:rPr>
              <a:t> </a:t>
            </a:r>
            <a:r>
              <a:rPr dirty="0" sz="2400" spc="5">
                <a:latin typeface="Lato"/>
                <a:cs typeface="Lato"/>
              </a:rPr>
              <a:t>linked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C4_W4</dc:title>
  <dcterms:created xsi:type="dcterms:W3CDTF">2022-08-22T07:17:12Z</dcterms:created>
  <dcterms:modified xsi:type="dcterms:W3CDTF">2022-08-22T07:17:12Z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2022-08-22T00:00:00Z</vt:filetime>
  </property>
</Properties>
</file>