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61" r:id="rId3"/>
    <p:sldId id="262" r:id="rId4"/>
    <p:sldId id="258" r:id="rId5"/>
    <p:sldId id="259" r:id="rId6"/>
    <p:sldId id="260" r:id="rId7"/>
    <p:sldId id="265" r:id="rId8"/>
    <p:sldId id="266" r:id="rId9"/>
    <p:sldId id="269" r:id="rId10"/>
    <p:sldId id="271" r:id="rId11"/>
    <p:sldId id="272" r:id="rId12"/>
    <p:sldId id="273" r:id="rId13"/>
    <p:sldId id="274" r:id="rId14"/>
    <p:sldId id="275" r:id="rId15"/>
    <p:sldId id="280" r:id="rId16"/>
    <p:sldId id="276" r:id="rId17"/>
    <p:sldId id="277" r:id="rId18"/>
    <p:sldId id="278" r:id="rId19"/>
    <p:sldId id="279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9EEE4-E4FE-4E41-985B-734FCF57FFCA}">
          <p14:sldIdLst>
            <p14:sldId id="281"/>
            <p14:sldId id="261"/>
            <p14:sldId id="262"/>
            <p14:sldId id="258"/>
            <p14:sldId id="259"/>
            <p14:sldId id="260"/>
            <p14:sldId id="265"/>
            <p14:sldId id="266"/>
            <p14:sldId id="269"/>
            <p14:sldId id="271"/>
            <p14:sldId id="272"/>
            <p14:sldId id="273"/>
            <p14:sldId id="274"/>
            <p14:sldId id="275"/>
            <p14:sldId id="280"/>
            <p14:sldId id="276"/>
            <p14:sldId id="277"/>
            <p14:sldId id="278"/>
            <p14:sldId id="279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2548-B4A3-4332-A10E-545F3E25F92B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0D9E-3210-4317-B3DE-5EA9F529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0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2548-B4A3-4332-A10E-545F3E25F92B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0D9E-3210-4317-B3DE-5EA9F529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8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2548-B4A3-4332-A10E-545F3E25F92B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0D9E-3210-4317-B3DE-5EA9F529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2548-B4A3-4332-A10E-545F3E25F92B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0D9E-3210-4317-B3DE-5EA9F529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5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2548-B4A3-4332-A10E-545F3E25F92B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0D9E-3210-4317-B3DE-5EA9F529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2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2548-B4A3-4332-A10E-545F3E25F92B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0D9E-3210-4317-B3DE-5EA9F529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9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2548-B4A3-4332-A10E-545F3E25F92B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0D9E-3210-4317-B3DE-5EA9F529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6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2548-B4A3-4332-A10E-545F3E25F92B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0D9E-3210-4317-B3DE-5EA9F529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2548-B4A3-4332-A10E-545F3E25F92B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0D9E-3210-4317-B3DE-5EA9F529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6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2548-B4A3-4332-A10E-545F3E25F92B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0D9E-3210-4317-B3DE-5EA9F529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8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2548-B4A3-4332-A10E-545F3E25F92B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0D9E-3210-4317-B3DE-5EA9F529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7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2548-B4A3-4332-A10E-545F3E25F92B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30D9E-3210-4317-B3DE-5EA9F529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0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genderKushwaha/Churn-Prediction" TargetMode="External"/><Relationship Id="rId2" Type="http://schemas.openxmlformats.org/officeDocument/2006/relationships/hyperlink" Target="https://www.linkedin.com/in/yogender-kushwaha/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082" y="140273"/>
            <a:ext cx="6057276" cy="398202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+mn-lt"/>
              </a:rPr>
              <a:t>CHURN </a:t>
            </a:r>
            <a:br>
              <a:rPr lang="en-US" sz="6600" b="1" dirty="0" smtClean="0">
                <a:latin typeface="+mn-lt"/>
              </a:rPr>
            </a:br>
            <a:r>
              <a:rPr lang="en-US" sz="6600" dirty="0" smtClean="0"/>
              <a:t>PREDICTION</a:t>
            </a:r>
            <a:r>
              <a:rPr lang="en-US" sz="7200" dirty="0" smtClean="0"/>
              <a:t/>
            </a:r>
            <a:br>
              <a:rPr lang="en-US" sz="7200" dirty="0" smtClean="0"/>
            </a:br>
            <a:endParaRPr lang="en-US" sz="7200" dirty="0"/>
          </a:p>
        </p:txBody>
      </p:sp>
      <p:sp>
        <p:nvSpPr>
          <p:cNvPr id="4" name="Rectangle 3"/>
          <p:cNvSpPr/>
          <p:nvPr/>
        </p:nvSpPr>
        <p:spPr>
          <a:xfrm>
            <a:off x="718278" y="3822492"/>
            <a:ext cx="3762531" cy="1903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  <a:latin typeface="+mj-lt"/>
              </a:rPr>
              <a:t>PROJECT</a:t>
            </a:r>
            <a:endParaRPr lang="en-US" sz="6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168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734" y="140273"/>
            <a:ext cx="6760564" cy="1118901"/>
          </a:xfrm>
        </p:spPr>
        <p:txBody>
          <a:bodyPr anchor="t"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for Modeling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734" y="1124262"/>
            <a:ext cx="7030387" cy="548222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Dropping the non essential columns. Which are ‘Row Number’, ‘Customer Id’ and ‘Surname’.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And no null values are  </a:t>
            </a:r>
            <a:r>
              <a:rPr lang="en-US" sz="2400" dirty="0"/>
              <a:t>present in the </a:t>
            </a:r>
            <a:r>
              <a:rPr lang="en-US" sz="2400" dirty="0" smtClean="0"/>
              <a:t>dataset.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Here </a:t>
            </a:r>
            <a:r>
              <a:rPr lang="en-US" sz="2400" dirty="0"/>
              <a:t>the outliers are not removed because according to the Telecom customers these outliers looks the genuine values.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So </a:t>
            </a:r>
            <a:r>
              <a:rPr lang="en-US" sz="2400" dirty="0"/>
              <a:t>if we remove the outliers it may increase the accuracy of the model for this dataset but we will loose huge amount of data and for the real world </a:t>
            </a:r>
            <a:r>
              <a:rPr lang="en-US" sz="2400" dirty="0" smtClean="0"/>
              <a:t>dataset </a:t>
            </a:r>
            <a:r>
              <a:rPr lang="en-US" sz="2400" dirty="0"/>
              <a:t>it will not perform much better.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846" y="245204"/>
            <a:ext cx="4152274" cy="6361285"/>
          </a:xfr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357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734" y="215222"/>
            <a:ext cx="5412698" cy="974361"/>
          </a:xfrm>
        </p:spPr>
        <p:txBody>
          <a:bodyPr anchor="t"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734" y="1289155"/>
            <a:ext cx="5081666" cy="52315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Converting the categorical variables into numerical data using dummy variables.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Initializing the data into X and y for train and test.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Then normalized the data using sklearn preprocessing standard scalar.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2"/>
          <a:stretch/>
        </p:blipFill>
        <p:spPr>
          <a:xfrm>
            <a:off x="6120070" y="215222"/>
            <a:ext cx="5887820" cy="6305498"/>
          </a:xfr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809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15" y="230213"/>
            <a:ext cx="10867869" cy="968999"/>
          </a:xfrm>
        </p:spPr>
        <p:txBody>
          <a:bodyPr anchor="t"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4715" y="1319136"/>
            <a:ext cx="4826832" cy="52465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Using Random Forest Classifier to fit training data set.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 accuracy I got is 86.55.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 have also used other models like Logistic Regression, Support Vector machine and K-Nearest Neighbor to obtain the best model for this dataset.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3" r="3013" b="3741"/>
          <a:stretch/>
        </p:blipFill>
        <p:spPr>
          <a:xfrm>
            <a:off x="5726241" y="1319136"/>
            <a:ext cx="6247373" cy="5246555"/>
          </a:xfr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619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582" y="155263"/>
            <a:ext cx="11788501" cy="759137"/>
          </a:xfrm>
        </p:spPr>
        <p:txBody>
          <a:bodyPr anchor="t"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hyper parameter optimization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583" y="1079292"/>
            <a:ext cx="5181600" cy="54264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To increase the performance of the existing model I have applied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>
                <a:cs typeface="Times New Roman" panose="02020603050405020304" pitchFamily="18" charset="0"/>
              </a:rPr>
              <a:t>hyper parameter optimization 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 have used the Randomized searchCV to identify the best values for the parameters like </a:t>
            </a:r>
            <a:r>
              <a:rPr lang="en-US" sz="2400" dirty="0" smtClean="0"/>
              <a:t> n_estimators and max_depth.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Then the Random Forest Classifier’s efficiency</a:t>
            </a:r>
            <a:r>
              <a:rPr lang="en-US" sz="2400" dirty="0" smtClean="0"/>
              <a:t> improved by 0.6% . </a:t>
            </a:r>
          </a:p>
          <a:p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2" r="2435"/>
          <a:stretch/>
        </p:blipFill>
        <p:spPr>
          <a:xfrm>
            <a:off x="5711252" y="1079292"/>
            <a:ext cx="6330832" cy="5426439"/>
          </a:xfr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723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8573" y="1495840"/>
            <a:ext cx="6132228" cy="51616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Confusion Matrix :  [ [ 256    253   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                                         [ 65      1926 ] ]    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AUC          : 0.87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F1-Score  : 0.86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Precision  : 0.87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Recall        : 0.87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Accuracy   : 0.87</a:t>
            </a:r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915" y="185737"/>
            <a:ext cx="4213365" cy="6471729"/>
          </a:xfrm>
          <a:ln w="28575">
            <a:solidFill>
              <a:schemeClr val="tx1"/>
            </a:solidFill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8288" y="185738"/>
            <a:ext cx="7271764" cy="1193357"/>
          </a:xfrm>
        </p:spPr>
        <p:txBody>
          <a:bodyPr anchor="t"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Matrix, AUC, F1 Score, Precision and Accuracy of RFC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8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8573" y="1424066"/>
            <a:ext cx="5181600" cy="50957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Here I have done 5 fold cross validation.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 score after </a:t>
            </a:r>
            <a:r>
              <a:rPr lang="en-US" sz="2400" dirty="0"/>
              <a:t>5 fold cross </a:t>
            </a:r>
            <a:r>
              <a:rPr lang="en-US" sz="2400" dirty="0" smtClean="0"/>
              <a:t>validation is 0.8594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 Mean Squared Error is 0.1285.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 Mean Absolute Error is 0.1285. 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193" y="320711"/>
            <a:ext cx="6188352" cy="6199144"/>
          </a:xfrm>
          <a:ln w="28575">
            <a:solidFill>
              <a:schemeClr val="tx1"/>
            </a:solidFill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8288" y="185738"/>
            <a:ext cx="5181885" cy="1238328"/>
          </a:xfrm>
        </p:spPr>
        <p:txBody>
          <a:bodyPr anchor="t"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fold cross validation &amp; Errors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78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8288" y="1963711"/>
            <a:ext cx="6687148" cy="478001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Here is the detailed comparison of the different models.</a:t>
            </a:r>
          </a:p>
          <a:p>
            <a:r>
              <a:rPr lang="en-US" sz="2400" dirty="0" smtClean="0"/>
              <a:t>RFC Accuracy  :  </a:t>
            </a:r>
            <a:r>
              <a:rPr lang="en-US" sz="2400" b="1" dirty="0" smtClean="0"/>
              <a:t>0.87</a:t>
            </a:r>
          </a:p>
          <a:p>
            <a:pPr marL="0" indent="0">
              <a:buNone/>
            </a:pPr>
            <a:r>
              <a:rPr lang="en-US" sz="2400" dirty="0" smtClean="0"/>
              <a:t>           Precision  :  </a:t>
            </a:r>
            <a:r>
              <a:rPr lang="en-US" sz="2400" b="1" dirty="0" smtClean="0"/>
              <a:t>0.87</a:t>
            </a:r>
          </a:p>
          <a:p>
            <a:r>
              <a:rPr lang="en-US" sz="2400" dirty="0" smtClean="0"/>
              <a:t>LR Accuracy     :  0.80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dirty="0"/>
              <a:t>Precision </a:t>
            </a:r>
            <a:r>
              <a:rPr lang="en-US" sz="2400" dirty="0" smtClean="0"/>
              <a:t> :  0.78</a:t>
            </a:r>
            <a:endParaRPr lang="en-US" sz="2400" dirty="0"/>
          </a:p>
          <a:p>
            <a:r>
              <a:rPr lang="en-US" sz="2400" dirty="0" smtClean="0"/>
              <a:t>SVM </a:t>
            </a:r>
            <a:r>
              <a:rPr lang="en-US" sz="2400" dirty="0"/>
              <a:t>Accuracy </a:t>
            </a:r>
            <a:r>
              <a:rPr lang="en-US" sz="2400" dirty="0" smtClean="0"/>
              <a:t>:  0.86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 Precision  :  0.85</a:t>
            </a:r>
            <a:endParaRPr lang="en-US" sz="2400" dirty="0"/>
          </a:p>
          <a:p>
            <a:r>
              <a:rPr lang="en-US" sz="2400" dirty="0" smtClean="0"/>
              <a:t>KNN Accuracy :  0.85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 Precision  :  0.84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328" y="185738"/>
            <a:ext cx="4948182" cy="6557991"/>
          </a:xfrm>
          <a:ln w="28575">
            <a:solidFill>
              <a:schemeClr val="tx1"/>
            </a:solidFill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288" y="185738"/>
            <a:ext cx="6687148" cy="1643062"/>
          </a:xfrm>
        </p:spPr>
        <p:txBody>
          <a:bodyPr anchor="t"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report for Random Forest, Logistic Regression, Support vector machine &amp; K-Nearest Neighbors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09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582" y="1019331"/>
            <a:ext cx="5637552" cy="55613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The AUC values for the models are as follows 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RFC </a:t>
            </a:r>
            <a:r>
              <a:rPr lang="en-US" sz="2400" dirty="0" smtClean="0"/>
              <a:t>:  </a:t>
            </a:r>
            <a:r>
              <a:rPr lang="en-US" sz="2400" b="1" dirty="0"/>
              <a:t>0.87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LR :  0.77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SVM :  0.84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KNN :  0.81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     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3" r="31943"/>
          <a:stretch/>
        </p:blipFill>
        <p:spPr>
          <a:xfrm>
            <a:off x="6160957" y="1019331"/>
            <a:ext cx="5893867" cy="5561351"/>
          </a:xfrm>
          <a:ln w="28575">
            <a:solidFill>
              <a:schemeClr val="tx1"/>
            </a:solidFill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3582" y="155263"/>
            <a:ext cx="11788501" cy="759137"/>
          </a:xfrm>
        </p:spPr>
        <p:txBody>
          <a:bodyPr anchor="t"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with ROC Curves &amp; AUC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89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744" y="1334126"/>
            <a:ext cx="3942414" cy="50909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So </a:t>
            </a:r>
            <a:r>
              <a:rPr lang="en-US" sz="2400" dirty="0"/>
              <a:t>the model with the highest  </a:t>
            </a:r>
            <a:r>
              <a:rPr lang="en-US" sz="2400" dirty="0" smtClean="0"/>
              <a:t>Accuracy=87.15, Precision=87</a:t>
            </a:r>
            <a:r>
              <a:rPr lang="en-US" sz="2400" dirty="0"/>
              <a:t>,  AUC=87 and lowest  MAE=12.85, </a:t>
            </a:r>
            <a:r>
              <a:rPr lang="en-US" sz="2400" dirty="0" smtClean="0"/>
              <a:t>MSE=12.85  </a:t>
            </a:r>
            <a:r>
              <a:rPr lang="en-US" sz="2400" dirty="0"/>
              <a:t>is  </a:t>
            </a:r>
            <a:r>
              <a:rPr lang="en-US" sz="2400" b="1" dirty="0"/>
              <a:t>RANDOM FOREST CLASSIFIER</a:t>
            </a:r>
            <a:endParaRPr lang="en-US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7" b="2903"/>
          <a:stretch/>
        </p:blipFill>
        <p:spPr>
          <a:xfrm>
            <a:off x="4826833" y="1334126"/>
            <a:ext cx="7165299" cy="5090996"/>
          </a:xfrm>
          <a:ln w="28575">
            <a:solidFill>
              <a:schemeClr val="tx1"/>
            </a:solidFill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6543" y="395105"/>
            <a:ext cx="8620580" cy="759137"/>
          </a:xfrm>
        </p:spPr>
        <p:txBody>
          <a:bodyPr anchor="t"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46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636" y="1499017"/>
            <a:ext cx="10313233" cy="41522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 get to know about a new ML model Support Vector Machine.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 learned about Hyper parameter optimization. Why it is important and how it can improve the performance of the model.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 get to know about two search methods used in hyper parameter optimization which are </a:t>
            </a:r>
            <a:r>
              <a:rPr lang="en-US" dirty="0"/>
              <a:t>R</a:t>
            </a:r>
            <a:r>
              <a:rPr lang="en-US" dirty="0" smtClean="0"/>
              <a:t>andomized searchCV and Grid searchCV.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4635" y="320155"/>
            <a:ext cx="10313233" cy="924029"/>
          </a:xfrm>
        </p:spPr>
        <p:txBody>
          <a:bodyPr anchor="t"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Learnings from this project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57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9684" y="93780"/>
            <a:ext cx="10672997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basic Information about the D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ataset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9684" y="1738860"/>
            <a:ext cx="9443804" cy="43171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  I have done an EDA and build a ML model </a:t>
            </a:r>
            <a:r>
              <a:rPr lang="en-US" sz="2400" dirty="0"/>
              <a:t>on </a:t>
            </a:r>
            <a:r>
              <a:rPr lang="en-US" sz="2400" dirty="0" smtClean="0"/>
              <a:t>the dataset of “Customers to predict the churn whether the customer will be retained or not”.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The dataset </a:t>
            </a:r>
            <a:r>
              <a:rPr lang="en-US" sz="2400" dirty="0"/>
              <a:t>consist of </a:t>
            </a:r>
            <a:r>
              <a:rPr lang="en-US" sz="2400" dirty="0" smtClean="0"/>
              <a:t>14 </a:t>
            </a:r>
            <a:r>
              <a:rPr lang="en-US" sz="2400" dirty="0"/>
              <a:t>columns and </a:t>
            </a:r>
            <a:r>
              <a:rPr lang="en-US" sz="2400" dirty="0" smtClean="0"/>
              <a:t>10,000 </a:t>
            </a:r>
            <a:r>
              <a:rPr lang="en-US" sz="2400" dirty="0"/>
              <a:t>rows. </a:t>
            </a:r>
          </a:p>
        </p:txBody>
      </p:sp>
    </p:spTree>
    <p:extLst>
      <p:ext uri="{BB962C8B-B14F-4D97-AF65-F5344CB8AC3E}">
        <p14:creationId xmlns:p14="http://schemas.microsoft.com/office/powerpoint/2010/main" val="308126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569626" y="644577"/>
            <a:ext cx="11002781" cy="5561351"/>
          </a:xfrm>
          <a:prstGeom prst="round2Diag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0" b="1" dirty="0" smtClean="0">
                <a:ln w="28575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THANK YOU</a:t>
            </a:r>
          </a:p>
        </p:txBody>
      </p:sp>
      <p:sp>
        <p:nvSpPr>
          <p:cNvPr id="3" name="Round Diagonal Corner Rectangle 2"/>
          <p:cNvSpPr/>
          <p:nvPr/>
        </p:nvSpPr>
        <p:spPr>
          <a:xfrm>
            <a:off x="1244184" y="3327817"/>
            <a:ext cx="9661160" cy="2256020"/>
          </a:xfrm>
          <a:prstGeom prst="round2Diag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chemeClr val="tx1"/>
                </a:solidFill>
              </a:rPr>
              <a:t>Submitted by : </a:t>
            </a:r>
            <a:r>
              <a:rPr lang="en-US" sz="2800" dirty="0" smtClean="0">
                <a:solidFill>
                  <a:schemeClr val="tx1"/>
                </a:solidFill>
              </a:rPr>
              <a:t>Yogender Kushwaha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chemeClr val="tx1"/>
                </a:solidFill>
              </a:rPr>
              <a:t>LinkedIn: </a:t>
            </a:r>
            <a:r>
              <a:rPr lang="en-US" sz="2800" dirty="0">
                <a:solidFill>
                  <a:schemeClr val="tx1"/>
                </a:solidFill>
                <a:hlinkClick r:id="rId2"/>
              </a:rPr>
              <a:t>https://www.linkedin.com/in/yogender-kushwaha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/</a:t>
            </a:r>
            <a:endParaRPr lang="en-US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chemeClr val="tx1"/>
                </a:solidFill>
              </a:rPr>
              <a:t>Project Link: </a:t>
            </a:r>
            <a:r>
              <a:rPr lang="en-US" sz="2400" dirty="0">
                <a:hlinkClick r:id="rId3"/>
              </a:rPr>
              <a:t>https://github.com/YogenderKushwaha/Churn-Prediction</a:t>
            </a:r>
            <a:endParaRPr lang="en-US" sz="2400" dirty="0"/>
          </a:p>
          <a:p>
            <a:pPr algn="ctr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22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57" y="230214"/>
            <a:ext cx="10515600" cy="104395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357" y="1341620"/>
            <a:ext cx="10515600" cy="55163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smtClean="0"/>
              <a:t> Perform Basic EDA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smtClean="0"/>
              <a:t> Data Cleaning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smtClean="0"/>
              <a:t>B</a:t>
            </a:r>
            <a:r>
              <a:rPr lang="en-US" sz="2200" dirty="0" smtClean="0"/>
              <a:t>uilding </a:t>
            </a:r>
            <a:r>
              <a:rPr lang="en-US" sz="2200" dirty="0" smtClean="0"/>
              <a:t>a classification model first and calculate Confusion Matrix, AUC, F1 Score, Precision, Recall and </a:t>
            </a:r>
            <a:r>
              <a:rPr lang="en-US" sz="2200" dirty="0" smtClean="0"/>
              <a:t>Accuracy.</a:t>
            </a:r>
            <a:endParaRPr lang="en-US" sz="22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smtClean="0"/>
              <a:t> Build at least a minimum of 4 different Regression models. All the models should use K-Fold cross Validation to train the model with at least 5-fold cross validation.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smtClean="0"/>
              <a:t>Run hyper-parameter tuning on all the models and pick the best parameters (A minimum of 2 Parameters should be tuned) and </a:t>
            </a:r>
            <a:r>
              <a:rPr lang="en-US" sz="2200" dirty="0" smtClean="0"/>
              <a:t>picked.</a:t>
            </a:r>
            <a:endParaRPr lang="en-US" sz="2200" dirty="0" smtClean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smtClean="0"/>
              <a:t>Now, compare the models and pick the ideal one.</a:t>
            </a:r>
            <a:endParaRPr lang="en-US" sz="2200" dirty="0" smtClean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846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0202" y="89942"/>
            <a:ext cx="6085667" cy="851240"/>
          </a:xfrm>
        </p:spPr>
        <p:txBody>
          <a:bodyPr anchor="ctr"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Boxplot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0202" y="1229193"/>
            <a:ext cx="6520382" cy="54786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The boxplot are plotted between target variable ‘Exited’ and other non-targeted variables like ‘Credit Score’, ‘Geography’, ‘Gender’, ‘Number Of Products’, ‘Age’, ‘Tenure’, ‘Balance’ and ‘Estimated Salary’.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When the boxplot is plotted between age and exited. It show that the people of age between 45 to 60 are mor</a:t>
            </a:r>
            <a:r>
              <a:rPr lang="en-US" sz="2000" dirty="0" smtClean="0"/>
              <a:t>e likely to exit the company.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When the boxplot is plotted between balance and exited. It shows that the people with low Balance has very low chances to leave the company.</a:t>
            </a:r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1"/>
          <a:stretch/>
        </p:blipFill>
        <p:spPr>
          <a:xfrm>
            <a:off x="7315200" y="89942"/>
            <a:ext cx="4727434" cy="66179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607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0202" y="194873"/>
            <a:ext cx="6430441" cy="764498"/>
          </a:xfrm>
        </p:spPr>
        <p:txBody>
          <a:bodyPr anchor="ctr"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&amp; Distribution Plot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10202" y="1484026"/>
            <a:ext cx="6115648" cy="5224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The Histogram and Distribution Plot are clearly showing that about 20% of the total Customers are willing to exit the company.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And about 80% of the customers are willing to stay with the company which is a positive thing.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1" r="9553" b="2951"/>
          <a:stretch/>
        </p:blipFill>
        <p:spPr>
          <a:xfrm>
            <a:off x="6966082" y="157396"/>
            <a:ext cx="4986232" cy="65507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812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0202" y="1"/>
            <a:ext cx="6460422" cy="139408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 for all numerical columns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"/>
          <p:cNvSpPr>
            <a:spLocks noGrp="1"/>
          </p:cNvSpPr>
          <p:nvPr>
            <p:ph idx="1"/>
          </p:nvPr>
        </p:nvSpPr>
        <p:spPr>
          <a:xfrm>
            <a:off x="210202" y="1723869"/>
            <a:ext cx="5695924" cy="485681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From aggregation we can tell that what is the range of the age, balance and estimated salary of the customers.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Like for age we can say that the youngest customer is of 18 yo. And the eldest customer is of 92 yo.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And fro Estimated salary we can say that the least salary of a customer is 12 and highest is </a:t>
            </a:r>
            <a:r>
              <a:rPr lang="en-US" sz="2200" dirty="0" smtClean="0"/>
              <a:t>199990.</a:t>
            </a:r>
            <a:r>
              <a:rPr lang="en-US" sz="2200" dirty="0" smtClean="0"/>
              <a:t> </a:t>
            </a:r>
            <a:endParaRPr 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9" t="6450" b="2775"/>
          <a:stretch/>
        </p:blipFill>
        <p:spPr>
          <a:xfrm>
            <a:off x="6460760" y="269823"/>
            <a:ext cx="5606321" cy="631086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909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9887" y="239731"/>
            <a:ext cx="5801011" cy="1169343"/>
          </a:xfrm>
        </p:spPr>
        <p:txBody>
          <a:bodyPr anchor="ctr">
            <a:noAutofit/>
          </a:bodyPr>
          <a:lstStyle/>
          <a:p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Unique &amp; Duplicate values across all columns</a:t>
            </a:r>
            <a:endParaRPr lang="en-US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49887" y="1993692"/>
            <a:ext cx="5321326" cy="45420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Ther</a:t>
            </a:r>
            <a:r>
              <a:rPr lang="en-US" sz="2400" dirty="0" smtClean="0"/>
              <a:t>e are total 10000 rows and 14 columns.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And there are no duplicate rows in the dataset. 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7" t="1071" r="10108" b="3379"/>
          <a:stretch/>
        </p:blipFill>
        <p:spPr>
          <a:xfrm>
            <a:off x="6250898" y="1004230"/>
            <a:ext cx="5686426" cy="55314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135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9685" y="344772"/>
            <a:ext cx="6970087" cy="959369"/>
          </a:xfrm>
        </p:spPr>
        <p:txBody>
          <a:bodyPr anchor="t">
            <a:noAutofit/>
          </a:bodyPr>
          <a:lstStyle/>
          <a:p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Heat map</a:t>
            </a:r>
            <a:endParaRPr lang="en-US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79685" y="1364105"/>
            <a:ext cx="6250899" cy="517160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V</a:t>
            </a:r>
            <a:r>
              <a:rPr lang="en-US" sz="2400" dirty="0" smtClean="0"/>
              <a:t>isualization </a:t>
            </a:r>
            <a:r>
              <a:rPr lang="en-US" sz="2400" dirty="0"/>
              <a:t>is generally easier to understand than reading tabular data, </a:t>
            </a:r>
            <a:r>
              <a:rPr lang="en-US" sz="2400" dirty="0" smtClean="0"/>
              <a:t>heat maps </a:t>
            </a:r>
            <a:r>
              <a:rPr lang="en-US" sz="2400" dirty="0"/>
              <a:t>are typically used to visualize correlation </a:t>
            </a:r>
            <a:r>
              <a:rPr lang="en-US" sz="2400" dirty="0" smtClean="0"/>
              <a:t>matrices.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Here age has correlation of 0.3 with target variable.</a:t>
            </a:r>
          </a:p>
          <a:p>
            <a:pPr>
              <a:lnSpc>
                <a:spcPct val="120000"/>
              </a:lnSpc>
            </a:pPr>
            <a:endParaRPr 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3" t="3935" r="7190" b="1639"/>
          <a:stretch/>
        </p:blipFill>
        <p:spPr>
          <a:xfrm>
            <a:off x="7884825" y="224852"/>
            <a:ext cx="4167267" cy="647575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862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3465" y="290174"/>
            <a:ext cx="5292776" cy="1118901"/>
          </a:xfrm>
        </p:spPr>
        <p:txBody>
          <a:bodyPr anchor="t"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Pair Plot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33465" y="1454046"/>
            <a:ext cx="5412698" cy="49895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 pairs plot allows us to see both distribution of single variables and relationships between two variables . 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Pair </a:t>
            </a:r>
            <a:r>
              <a:rPr lang="en-US" sz="2400" dirty="0"/>
              <a:t>plots are a great method to identify trends for follow-up analysis and, fortunately, are easily implemented in </a:t>
            </a:r>
            <a:r>
              <a:rPr lang="en-US" sz="2400" dirty="0" smtClean="0"/>
              <a:t>Python.</a:t>
            </a:r>
            <a:endParaRPr lang="en-US" sz="2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1" t="7307" r="8410"/>
          <a:stretch/>
        </p:blipFill>
        <p:spPr>
          <a:xfrm>
            <a:off x="6226620" y="359764"/>
            <a:ext cx="5720540" cy="6083846"/>
          </a:xfr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370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2631</TotalTime>
  <Words>913</Words>
  <Application>Microsoft Office PowerPoint</Application>
  <PresentationFormat>Widescreen</PresentationFormat>
  <Paragraphs>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Office Theme</vt:lpstr>
      <vt:lpstr>CHURN  PREDICTION </vt:lpstr>
      <vt:lpstr>Some basic Information about the Dataset</vt:lpstr>
      <vt:lpstr>Objectives </vt:lpstr>
      <vt:lpstr>Boxplot</vt:lpstr>
      <vt:lpstr>Histogram &amp; Distribution Plot</vt:lpstr>
      <vt:lpstr>Aggregation for all numerical columns</vt:lpstr>
      <vt:lpstr>Unique &amp; Duplicate values across all columns</vt:lpstr>
      <vt:lpstr>Correlation Heat map</vt:lpstr>
      <vt:lpstr>Pair Plot</vt:lpstr>
      <vt:lpstr>Data Cleaning for Modeling</vt:lpstr>
      <vt:lpstr>Data Preprocessing</vt:lpstr>
      <vt:lpstr>Random Forest Classifier </vt:lpstr>
      <vt:lpstr>After hyper parameter optimization </vt:lpstr>
      <vt:lpstr>Confusion Matrix, AUC, F1 Score, Precision and Accuracy of RFC</vt:lpstr>
      <vt:lpstr>K fold cross validation &amp; Errors</vt:lpstr>
      <vt:lpstr>Final report for Random Forest, Logistic Regression, Support vector machine &amp; K-Nearest Neighbors </vt:lpstr>
      <vt:lpstr>Comparing with ROC Curves &amp; AUC </vt:lpstr>
      <vt:lpstr>Conclusion </vt:lpstr>
      <vt:lpstr>Learnings from this project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Yogender Kushwaha</dc:creator>
  <cp:lastModifiedBy>Yogender Kushwaha</cp:lastModifiedBy>
  <cp:revision>78</cp:revision>
  <dcterms:created xsi:type="dcterms:W3CDTF">2019-11-26T08:06:20Z</dcterms:created>
  <dcterms:modified xsi:type="dcterms:W3CDTF">2020-05-20T10:11:59Z</dcterms:modified>
</cp:coreProperties>
</file>