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6" r:id="rId3"/>
    <p:sldId id="273" r:id="rId4"/>
    <p:sldId id="256" r:id="rId5"/>
    <p:sldId id="257" r:id="rId6"/>
    <p:sldId id="269" r:id="rId7"/>
    <p:sldId id="258" r:id="rId8"/>
    <p:sldId id="260" r:id="rId9"/>
    <p:sldId id="261" r:id="rId10"/>
    <p:sldId id="270" r:id="rId11"/>
    <p:sldId id="259" r:id="rId12"/>
    <p:sldId id="263" r:id="rId13"/>
    <p:sldId id="264" r:id="rId14"/>
    <p:sldId id="268" r:id="rId15"/>
    <p:sldId id="267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68FA00-0C45-466E-A753-88C9CE0082AF}">
          <p14:sldIdLst>
            <p14:sldId id="272"/>
            <p14:sldId id="266"/>
            <p14:sldId id="273"/>
            <p14:sldId id="256"/>
            <p14:sldId id="257"/>
            <p14:sldId id="269"/>
            <p14:sldId id="258"/>
            <p14:sldId id="260"/>
            <p14:sldId id="261"/>
            <p14:sldId id="270"/>
            <p14:sldId id="259"/>
            <p14:sldId id="263"/>
            <p14:sldId id="264"/>
            <p14:sldId id="268"/>
            <p14:sldId id="267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C6C71-91E5-BE45-8683-F6505D054D5F}" v="437" dt="2019-10-19T10:59:4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nder Kushwaha" userId="d42aa027cfb1a43a" providerId="LiveId" clId="{098C6C71-91E5-BE45-8683-F6505D054D5F}"/>
    <pc:docChg chg="undo custSel modSld">
      <pc:chgData name="Yogender Kushwaha" userId="d42aa027cfb1a43a" providerId="LiveId" clId="{098C6C71-91E5-BE45-8683-F6505D054D5F}" dt="2019-10-19T10:59:44.200" v="436" actId="1076"/>
      <pc:docMkLst>
        <pc:docMk/>
      </pc:docMkLst>
      <pc:sldChg chg="modSp">
        <pc:chgData name="Yogender Kushwaha" userId="d42aa027cfb1a43a" providerId="LiveId" clId="{098C6C71-91E5-BE45-8683-F6505D054D5F}" dt="2019-10-19T10:59:44.200" v="436" actId="1076"/>
        <pc:sldMkLst>
          <pc:docMk/>
          <pc:sldMk cId="2468459063" sldId="267"/>
        </pc:sldMkLst>
        <pc:spChg chg="mod">
          <ac:chgData name="Yogender Kushwaha" userId="d42aa027cfb1a43a" providerId="LiveId" clId="{098C6C71-91E5-BE45-8683-F6505D054D5F}" dt="2019-10-19T10:52:23.393" v="60" actId="13904"/>
          <ac:spMkLst>
            <pc:docMk/>
            <pc:sldMk cId="2468459063" sldId="267"/>
            <ac:spMk id="2" creationId="{00000000-0000-0000-0000-000000000000}"/>
          </ac:spMkLst>
        </pc:spChg>
        <pc:spChg chg="mod">
          <ac:chgData name="Yogender Kushwaha" userId="d42aa027cfb1a43a" providerId="LiveId" clId="{098C6C71-91E5-BE45-8683-F6505D054D5F}" dt="2019-10-19T10:59:44.200" v="436" actId="1076"/>
          <ac:spMkLst>
            <pc:docMk/>
            <pc:sldMk cId="2468459063" sldId="267"/>
            <ac:spMk id="4" creationId="{00000000-0000-0000-0000-000000000000}"/>
          </ac:spMkLst>
        </pc:spChg>
      </pc:sldChg>
      <pc:sldChg chg="modSp">
        <pc:chgData name="Yogender Kushwaha" userId="d42aa027cfb1a43a" providerId="LiveId" clId="{098C6C71-91E5-BE45-8683-F6505D054D5F}" dt="2019-10-19T10:47:13.606" v="1" actId="1076"/>
        <pc:sldMkLst>
          <pc:docMk/>
          <pc:sldMk cId="2244616986" sldId="272"/>
        </pc:sldMkLst>
        <pc:spChg chg="mod">
          <ac:chgData name="Yogender Kushwaha" userId="d42aa027cfb1a43a" providerId="LiveId" clId="{098C6C71-91E5-BE45-8683-F6505D054D5F}" dt="2019-10-19T10:47:13.606" v="1" actId="1076"/>
          <ac:spMkLst>
            <pc:docMk/>
            <pc:sldMk cId="2244616986" sldId="272"/>
            <ac:spMk id="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%20on%20play%20st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%20on%20play%20st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ender\Downloads\capstone%20project%20EXCEL\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[project.xlsx]paid vs free!PivotTable2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accent1">
                    <a:lumMod val="50000"/>
                  </a:schemeClr>
                </a:solidFill>
                <a:effectLst/>
              </a:rPr>
              <a:t>PAID APPS vs FREE APPS</a:t>
            </a:r>
          </a:p>
        </c:rich>
      </c:tx>
      <c:layout>
        <c:manualLayout>
          <c:xMode val="edge"/>
          <c:yMode val="edge"/>
          <c:x val="0.47366945916832165"/>
          <c:y val="4.6123865420767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'paid vs free'!$B$3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56F-4234-8126-3CBB3FC4632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56F-4234-8126-3CBB3FC46321}"/>
              </c:ext>
            </c:extLst>
          </c:dPt>
          <c:dLbls>
            <c:dLbl>
              <c:idx val="0"/>
              <c:layout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56F-4234-8126-3CBB3FC463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56F-4234-8126-3CBB3FC4632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'paid vs free'!$A$4:$A$6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'paid vs free'!$B$4:$B$6</c:f>
              <c:numCache>
                <c:formatCode>General</c:formatCode>
                <c:ptCount val="2"/>
                <c:pt idx="0">
                  <c:v>9591</c:v>
                </c:pt>
                <c:pt idx="1">
                  <c:v>765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4F-2447-87FC-43955701D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0897618982692"/>
          <c:y val="0.60196690665221597"/>
          <c:w val="0.15972381313332742"/>
          <c:h val="0.32982654330014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8575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[project.xlsx]Total reviews!PivotTable1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Total Reviews</a:t>
            </a:r>
            <a:r>
              <a:rPr lang="en-US" baseline="0">
                <a:solidFill>
                  <a:sysClr val="windowText" lastClr="000000"/>
                </a:solidFill>
              </a:rPr>
              <a:t> from the users</a:t>
            </a:r>
            <a:endParaRPr lang="en-US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51888022758390917"/>
          <c:y val="3.0003917929683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[&gt;=1000000]#,###,,&quot;M&quot;;General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=1000000]#,###,,&quot;M&quot;;General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=1000000]#,###,,&quot;M&quot;;General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reviews'!$B$3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&gt;=1000000]#,###,,&quot;M&quot;;General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'Total reviews'!$A$4:$A$37</c:f>
              <c:strCache>
                <c:ptCount val="33"/>
                <c:pt idx="0">
                  <c:v>ART_AND_DESIGN</c:v>
                </c:pt>
                <c:pt idx="1">
                  <c:v>AUTO_AND_VEHICLES</c:v>
                </c:pt>
                <c:pt idx="2">
                  <c:v>BEAUTY</c:v>
                </c:pt>
                <c:pt idx="3">
                  <c:v>BOOKS_AND_REFERENCE</c:v>
                </c:pt>
                <c:pt idx="4">
                  <c:v>BUSINESS</c:v>
                </c:pt>
                <c:pt idx="5">
                  <c:v>COMICS</c:v>
                </c:pt>
                <c:pt idx="6">
                  <c:v>COMMUNICATION</c:v>
                </c:pt>
                <c:pt idx="7">
                  <c:v>DATING</c:v>
                </c:pt>
                <c:pt idx="8">
                  <c:v>EDUCATION</c:v>
                </c:pt>
                <c:pt idx="9">
                  <c:v>ENTERTAINMENT</c:v>
                </c:pt>
                <c:pt idx="10">
                  <c:v>EVENTS</c:v>
                </c:pt>
                <c:pt idx="11">
                  <c:v>FAMILY</c:v>
                </c:pt>
                <c:pt idx="12">
                  <c:v>FINANCE</c:v>
                </c:pt>
                <c:pt idx="13">
                  <c:v>FOOD_AND_DRINK</c:v>
                </c:pt>
                <c:pt idx="14">
                  <c:v>GAME</c:v>
                </c:pt>
                <c:pt idx="15">
                  <c:v>HEALTH_AND_FITNESS</c:v>
                </c:pt>
                <c:pt idx="16">
                  <c:v>HOUSE_AND_HOME</c:v>
                </c:pt>
                <c:pt idx="17">
                  <c:v>LIBRARIES_AND_DEMO</c:v>
                </c:pt>
                <c:pt idx="18">
                  <c:v>LIFESTYLE</c:v>
                </c:pt>
                <c:pt idx="19">
                  <c:v>MAPS_AND_NAVIGATION</c:v>
                </c:pt>
                <c:pt idx="20">
                  <c:v>MEDICAL</c:v>
                </c:pt>
                <c:pt idx="21">
                  <c:v>NEWS_AND_MAGAZINES</c:v>
                </c:pt>
                <c:pt idx="22">
                  <c:v>PARENTING</c:v>
                </c:pt>
                <c:pt idx="23">
                  <c:v>PERSONALIZATION</c:v>
                </c:pt>
                <c:pt idx="24">
                  <c:v>PHOTOGRAPHY</c:v>
                </c:pt>
                <c:pt idx="25">
                  <c:v>PRODUCTIVITY</c:v>
                </c:pt>
                <c:pt idx="26">
                  <c:v>SHOPPING</c:v>
                </c:pt>
                <c:pt idx="27">
                  <c:v>SOCIAL</c:v>
                </c:pt>
                <c:pt idx="28">
                  <c:v>SPORTS</c:v>
                </c:pt>
                <c:pt idx="29">
                  <c:v>TOOLS</c:v>
                </c:pt>
                <c:pt idx="30">
                  <c:v>TRAVEL_AND_LOCAL</c:v>
                </c:pt>
                <c:pt idx="31">
                  <c:v>VIDEO_PLAYERS</c:v>
                </c:pt>
                <c:pt idx="32">
                  <c:v>WEATHER</c:v>
                </c:pt>
              </c:strCache>
            </c:strRef>
          </c:cat>
          <c:val>
            <c:numRef>
              <c:f>'Total reviews'!$B$4:$B$37</c:f>
              <c:numCache>
                <c:formatCode>General</c:formatCode>
                <c:ptCount val="33"/>
                <c:pt idx="0">
                  <c:v>1714440</c:v>
                </c:pt>
                <c:pt idx="1">
                  <c:v>1163666</c:v>
                </c:pt>
                <c:pt idx="2">
                  <c:v>396240</c:v>
                </c:pt>
                <c:pt idx="3">
                  <c:v>21873227</c:v>
                </c:pt>
                <c:pt idx="4">
                  <c:v>12358171</c:v>
                </c:pt>
                <c:pt idx="5">
                  <c:v>3383276</c:v>
                </c:pt>
                <c:pt idx="6">
                  <c:v>601273552</c:v>
                </c:pt>
                <c:pt idx="7">
                  <c:v>5545397</c:v>
                </c:pt>
                <c:pt idx="8">
                  <c:v>23165500</c:v>
                </c:pt>
                <c:pt idx="9">
                  <c:v>47570716</c:v>
                </c:pt>
                <c:pt idx="10">
                  <c:v>161018</c:v>
                </c:pt>
                <c:pt idx="11">
                  <c:v>396771969</c:v>
                </c:pt>
                <c:pt idx="12">
                  <c:v>16999891</c:v>
                </c:pt>
                <c:pt idx="13">
                  <c:v>7671576</c:v>
                </c:pt>
                <c:pt idx="14">
                  <c:v>1415536650</c:v>
                </c:pt>
                <c:pt idx="15">
                  <c:v>30845186</c:v>
                </c:pt>
                <c:pt idx="16">
                  <c:v>2794772</c:v>
                </c:pt>
                <c:pt idx="17">
                  <c:v>1037118</c:v>
                </c:pt>
                <c:pt idx="18">
                  <c:v>12820575</c:v>
                </c:pt>
                <c:pt idx="19">
                  <c:v>30659254</c:v>
                </c:pt>
                <c:pt idx="20">
                  <c:v>1396757</c:v>
                </c:pt>
                <c:pt idx="21">
                  <c:v>38245873</c:v>
                </c:pt>
                <c:pt idx="22">
                  <c:v>958331</c:v>
                </c:pt>
                <c:pt idx="23">
                  <c:v>75193163</c:v>
                </c:pt>
                <c:pt idx="24">
                  <c:v>204297410</c:v>
                </c:pt>
                <c:pt idx="25">
                  <c:v>102554498</c:v>
                </c:pt>
                <c:pt idx="26">
                  <c:v>94931162</c:v>
                </c:pt>
                <c:pt idx="27">
                  <c:v>533576829</c:v>
                </c:pt>
                <c:pt idx="28">
                  <c:v>65322708</c:v>
                </c:pt>
                <c:pt idx="29">
                  <c:v>273185044</c:v>
                </c:pt>
                <c:pt idx="30">
                  <c:v>55565160</c:v>
                </c:pt>
                <c:pt idx="31">
                  <c:v>110380188</c:v>
                </c:pt>
                <c:pt idx="32">
                  <c:v>14604735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B96-044D-B3EA-334EB30CF5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5259512"/>
        <c:axId val="265261472"/>
      </c:barChart>
      <c:catAx>
        <c:axId val="26525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61472"/>
        <c:crosses val="autoZero"/>
        <c:auto val="1"/>
        <c:lblAlgn val="ctr"/>
        <c:lblOffset val="100"/>
        <c:noMultiLvlLbl val="0"/>
      </c:catAx>
      <c:valAx>
        <c:axId val="265261472"/>
        <c:scaling>
          <c:orientation val="minMax"/>
        </c:scaling>
        <c:delete val="1"/>
        <c:axPos val="l"/>
        <c:numFmt formatCode="[&gt;=1000000]#,###,,&quot;M&quot;;General" sourceLinked="0"/>
        <c:majorTickMark val="none"/>
        <c:minorTickMark val="none"/>
        <c:tickLblPos val="nextTo"/>
        <c:crossAx val="265259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Downloads vs.</a:t>
            </a:r>
            <a:r>
              <a:rPr lang="en-US" baseline="0">
                <a:solidFill>
                  <a:schemeClr val="tx1"/>
                </a:solidFill>
              </a:rPr>
              <a:t> reviews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7629173167086064"/>
          <c:y val="3.1642631252548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numFmt formatCode="[&gt;=1000000]#,###,,,&quot;B&quot;;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Sheet8!$F$5:$G$5</c:f>
              <c:strCache>
                <c:ptCount val="2"/>
                <c:pt idx="0">
                  <c:v>Total downloads</c:v>
                </c:pt>
                <c:pt idx="1">
                  <c:v>Total reviews</c:v>
                </c:pt>
              </c:strCache>
            </c:strRef>
          </c:cat>
          <c:val>
            <c:numRef>
              <c:f>Sheet8!$F$6:$G$6</c:f>
              <c:numCache>
                <c:formatCode>General</c:formatCode>
                <c:ptCount val="2"/>
                <c:pt idx="0" formatCode="0">
                  <c:v>143621904527</c:v>
                </c:pt>
                <c:pt idx="1">
                  <c:v>4193573244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86-D04C-B8EB-887E7F09F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265257552"/>
        <c:axId val="265255200"/>
      </c:barChart>
      <c:catAx>
        <c:axId val="26525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55200"/>
        <c:crosses val="autoZero"/>
        <c:auto val="1"/>
        <c:lblAlgn val="ctr"/>
        <c:lblOffset val="100"/>
        <c:noMultiLvlLbl val="0"/>
      </c:catAx>
      <c:valAx>
        <c:axId val="265255200"/>
        <c:scaling>
          <c:orientation val="minMax"/>
          <c:max val="150000000000"/>
        </c:scaling>
        <c:delete val="0"/>
        <c:axPos val="b"/>
        <c:numFmt formatCode="[&gt;=1000000]#,###,,,&quot;B&quot;;General" sourceLinked="0"/>
        <c:majorTickMark val="out"/>
        <c:minorTickMark val="none"/>
        <c:tickLblPos val="nextTo"/>
        <c:spPr>
          <a:noFill/>
          <a:ln w="19050"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5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 cap="flat" cmpd="sng" algn="ctr">
      <a:solidFill>
        <a:schemeClr val="tx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[project.xlsx]size 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Max size vs Min size </a:t>
            </a:r>
          </a:p>
        </c:rich>
      </c:tx>
      <c:layout>
        <c:manualLayout>
          <c:xMode val="edge"/>
          <c:yMode val="edge"/>
          <c:x val="0.46837175917284218"/>
          <c:y val="2.2793674964588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'size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'size '!$A$4:$A$14</c:f>
              <c:multiLvlStrCache>
                <c:ptCount val="8"/>
                <c:lvl>
                  <c:pt idx="0">
                    <c:v>FAMILY</c:v>
                  </c:pt>
                  <c:pt idx="1">
                    <c:v>FINANCE</c:v>
                  </c:pt>
                  <c:pt idx="2">
                    <c:v>GAME</c:v>
                  </c:pt>
                  <c:pt idx="3">
                    <c:v>HEALTH_AND_FITNESS</c:v>
                  </c:pt>
                  <c:pt idx="4">
                    <c:v>LIFESTYLE</c:v>
                  </c:pt>
                  <c:pt idx="5">
                    <c:v>MEDICAL</c:v>
                  </c:pt>
                  <c:pt idx="6">
                    <c:v>SPORTS</c:v>
                  </c:pt>
                  <c:pt idx="7">
                    <c:v>LIBRARIES_AND_DEMO</c:v>
                  </c:pt>
                </c:lvl>
                <c:lvl>
                  <c:pt idx="0">
                    <c:v>100M</c:v>
                  </c:pt>
                  <c:pt idx="7">
                    <c:v>11k</c:v>
                  </c:pt>
                </c:lvl>
              </c:multiLvlStrCache>
            </c:multiLvlStrRef>
          </c:cat>
          <c:val>
            <c:numRef>
              <c:f>'size '!$B$4:$B$14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1A-EF43-840F-2664808223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5259904"/>
        <c:axId val="265257944"/>
      </c:barChart>
      <c:catAx>
        <c:axId val="2652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57944"/>
        <c:crosses val="autoZero"/>
        <c:auto val="1"/>
        <c:lblAlgn val="ctr"/>
        <c:lblOffset val="100"/>
        <c:noMultiLvlLbl val="0"/>
      </c:catAx>
      <c:valAx>
        <c:axId val="265257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5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% of apps updated vs. rating</a:t>
            </a:r>
          </a:p>
        </c:rich>
      </c:tx>
      <c:layout>
        <c:manualLayout>
          <c:xMode val="edge"/>
          <c:yMode val="edge"/>
          <c:x val="0.14093619009596783"/>
          <c:y val="2.68513986512986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'updates vs rating '!$B$47:$B$55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'updates vs rating '!$C$47:$C$55</c:f>
              <c:numCache>
                <c:formatCode>0.00%</c:formatCode>
                <c:ptCount val="9"/>
                <c:pt idx="0">
                  <c:v>9.6852300242130745E-5</c:v>
                </c:pt>
                <c:pt idx="1">
                  <c:v>1.4527845036319612E-3</c:v>
                </c:pt>
                <c:pt idx="2">
                  <c:v>2.5181598062953997E-3</c:v>
                </c:pt>
                <c:pt idx="3">
                  <c:v>1.0460048426150122E-2</c:v>
                </c:pt>
                <c:pt idx="4">
                  <c:v>1.9757869249394672E-2</c:v>
                </c:pt>
                <c:pt idx="5">
                  <c:v>4.3874092009685228E-2</c:v>
                </c:pt>
                <c:pt idx="6">
                  <c:v>7.6416464891041161E-2</c:v>
                </c:pt>
                <c:pt idx="7">
                  <c:v>0.17685230024213075</c:v>
                </c:pt>
                <c:pt idx="8">
                  <c:v>0.67108958837772392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CA-3C43-A9BA-0900225D3BC7}"/>
            </c:ext>
          </c:extLst>
        </c:ser>
        <c:ser>
          <c:idx val="1"/>
          <c:order val="1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'updates vs rating '!$B$47:$B$55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'updates vs rating '!$D$47:$D$55</c:f>
              <c:numCache>
                <c:formatCode>0.00</c:formatCode>
                <c:ptCount val="9"/>
                <c:pt idx="0" formatCode="General">
                  <c:v>4.2</c:v>
                </c:pt>
                <c:pt idx="1">
                  <c:v>3.9666666666666663</c:v>
                </c:pt>
                <c:pt idx="2">
                  <c:v>3.7857142857142851</c:v>
                </c:pt>
                <c:pt idx="3">
                  <c:v>4.0695652173913031</c:v>
                </c:pt>
                <c:pt idx="4">
                  <c:v>4.0367567567567537</c:v>
                </c:pt>
                <c:pt idx="5">
                  <c:v>4.0646596858638722</c:v>
                </c:pt>
                <c:pt idx="6">
                  <c:v>4.0393416927899723</c:v>
                </c:pt>
                <c:pt idx="7">
                  <c:v>4.0940329218107028</c:v>
                </c:pt>
                <c:pt idx="8">
                  <c:v>4.2421328958162388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CA-3C43-A9BA-0900225D3B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5255592"/>
        <c:axId val="265256376"/>
      </c:barChart>
      <c:catAx>
        <c:axId val="26525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56376"/>
        <c:crosses val="autoZero"/>
        <c:auto val="1"/>
        <c:lblAlgn val="ctr"/>
        <c:lblOffset val="100"/>
        <c:noMultiLvlLbl val="0"/>
      </c:catAx>
      <c:valAx>
        <c:axId val="2652563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6525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575915896148993"/>
          <c:y val="9.2011286044566973E-2"/>
          <c:w val="0.23248092496887007"/>
          <c:h val="7.43558059297333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 with free and paid '!$E$3</c:f>
              <c:strCache>
                <c:ptCount val="1"/>
                <c:pt idx="0">
                  <c:v>Total number of apps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 with free and paid '!$D$4:$D$8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'graph with free and paid '!$E$4:$E$8</c:f>
              <c:numCache>
                <c:formatCode>General</c:formatCode>
                <c:ptCount val="5"/>
                <c:pt idx="0">
                  <c:v>427</c:v>
                </c:pt>
                <c:pt idx="1">
                  <c:v>1942</c:v>
                </c:pt>
                <c:pt idx="2">
                  <c:v>1121</c:v>
                </c:pt>
                <c:pt idx="3">
                  <c:v>408</c:v>
                </c:pt>
                <c:pt idx="4">
                  <c:v>843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03-F347-9307-18FA3C9A1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186453456"/>
        <c:axId val="186457376"/>
      </c:barChart>
      <c:lineChart>
        <c:grouping val="standard"/>
        <c:varyColors val="0"/>
        <c:ser>
          <c:idx val="1"/>
          <c:order val="1"/>
          <c:tx>
            <c:strRef>
              <c:f>'graph with free and paid '!$F$3</c:f>
              <c:strCache>
                <c:ptCount val="1"/>
                <c:pt idx="0">
                  <c:v>% of paid apps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1.433331464860995E-2"/>
                  <c:y val="2.30223443635137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D3D-4509-B8C6-D6DA4108A58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433331464860995E-2"/>
                  <c:y val="-2.07201099271623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D3D-4509-B8C6-D6DA4108A58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4333314648610009E-2"/>
                  <c:y val="8.44142875051644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D3D-4509-B8C6-D6DA4108A58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4333314648609834E-2"/>
                  <c:y val="-2.302234436351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D3D-4509-B8C6-D6DA4108A58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 with free and paid '!$D$4:$D$8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'graph with free and paid '!$F$4:$F$8</c:f>
              <c:numCache>
                <c:formatCode>0%</c:formatCode>
                <c:ptCount val="5"/>
                <c:pt idx="0">
                  <c:v>2.8103044496487119E-2</c:v>
                </c:pt>
                <c:pt idx="1">
                  <c:v>9.6292481977342942E-2</c:v>
                </c:pt>
                <c:pt idx="2">
                  <c:v>7.4041034790365751E-2</c:v>
                </c:pt>
                <c:pt idx="3">
                  <c:v>0.20588235294117646</c:v>
                </c:pt>
                <c:pt idx="4">
                  <c:v>9.2526690391459068E-2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D03-F347-9307-18FA3C9A1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451104"/>
        <c:axId val="186455024"/>
      </c:lineChart>
      <c:catAx>
        <c:axId val="1864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7376"/>
        <c:crosses val="autoZero"/>
        <c:auto val="1"/>
        <c:lblAlgn val="ctr"/>
        <c:lblOffset val="100"/>
        <c:noMultiLvlLbl val="0"/>
      </c:catAx>
      <c:valAx>
        <c:axId val="186457376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3456"/>
        <c:crosses val="autoZero"/>
        <c:crossBetween val="between"/>
        <c:majorUnit val="400"/>
      </c:valAx>
      <c:valAx>
        <c:axId val="18645502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1104"/>
        <c:crosses val="max"/>
        <c:crossBetween val="between"/>
      </c:valAx>
      <c:catAx>
        <c:axId val="186451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5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'range of paid aps'!$G$6</c:f>
              <c:strCache>
                <c:ptCount val="1"/>
                <c:pt idx="0">
                  <c:v>0.99$ - 50$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'range of paid aps'!$H$5:$I$5</c:f>
              <c:strCache>
                <c:ptCount val="2"/>
                <c:pt idx="0">
                  <c:v>Average rating </c:v>
                </c:pt>
                <c:pt idx="1">
                  <c:v>Percentage</c:v>
                </c:pt>
              </c:strCache>
            </c:strRef>
          </c:cat>
          <c:val>
            <c:numRef>
              <c:f>'range of paid aps'!$H$6:$I$6</c:f>
              <c:numCache>
                <c:formatCode>0%</c:formatCode>
                <c:ptCount val="2"/>
                <c:pt idx="0" formatCode="0.0">
                  <c:v>3.6784810126582284</c:v>
                </c:pt>
                <c:pt idx="1">
                  <c:v>0.96993464052287581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15-424E-A01D-A35237EE1DED}"/>
            </c:ext>
          </c:extLst>
        </c:ser>
        <c:ser>
          <c:idx val="1"/>
          <c:order val="1"/>
          <c:tx>
            <c:strRef>
              <c:f>'range of paid aps'!$G$7</c:f>
              <c:strCache>
                <c:ptCount val="1"/>
                <c:pt idx="0">
                  <c:v>51$    - 400$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'range of paid aps'!$H$5:$I$5</c:f>
              <c:strCache>
                <c:ptCount val="2"/>
                <c:pt idx="0">
                  <c:v>Average rating </c:v>
                </c:pt>
                <c:pt idx="1">
                  <c:v>Percentage</c:v>
                </c:pt>
              </c:strCache>
            </c:strRef>
          </c:cat>
          <c:val>
            <c:numRef>
              <c:f>'range of paid aps'!$H$7:$I$7</c:f>
              <c:numCache>
                <c:formatCode>0%</c:formatCode>
                <c:ptCount val="2"/>
                <c:pt idx="0" formatCode="0.0">
                  <c:v>1.9083333333333332</c:v>
                </c:pt>
                <c:pt idx="1">
                  <c:v>3.0065359477124184E-2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15-424E-A01D-A35237EE1D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86453064"/>
        <c:axId val="186455808"/>
      </c:barChart>
      <c:catAx>
        <c:axId val="186453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5808"/>
        <c:crosses val="autoZero"/>
        <c:auto val="1"/>
        <c:lblAlgn val="ctr"/>
        <c:lblOffset val="100"/>
        <c:noMultiLvlLbl val="0"/>
      </c:catAx>
      <c:valAx>
        <c:axId val="186455808"/>
        <c:scaling>
          <c:orientation val="minMax"/>
        </c:scaling>
        <c:delete val="0"/>
        <c:axPos val="b"/>
        <c:numFmt formatCode="0.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[project.xlsx]each category %!PivotTable3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  <a:effectLst/>
              </a:rPr>
              <a:t>% graph</a:t>
            </a:r>
            <a:r>
              <a:rPr lang="en-US" b="1" baseline="0">
                <a:solidFill>
                  <a:schemeClr val="tx1"/>
                </a:solidFill>
                <a:effectLst/>
              </a:rPr>
              <a:t> for</a:t>
            </a:r>
            <a:r>
              <a:rPr lang="en-US" b="1">
                <a:solidFill>
                  <a:schemeClr val="tx1"/>
                </a:solidFill>
                <a:effectLst/>
              </a:rPr>
              <a:t> each</a:t>
            </a:r>
            <a:r>
              <a:rPr lang="en-US" b="1" baseline="0">
                <a:solidFill>
                  <a:schemeClr val="tx1"/>
                </a:solidFill>
                <a:effectLst/>
              </a:rPr>
              <a:t> category </a:t>
            </a:r>
            <a:endParaRPr lang="en-US" b="1">
              <a:solidFill>
                <a:schemeClr val="tx1"/>
              </a:solidFill>
              <a:effectLst/>
            </a:endParaRPr>
          </a:p>
        </c:rich>
      </c:tx>
      <c:layout/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'each category %'!$B$3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'each category %'!$A$4:$A$37</c:f>
              <c:strCache>
                <c:ptCount val="33"/>
                <c:pt idx="0">
                  <c:v>ART_AND_DESIGN</c:v>
                </c:pt>
                <c:pt idx="1">
                  <c:v>AUTO_AND_VEHICLES</c:v>
                </c:pt>
                <c:pt idx="2">
                  <c:v>BEAUTY</c:v>
                </c:pt>
                <c:pt idx="3">
                  <c:v>BOOKS_AND_REFERENCE</c:v>
                </c:pt>
                <c:pt idx="4">
                  <c:v>BUSINESS</c:v>
                </c:pt>
                <c:pt idx="5">
                  <c:v>COMICS</c:v>
                </c:pt>
                <c:pt idx="6">
                  <c:v>COMMUNICATION</c:v>
                </c:pt>
                <c:pt idx="7">
                  <c:v>DATING</c:v>
                </c:pt>
                <c:pt idx="8">
                  <c:v>EDUCATION</c:v>
                </c:pt>
                <c:pt idx="9">
                  <c:v>ENTERTAINMENT</c:v>
                </c:pt>
                <c:pt idx="10">
                  <c:v>EVENTS</c:v>
                </c:pt>
                <c:pt idx="11">
                  <c:v>FAMILY</c:v>
                </c:pt>
                <c:pt idx="12">
                  <c:v>FINANCE</c:v>
                </c:pt>
                <c:pt idx="13">
                  <c:v>FOOD_AND_DRINK</c:v>
                </c:pt>
                <c:pt idx="14">
                  <c:v>GAME</c:v>
                </c:pt>
                <c:pt idx="15">
                  <c:v>HEALTH_AND_FITNESS</c:v>
                </c:pt>
                <c:pt idx="16">
                  <c:v>HOUSE_AND_HOME</c:v>
                </c:pt>
                <c:pt idx="17">
                  <c:v>LIBRARIES_AND_DEMO</c:v>
                </c:pt>
                <c:pt idx="18">
                  <c:v>LIFESTYLE</c:v>
                </c:pt>
                <c:pt idx="19">
                  <c:v>MAPS_AND_NAVIGATION</c:v>
                </c:pt>
                <c:pt idx="20">
                  <c:v>MEDICAL</c:v>
                </c:pt>
                <c:pt idx="21">
                  <c:v>NEWS_AND_MAGAZINES</c:v>
                </c:pt>
                <c:pt idx="22">
                  <c:v>PARENTING</c:v>
                </c:pt>
                <c:pt idx="23">
                  <c:v>PERSONALIZATION</c:v>
                </c:pt>
                <c:pt idx="24">
                  <c:v>PHOTOGRAPHY</c:v>
                </c:pt>
                <c:pt idx="25">
                  <c:v>PRODUCTIVITY</c:v>
                </c:pt>
                <c:pt idx="26">
                  <c:v>SHOPPING</c:v>
                </c:pt>
                <c:pt idx="27">
                  <c:v>SOCIAL</c:v>
                </c:pt>
                <c:pt idx="28">
                  <c:v>SPORTS</c:v>
                </c:pt>
                <c:pt idx="29">
                  <c:v>TOOLS</c:v>
                </c:pt>
                <c:pt idx="30">
                  <c:v>TRAVEL_AND_LOCAL</c:v>
                </c:pt>
                <c:pt idx="31">
                  <c:v>VIDEO_PLAYERS</c:v>
                </c:pt>
                <c:pt idx="32">
                  <c:v>WEATHER</c:v>
                </c:pt>
              </c:strCache>
            </c:strRef>
          </c:cat>
          <c:val>
            <c:numRef>
              <c:f>'each category %'!$B$4:$B$37</c:f>
              <c:numCache>
                <c:formatCode>0.0%</c:formatCode>
                <c:ptCount val="33"/>
                <c:pt idx="0">
                  <c:v>6.2765546543066819E-3</c:v>
                </c:pt>
                <c:pt idx="1">
                  <c:v>8.207802240247199E-3</c:v>
                </c:pt>
                <c:pt idx="2">
                  <c:v>5.1178061027423718E-3</c:v>
                </c:pt>
                <c:pt idx="3">
                  <c:v>2.2209347238315951E-2</c:v>
                </c:pt>
                <c:pt idx="4">
                  <c:v>4.1232135959830052E-2</c:v>
                </c:pt>
                <c:pt idx="5">
                  <c:v>5.7937427578215531E-3</c:v>
                </c:pt>
                <c:pt idx="6">
                  <c:v>3.5341830822711473E-2</c:v>
                </c:pt>
                <c:pt idx="7">
                  <c:v>1.8926226342217072E-2</c:v>
                </c:pt>
                <c:pt idx="8">
                  <c:v>1.2553109308613364E-2</c:v>
                </c:pt>
                <c:pt idx="9">
                  <c:v>1.0718424101969872E-2</c:v>
                </c:pt>
                <c:pt idx="10">
                  <c:v>6.1799922750096561E-3</c:v>
                </c:pt>
                <c:pt idx="11">
                  <c:v>0.18752414059482425</c:v>
                </c:pt>
                <c:pt idx="12">
                  <c:v>3.4762456546929318E-2</c:v>
                </c:pt>
                <c:pt idx="13">
                  <c:v>1.1973735032831209E-2</c:v>
                </c:pt>
                <c:pt idx="14">
                  <c:v>0.108246427191966</c:v>
                </c:pt>
                <c:pt idx="15">
                  <c:v>2.954808806488992E-2</c:v>
                </c:pt>
                <c:pt idx="16">
                  <c:v>7.7249903437620702E-3</c:v>
                </c:pt>
                <c:pt idx="17">
                  <c:v>8.207802240247199E-3</c:v>
                </c:pt>
                <c:pt idx="18">
                  <c:v>3.6017767477790653E-2</c:v>
                </c:pt>
                <c:pt idx="19">
                  <c:v>1.3229045963692546E-2</c:v>
                </c:pt>
                <c:pt idx="20">
                  <c:v>3.9397450753186555E-2</c:v>
                </c:pt>
                <c:pt idx="21">
                  <c:v>2.5492468134414831E-2</c:v>
                </c:pt>
                <c:pt idx="22">
                  <c:v>5.7937427578215531E-3</c:v>
                </c:pt>
                <c:pt idx="23">
                  <c:v>3.746620316724604E-2</c:v>
                </c:pt>
                <c:pt idx="24">
                  <c:v>3.1093086133642332E-2</c:v>
                </c:pt>
                <c:pt idx="25">
                  <c:v>3.930088837388953E-2</c:v>
                </c:pt>
                <c:pt idx="26">
                  <c:v>2.1629972962533797E-2</c:v>
                </c:pt>
                <c:pt idx="27">
                  <c:v>2.7037466203167246E-2</c:v>
                </c:pt>
                <c:pt idx="28">
                  <c:v>3.3893395133256086E-2</c:v>
                </c:pt>
                <c:pt idx="29">
                  <c:v>8.1402085747392813E-2</c:v>
                </c:pt>
                <c:pt idx="30">
                  <c:v>2.2885283893395135E-2</c:v>
                </c:pt>
                <c:pt idx="31">
                  <c:v>1.689841637697953E-2</c:v>
                </c:pt>
                <c:pt idx="32">
                  <c:v>7.9181151023561217E-3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1B-1E4C-B30F-FA676CCDD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453848"/>
        <c:axId val="186454240"/>
      </c:barChart>
      <c:catAx>
        <c:axId val="18645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alpha val="7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4240"/>
        <c:crosses val="autoZero"/>
        <c:auto val="1"/>
        <c:lblAlgn val="ctr"/>
        <c:lblOffset val="100"/>
        <c:noMultiLvlLbl val="0"/>
      </c:catAx>
      <c:valAx>
        <c:axId val="18645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60000"/>
                  <a:lumOff val="40000"/>
                  <a:alpha val="2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 w="9525">
            <a:solidFill>
              <a:schemeClr val="tx1">
                <a:alpha val="7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3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[project.xlsx]content rating !PivotTable6</c:name>
    <c:fmtId val="1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3888888888888890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4.722222222222222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6.1111111111111109E-2"/>
              <c:y val="-4.62962962962971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9.4444444444444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222222222222217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7777777777777728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7777777777777728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3888888888888890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4.722222222222222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6.1111111111111109E-2"/>
              <c:y val="-4.62962962962971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9.4444444444444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222222222222217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7777777777777728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40222227221597284"/>
              <c:y val="-1.2345536395655749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4.722222222222222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6.1111061117360331E-2"/>
              <c:y val="2.104244545189426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9.4444444444444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222222222222217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7777777777777728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40222227221597284"/>
              <c:y val="-1.2345536395655749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4.722222222222222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6.1111061117360331E-2"/>
              <c:y val="2.104244545189426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9.4444444444444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222222222222217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7777777777777728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40222227221597284"/>
              <c:y val="-1.2345536395655749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4.722222222222222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6.1111061117360331E-2"/>
              <c:y val="2.104244545189426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9.4444444444444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2.222222222222217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'content rating 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FC-4A5D-8F62-6FF91FA03049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7FC-4A5D-8F62-6FF91FA03049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7FC-4A5D-8F62-6FF91FA03049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7FC-4A5D-8F62-6FF91FA03049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7FC-4A5D-8F62-6FF91FA03049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7FC-4A5D-8F62-6FF91FA03049}"/>
              </c:ext>
            </c:extLst>
          </c:dPt>
          <c:dLbls>
            <c:dLbl>
              <c:idx val="0"/>
              <c:layout>
                <c:manualLayout>
                  <c:x val="2.7777777777777728E-2"/>
                  <c:y val="-8.487556272013328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7FC-4A5D-8F62-6FF91FA030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40677131334651706"/>
                  <c:y val="-2.458834369238407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7FC-4A5D-8F62-6FF91FA030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72222222222222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7FC-4A5D-8F62-6FF91FA030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1111061117360331E-2"/>
                  <c:y val="2.104244545189426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7FC-4A5D-8F62-6FF91FA030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4444444444444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7FC-4A5D-8F62-6FF91FA030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222222222222217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A7FC-4A5D-8F62-6FF91FA030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'content rating '!$A$4:$A$10</c:f>
              <c:strCache>
                <c:ptCount val="6"/>
                <c:pt idx="0">
                  <c:v>Adults only 18+</c:v>
                </c:pt>
                <c:pt idx="1">
                  <c:v>Everyone</c:v>
                </c:pt>
                <c:pt idx="2">
                  <c:v>Everyone 10+</c:v>
                </c:pt>
                <c:pt idx="3">
                  <c:v>Mature 17+</c:v>
                </c:pt>
                <c:pt idx="4">
                  <c:v>Teen</c:v>
                </c:pt>
                <c:pt idx="5">
                  <c:v>Unrated</c:v>
                </c:pt>
              </c:strCache>
            </c:strRef>
          </c:cat>
          <c:val>
            <c:numRef>
              <c:f>'content rating '!$B$4:$B$10</c:f>
              <c:numCache>
                <c:formatCode>General</c:formatCode>
                <c:ptCount val="6"/>
                <c:pt idx="0">
                  <c:v>3</c:v>
                </c:pt>
                <c:pt idx="1">
                  <c:v>8382</c:v>
                </c:pt>
                <c:pt idx="2">
                  <c:v>376</c:v>
                </c:pt>
                <c:pt idx="3">
                  <c:v>447</c:v>
                </c:pt>
                <c:pt idx="4">
                  <c:v>1146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6C-0B40-B55D-44E74997A8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6456592"/>
        <c:axId val="186457768"/>
      </c:barChart>
      <c:catAx>
        <c:axId val="18645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7768"/>
        <c:crosses val="autoZero"/>
        <c:auto val="1"/>
        <c:lblAlgn val="ctr"/>
        <c:lblOffset val="100"/>
        <c:noMultiLvlLbl val="0"/>
      </c:catAx>
      <c:valAx>
        <c:axId val="186457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Apps</a:t>
                </a:r>
              </a:p>
            </c:rich>
          </c:tx>
          <c:layout>
            <c:manualLayout>
              <c:xMode val="edge"/>
              <c:yMode val="edge"/>
              <c:x val="0.444258025954755"/>
              <c:y val="0.93408058665077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65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857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[project.xlsx]most downloaded appd!PivotTable2</c:name>
    <c:fmtId val="1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145E-3"/>
              <c:y val="-0.256255530516551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018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399E-3"/>
              <c:y val="-5.4755455238579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291E-3"/>
              <c:y val="-0.1160815651057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8.10380737530976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05130474058072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798E-3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907E-3"/>
              <c:y val="-0.153315274668022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2924E-3"/>
              <c:y val="-6.570654628629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1827178331533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018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145E-3"/>
              <c:y val="-0.256255530516551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399E-3"/>
              <c:y val="-5.4755455238579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291E-3"/>
              <c:y val="-0.1160815651057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8.10380737530976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05130474058072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798E-3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907E-3"/>
              <c:y val="-0.153315274668022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2924E-3"/>
              <c:y val="-6.570654628629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1827178331533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018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145E-3"/>
              <c:y val="-0.256255530516551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399E-3"/>
              <c:y val="-5.4755455238579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291E-3"/>
              <c:y val="-0.1160815651057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8.10380737530976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05130474058072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798E-3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907E-3"/>
              <c:y val="-0.153315274668022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2924E-3"/>
              <c:y val="-6.570654628629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1827178331533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018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145E-3"/>
              <c:y val="-0.256255530516551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399E-3"/>
              <c:y val="-5.4755455238579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291E-3"/>
              <c:y val="-0.1160815651057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8.10380737530976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05130474058072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798E-3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907E-3"/>
              <c:y val="-0.153315274668022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2924E-3"/>
              <c:y val="-6.570654628629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1827178331533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018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145E-3"/>
              <c:y val="-0.256255530516551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5.2565237029036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399E-3"/>
              <c:y val="-5.4755455238579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291E-3"/>
              <c:y val="-0.11608156510578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8.103807375309764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05130474058072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7700991139282798E-3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1907E-3"/>
              <c:y val="-0.153315274668022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2924E-3"/>
              <c:y val="-6.57065462862954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3850495569640892E-3"/>
              <c:y val="-0.1182717833153315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8.3228291962640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'most downloaded appd'!$B$3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1.3850495569641018E-3"/>
                  <c:y val="-5.2565237029036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3850495569641145E-3"/>
                  <c:y val="-0.256255530516551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850495569640892E-3"/>
                  <c:y val="-5.2565237029036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3850495569641399E-3"/>
                  <c:y val="-5.47554552385794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7700991139282291E-3"/>
                  <c:y val="-0.11608156510578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3850495569640892E-3"/>
                  <c:y val="-8.103807375309764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3850495569640892E-3"/>
                  <c:y val="-0.105130474058072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7700991139282798E-3"/>
                  <c:y val="-8.32282919626407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850495569641907E-3"/>
                  <c:y val="-0.153315274668022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3850495569642924E-3"/>
                  <c:y val="-6.57065462862954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3850495569640892E-3"/>
                  <c:y val="-0.118271783315331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0"/>
                  <c:y val="-8.32282919626407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BAA0-41D1-8E45-BCE82DF4F48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'most downloaded appd'!$A$4:$A$17</c:f>
              <c:multiLvlStrCache>
                <c:ptCount val="12"/>
                <c:lvl>
                  <c:pt idx="0">
                    <c:v>BOOKS_AND_REFERENCE</c:v>
                  </c:pt>
                  <c:pt idx="1">
                    <c:v>COMMUNICATION</c:v>
                  </c:pt>
                  <c:pt idx="2">
                    <c:v>ENTERTAINMENT</c:v>
                  </c:pt>
                  <c:pt idx="3">
                    <c:v>FAMILY</c:v>
                  </c:pt>
                  <c:pt idx="4">
                    <c:v>GAME</c:v>
                  </c:pt>
                  <c:pt idx="5">
                    <c:v>NEWS_AND_MAGAZINES</c:v>
                  </c:pt>
                  <c:pt idx="6">
                    <c:v>PHOTOGRAPHY</c:v>
                  </c:pt>
                  <c:pt idx="7">
                    <c:v>PRODUCTIVITY</c:v>
                  </c:pt>
                  <c:pt idx="8">
                    <c:v>SOCIAL</c:v>
                  </c:pt>
                  <c:pt idx="9">
                    <c:v>TOOLS</c:v>
                  </c:pt>
                  <c:pt idx="10">
                    <c:v>TRAVEL_AND_LOCAL</c:v>
                  </c:pt>
                  <c:pt idx="11">
                    <c:v>VIDEO_PLAYERS</c:v>
                  </c:pt>
                </c:lvl>
                <c:lvl>
                  <c:pt idx="0">
                    <c:v>1,000,000,000+</c:v>
                  </c:pt>
                </c:lvl>
              </c:multiLvlStrCache>
            </c:multiLvlStrRef>
          </c:cat>
          <c:val>
            <c:numRef>
              <c:f>'most downloaded appd'!$B$4:$B$17</c:f>
              <c:numCache>
                <c:formatCode>General</c:formatCode>
                <c:ptCount val="12"/>
                <c:pt idx="0">
                  <c:v>1</c:v>
                </c:pt>
                <c:pt idx="1">
                  <c:v>14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7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F4-B844-9508-2AB27DE21A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6458160"/>
        <c:axId val="186450712"/>
      </c:barChart>
      <c:catAx>
        <c:axId val="18645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accent1">
                        <a:lumMod val="75000"/>
                      </a:schemeClr>
                    </a:solidFill>
                  </a:rPr>
                  <a:t>Categories of apps with 1</a:t>
                </a:r>
                <a:r>
                  <a:rPr lang="en-US" sz="1400" b="1" baseline="0">
                    <a:solidFill>
                      <a:schemeClr val="accent1">
                        <a:lumMod val="75000"/>
                      </a:schemeClr>
                    </a:solidFill>
                  </a:rPr>
                  <a:t> billion+ downloads</a:t>
                </a:r>
                <a:endParaRPr lang="en-US" sz="1400" b="1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30672718405946686"/>
              <c:y val="0.933493463338138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>
                <a:alpha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0712"/>
        <c:crosses val="autoZero"/>
        <c:auto val="1"/>
        <c:lblAlgn val="ctr"/>
        <c:lblOffset val="100"/>
        <c:noMultiLvlLbl val="0"/>
      </c:catAx>
      <c:valAx>
        <c:axId val="186450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accent1">
                        <a:lumMod val="75000"/>
                      </a:schemeClr>
                    </a:solidFill>
                  </a:rPr>
                  <a:t>No</a:t>
                </a:r>
                <a:r>
                  <a:rPr lang="en-US" sz="1400" b="1" baseline="0">
                    <a:solidFill>
                      <a:schemeClr val="accent1">
                        <a:lumMod val="75000"/>
                      </a:schemeClr>
                    </a:solidFill>
                  </a:rPr>
                  <a:t>. of Apps </a:t>
                </a:r>
                <a:endParaRPr lang="en-US" sz="1400" b="1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69043256118039E-2"/>
              <c:y val="0.26945846858566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accent1">
                <a:alpha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5816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 cap="flat" cmpd="sng" algn="ctr">
      <a:solidFill>
        <a:schemeClr val="accent1"/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Sheet1!$M$3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185792349726776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9672131147540985E-2"/>
                  <c:y val="3.432002968277212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967213114754098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967213114754098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5300546448087392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9672131147540985E-2"/>
                  <c:y val="-6.291932756897437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967213114754098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1.967213114754094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1.967213114754098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9672131147540985E-2"/>
                  <c:y val="-3.145966378448718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551E-48F1-9F24-A117D6BAA2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Sheet1!$L$4:$L$13</c:f>
              <c:strCache>
                <c:ptCount val="10"/>
                <c:pt idx="0">
                  <c:v>Subway Surfers</c:v>
                </c:pt>
                <c:pt idx="1">
                  <c:v>Google Photos</c:v>
                </c:pt>
                <c:pt idx="2">
                  <c:v>Google Chrome: Fast &amp; Secure</c:v>
                </c:pt>
                <c:pt idx="3">
                  <c:v>Google Drive</c:v>
                </c:pt>
                <c:pt idx="4">
                  <c:v>Google News</c:v>
                </c:pt>
                <c:pt idx="5">
                  <c:v>Instagram</c:v>
                </c:pt>
                <c:pt idx="6">
                  <c:v>Maps - Navigate &amp; Explore</c:v>
                </c:pt>
                <c:pt idx="7">
                  <c:v>Candy Crush Saga</c:v>
                </c:pt>
                <c:pt idx="8">
                  <c:v>Temple Run 2</c:v>
                </c:pt>
                <c:pt idx="9">
                  <c:v>Facebook</c:v>
                </c:pt>
              </c:strCache>
            </c:strRef>
          </c:cat>
          <c:val>
            <c:numRef>
              <c:f>Sheet1!$M$4:$M$13</c:f>
              <c:numCache>
                <c:formatCode>0.0</c:formatCode>
                <c:ptCount val="10"/>
                <c:pt idx="0">
                  <c:v>4.5</c:v>
                </c:pt>
                <c:pt idx="1">
                  <c:v>4.5</c:v>
                </c:pt>
                <c:pt idx="2">
                  <c:v>4.3</c:v>
                </c:pt>
                <c:pt idx="3">
                  <c:v>4.4000000000000004</c:v>
                </c:pt>
                <c:pt idx="4">
                  <c:v>3.9</c:v>
                </c:pt>
                <c:pt idx="5">
                  <c:v>4.5</c:v>
                </c:pt>
                <c:pt idx="6">
                  <c:v>4.3</c:v>
                </c:pt>
                <c:pt idx="7">
                  <c:v>4.4000000000000004</c:v>
                </c:pt>
                <c:pt idx="8">
                  <c:v>4.3</c:v>
                </c:pt>
                <c:pt idx="9">
                  <c:v>4.0999999999999996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256-2641-81E0-A07EA9BBA043}"/>
            </c:ext>
          </c:extLst>
        </c:ser>
        <c:ser>
          <c:idx val="1"/>
          <c:order val="1"/>
          <c:tx>
            <c:strRef>
              <c:f>Sheet1!$N$3</c:f>
              <c:strCache>
                <c:ptCount val="1"/>
                <c:pt idx="0">
                  <c:v>downloads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&gt;=1000000]#,###,,,&quot;B&quot;;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Sheet1!$L$4:$L$13</c:f>
              <c:strCache>
                <c:ptCount val="10"/>
                <c:pt idx="0">
                  <c:v>Subway Surfers</c:v>
                </c:pt>
                <c:pt idx="1">
                  <c:v>Google Photos</c:v>
                </c:pt>
                <c:pt idx="2">
                  <c:v>Google Chrome: Fast &amp; Secure</c:v>
                </c:pt>
                <c:pt idx="3">
                  <c:v>Google Drive</c:v>
                </c:pt>
                <c:pt idx="4">
                  <c:v>Google News</c:v>
                </c:pt>
                <c:pt idx="5">
                  <c:v>Instagram</c:v>
                </c:pt>
                <c:pt idx="6">
                  <c:v>Maps - Navigate &amp; Explore</c:v>
                </c:pt>
                <c:pt idx="7">
                  <c:v>Candy Crush Saga</c:v>
                </c:pt>
                <c:pt idx="8">
                  <c:v>Temple Run 2</c:v>
                </c:pt>
                <c:pt idx="9">
                  <c:v>Facebook</c:v>
                </c:pt>
              </c:strCache>
            </c:strRef>
          </c:cat>
          <c:val>
            <c:numRef>
              <c:f>Sheet1!$N$4:$N$13</c:f>
              <c:numCache>
                <c:formatCode>_(* #,##0_);_(* \(#,##0\);_(* "-"??_);_(@_)</c:formatCode>
                <c:ptCount val="10"/>
                <c:pt idx="0">
                  <c:v>5000000000</c:v>
                </c:pt>
                <c:pt idx="1">
                  <c:v>4000000000</c:v>
                </c:pt>
                <c:pt idx="2">
                  <c:v>3000000000</c:v>
                </c:pt>
                <c:pt idx="3">
                  <c:v>3000000000</c:v>
                </c:pt>
                <c:pt idx="4">
                  <c:v>3000000000</c:v>
                </c:pt>
                <c:pt idx="5">
                  <c:v>3000000000</c:v>
                </c:pt>
                <c:pt idx="6">
                  <c:v>3000000000</c:v>
                </c:pt>
                <c:pt idx="7">
                  <c:v>2500000000</c:v>
                </c:pt>
                <c:pt idx="8">
                  <c:v>2500000000</c:v>
                </c:pt>
                <c:pt idx="9">
                  <c:v>2000000000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256-2641-81E0-A07EA9BBA04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65260688"/>
        <c:axId val="265255984"/>
      </c:barChart>
      <c:catAx>
        <c:axId val="265260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55984"/>
        <c:crosses val="autoZero"/>
        <c:auto val="1"/>
        <c:lblAlgn val="ctr"/>
        <c:lblOffset val="100"/>
        <c:noMultiLvlLbl val="0"/>
      </c:catAx>
      <c:valAx>
        <c:axId val="2652559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</a:rPr>
                  <a:t>No. of downloads (Billions)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=1000000]#,###,,,&quot;B&quot;;General" sourceLinked="0"/>
        <c:majorTickMark val="none"/>
        <c:minorTickMark val="none"/>
        <c:tickLblPos val="nextTo"/>
        <c:crossAx val="265260688"/>
        <c:crosses val="autoZero"/>
        <c:crossBetween val="between"/>
        <c:majorUnit val="1000000000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ysClr val="windowText" lastClr="000000"/>
                </a:solidFill>
                <a:effectLst/>
              </a:rPr>
              <a:t>Overall Ratintg of All</a:t>
            </a:r>
            <a:r>
              <a:rPr lang="en-US" sz="1800" baseline="0">
                <a:solidFill>
                  <a:sysClr val="windowText" lastClr="000000"/>
                </a:solidFill>
                <a:effectLst/>
              </a:rPr>
              <a:t> APPS </a:t>
            </a:r>
            <a:endParaRPr lang="en-US" sz="180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5359143208133812"/>
          <c:y val="3.7355169930306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Sheet4!$I$6</c:f>
              <c:strCache>
                <c:ptCount val="1"/>
                <c:pt idx="0">
                  <c:v>percentage 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88A-4241-A7A0-898250BBF7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88A-4241-A7A0-898250BBF7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8A-4241-A7A0-898250BBF7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8A-4241-A7A0-898250BBF7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Sheet4!$H$7:$H$10</c:f>
              <c:strCache>
                <c:ptCount val="4"/>
                <c:pt idx="0">
                  <c:v>Poor</c:v>
                </c:pt>
                <c:pt idx="1">
                  <c:v>Average</c:v>
                </c:pt>
                <c:pt idx="2">
                  <c:v>Excellent</c:v>
                </c:pt>
                <c:pt idx="3">
                  <c:v>Not Rated</c:v>
                </c:pt>
              </c:strCache>
            </c:strRef>
          </c:cat>
          <c:val>
            <c:numRef>
              <c:f>Sheet4!$I$7:$I$10</c:f>
              <c:numCache>
                <c:formatCode>0%</c:formatCode>
                <c:ptCount val="4"/>
                <c:pt idx="0">
                  <c:v>1.4291232135959829E-2</c:v>
                </c:pt>
                <c:pt idx="1">
                  <c:v>0.17352259559675551</c:v>
                </c:pt>
                <c:pt idx="2">
                  <c:v>0.61877172653534185</c:v>
                </c:pt>
                <c:pt idx="3">
                  <c:v>0.14136732329084589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C0-464D-8C77-51A30D0952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90964150055855"/>
          <c:y val="0.46617067068707463"/>
          <c:w val="0.13850712061804116"/>
          <c:h val="0.40242821210341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[project.xlsx]Sheet3!PivotTable3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tx2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tx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tx2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tx2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tx2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1.6039718798584877E-2"/>
          <c:y val="4.1561279594605233E-2"/>
          <c:w val="0.9679205624028302"/>
          <c:h val="0.61453809325165321"/>
        </c:manualLayout>
      </c:layout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7"/>
              <c:layout>
                <c:manualLayout>
                  <c:x val="-1.9430219128736713E-3"/>
                  <c:y val="-2.37509526465140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9AE-48C9-B7DD-A1D30E3A527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6.3174906761240919E-3"/>
                  <c:y val="-2.13061714938902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9AE-48C9-B7DD-A1D30E3A527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Sheet3!$A$4:$A$37</c:f>
              <c:strCache>
                <c:ptCount val="33"/>
                <c:pt idx="0">
                  <c:v>ART_AND_DESIGN</c:v>
                </c:pt>
                <c:pt idx="1">
                  <c:v>AUTO_AND_VEHICLES</c:v>
                </c:pt>
                <c:pt idx="2">
                  <c:v>BEAUTY</c:v>
                </c:pt>
                <c:pt idx="3">
                  <c:v>BOOKS_AND_REFERENCE</c:v>
                </c:pt>
                <c:pt idx="4">
                  <c:v>BUSINESS</c:v>
                </c:pt>
                <c:pt idx="5">
                  <c:v>COMICS</c:v>
                </c:pt>
                <c:pt idx="6">
                  <c:v>COMMUNICATION</c:v>
                </c:pt>
                <c:pt idx="7">
                  <c:v>DATING</c:v>
                </c:pt>
                <c:pt idx="8">
                  <c:v>EDUCATION</c:v>
                </c:pt>
                <c:pt idx="9">
                  <c:v>ENTERTAINMENT</c:v>
                </c:pt>
                <c:pt idx="10">
                  <c:v>EVENTS</c:v>
                </c:pt>
                <c:pt idx="11">
                  <c:v>FAMILY</c:v>
                </c:pt>
                <c:pt idx="12">
                  <c:v>FINANCE</c:v>
                </c:pt>
                <c:pt idx="13">
                  <c:v>FOOD_AND_DRINK</c:v>
                </c:pt>
                <c:pt idx="14">
                  <c:v>GAME</c:v>
                </c:pt>
                <c:pt idx="15">
                  <c:v>HEALTH_AND_FITNESS</c:v>
                </c:pt>
                <c:pt idx="16">
                  <c:v>HOUSE_AND_HOME</c:v>
                </c:pt>
                <c:pt idx="17">
                  <c:v>LIBRARIES_AND_DEMO</c:v>
                </c:pt>
                <c:pt idx="18">
                  <c:v>LIFESTYLE</c:v>
                </c:pt>
                <c:pt idx="19">
                  <c:v>MAPS_AND_NAVIGATION</c:v>
                </c:pt>
                <c:pt idx="20">
                  <c:v>MEDICAL</c:v>
                </c:pt>
                <c:pt idx="21">
                  <c:v>NEWS_AND_MAGAZINES</c:v>
                </c:pt>
                <c:pt idx="22">
                  <c:v>PARENTING</c:v>
                </c:pt>
                <c:pt idx="23">
                  <c:v>PERSONALIZATION</c:v>
                </c:pt>
                <c:pt idx="24">
                  <c:v>PHOTOGRAPHY</c:v>
                </c:pt>
                <c:pt idx="25">
                  <c:v>PRODUCTIVITY</c:v>
                </c:pt>
                <c:pt idx="26">
                  <c:v>SHOPPING</c:v>
                </c:pt>
                <c:pt idx="27">
                  <c:v>SOCIAL</c:v>
                </c:pt>
                <c:pt idx="28">
                  <c:v>SPORTS</c:v>
                </c:pt>
                <c:pt idx="29">
                  <c:v>TOOLS</c:v>
                </c:pt>
                <c:pt idx="30">
                  <c:v>TRAVEL_AND_LOCAL</c:v>
                </c:pt>
                <c:pt idx="31">
                  <c:v>VIDEO_PLAYERS</c:v>
                </c:pt>
                <c:pt idx="32">
                  <c:v>WEATHER</c:v>
                </c:pt>
              </c:strCache>
            </c:strRef>
          </c:cat>
          <c:val>
            <c:numRef>
              <c:f>Sheet3!$B$4:$B$37</c:f>
              <c:numCache>
                <c:formatCode>0.00</c:formatCode>
                <c:ptCount val="33"/>
                <c:pt idx="0">
                  <c:v>4.3580645161290299</c:v>
                </c:pt>
                <c:pt idx="1">
                  <c:v>4.1904109589041116</c:v>
                </c:pt>
                <c:pt idx="2">
                  <c:v>4.2785714285714285</c:v>
                </c:pt>
                <c:pt idx="3">
                  <c:v>4.3474576271186463</c:v>
                </c:pt>
                <c:pt idx="4">
                  <c:v>4.1025925925925915</c:v>
                </c:pt>
                <c:pt idx="5">
                  <c:v>4.155172413793105</c:v>
                </c:pt>
                <c:pt idx="6">
                  <c:v>4.1514657980456029</c:v>
                </c:pt>
                <c:pt idx="7">
                  <c:v>3.9716981132075473</c:v>
                </c:pt>
                <c:pt idx="8">
                  <c:v>4.3759689922480627</c:v>
                </c:pt>
                <c:pt idx="9">
                  <c:v>4.1360360360360353</c:v>
                </c:pt>
                <c:pt idx="10">
                  <c:v>4.4355555555555561</c:v>
                </c:pt>
                <c:pt idx="11">
                  <c:v>4.1911525029103647</c:v>
                </c:pt>
                <c:pt idx="12">
                  <c:v>4.127444794952682</c:v>
                </c:pt>
                <c:pt idx="13">
                  <c:v>4.1641509433962263</c:v>
                </c:pt>
                <c:pt idx="14">
                  <c:v>4.2812849162011162</c:v>
                </c:pt>
                <c:pt idx="15">
                  <c:v>4.2614503816793876</c:v>
                </c:pt>
                <c:pt idx="16">
                  <c:v>4.1647058823529406</c:v>
                </c:pt>
                <c:pt idx="17">
                  <c:v>4.178461538461538</c:v>
                </c:pt>
                <c:pt idx="18">
                  <c:v>4.0960655737704892</c:v>
                </c:pt>
                <c:pt idx="19">
                  <c:v>4.0516129032258066</c:v>
                </c:pt>
                <c:pt idx="20">
                  <c:v>4.1824503311258239</c:v>
                </c:pt>
                <c:pt idx="21">
                  <c:v>4.128504672897197</c:v>
                </c:pt>
                <c:pt idx="22">
                  <c:v>4.3</c:v>
                </c:pt>
                <c:pt idx="23">
                  <c:v>4.3338709677419338</c:v>
                </c:pt>
                <c:pt idx="24">
                  <c:v>4.182894736842103</c:v>
                </c:pt>
                <c:pt idx="25">
                  <c:v>4.20179640718563</c:v>
                </c:pt>
                <c:pt idx="26">
                  <c:v>4.2514851485148526</c:v>
                </c:pt>
                <c:pt idx="27">
                  <c:v>4.2549180327868852</c:v>
                </c:pt>
                <c:pt idx="28">
                  <c:v>4.2251748251748236</c:v>
                </c:pt>
                <c:pt idx="29">
                  <c:v>4.0474114441416882</c:v>
                </c:pt>
                <c:pt idx="30">
                  <c:v>4.0941463414634152</c:v>
                </c:pt>
                <c:pt idx="31">
                  <c:v>4.063749999999998</c:v>
                </c:pt>
                <c:pt idx="32">
                  <c:v>4.2439999999999998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B0-D343-BD61-FEF4536143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5257160"/>
        <c:axId val="265261080"/>
      </c:lineChart>
      <c:catAx>
        <c:axId val="265257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261080"/>
        <c:crosses val="autoZero"/>
        <c:auto val="1"/>
        <c:lblAlgn val="ctr"/>
        <c:lblOffset val="100"/>
        <c:noMultiLvlLbl val="0"/>
      </c:catAx>
      <c:valAx>
        <c:axId val="26526108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65257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15AB-F4FA-4936-8964-4D55CFCEB0F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D68B-9688-4FF6-8771-7D313B5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19421" y="1323473"/>
            <a:ext cx="8752490" cy="4038105"/>
          </a:xfrm>
          <a:effectLst/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20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Google Play Store Dataset </a:t>
            </a:r>
            <a:br>
              <a:rPr lang="en-US" sz="520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20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used to Analyze </a:t>
            </a:r>
            <a:br>
              <a:rPr lang="en-US" sz="520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200" dirty="0"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Android Market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2484" y="156997"/>
            <a:ext cx="9669516" cy="13229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EXCEL CAPSTONE PROJECT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5727" y="2559866"/>
            <a:ext cx="3421117" cy="18340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en-US" sz="52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346840" y="1573922"/>
            <a:ext cx="11120635" cy="3817636"/>
          </a:xfrm>
          <a:prstGeom prst="round2Diag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83436" y="5666282"/>
            <a:ext cx="7555043" cy="9893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Submitted By: Yogender Kushwaha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1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" y="104930"/>
            <a:ext cx="11681812" cy="1019332"/>
          </a:xfrm>
        </p:spPr>
        <p:txBody>
          <a:bodyPr anchor="ctr"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10 downloaded Apps in the Play Store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9757" y="1261242"/>
            <a:ext cx="3932237" cy="535725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top most downloaded app in the Play Store is </a:t>
            </a:r>
            <a:r>
              <a:rPr lang="en-US" sz="2000" b="1" dirty="0"/>
              <a:t>Subway Surfer </a:t>
            </a:r>
            <a:r>
              <a:rPr lang="en-US" sz="2000" dirty="0"/>
              <a:t>with about </a:t>
            </a:r>
            <a:r>
              <a:rPr lang="en-US" sz="2000" b="1" dirty="0"/>
              <a:t>5 Billion </a:t>
            </a:r>
            <a:r>
              <a:rPr lang="en-US" sz="2000" dirty="0"/>
              <a:t>downloads.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average rating of this app is </a:t>
            </a:r>
            <a:r>
              <a:rPr lang="en-US" sz="2000" b="1" dirty="0"/>
              <a:t>4.5</a:t>
            </a:r>
            <a:r>
              <a:rPr lang="en-US" sz="2000" dirty="0"/>
              <a:t>. And that comes under the </a:t>
            </a:r>
            <a:r>
              <a:rPr lang="en-US" sz="2000" b="1" dirty="0"/>
              <a:t>excellent</a:t>
            </a:r>
            <a:r>
              <a:rPr lang="en-US" sz="2000" dirty="0"/>
              <a:t> rating.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application belongs to the </a:t>
            </a:r>
            <a:r>
              <a:rPr lang="en-US" sz="2000" b="1" dirty="0"/>
              <a:t>Gaming</a:t>
            </a:r>
            <a:r>
              <a:rPr lang="en-US" sz="2000" dirty="0"/>
              <a:t> category.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And there are </a:t>
            </a:r>
            <a:r>
              <a:rPr lang="en-US" sz="2000" b="1" dirty="0"/>
              <a:t>three apps </a:t>
            </a:r>
            <a:r>
              <a:rPr lang="en-US" sz="2000" dirty="0"/>
              <a:t>from </a:t>
            </a:r>
            <a:r>
              <a:rPr lang="en-US" sz="2000" b="1" dirty="0"/>
              <a:t>gaming</a:t>
            </a:r>
            <a:r>
              <a:rPr lang="en-US" sz="2000" dirty="0"/>
              <a:t> category which makes there place in </a:t>
            </a:r>
            <a:r>
              <a:rPr lang="en-US" sz="2000" b="1" dirty="0"/>
              <a:t>Top 10 </a:t>
            </a:r>
            <a:r>
              <a:rPr lang="en-US" sz="2000" dirty="0"/>
              <a:t>list.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So, we can say that there is huge </a:t>
            </a:r>
            <a:r>
              <a:rPr lang="en-US" sz="2000" b="1" dirty="0"/>
              <a:t>craze of gaming </a:t>
            </a:r>
            <a:r>
              <a:rPr lang="en-US" sz="2000" dirty="0"/>
              <a:t>amongst the users. 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787423"/>
              </p:ext>
            </p:extLst>
          </p:nvPr>
        </p:nvGraphicFramePr>
        <p:xfrm>
          <a:off x="240182" y="1289155"/>
          <a:ext cx="7449772" cy="532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93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23" y="134913"/>
            <a:ext cx="7045377" cy="145404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Apps on the basis of their ratings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463116" y="163778"/>
            <a:ext cx="4728884" cy="6678456"/>
          </a:xfrm>
          <a:ln w="12700">
            <a:noFill/>
          </a:ln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/>
              <a:t>The results of this pie chart is depend on the following criteria:</a:t>
            </a:r>
          </a:p>
          <a:p>
            <a:pPr>
              <a:lnSpc>
                <a:spcPct val="110000"/>
              </a:lnSpc>
            </a:pPr>
            <a:r>
              <a:rPr lang="en-US" sz="1900"/>
              <a:t>       </a:t>
            </a:r>
            <a:r>
              <a:rPr lang="en-US" sz="1900" b="1"/>
              <a:t>a) </a:t>
            </a:r>
            <a:r>
              <a:rPr lang="en-US" sz="1900"/>
              <a:t>The apps which are rated between </a:t>
            </a:r>
            <a:r>
              <a:rPr lang="en-US" sz="1900" b="1"/>
              <a:t>1</a:t>
            </a:r>
            <a:r>
              <a:rPr lang="en-US" sz="1900"/>
              <a:t> and                                                   </a:t>
            </a:r>
            <a:r>
              <a:rPr lang="en-US" sz="1900" b="1"/>
              <a:t>2.5</a:t>
            </a:r>
            <a:r>
              <a:rPr lang="en-US" sz="1900"/>
              <a:t> are with the </a:t>
            </a:r>
            <a:r>
              <a:rPr lang="en-US" sz="1900" b="1"/>
              <a:t>Poor ratings</a:t>
            </a:r>
            <a:r>
              <a:rPr lang="en-US" sz="1900"/>
              <a:t>.</a:t>
            </a:r>
          </a:p>
          <a:p>
            <a:pPr>
              <a:lnSpc>
                <a:spcPct val="110000"/>
              </a:lnSpc>
            </a:pPr>
            <a:r>
              <a:rPr lang="en-US" sz="1900" b="1"/>
              <a:t>b) </a:t>
            </a:r>
            <a:r>
              <a:rPr lang="en-US" sz="1900"/>
              <a:t>The apps which are rated between </a:t>
            </a:r>
            <a:r>
              <a:rPr lang="en-US" sz="1900" b="1"/>
              <a:t>2.6</a:t>
            </a:r>
            <a:r>
              <a:rPr lang="en-US" sz="1900"/>
              <a:t>  and  </a:t>
            </a:r>
            <a:r>
              <a:rPr lang="en-US" sz="1900" b="1"/>
              <a:t>4</a:t>
            </a:r>
            <a:r>
              <a:rPr lang="en-US" sz="1900"/>
              <a:t> are with the </a:t>
            </a:r>
            <a:r>
              <a:rPr lang="en-US" sz="1900" b="1"/>
              <a:t>Average ratings</a:t>
            </a:r>
            <a:r>
              <a:rPr lang="en-US" sz="1900"/>
              <a:t>.</a:t>
            </a:r>
          </a:p>
          <a:p>
            <a:pPr>
              <a:lnSpc>
                <a:spcPct val="110000"/>
              </a:lnSpc>
            </a:pPr>
            <a:r>
              <a:rPr lang="en-US" sz="1900"/>
              <a:t>       </a:t>
            </a:r>
            <a:r>
              <a:rPr lang="en-US" sz="1900" b="1"/>
              <a:t>c) </a:t>
            </a:r>
            <a:r>
              <a:rPr lang="en-US" sz="1900"/>
              <a:t>The apps which are rated between </a:t>
            </a:r>
            <a:r>
              <a:rPr lang="en-US" sz="1900" b="1"/>
              <a:t>4.1</a:t>
            </a:r>
            <a:r>
              <a:rPr lang="en-US" sz="1900"/>
              <a:t>  and </a:t>
            </a:r>
            <a:r>
              <a:rPr lang="en-US" sz="1900" b="1"/>
              <a:t>5</a:t>
            </a:r>
            <a:r>
              <a:rPr lang="en-US" sz="1900"/>
              <a:t> are with the </a:t>
            </a:r>
            <a:r>
              <a:rPr lang="en-US" sz="1900" b="1"/>
              <a:t>Excellent ratings</a:t>
            </a:r>
            <a:r>
              <a:rPr lang="en-US" sz="1900"/>
              <a:t>.</a:t>
            </a:r>
          </a:p>
          <a:p>
            <a:pPr>
              <a:lnSpc>
                <a:spcPct val="110000"/>
              </a:lnSpc>
            </a:pPr>
            <a:r>
              <a:rPr lang="en-US" sz="1900"/>
              <a:t>       </a:t>
            </a:r>
            <a:r>
              <a:rPr lang="en-US" sz="1900" b="1"/>
              <a:t>d) </a:t>
            </a:r>
            <a:r>
              <a:rPr lang="en-US" sz="1900"/>
              <a:t>There are some apps which did not get any ratings from the users. So, they are in the </a:t>
            </a:r>
            <a:r>
              <a:rPr lang="en-US" sz="1900" b="1"/>
              <a:t>Not Rated </a:t>
            </a:r>
            <a:r>
              <a:rPr lang="en-US" sz="1900"/>
              <a:t>category.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/>
              <a:t>The chart is showing that </a:t>
            </a:r>
            <a:r>
              <a:rPr lang="en-US" sz="1900" b="1"/>
              <a:t>62%</a:t>
            </a:r>
            <a:r>
              <a:rPr lang="en-US" sz="1900"/>
              <a:t> of apps got </a:t>
            </a:r>
            <a:r>
              <a:rPr lang="en-US" sz="1900" b="1"/>
              <a:t>Excellent rating</a:t>
            </a:r>
            <a:r>
              <a:rPr lang="en-US" sz="1900"/>
              <a:t>. So, most of the apps in the app store are getting positive response from the user.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/>
              <a:t>The </a:t>
            </a:r>
            <a:r>
              <a:rPr lang="en-US" sz="1900" b="1"/>
              <a:t>17%</a:t>
            </a:r>
            <a:r>
              <a:rPr lang="en-US" sz="1900"/>
              <a:t> of the apps in the play store are with the </a:t>
            </a:r>
            <a:r>
              <a:rPr lang="en-US" sz="1900" b="1"/>
              <a:t>average rating</a:t>
            </a:r>
            <a:r>
              <a:rPr lang="en-US" sz="1900"/>
              <a:t>. Which is not that bad.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/>
              <a:t>And only </a:t>
            </a:r>
            <a:r>
              <a:rPr lang="en-US" sz="1900" b="1"/>
              <a:t>1%</a:t>
            </a:r>
            <a:r>
              <a:rPr lang="en-US" sz="1900"/>
              <a:t> apps are with the </a:t>
            </a:r>
            <a:r>
              <a:rPr lang="en-US" sz="1900" b="1"/>
              <a:t>poor rating </a:t>
            </a:r>
            <a:r>
              <a:rPr lang="en-US" sz="1900"/>
              <a:t>from the total apps available in the app store. Which is ok.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/>
              <a:t>And </a:t>
            </a:r>
            <a:r>
              <a:rPr lang="en-US" sz="1900" b="1"/>
              <a:t>14%</a:t>
            </a:r>
            <a:r>
              <a:rPr lang="en-US" sz="1900"/>
              <a:t> of the apps didn’t get any ratings from the users.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097214"/>
              </p:ext>
            </p:extLst>
          </p:nvPr>
        </p:nvGraphicFramePr>
        <p:xfrm>
          <a:off x="269823" y="1918741"/>
          <a:ext cx="7060011" cy="475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235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912881"/>
              </p:ext>
            </p:extLst>
          </p:nvPr>
        </p:nvGraphicFramePr>
        <p:xfrm>
          <a:off x="204952" y="1442544"/>
          <a:ext cx="8709629" cy="5194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4952" y="173417"/>
            <a:ext cx="8655269" cy="1174531"/>
          </a:xfrm>
        </p:spPr>
        <p:txBody>
          <a:bodyPr anchor="ctr"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rating of Play Store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9027019" y="1347948"/>
            <a:ext cx="2954774" cy="528933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</a:t>
            </a:r>
            <a:r>
              <a:rPr lang="en-US" sz="2000" b="1"/>
              <a:t>average</a:t>
            </a:r>
            <a:r>
              <a:rPr lang="en-US" sz="2000"/>
              <a:t> rating of Play Store is </a:t>
            </a:r>
            <a:r>
              <a:rPr lang="en-US" sz="2000" b="1"/>
              <a:t>4.19</a:t>
            </a:r>
            <a:r>
              <a:rPr lang="en-US" sz="2000"/>
              <a:t>. Which is </a:t>
            </a:r>
            <a:r>
              <a:rPr lang="en-US" sz="2000" b="1"/>
              <a:t>Moderate</a:t>
            </a:r>
            <a:r>
              <a:rPr lang="en-US" sz="200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category having </a:t>
            </a:r>
            <a:r>
              <a:rPr lang="en-US" sz="2000" b="1"/>
              <a:t>highest</a:t>
            </a:r>
            <a:r>
              <a:rPr lang="en-US" sz="2000"/>
              <a:t> average rating is </a:t>
            </a:r>
            <a:r>
              <a:rPr lang="en-US" sz="2000" b="1"/>
              <a:t>Events</a:t>
            </a:r>
            <a:r>
              <a:rPr lang="en-US" sz="2000"/>
              <a:t> with average rating </a:t>
            </a:r>
            <a:r>
              <a:rPr lang="en-US" sz="2000" b="1"/>
              <a:t>4.4</a:t>
            </a:r>
            <a:r>
              <a:rPr lang="en-US" sz="200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category having </a:t>
            </a:r>
            <a:r>
              <a:rPr lang="en-US" sz="2000" b="1"/>
              <a:t>lowest</a:t>
            </a:r>
            <a:r>
              <a:rPr lang="en-US" sz="2000"/>
              <a:t> average rating is </a:t>
            </a:r>
            <a:r>
              <a:rPr lang="en-US" sz="2000" b="1"/>
              <a:t>Dating</a:t>
            </a:r>
            <a:r>
              <a:rPr lang="en-US" sz="200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It means that, the </a:t>
            </a:r>
            <a:r>
              <a:rPr lang="en-US" sz="2000" b="1"/>
              <a:t>experience</a:t>
            </a:r>
            <a:r>
              <a:rPr lang="en-US" sz="2000"/>
              <a:t> of the users with the </a:t>
            </a:r>
            <a:r>
              <a:rPr lang="en-US" sz="2000" b="1"/>
              <a:t>Dating</a:t>
            </a:r>
            <a:r>
              <a:rPr lang="en-US" sz="2000"/>
              <a:t> category apps are </a:t>
            </a:r>
            <a:r>
              <a:rPr lang="en-US" sz="2000" b="1"/>
              <a:t>not good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8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909094"/>
              </p:ext>
            </p:extLst>
          </p:nvPr>
        </p:nvGraphicFramePr>
        <p:xfrm>
          <a:off x="146779" y="1858780"/>
          <a:ext cx="8082821" cy="484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3" y="170253"/>
            <a:ext cx="8080947" cy="1418704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Reviews on the Play Store from the users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243" y="509666"/>
            <a:ext cx="3613879" cy="61759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b="1" dirty="0"/>
              <a:t>total</a:t>
            </a:r>
            <a:r>
              <a:rPr lang="en-US" sz="2400" dirty="0"/>
              <a:t> number of </a:t>
            </a:r>
            <a:r>
              <a:rPr lang="en-US" sz="2400" b="1" dirty="0"/>
              <a:t>reviews</a:t>
            </a:r>
            <a:r>
              <a:rPr lang="en-US" sz="2400" dirty="0"/>
              <a:t> on the Play store are more than </a:t>
            </a:r>
            <a:r>
              <a:rPr lang="en-US" sz="2400" b="1" dirty="0"/>
              <a:t>4 billion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And the </a:t>
            </a:r>
            <a:r>
              <a:rPr lang="en-US" sz="2400" b="1" dirty="0"/>
              <a:t>Gaming</a:t>
            </a:r>
            <a:r>
              <a:rPr lang="en-US" sz="2400" dirty="0"/>
              <a:t> category has not the maximum number of downloads still it has  </a:t>
            </a:r>
            <a:r>
              <a:rPr lang="en-US" sz="2400" b="1" dirty="0"/>
              <a:t>maximum</a:t>
            </a:r>
            <a:r>
              <a:rPr lang="en-US" sz="2400" dirty="0"/>
              <a:t> about </a:t>
            </a:r>
            <a:r>
              <a:rPr lang="en-US" sz="2400" b="1" dirty="0"/>
              <a:t>1.4 billion reviews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Which means people who play </a:t>
            </a:r>
            <a:r>
              <a:rPr lang="en-US" sz="2400" b="1" dirty="0"/>
              <a:t>games</a:t>
            </a:r>
            <a:r>
              <a:rPr lang="en-US" sz="2400" dirty="0"/>
              <a:t> are more </a:t>
            </a:r>
            <a:r>
              <a:rPr lang="en-US" sz="2400" b="1" dirty="0"/>
              <a:t>active</a:t>
            </a:r>
            <a:r>
              <a:rPr lang="en-US" sz="2400" dirty="0"/>
              <a:t> to give </a:t>
            </a:r>
            <a:r>
              <a:rPr lang="en-US" sz="2400" b="1" dirty="0"/>
              <a:t>feedback</a:t>
            </a:r>
            <a:r>
              <a:rPr lang="en-US" sz="2400" dirty="0"/>
              <a:t> as comparison to other category users.</a:t>
            </a:r>
          </a:p>
        </p:txBody>
      </p:sp>
    </p:spTree>
    <p:extLst>
      <p:ext uri="{BB962C8B-B14F-4D97-AF65-F5344CB8AC3E}">
        <p14:creationId xmlns:p14="http://schemas.microsoft.com/office/powerpoint/2010/main" val="424211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72" y="134912"/>
            <a:ext cx="11692328" cy="143905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Sum of Downloaded Apps and Sum of Reviews to those Apps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4649" y="1843790"/>
            <a:ext cx="3932237" cy="50142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/>
              <a:t>There are approx. </a:t>
            </a:r>
            <a:r>
              <a:rPr lang="en-US" sz="2200" b="1"/>
              <a:t>144 billion downloads</a:t>
            </a:r>
            <a:r>
              <a:rPr lang="en-US" sz="2200"/>
              <a:t> of total apps in the app store. 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/>
              <a:t>And the number of total </a:t>
            </a:r>
            <a:r>
              <a:rPr lang="en-US" sz="2200" b="1"/>
              <a:t>reviews</a:t>
            </a:r>
            <a:r>
              <a:rPr lang="en-US" sz="2200"/>
              <a:t> are approx. </a:t>
            </a:r>
            <a:r>
              <a:rPr lang="en-US" sz="2200" b="1"/>
              <a:t>4 billion</a:t>
            </a:r>
            <a:r>
              <a:rPr lang="en-US" sz="2200"/>
              <a:t>.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/>
              <a:t>So, there are only </a:t>
            </a:r>
            <a:r>
              <a:rPr lang="en-US" sz="2200" b="1"/>
              <a:t>3%</a:t>
            </a:r>
            <a:r>
              <a:rPr lang="en-US" sz="2200"/>
              <a:t> of the </a:t>
            </a:r>
            <a:r>
              <a:rPr lang="en-US" sz="2200" b="1"/>
              <a:t>users</a:t>
            </a:r>
            <a:r>
              <a:rPr lang="en-US" sz="2200"/>
              <a:t> who are interested in </a:t>
            </a:r>
            <a:r>
              <a:rPr lang="en-US" sz="2200" b="1"/>
              <a:t>writing reviews </a:t>
            </a:r>
            <a:r>
              <a:rPr lang="en-US" sz="2200"/>
              <a:t>.  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/>
              <a:t>There should be more </a:t>
            </a:r>
            <a:r>
              <a:rPr lang="en-US" sz="2200" b="1"/>
              <a:t>feedback</a:t>
            </a:r>
            <a:r>
              <a:rPr lang="en-US" sz="2200"/>
              <a:t> counts from the users, so that the </a:t>
            </a:r>
            <a:r>
              <a:rPr lang="en-US" sz="2200" b="1"/>
              <a:t>organization</a:t>
            </a:r>
            <a:r>
              <a:rPr lang="en-US" sz="2200"/>
              <a:t> will try to </a:t>
            </a:r>
            <a:r>
              <a:rPr lang="en-US" sz="2200" b="1"/>
              <a:t>improve</a:t>
            </a:r>
            <a:r>
              <a:rPr lang="en-US" sz="2200"/>
              <a:t> them accordingly.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886370"/>
              </p:ext>
            </p:extLst>
          </p:nvPr>
        </p:nvGraphicFramePr>
        <p:xfrm>
          <a:off x="194872" y="1873770"/>
          <a:ext cx="7830264" cy="466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115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10" y="172388"/>
            <a:ext cx="8454115" cy="831954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Application’s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on Play Store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4452" y="1334125"/>
            <a:ext cx="3737548" cy="5299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cs typeface="Times New Roman" panose="02020603050405020304" pitchFamily="18" charset="0"/>
              </a:rPr>
              <a:t>Here we can see that the app with the least size is Libraries_and_demo of 11kb.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cs typeface="Times New Roman" panose="02020603050405020304" pitchFamily="18" charset="0"/>
              </a:rPr>
              <a:t>And the maximum size of apps in the Play Store is 100mb.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cs typeface="Times New Roman" panose="02020603050405020304" pitchFamily="18" charset="0"/>
              </a:rPr>
              <a:t>There are 16 applications with the size of 100mb.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cs typeface="Times New Roman" panose="02020603050405020304" pitchFamily="18" charset="0"/>
              </a:rPr>
              <a:t>And Gaming </a:t>
            </a:r>
            <a:r>
              <a:rPr lang="en-IN" sz="2300" dirty="0" smtClean="0">
                <a:cs typeface="Times New Roman" panose="02020603050405020304" pitchFamily="18" charset="0"/>
              </a:rPr>
              <a:t>category </a:t>
            </a:r>
            <a:r>
              <a:rPr lang="en-IN" sz="2300" dirty="0">
                <a:cs typeface="Times New Roman" panose="02020603050405020304" pitchFamily="18" charset="0"/>
              </a:rPr>
              <a:t>has largest </a:t>
            </a:r>
            <a:r>
              <a:rPr lang="en-IN" sz="2300" dirty="0" smtClean="0">
                <a:cs typeface="Times New Roman" panose="02020603050405020304" pitchFamily="18" charset="0"/>
              </a:rPr>
              <a:t>no. of greater size apps </a:t>
            </a:r>
            <a:r>
              <a:rPr lang="en-IN" sz="2300" dirty="0">
                <a:cs typeface="Times New Roman" panose="02020603050405020304" pitchFamily="18" charset="0"/>
              </a:rPr>
              <a:t>as comparison to other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515233"/>
              </p:ext>
            </p:extLst>
          </p:nvPr>
        </p:nvGraphicFramePr>
        <p:xfrm>
          <a:off x="195211" y="1334126"/>
          <a:ext cx="8049379" cy="5299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45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0" y="172387"/>
            <a:ext cx="11182324" cy="131163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Apps updated in recent years and their average rating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4511" y="1663908"/>
            <a:ext cx="3647763" cy="50145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can see that the year by year the </a:t>
            </a:r>
            <a:r>
              <a:rPr lang="en-US" sz="2000" b="1" dirty="0"/>
              <a:t>percentage</a:t>
            </a:r>
            <a:r>
              <a:rPr lang="en-US" sz="2000" dirty="0"/>
              <a:t> of </a:t>
            </a:r>
            <a:r>
              <a:rPr lang="en-US" sz="2000" b="1" dirty="0"/>
              <a:t>updated</a:t>
            </a:r>
            <a:r>
              <a:rPr lang="en-US" sz="2000" dirty="0"/>
              <a:t> apps are </a:t>
            </a:r>
            <a:r>
              <a:rPr lang="en-US" sz="2000" b="1" dirty="0"/>
              <a:t>increasing.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And we can see that the </a:t>
            </a:r>
            <a:r>
              <a:rPr lang="en-US" sz="2000" b="1" dirty="0"/>
              <a:t>most</a:t>
            </a:r>
            <a:r>
              <a:rPr lang="en-US" sz="2000" dirty="0"/>
              <a:t> of the apps are updated in </a:t>
            </a:r>
            <a:r>
              <a:rPr lang="en-US" sz="2000" b="1" dirty="0"/>
              <a:t>2018</a:t>
            </a:r>
            <a:r>
              <a:rPr lang="en-US" sz="2000" dirty="0"/>
              <a:t>. That’s why this year has the </a:t>
            </a:r>
            <a:r>
              <a:rPr lang="en-US" sz="2000" b="1" dirty="0"/>
              <a:t>highest</a:t>
            </a:r>
            <a:r>
              <a:rPr lang="en-US" sz="2000" dirty="0"/>
              <a:t> average rating of </a:t>
            </a:r>
            <a:r>
              <a:rPr lang="en-US" sz="2000" b="1" dirty="0"/>
              <a:t>4.24%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means the apps which are </a:t>
            </a:r>
            <a:r>
              <a:rPr lang="en-US" sz="2000" b="1" dirty="0"/>
              <a:t>updated</a:t>
            </a:r>
            <a:r>
              <a:rPr lang="en-US" sz="2000" dirty="0"/>
              <a:t> in very </a:t>
            </a:r>
            <a:r>
              <a:rPr lang="en-US" sz="2000" b="1" dirty="0"/>
              <a:t>recent</a:t>
            </a:r>
            <a:r>
              <a:rPr lang="en-US" sz="2000" dirty="0"/>
              <a:t> year are getting </a:t>
            </a:r>
            <a:r>
              <a:rPr lang="en-US" sz="2000" b="1" dirty="0"/>
              <a:t>good ratings </a:t>
            </a:r>
            <a:r>
              <a:rPr lang="en-US" sz="2000" dirty="0"/>
              <a:t>from the users.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320202"/>
              </p:ext>
            </p:extLst>
          </p:nvPr>
        </p:nvGraphicFramePr>
        <p:xfrm>
          <a:off x="165231" y="1663909"/>
          <a:ext cx="8004408" cy="501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64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32" y="0"/>
            <a:ext cx="3087975" cy="71952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832" y="794479"/>
            <a:ext cx="11937167" cy="603354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cs typeface="Times New Roman" panose="02020603050405020304" pitchFamily="18" charset="0"/>
              </a:rPr>
              <a:t>The 93% </a:t>
            </a:r>
            <a:r>
              <a:rPr lang="en-US" sz="1900" dirty="0">
                <a:cs typeface="Times New Roman" panose="02020603050405020304" pitchFamily="18" charset="0"/>
              </a:rPr>
              <a:t>of the total application </a:t>
            </a:r>
            <a:r>
              <a:rPr lang="en-US" sz="1900" dirty="0" smtClean="0">
                <a:cs typeface="Times New Roman" panose="02020603050405020304" pitchFamily="18" charset="0"/>
              </a:rPr>
              <a:t>are free of cost on </a:t>
            </a:r>
            <a:r>
              <a:rPr lang="en-US" sz="1900" dirty="0">
                <a:cs typeface="Times New Roman" panose="02020603050405020304" pitchFamily="18" charset="0"/>
              </a:rPr>
              <a:t>the app store</a:t>
            </a:r>
            <a:r>
              <a:rPr lang="en-US" sz="1900" dirty="0" smtClean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The </a:t>
            </a:r>
            <a:r>
              <a:rPr lang="en-US" sz="1900" dirty="0"/>
              <a:t>online medical facilities are more chargeable as compare to the other facilities</a:t>
            </a:r>
            <a:r>
              <a:rPr lang="en-US" sz="1900" dirty="0" smtClean="0"/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The costliest app in the Play store is “I'm Rich - Trump Edition” which belongs to Lifestyle category of cost 400$</a:t>
            </a:r>
            <a:endParaRPr lang="en-US" sz="1900" dirty="0" smtClean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The </a:t>
            </a:r>
            <a:r>
              <a:rPr lang="en-US" sz="1900" dirty="0"/>
              <a:t>apps with moderate price range having good average </a:t>
            </a:r>
            <a:r>
              <a:rPr lang="en-US" sz="1900" dirty="0" smtClean="0"/>
              <a:t>rating.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The most of the apps available on Play Store are from Family, Gaming and Tools category.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Most of the apps in Play Store are available for all age group</a:t>
            </a:r>
            <a:r>
              <a:rPr lang="en-US" sz="1900" dirty="0" smtClean="0"/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Subway Surfer is the most downloaded app in the Play store with about 5 billion downloads . So, there </a:t>
            </a:r>
            <a:r>
              <a:rPr lang="en-US" sz="1900" dirty="0"/>
              <a:t>is huge craze of </a:t>
            </a:r>
            <a:r>
              <a:rPr lang="en-US" sz="1900" dirty="0" smtClean="0"/>
              <a:t>this game </a:t>
            </a:r>
            <a:r>
              <a:rPr lang="en-US" sz="1900" dirty="0"/>
              <a:t>amongst the users.</a:t>
            </a:r>
            <a:r>
              <a:rPr lang="en-US" sz="1900" dirty="0" smtClean="0"/>
              <a:t>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The average rating of the Play Store is 4.19.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The total reviews on the Play Store are about 4 billion .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And the 1.4 billion reviews are from Game category users.</a:t>
            </a:r>
            <a:r>
              <a:rPr lang="en-US" sz="1900" dirty="0"/>
              <a:t> </a:t>
            </a:r>
            <a:r>
              <a:rPr lang="en-US" sz="1900" dirty="0" smtClean="0"/>
              <a:t>So, we can say that the people </a:t>
            </a:r>
            <a:r>
              <a:rPr lang="en-US" sz="1900" dirty="0"/>
              <a:t>who play games are more active to give feedback as comparison to other category users</a:t>
            </a:r>
            <a:r>
              <a:rPr lang="en-US" sz="1900" dirty="0" smtClean="0"/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The total count of reviews on the Play Store are about 3% of the total count of the downloaded apps on the Play store. It means very few people who are taking interest in giving their feedback.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It is observed that </a:t>
            </a:r>
            <a:r>
              <a:rPr lang="en-US" sz="1900" dirty="0"/>
              <a:t>the apps which are updated in very recent year are getting good ratings from the users</a:t>
            </a:r>
            <a:r>
              <a:rPr lang="en-US" sz="1900" dirty="0" smtClean="0"/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/>
              <a:t>Range of application’s size on the Play Store is from 11 Kb to 100 Mb.</a:t>
            </a: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1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569626" y="644577"/>
            <a:ext cx="11002781" cy="5561351"/>
          </a:xfrm>
          <a:prstGeom prst="round2Diag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b="1" dirty="0" smtClean="0">
                <a:ln w="28575">
                  <a:solidFill>
                    <a:schemeClr val="tx1"/>
                  </a:solidFill>
                </a:ln>
                <a:noFill/>
              </a:rPr>
              <a:t>THANK YOU</a:t>
            </a:r>
            <a:r>
              <a:rPr lang="en-US" sz="15000" dirty="0" smtClean="0">
                <a:ln w="28575">
                  <a:solidFill>
                    <a:schemeClr val="tx1"/>
                  </a:solidFill>
                </a:ln>
                <a:noFill/>
              </a:rPr>
              <a:t> </a:t>
            </a:r>
            <a:endParaRPr lang="en-US" sz="150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606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4537" y="102540"/>
            <a:ext cx="1127725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Information about the D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4538" y="1434334"/>
            <a:ext cx="10148341" cy="479589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 I have done a analysis </a:t>
            </a:r>
            <a:r>
              <a:rPr lang="en-US" sz="2400" dirty="0"/>
              <a:t>on web scraped data of about 10k Play Store apps for analyzing the Android market.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 This </a:t>
            </a:r>
            <a:r>
              <a:rPr lang="en-US" sz="2400" dirty="0"/>
              <a:t>data set is downloaded from kaggle.com/datasets which contains a .csv file of  </a:t>
            </a:r>
            <a:r>
              <a:rPr lang="en-US" sz="2400" dirty="0" smtClean="0"/>
              <a:t>1.15 </a:t>
            </a:r>
            <a:r>
              <a:rPr lang="en-US" sz="2400" dirty="0"/>
              <a:t>MB.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 The </a:t>
            </a:r>
            <a:r>
              <a:rPr lang="en-US" sz="2400" dirty="0"/>
              <a:t>file consist of 13 columns and 10,359 rows.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6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214"/>
            <a:ext cx="10515600" cy="104395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532150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Comparison of Free and Paid applications.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Analysis based on different price range in paid applications.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Analysis based on their category.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Classification based on content rating.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Analysis based on Downloads of the applications.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Analysis </a:t>
            </a:r>
            <a:r>
              <a:rPr lang="en-US" sz="2400" dirty="0">
                <a:cs typeface="Times New Roman" panose="02020603050405020304" pitchFamily="18" charset="0"/>
              </a:rPr>
              <a:t>on the basis of </a:t>
            </a:r>
            <a:r>
              <a:rPr lang="en-US" sz="2400" dirty="0" smtClean="0">
                <a:cs typeface="Times New Roman" panose="02020603050405020304" pitchFamily="18" charset="0"/>
              </a:rPr>
              <a:t>ratings given by the users.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Analysis on the basis of reviews count.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Rating vs. Reviews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Analysis based on size of the applications.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 Analysis based on updates of the applications.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094020"/>
              </p:ext>
            </p:extLst>
          </p:nvPr>
        </p:nvGraphicFramePr>
        <p:xfrm>
          <a:off x="202835" y="1424066"/>
          <a:ext cx="6857531" cy="5231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91" y="239842"/>
            <a:ext cx="11751950" cy="109803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Categories in Play Store: Free Apps vs. Paid Apps</a:t>
            </a:r>
            <a:r>
              <a:rPr lang="en-US" sz="3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300549" y="1457794"/>
            <a:ext cx="4676592" cy="516785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There are more than </a:t>
            </a:r>
            <a:r>
              <a:rPr lang="en-US" sz="2400" b="1" dirty="0">
                <a:cs typeface="Times New Roman" panose="02020603050405020304" pitchFamily="18" charset="0"/>
              </a:rPr>
              <a:t>10 thousand </a:t>
            </a:r>
            <a:r>
              <a:rPr lang="en-US" sz="2400" dirty="0">
                <a:cs typeface="Times New Roman" panose="02020603050405020304" pitchFamily="18" charset="0"/>
              </a:rPr>
              <a:t>Apps available in the Play store . 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From which about </a:t>
            </a:r>
            <a:r>
              <a:rPr lang="en-US" sz="2400" b="1" dirty="0">
                <a:cs typeface="Times New Roman" panose="02020603050405020304" pitchFamily="18" charset="0"/>
              </a:rPr>
              <a:t>9.5K</a:t>
            </a:r>
            <a:r>
              <a:rPr lang="en-US" sz="2400" dirty="0">
                <a:cs typeface="Times New Roman" panose="02020603050405020304" pitchFamily="18" charset="0"/>
              </a:rPr>
              <a:t>  applications are </a:t>
            </a:r>
            <a:r>
              <a:rPr lang="en-US" sz="2400" b="1" dirty="0">
                <a:cs typeface="Times New Roman" panose="02020603050405020304" pitchFamily="18" charset="0"/>
              </a:rPr>
              <a:t>free</a:t>
            </a:r>
            <a:r>
              <a:rPr lang="en-US" sz="2400" dirty="0">
                <a:cs typeface="Times New Roman" panose="02020603050405020304" pitchFamily="18" charset="0"/>
              </a:rPr>
              <a:t> of cost. Which is </a:t>
            </a:r>
            <a:r>
              <a:rPr lang="en-US" sz="2400" b="1" dirty="0">
                <a:cs typeface="Times New Roman" panose="02020603050405020304" pitchFamily="18" charset="0"/>
              </a:rPr>
              <a:t>93%</a:t>
            </a:r>
            <a:r>
              <a:rPr lang="en-US" sz="2400" dirty="0">
                <a:cs typeface="Times New Roman" panose="02020603050405020304" pitchFamily="18" charset="0"/>
              </a:rPr>
              <a:t> of the total application available on the app store.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And there are only about </a:t>
            </a:r>
            <a:r>
              <a:rPr lang="en-US" sz="2400" b="1" dirty="0">
                <a:cs typeface="Times New Roman" panose="02020603050405020304" pitchFamily="18" charset="0"/>
              </a:rPr>
              <a:t>750</a:t>
            </a:r>
            <a:r>
              <a:rPr lang="en-US" sz="2400" dirty="0">
                <a:cs typeface="Times New Roman" panose="02020603050405020304" pitchFamily="18" charset="0"/>
              </a:rPr>
              <a:t> applications are taking some charges from the users. Which is </a:t>
            </a:r>
            <a:r>
              <a:rPr lang="en-US" sz="2400" b="1" dirty="0">
                <a:cs typeface="Times New Roman" panose="02020603050405020304" pitchFamily="18" charset="0"/>
              </a:rPr>
              <a:t>7%</a:t>
            </a:r>
            <a:r>
              <a:rPr lang="en-US" sz="2400" dirty="0">
                <a:cs typeface="Times New Roman" panose="02020603050405020304" pitchFamily="18" charset="0"/>
              </a:rPr>
              <a:t> of the total applications are </a:t>
            </a:r>
            <a:r>
              <a:rPr lang="en-US" sz="2400" b="1" dirty="0">
                <a:cs typeface="Times New Roman" panose="02020603050405020304" pitchFamily="18" charset="0"/>
              </a:rPr>
              <a:t>paid</a:t>
            </a:r>
            <a:r>
              <a:rPr lang="en-US" sz="2400" dirty="0">
                <a:cs typeface="Times New Roman" panose="02020603050405020304" pitchFamily="18" charset="0"/>
              </a:rPr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9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1" y="194873"/>
            <a:ext cx="11742113" cy="764498"/>
          </a:xfrm>
        </p:spPr>
        <p:txBody>
          <a:bodyPr anchor="ctr"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Basic Types of Applications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87255" y="1154243"/>
            <a:ext cx="3565059" cy="551638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Here, the </a:t>
            </a:r>
            <a:r>
              <a:rPr lang="en-US" sz="2000" b="1" dirty="0"/>
              <a:t>Family type </a:t>
            </a:r>
            <a:r>
              <a:rPr lang="en-US" sz="2000" dirty="0"/>
              <a:t>Applications have higher app count with </a:t>
            </a:r>
            <a:r>
              <a:rPr lang="en-US" sz="2000" b="1" dirty="0"/>
              <a:t>1942 Apps</a:t>
            </a:r>
            <a:r>
              <a:rPr lang="en-US" sz="2000" dirty="0"/>
              <a:t> in the free category and  paid category.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And in the </a:t>
            </a:r>
            <a:r>
              <a:rPr lang="en-US" sz="2000" b="1" dirty="0"/>
              <a:t>Medical type</a:t>
            </a:r>
            <a:r>
              <a:rPr lang="en-US" sz="2000" dirty="0"/>
              <a:t>, </a:t>
            </a:r>
            <a:r>
              <a:rPr lang="en-US" sz="2000" b="1" dirty="0"/>
              <a:t>84</a:t>
            </a:r>
            <a:r>
              <a:rPr lang="en-US" sz="2000" dirty="0"/>
              <a:t> apps are paid out of </a:t>
            </a:r>
            <a:r>
              <a:rPr lang="en-US" sz="2000" b="1" dirty="0"/>
              <a:t>408</a:t>
            </a:r>
            <a:r>
              <a:rPr lang="en-US" sz="2000" dirty="0"/>
              <a:t> apps available in this field.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So, it’s about </a:t>
            </a:r>
            <a:r>
              <a:rPr lang="en-US" sz="2000" b="1" dirty="0"/>
              <a:t>21%</a:t>
            </a:r>
            <a:r>
              <a:rPr lang="en-US" sz="2000" dirty="0"/>
              <a:t> of the apps are paid in the Medical field, which is </a:t>
            </a:r>
            <a:r>
              <a:rPr lang="en-US" sz="2000" b="1" dirty="0"/>
              <a:t>higher</a:t>
            </a:r>
            <a:r>
              <a:rPr lang="en-US" sz="2000" dirty="0"/>
              <a:t> than of other fields.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means the online medical facilities are </a:t>
            </a:r>
            <a:r>
              <a:rPr lang="en-US" sz="2000" b="1" dirty="0"/>
              <a:t>more chargeable</a:t>
            </a:r>
            <a:r>
              <a:rPr lang="en-US" sz="2000" dirty="0"/>
              <a:t> as compare to the other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485146"/>
              </p:ext>
            </p:extLst>
          </p:nvPr>
        </p:nvGraphicFramePr>
        <p:xfrm>
          <a:off x="210201" y="1154244"/>
          <a:ext cx="7974429" cy="551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640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0" y="67715"/>
            <a:ext cx="7465102" cy="14444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of Paid Applications with average rating on Google Play store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9934" y="359764"/>
            <a:ext cx="4104204" cy="64382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range</a:t>
            </a:r>
            <a:r>
              <a:rPr lang="en-US" sz="2200" dirty="0"/>
              <a:t> of paid applications on Play Store is between </a:t>
            </a:r>
            <a:r>
              <a:rPr lang="en-US" sz="2200" b="1" dirty="0"/>
              <a:t>0.99$ to 400$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There are only </a:t>
            </a:r>
            <a:r>
              <a:rPr lang="en-US" sz="2200" b="1" dirty="0"/>
              <a:t>3%</a:t>
            </a:r>
            <a:r>
              <a:rPr lang="en-US" sz="2200" dirty="0"/>
              <a:t> of the applications which are </a:t>
            </a:r>
            <a:r>
              <a:rPr lang="en-US" sz="2200" b="1" dirty="0"/>
              <a:t>too costly</a:t>
            </a:r>
            <a:r>
              <a:rPr lang="en-US" sz="2200" dirty="0"/>
              <a:t> which are between </a:t>
            </a:r>
            <a:r>
              <a:rPr lang="en-US" sz="2200" b="1" dirty="0"/>
              <a:t>51$ to 400$.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And other </a:t>
            </a:r>
            <a:r>
              <a:rPr lang="en-US" sz="2200" b="1" dirty="0"/>
              <a:t>97%</a:t>
            </a:r>
            <a:r>
              <a:rPr lang="en-US" sz="2200" dirty="0"/>
              <a:t> of the paid applications are </a:t>
            </a:r>
            <a:r>
              <a:rPr lang="en-US" sz="2200" b="1" dirty="0"/>
              <a:t>below</a:t>
            </a:r>
            <a:r>
              <a:rPr lang="en-US" sz="2200" dirty="0"/>
              <a:t> </a:t>
            </a:r>
            <a:r>
              <a:rPr lang="en-US" sz="2200" b="1" dirty="0"/>
              <a:t>50$</a:t>
            </a:r>
            <a:r>
              <a:rPr lang="en-US" sz="2200" dirty="0"/>
              <a:t>.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costliest</a:t>
            </a:r>
            <a:r>
              <a:rPr lang="en-US" sz="2200" dirty="0"/>
              <a:t> app in the Play store is “I'm Rich - Trump Edition” which belongs to Lifestyle category of cost </a:t>
            </a:r>
            <a:r>
              <a:rPr lang="en-US" sz="2200" b="1" dirty="0"/>
              <a:t>400$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can see that the apps with </a:t>
            </a:r>
            <a:r>
              <a:rPr lang="en-US" sz="2200" b="1" dirty="0"/>
              <a:t>moderate</a:t>
            </a:r>
            <a:r>
              <a:rPr lang="en-US" sz="2200" dirty="0"/>
              <a:t> </a:t>
            </a:r>
            <a:r>
              <a:rPr lang="en-US" sz="2200" b="1" dirty="0"/>
              <a:t>price</a:t>
            </a:r>
            <a:r>
              <a:rPr lang="en-US" sz="2200" dirty="0"/>
              <a:t> range having </a:t>
            </a:r>
            <a:r>
              <a:rPr lang="en-US" sz="2200" b="1" dirty="0"/>
              <a:t>good</a:t>
            </a:r>
            <a:r>
              <a:rPr lang="en-US" sz="2200" dirty="0"/>
              <a:t> average </a:t>
            </a:r>
            <a:r>
              <a:rPr lang="en-US" sz="2200" b="1" dirty="0"/>
              <a:t>rating</a:t>
            </a:r>
            <a:r>
              <a:rPr lang="en-US" sz="2200" dirty="0"/>
              <a:t>.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188577"/>
              </p:ext>
            </p:extLst>
          </p:nvPr>
        </p:nvGraphicFramePr>
        <p:xfrm>
          <a:off x="220716" y="1939159"/>
          <a:ext cx="7319336" cy="4720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425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664377"/>
              </p:ext>
            </p:extLst>
          </p:nvPr>
        </p:nvGraphicFramePr>
        <p:xfrm>
          <a:off x="149902" y="1169232"/>
          <a:ext cx="8514414" cy="554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829207" y="1058873"/>
            <a:ext cx="3222885" cy="568876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/>
              <a:t>The </a:t>
            </a:r>
            <a:r>
              <a:rPr lang="en-US" sz="2000" b="1"/>
              <a:t>most</a:t>
            </a:r>
            <a:r>
              <a:rPr lang="en-US" sz="2000"/>
              <a:t> number of available applications in the Play Store are from the </a:t>
            </a:r>
            <a:r>
              <a:rPr lang="en-US" sz="2000" b="1"/>
              <a:t>Family category</a:t>
            </a:r>
            <a:r>
              <a:rPr lang="en-US" sz="2000"/>
              <a:t>.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/>
              <a:t>Which is about </a:t>
            </a:r>
            <a:r>
              <a:rPr lang="en-US" sz="2000" b="1"/>
              <a:t>19%</a:t>
            </a:r>
            <a:r>
              <a:rPr lang="en-US" sz="2000"/>
              <a:t> of the total applications available in the Play Store.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/>
              <a:t>The </a:t>
            </a:r>
            <a:r>
              <a:rPr lang="en-US" sz="2000" b="1"/>
              <a:t>Game</a:t>
            </a:r>
            <a:r>
              <a:rPr lang="en-US" sz="2000"/>
              <a:t> and the </a:t>
            </a:r>
            <a:r>
              <a:rPr lang="en-US" sz="2000" b="1"/>
              <a:t>Tools</a:t>
            </a:r>
            <a:r>
              <a:rPr lang="en-US" sz="2000"/>
              <a:t> categories are also contributing the good number of percentage after Family category.  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/>
              <a:t>And the </a:t>
            </a:r>
            <a:r>
              <a:rPr lang="en-US" sz="2000" b="1"/>
              <a:t>Beauty</a:t>
            </a:r>
            <a:r>
              <a:rPr lang="en-US" sz="2000"/>
              <a:t> category has </a:t>
            </a:r>
            <a:r>
              <a:rPr lang="en-US" sz="2000" b="1"/>
              <a:t>least</a:t>
            </a:r>
            <a:r>
              <a:rPr lang="en-US" sz="2000"/>
              <a:t> number of application with </a:t>
            </a:r>
            <a:r>
              <a:rPr lang="en-US" sz="2000" b="1"/>
              <a:t>0.51% </a:t>
            </a:r>
            <a:r>
              <a:rPr lang="en-US" sz="2000"/>
              <a:t>of total apps. 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4892" y="190549"/>
            <a:ext cx="11667500" cy="6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of Applications on the basis of their</a:t>
            </a:r>
            <a:r>
              <a:rPr kumimoji="0" lang="en-US" sz="3600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0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062871"/>
              </p:ext>
            </p:extLst>
          </p:nvPr>
        </p:nvGraphicFramePr>
        <p:xfrm>
          <a:off x="168972" y="1528997"/>
          <a:ext cx="8375421" cy="516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2" y="149902"/>
            <a:ext cx="8709286" cy="1274164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on the basis of Content Rating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9284" y="989351"/>
            <a:ext cx="3372788" cy="574123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Most</a:t>
            </a:r>
            <a:r>
              <a:rPr lang="en-US" sz="2000" dirty="0"/>
              <a:t> of the apps in Play Store are available for </a:t>
            </a:r>
            <a:r>
              <a:rPr lang="en-US" sz="2000" b="1" dirty="0"/>
              <a:t>all age </a:t>
            </a:r>
            <a:r>
              <a:rPr lang="en-US" sz="2000" dirty="0"/>
              <a:t>group.</a:t>
            </a:r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There are </a:t>
            </a:r>
            <a:r>
              <a:rPr lang="en-US" sz="2000" b="1" dirty="0"/>
              <a:t>376</a:t>
            </a:r>
            <a:r>
              <a:rPr lang="en-US" sz="2000" dirty="0"/>
              <a:t> apps which are </a:t>
            </a:r>
            <a:r>
              <a:rPr lang="en-US" sz="2000" b="1" dirty="0"/>
              <a:t>restricted</a:t>
            </a:r>
            <a:r>
              <a:rPr lang="en-US" sz="2000" dirty="0"/>
              <a:t> for age group </a:t>
            </a:r>
            <a:r>
              <a:rPr lang="en-US" sz="2000" b="1" dirty="0"/>
              <a:t>less</a:t>
            </a:r>
            <a:r>
              <a:rPr lang="en-US" sz="2000" dirty="0"/>
              <a:t> than </a:t>
            </a:r>
            <a:r>
              <a:rPr lang="en-US" sz="2000" b="1" dirty="0"/>
              <a:t>10 yrs</a:t>
            </a:r>
            <a:r>
              <a:rPr lang="en-US" sz="2000" dirty="0"/>
              <a:t>. </a:t>
            </a:r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There are </a:t>
            </a:r>
            <a:r>
              <a:rPr lang="en-US" sz="2000" b="1" dirty="0"/>
              <a:t>447 </a:t>
            </a:r>
            <a:r>
              <a:rPr lang="en-US" sz="2000" dirty="0"/>
              <a:t>apps which </a:t>
            </a:r>
            <a:r>
              <a:rPr lang="en-US" sz="2000" b="1" dirty="0"/>
              <a:t>restricted</a:t>
            </a:r>
            <a:r>
              <a:rPr lang="en-US" sz="2000" dirty="0"/>
              <a:t> for age group </a:t>
            </a:r>
            <a:r>
              <a:rPr lang="en-US" sz="2000" b="1" dirty="0"/>
              <a:t>less </a:t>
            </a:r>
            <a:r>
              <a:rPr lang="en-US" sz="2000" dirty="0"/>
              <a:t>than </a:t>
            </a:r>
            <a:r>
              <a:rPr lang="en-US" sz="2000" b="1" dirty="0"/>
              <a:t>17 yrs</a:t>
            </a:r>
            <a:r>
              <a:rPr lang="en-US" sz="2000" dirty="0"/>
              <a:t>. </a:t>
            </a:r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There are </a:t>
            </a:r>
            <a:r>
              <a:rPr lang="en-US" sz="2000" b="1" dirty="0"/>
              <a:t>1146</a:t>
            </a:r>
            <a:r>
              <a:rPr lang="en-US" sz="2000" dirty="0"/>
              <a:t> apps which are for age group </a:t>
            </a:r>
            <a:r>
              <a:rPr lang="en-US" sz="2000" b="1" dirty="0"/>
              <a:t>13 yrs. to 19 yrs</a:t>
            </a:r>
            <a:r>
              <a:rPr lang="en-US" sz="2000" dirty="0"/>
              <a:t>. It means for only </a:t>
            </a:r>
            <a:r>
              <a:rPr lang="en-US" sz="2000" b="1" dirty="0"/>
              <a:t>teenagers</a:t>
            </a:r>
            <a:r>
              <a:rPr lang="en-US" sz="2000" dirty="0"/>
              <a:t>.</a:t>
            </a:r>
          </a:p>
          <a:p>
            <a:pPr marL="342900" indent="-342900" algn="l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And there are only </a:t>
            </a:r>
            <a:r>
              <a:rPr lang="en-US" sz="2000" b="1" dirty="0"/>
              <a:t>3 </a:t>
            </a:r>
            <a:r>
              <a:rPr lang="en-US" sz="2000" dirty="0"/>
              <a:t>apps with the </a:t>
            </a:r>
            <a:r>
              <a:rPr lang="en-US" sz="2000" b="1" dirty="0"/>
              <a:t>content rating </a:t>
            </a:r>
            <a:r>
              <a:rPr lang="en-US" sz="2000" dirty="0"/>
              <a:t>of </a:t>
            </a:r>
            <a:r>
              <a:rPr lang="en-US" sz="2000" b="1" dirty="0"/>
              <a:t>18+</a:t>
            </a:r>
            <a:r>
              <a:rPr lang="en-US" sz="2000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3044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174926"/>
              </p:ext>
            </p:extLst>
          </p:nvPr>
        </p:nvGraphicFramePr>
        <p:xfrm>
          <a:off x="273077" y="1340068"/>
          <a:ext cx="8066882" cy="533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33" y="74952"/>
            <a:ext cx="10777928" cy="105574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Applications with 1 billion+ 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434" y="1274164"/>
            <a:ext cx="3492708" cy="54414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en-US" sz="2200"/>
              <a:t>So, there are more apps with the </a:t>
            </a:r>
            <a:r>
              <a:rPr lang="en-US" sz="2200" b="1"/>
              <a:t>Communication</a:t>
            </a:r>
            <a:r>
              <a:rPr lang="en-US" sz="2200"/>
              <a:t> category which has more than </a:t>
            </a:r>
            <a:r>
              <a:rPr lang="en-US" sz="2200" b="1"/>
              <a:t>1 billion </a:t>
            </a:r>
            <a:r>
              <a:rPr lang="en-US" sz="2200"/>
              <a:t>downloads.</a:t>
            </a: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en-US" sz="2200"/>
              <a:t>After that </a:t>
            </a:r>
            <a:r>
              <a:rPr lang="en-US" sz="2200" b="1"/>
              <a:t>social</a:t>
            </a:r>
            <a:r>
              <a:rPr lang="en-US" sz="2200"/>
              <a:t> category has </a:t>
            </a:r>
            <a:r>
              <a:rPr lang="en-US" sz="2200" b="1"/>
              <a:t>7</a:t>
            </a:r>
            <a:r>
              <a:rPr lang="en-US" sz="2200"/>
              <a:t> apps which are with </a:t>
            </a:r>
            <a:r>
              <a:rPr lang="en-US" sz="2200" b="1"/>
              <a:t>1 billion+ </a:t>
            </a:r>
            <a:r>
              <a:rPr lang="en-US" sz="2200"/>
              <a:t>downloads. </a:t>
            </a: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en-US" sz="2200"/>
              <a:t>And from the </a:t>
            </a:r>
            <a:r>
              <a:rPr lang="en-US" sz="2200" b="1"/>
              <a:t>Family</a:t>
            </a:r>
            <a:r>
              <a:rPr lang="en-US" sz="2200"/>
              <a:t> and </a:t>
            </a:r>
            <a:r>
              <a:rPr lang="en-US" sz="2200" b="1"/>
              <a:t>Books</a:t>
            </a:r>
            <a:r>
              <a:rPr lang="en-US" sz="2200"/>
              <a:t> Categories there is only </a:t>
            </a:r>
            <a:r>
              <a:rPr lang="en-US" sz="2200" b="1"/>
              <a:t>1</a:t>
            </a:r>
            <a:r>
              <a:rPr lang="en-US" sz="2200"/>
              <a:t> application which has more than </a:t>
            </a:r>
            <a:r>
              <a:rPr lang="en-US" sz="2200" b="1"/>
              <a:t>1 billion </a:t>
            </a:r>
            <a:r>
              <a:rPr lang="en-US" sz="2200"/>
              <a:t>downloads . 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176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1611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Google Play Store Dataset  is used to Analyze  the Android Market</vt:lpstr>
      <vt:lpstr>Some basic Information about the Dataset</vt:lpstr>
      <vt:lpstr>Objectives </vt:lpstr>
      <vt:lpstr>Major Categories in Play Store: Free Apps vs. Paid Apps </vt:lpstr>
      <vt:lpstr>Some Basic Types of Applications </vt:lpstr>
      <vt:lpstr>Price range of Paid Applications with average rating on Google Play store</vt:lpstr>
      <vt:lpstr>Count of Applications on the basis of their Category</vt:lpstr>
      <vt:lpstr>Classification on the basis of Content Rating </vt:lpstr>
      <vt:lpstr>Categories of Applications with 1 billion+ downloads</vt:lpstr>
      <vt:lpstr>Top 10 downloaded Apps in the Play Store</vt:lpstr>
      <vt:lpstr>Classification of Apps on the basis of their ratings</vt:lpstr>
      <vt:lpstr>The average rating of Play Store</vt:lpstr>
      <vt:lpstr>Total Reviews on the Play Store from the users  </vt:lpstr>
      <vt:lpstr>Comparison between Sum of Downloaded Apps and Sum of Reviews to those Apps</vt:lpstr>
      <vt:lpstr>Range of Application’s size on Play Store</vt:lpstr>
      <vt:lpstr>Percentage of Apps updated in recent years and their average rating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Yogender Kushwaha</dc:creator>
  <cp:lastModifiedBy>Yogender Kushwaha</cp:lastModifiedBy>
  <cp:revision>18</cp:revision>
  <dcterms:created xsi:type="dcterms:W3CDTF">2019-10-15T18:27:55Z</dcterms:created>
  <dcterms:modified xsi:type="dcterms:W3CDTF">2019-10-20T15:05:34Z</dcterms:modified>
</cp:coreProperties>
</file>