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4" r:id="rId2"/>
    <p:sldId id="275" r:id="rId3"/>
    <p:sldId id="276" r:id="rId4"/>
    <p:sldId id="291" r:id="rId5"/>
    <p:sldId id="292" r:id="rId6"/>
    <p:sldId id="293" r:id="rId7"/>
    <p:sldId id="295" r:id="rId8"/>
    <p:sldId id="298" r:id="rId9"/>
    <p:sldId id="296" r:id="rId10"/>
    <p:sldId id="297" r:id="rId11"/>
    <p:sldId id="281" r:id="rId12"/>
    <p:sldId id="282" r:id="rId13"/>
    <p:sldId id="279" r:id="rId14"/>
    <p:sldId id="284" r:id="rId15"/>
    <p:sldId id="286" r:id="rId16"/>
    <p:sldId id="287" r:id="rId17"/>
    <p:sldId id="288" r:id="rId18"/>
    <p:sldId id="289" r:id="rId19"/>
    <p:sldId id="272"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2" d="100"/>
          <a:sy n="72" d="100"/>
        </p:scale>
        <p:origin x="636" y="6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2/26/2023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2/26/2023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1.xml"/><Relationship Id="rId1" Type="http://schemas.openxmlformats.org/officeDocument/2006/relationships/themeOverride" Target="../theme/themeOverride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9" y="1773987"/>
            <a:ext cx="10563990" cy="3108543"/>
          </a:xfrm>
          <a:prstGeom prst="rect">
            <a:avLst/>
          </a:prstGeom>
          <a:noFill/>
        </p:spPr>
        <p:txBody>
          <a:bodyPr wrap="square" rtlCol="0">
            <a:spAutoFit/>
          </a:bodyPr>
          <a:lstStyle/>
          <a:p>
            <a:pPr algn="l"/>
            <a:r>
              <a:rPr lang="en-US" sz="2800" b="1" i="0" dirty="0">
                <a:solidFill>
                  <a:srgbClr val="000000"/>
                </a:solidFill>
                <a:effectLst/>
                <a:latin typeface="var(--jp-content-font-family)"/>
              </a:rPr>
              <a:t>Business Problem:</a:t>
            </a:r>
          </a:p>
          <a:p>
            <a:pPr algn="l"/>
            <a:r>
              <a:rPr lang="en-US" sz="2800" b="1" i="0" dirty="0">
                <a:solidFill>
                  <a:srgbClr val="000000"/>
                </a:solidFill>
                <a:effectLst/>
                <a:latin typeface="var(--jp-content-font-family)"/>
              </a:rPr>
              <a:t>A FMCG company has entered into the instant noodles business two years back. Their higher management has notices that there is a miss match in the demand and supply. Where the demand is high, supply is pretty low and vice versa. In both the ways it is an inventory cost loss to the company; hence, </a:t>
            </a:r>
            <a:r>
              <a:rPr lang="en-US" sz="2800" b="1" i="0" dirty="0">
                <a:solidFill>
                  <a:srgbClr val="000000"/>
                </a:solidFill>
                <a:effectLst/>
                <a:highlight>
                  <a:srgbClr val="FFFF00"/>
                </a:highlight>
                <a:latin typeface="var(--jp-content-font-family)"/>
              </a:rPr>
              <a:t>the higher management wants to optimize the supply quantity </a:t>
            </a:r>
            <a:r>
              <a:rPr lang="en-US" sz="2800" b="1" i="0" dirty="0">
                <a:solidFill>
                  <a:srgbClr val="000000"/>
                </a:solidFill>
                <a:effectLst/>
                <a:latin typeface="var(--jp-content-font-family)"/>
              </a:rPr>
              <a:t>in each and every warehouse in entire country.</a:t>
            </a:r>
          </a:p>
        </p:txBody>
      </p:sp>
    </p:spTree>
    <p:extLst>
      <p:ext uri="{BB962C8B-B14F-4D97-AF65-F5344CB8AC3E}">
        <p14:creationId xmlns:p14="http://schemas.microsoft.com/office/powerpoint/2010/main" val="4159747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917294"/>
            <a:ext cx="11463130"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Pred V/s Actual For Best Model :RFR</a:t>
            </a:r>
          </a:p>
        </p:txBody>
      </p:sp>
      <p:sp>
        <p:nvSpPr>
          <p:cNvPr id="7" name="TextBox 6">
            <a:extLst>
              <a:ext uri="{FF2B5EF4-FFF2-40B4-BE49-F238E27FC236}">
                <a16:creationId xmlns:a16="http://schemas.microsoft.com/office/drawing/2014/main" id="{A84B8933-F44C-374A-B677-D79AD8184284}"/>
              </a:ext>
            </a:extLst>
          </p:cNvPr>
          <p:cNvSpPr txBox="1"/>
          <p:nvPr/>
        </p:nvSpPr>
        <p:spPr>
          <a:xfrm>
            <a:off x="-1280639" y="3299429"/>
            <a:ext cx="8509730" cy="1384995"/>
          </a:xfrm>
          <a:prstGeom prst="rect">
            <a:avLst/>
          </a:prstGeom>
          <a:noFill/>
        </p:spPr>
        <p:txBody>
          <a:bodyPr wrap="square" rtlCol="0">
            <a:spAutoFit/>
          </a:bodyPr>
          <a:lstStyle/>
          <a:p>
            <a:endParaRPr lang="en-US" sz="2800" dirty="0"/>
          </a:p>
          <a:p>
            <a:endParaRPr lang="en-US" sz="2800" dirty="0"/>
          </a:p>
          <a:p>
            <a:endParaRPr lang="en-US" sz="2800" dirty="0"/>
          </a:p>
        </p:txBody>
      </p:sp>
      <p:sp>
        <p:nvSpPr>
          <p:cNvPr id="20" name="TextBox 19">
            <a:extLst>
              <a:ext uri="{FF2B5EF4-FFF2-40B4-BE49-F238E27FC236}">
                <a16:creationId xmlns:a16="http://schemas.microsoft.com/office/drawing/2014/main" id="{BF277A7B-E5CC-8D42-B702-381586A72771}"/>
              </a:ext>
            </a:extLst>
          </p:cNvPr>
          <p:cNvSpPr txBox="1"/>
          <p:nvPr/>
        </p:nvSpPr>
        <p:spPr>
          <a:xfrm>
            <a:off x="8641899" y="3356640"/>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11266" name="Picture 2">
            <a:extLst>
              <a:ext uri="{FF2B5EF4-FFF2-40B4-BE49-F238E27FC236}">
                <a16:creationId xmlns:a16="http://schemas.microsoft.com/office/drawing/2014/main" id="{B8877904-94AA-9445-31E9-C8998C03D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2" y="2534866"/>
            <a:ext cx="5715600" cy="255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93618A9-5305-5D20-B2F1-D758AE2C5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940" y="2534866"/>
            <a:ext cx="4991100" cy="255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0827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2" name="TextBox 1">
            <a:extLst>
              <a:ext uri="{FF2B5EF4-FFF2-40B4-BE49-F238E27FC236}">
                <a16:creationId xmlns:a16="http://schemas.microsoft.com/office/drawing/2014/main" id="{844DB75D-966E-CBF8-41D8-DDF8BB5557C0}"/>
              </a:ext>
            </a:extLst>
          </p:cNvPr>
          <p:cNvSpPr txBox="1"/>
          <p:nvPr/>
        </p:nvSpPr>
        <p:spPr>
          <a:xfrm>
            <a:off x="547274" y="5631556"/>
            <a:ext cx="494969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Rural    22957    91.95 %</a:t>
            </a:r>
          </a:p>
          <a:p>
            <a:r>
              <a:rPr lang="en-US" b="1" dirty="0"/>
              <a:t>Urban     2043    8.17 %</a:t>
            </a:r>
          </a:p>
          <a:p>
            <a:endParaRPr lang="en-IN" b="1" dirty="0"/>
          </a:p>
        </p:txBody>
      </p:sp>
      <p:pic>
        <p:nvPicPr>
          <p:cNvPr id="4" name="Picture 3">
            <a:extLst>
              <a:ext uri="{FF2B5EF4-FFF2-40B4-BE49-F238E27FC236}">
                <a16:creationId xmlns:a16="http://schemas.microsoft.com/office/drawing/2014/main" id="{85EC4404-EA7C-3F45-C56A-3BC06EFFDB9B}"/>
              </a:ext>
            </a:extLst>
          </p:cNvPr>
          <p:cNvPicPr>
            <a:picLocks noChangeAspect="1"/>
          </p:cNvPicPr>
          <p:nvPr/>
        </p:nvPicPr>
        <p:blipFill>
          <a:blip r:embed="rId3"/>
          <a:stretch>
            <a:fillRect/>
          </a:stretch>
        </p:blipFill>
        <p:spPr>
          <a:xfrm>
            <a:off x="774550" y="2047875"/>
            <a:ext cx="4360617" cy="321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a:extLst>
              <a:ext uri="{FF2B5EF4-FFF2-40B4-BE49-F238E27FC236}">
                <a16:creationId xmlns:a16="http://schemas.microsoft.com/office/drawing/2014/main" id="{43F385D7-7AE0-9BAC-CFD0-B9B3D5824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1345" y="2047875"/>
            <a:ext cx="4390897" cy="3217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CD8D-A4FD-7FFE-F436-BE08829660FA}"/>
              </a:ext>
            </a:extLst>
          </p:cNvPr>
          <p:cNvSpPr txBox="1"/>
          <p:nvPr/>
        </p:nvSpPr>
        <p:spPr>
          <a:xfrm>
            <a:off x="5496963" y="5624932"/>
            <a:ext cx="51710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Large    10169    40.67 % </a:t>
            </a:r>
          </a:p>
          <a:p>
            <a:r>
              <a:rPr lang="en-US" b="1" dirty="0"/>
              <a:t>Mid       10020    40.08 % </a:t>
            </a:r>
          </a:p>
          <a:p>
            <a:r>
              <a:rPr lang="en-US" b="1" dirty="0"/>
              <a:t>Small     4811   19.24 % </a:t>
            </a:r>
            <a:endParaRPr lang="en-IN" b="1" dirty="0"/>
          </a:p>
        </p:txBody>
      </p:sp>
    </p:spTree>
    <p:extLst>
      <p:ext uri="{BB962C8B-B14F-4D97-AF65-F5344CB8AC3E}">
        <p14:creationId xmlns:p14="http://schemas.microsoft.com/office/powerpoint/2010/main" val="36314843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69" y="32877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pic>
        <p:nvPicPr>
          <p:cNvPr id="5122" name="Picture 2">
            <a:extLst>
              <a:ext uri="{FF2B5EF4-FFF2-40B4-BE49-F238E27FC236}">
                <a16:creationId xmlns:a16="http://schemas.microsoft.com/office/drawing/2014/main" id="{BC919BB4-E4E5-8F1E-8563-8B0D08560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71" y="1774343"/>
            <a:ext cx="4399124" cy="3234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59961F-09B8-5655-5EE4-C5987485E456}"/>
              </a:ext>
            </a:extLst>
          </p:cNvPr>
          <p:cNvSpPr txBox="1"/>
          <p:nvPr/>
        </p:nvSpPr>
        <p:spPr>
          <a:xfrm>
            <a:off x="757571" y="5347933"/>
            <a:ext cx="517103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North    10278    41.11 % </a:t>
            </a:r>
          </a:p>
          <a:p>
            <a:r>
              <a:rPr lang="en-US" b="1" dirty="0"/>
              <a:t>West        </a:t>
            </a:r>
            <a:r>
              <a:rPr lang="en-IN" b="1" dirty="0"/>
              <a:t>7931</a:t>
            </a:r>
            <a:r>
              <a:rPr lang="en-US" b="1" dirty="0"/>
              <a:t>   31.72 % </a:t>
            </a:r>
          </a:p>
          <a:p>
            <a:r>
              <a:rPr lang="en-US" b="1" dirty="0"/>
              <a:t>South       6362   25.44 % </a:t>
            </a:r>
          </a:p>
          <a:p>
            <a:r>
              <a:rPr lang="en-US" b="1" dirty="0"/>
              <a:t>East             429   1.71 % </a:t>
            </a:r>
            <a:endParaRPr lang="en-IN" b="1" dirty="0"/>
          </a:p>
        </p:txBody>
      </p:sp>
      <p:pic>
        <p:nvPicPr>
          <p:cNvPr id="5124" name="Picture 4">
            <a:extLst>
              <a:ext uri="{FF2B5EF4-FFF2-40B4-BE49-F238E27FC236}">
                <a16:creationId xmlns:a16="http://schemas.microsoft.com/office/drawing/2014/main" id="{73B54103-D134-5FEF-D026-5349EE7B5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1774343"/>
            <a:ext cx="4134679" cy="3159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6ECFC2-D04B-099F-2948-0B550BB990A1}"/>
              </a:ext>
            </a:extLst>
          </p:cNvPr>
          <p:cNvSpPr txBox="1"/>
          <p:nvPr/>
        </p:nvSpPr>
        <p:spPr>
          <a:xfrm>
            <a:off x="6095998" y="5060649"/>
            <a:ext cx="45896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Zone 6       8339      33.35 % </a:t>
            </a:r>
          </a:p>
          <a:p>
            <a:r>
              <a:rPr lang="en-US" b="1" dirty="0"/>
              <a:t>Zone 5       </a:t>
            </a:r>
            <a:r>
              <a:rPr lang="en-IN" b="1" dirty="0"/>
              <a:t>4587</a:t>
            </a:r>
            <a:r>
              <a:rPr lang="en-US" b="1" dirty="0"/>
              <a:t>      18.34 % </a:t>
            </a:r>
          </a:p>
          <a:p>
            <a:r>
              <a:rPr lang="en-US" b="1" dirty="0"/>
              <a:t>Zone 4       4176      18.34 % </a:t>
            </a:r>
          </a:p>
          <a:p>
            <a:r>
              <a:rPr lang="en-US" b="1" dirty="0"/>
              <a:t>Zone 2       2963       16.70 % </a:t>
            </a:r>
          </a:p>
          <a:p>
            <a:r>
              <a:rPr lang="en-US" b="1" dirty="0"/>
              <a:t>Zone 3       2881       11.52% </a:t>
            </a:r>
          </a:p>
          <a:p>
            <a:r>
              <a:rPr lang="en-US" b="1" dirty="0"/>
              <a:t>Zone 1        2054      8.21 % </a:t>
            </a:r>
            <a:endParaRPr lang="en-IN" b="1" dirty="0"/>
          </a:p>
        </p:txBody>
      </p:sp>
    </p:spTree>
    <p:extLst>
      <p:ext uri="{BB962C8B-B14F-4D97-AF65-F5344CB8AC3E}">
        <p14:creationId xmlns:p14="http://schemas.microsoft.com/office/powerpoint/2010/main" val="297501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pic>
        <p:nvPicPr>
          <p:cNvPr id="1026" name="Picture 2">
            <a:extLst>
              <a:ext uri="{FF2B5EF4-FFF2-40B4-BE49-F238E27FC236}">
                <a16:creationId xmlns:a16="http://schemas.microsoft.com/office/drawing/2014/main" id="{35119AB0-8CCA-A60E-1C38-5AD5A0463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74" y="1914109"/>
            <a:ext cx="4888672" cy="3333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4DB75D-966E-CBF8-41D8-DDF8BB5557C0}"/>
              </a:ext>
            </a:extLst>
          </p:cNvPr>
          <p:cNvSpPr txBox="1"/>
          <p:nvPr/>
        </p:nvSpPr>
        <p:spPr>
          <a:xfrm>
            <a:off x="547274" y="5631556"/>
            <a:ext cx="4888672" cy="646331"/>
          </a:xfrm>
          <a:prstGeom prst="rect">
            <a:avLst/>
          </a:prstGeom>
          <a:noFill/>
        </p:spPr>
        <p:txBody>
          <a:bodyPr wrap="square" rtlCol="0">
            <a:spAutoFit/>
          </a:bodyPr>
          <a:lstStyle/>
          <a:p>
            <a:r>
              <a:rPr lang="en-US" b="1" dirty="0"/>
              <a:t>Frequency of transport issues 1 time is more 4000 times in last one year</a:t>
            </a:r>
            <a:endParaRPr lang="en-IN" b="1" dirty="0"/>
          </a:p>
        </p:txBody>
      </p:sp>
      <p:pic>
        <p:nvPicPr>
          <p:cNvPr id="1028" name="Picture 4">
            <a:extLst>
              <a:ext uri="{FF2B5EF4-FFF2-40B4-BE49-F238E27FC236}">
                <a16:creationId xmlns:a16="http://schemas.microsoft.com/office/drawing/2014/main" id="{2E413882-98C6-7485-BA6B-5BFF6DBCA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153" y="1914108"/>
            <a:ext cx="4634534" cy="3333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12D32F-8879-3F76-FC07-1F1DB07FB77C}"/>
              </a:ext>
            </a:extLst>
          </p:cNvPr>
          <p:cNvSpPr txBox="1"/>
          <p:nvPr/>
        </p:nvSpPr>
        <p:spPr>
          <a:xfrm>
            <a:off x="5649153" y="5598428"/>
            <a:ext cx="4979089" cy="923330"/>
          </a:xfrm>
          <a:prstGeom prst="rect">
            <a:avLst/>
          </a:prstGeom>
          <a:noFill/>
        </p:spPr>
        <p:txBody>
          <a:bodyPr wrap="square" rtlCol="0">
            <a:spAutoFit/>
          </a:bodyPr>
          <a:lstStyle/>
          <a:p>
            <a:r>
              <a:rPr lang="en-US" b="1" dirty="0"/>
              <a:t>Storage issues in last 3 months are being reported in between 5 and 28.</a:t>
            </a:r>
          </a:p>
          <a:p>
            <a:r>
              <a:rPr lang="en-US" b="1" dirty="0">
                <a:highlight>
                  <a:srgbClr val="FFFF00"/>
                </a:highlight>
              </a:rPr>
              <a:t>25 issues are reported max more than 1400 times</a:t>
            </a:r>
            <a:endParaRPr lang="en-IN" b="1" dirty="0">
              <a:highlight>
                <a:srgbClr val="FFFF00"/>
              </a:highlight>
            </a:endParaRPr>
          </a:p>
        </p:txBody>
      </p:sp>
    </p:spTree>
    <p:extLst>
      <p:ext uri="{BB962C8B-B14F-4D97-AF65-F5344CB8AC3E}">
        <p14:creationId xmlns:p14="http://schemas.microsoft.com/office/powerpoint/2010/main" val="336021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2" name="TextBox 1">
            <a:extLst>
              <a:ext uri="{FF2B5EF4-FFF2-40B4-BE49-F238E27FC236}">
                <a16:creationId xmlns:a16="http://schemas.microsoft.com/office/drawing/2014/main" id="{844DB75D-966E-CBF8-41D8-DDF8BB5557C0}"/>
              </a:ext>
            </a:extLst>
          </p:cNvPr>
          <p:cNvSpPr txBox="1"/>
          <p:nvPr/>
        </p:nvSpPr>
        <p:spPr>
          <a:xfrm>
            <a:off x="757570" y="1894443"/>
            <a:ext cx="7193733" cy="1754326"/>
          </a:xfrm>
          <a:prstGeom prst="rect">
            <a:avLst/>
          </a:prstGeom>
          <a:noFill/>
        </p:spPr>
        <p:txBody>
          <a:bodyPr wrap="square" rtlCol="0">
            <a:spAutoFit/>
          </a:bodyPr>
          <a:lstStyle/>
          <a:p>
            <a:r>
              <a:rPr lang="en-US" b="1" dirty="0"/>
              <a:t>After </a:t>
            </a:r>
            <a:r>
              <a:rPr lang="en-US" b="1" dirty="0" err="1"/>
              <a:t>K_Means</a:t>
            </a:r>
            <a:r>
              <a:rPr lang="en-US" b="1" dirty="0"/>
              <a:t> Clustering</a:t>
            </a:r>
          </a:p>
          <a:p>
            <a:r>
              <a:rPr lang="en-US" b="1" dirty="0"/>
              <a:t>Three Cluster formed</a:t>
            </a:r>
          </a:p>
          <a:p>
            <a:pPr marL="342900" indent="-342900">
              <a:buFont typeface="+mj-lt"/>
              <a:buAutoNum type="arabicPeriod"/>
            </a:pPr>
            <a:r>
              <a:rPr lang="en-US" b="1" dirty="0"/>
              <a:t>Cluster_0 –High Supply - Mean(Target) Product </a:t>
            </a:r>
            <a:r>
              <a:rPr lang="en-US" b="1" dirty="0" err="1"/>
              <a:t>Wt</a:t>
            </a:r>
            <a:r>
              <a:rPr lang="en-US" b="1" dirty="0"/>
              <a:t> Tone 30651</a:t>
            </a:r>
          </a:p>
          <a:p>
            <a:pPr marL="342900" indent="-342900">
              <a:buFont typeface="+mj-lt"/>
              <a:buAutoNum type="arabicPeriod"/>
            </a:pPr>
            <a:r>
              <a:rPr lang="en-US" b="1" dirty="0"/>
              <a:t>Cluster_1 –Low Supply - Mean(Target) Product </a:t>
            </a:r>
            <a:r>
              <a:rPr lang="en-US" b="1" dirty="0" err="1"/>
              <a:t>Wt</a:t>
            </a:r>
            <a:r>
              <a:rPr lang="en-US" b="1" dirty="0"/>
              <a:t> Tone 12459</a:t>
            </a:r>
          </a:p>
          <a:p>
            <a:r>
              <a:rPr lang="en-US" b="1" dirty="0"/>
              <a:t> </a:t>
            </a:r>
          </a:p>
          <a:p>
            <a:pPr marL="342900" indent="-342900">
              <a:buFont typeface="+mj-lt"/>
              <a:buAutoNum type="arabicPeriod"/>
            </a:pPr>
            <a:endParaRPr lang="en-IN" b="1" dirty="0"/>
          </a:p>
        </p:txBody>
      </p:sp>
    </p:spTree>
    <p:extLst>
      <p:ext uri="{BB962C8B-B14F-4D97-AF65-F5344CB8AC3E}">
        <p14:creationId xmlns:p14="http://schemas.microsoft.com/office/powerpoint/2010/main" val="177069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Bivariate Analysis: WH Capacity Size</a:t>
            </a:r>
          </a:p>
        </p:txBody>
      </p:sp>
      <p:sp>
        <p:nvSpPr>
          <p:cNvPr id="3" name="TextBox 2">
            <a:extLst>
              <a:ext uri="{FF2B5EF4-FFF2-40B4-BE49-F238E27FC236}">
                <a16:creationId xmlns:a16="http://schemas.microsoft.com/office/drawing/2014/main" id="{D59AF9B9-65FC-632C-82E8-A03A5BAC5B00}"/>
              </a:ext>
            </a:extLst>
          </p:cNvPr>
          <p:cNvSpPr txBox="1"/>
          <p:nvPr/>
        </p:nvSpPr>
        <p:spPr>
          <a:xfrm>
            <a:off x="646026" y="4681626"/>
            <a:ext cx="922684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Same product weight ton is being supplied whether small, mid, large warehouse.</a:t>
            </a:r>
          </a:p>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84FCF694-534A-3D53-0498-31AC1FB2CCE0}"/>
              </a:ext>
            </a:extLst>
          </p:cNvPr>
          <p:cNvSpPr txBox="1"/>
          <p:nvPr/>
        </p:nvSpPr>
        <p:spPr>
          <a:xfrm>
            <a:off x="8642614" y="4200938"/>
            <a:ext cx="2091647" cy="646331"/>
          </a:xfrm>
          <a:prstGeom prst="rect">
            <a:avLst/>
          </a:prstGeom>
          <a:noFill/>
        </p:spPr>
        <p:txBody>
          <a:bodyPr wrap="square" rtlCol="0">
            <a:spAutoFit/>
          </a:bodyPr>
          <a:lstStyle/>
          <a:p>
            <a:r>
              <a:rPr lang="en-US" b="1" dirty="0"/>
              <a:t>High Supply Cluster </a:t>
            </a:r>
          </a:p>
          <a:p>
            <a:pPr marL="342900" indent="-342900">
              <a:buFont typeface="+mj-lt"/>
              <a:buAutoNum type="arabicPeriod"/>
            </a:pPr>
            <a:endParaRPr lang="en-IN" b="1" dirty="0"/>
          </a:p>
        </p:txBody>
      </p:sp>
      <p:sp>
        <p:nvSpPr>
          <p:cNvPr id="5" name="TextBox 4">
            <a:extLst>
              <a:ext uri="{FF2B5EF4-FFF2-40B4-BE49-F238E27FC236}">
                <a16:creationId xmlns:a16="http://schemas.microsoft.com/office/drawing/2014/main" id="{09E2A645-00AA-99A6-EFD7-71F95C32C301}"/>
              </a:ext>
            </a:extLst>
          </p:cNvPr>
          <p:cNvSpPr txBox="1"/>
          <p:nvPr/>
        </p:nvSpPr>
        <p:spPr>
          <a:xfrm>
            <a:off x="4651005" y="4201538"/>
            <a:ext cx="2385899" cy="646331"/>
          </a:xfrm>
          <a:prstGeom prst="rect">
            <a:avLst/>
          </a:prstGeom>
          <a:noFill/>
        </p:spPr>
        <p:txBody>
          <a:bodyPr wrap="square" rtlCol="0">
            <a:spAutoFit/>
          </a:bodyPr>
          <a:lstStyle/>
          <a:p>
            <a:r>
              <a:rPr lang="en-US" b="1" dirty="0"/>
              <a:t>Medium Supply Cluster </a:t>
            </a:r>
          </a:p>
          <a:p>
            <a:pPr marL="342900" indent="-342900">
              <a:buFont typeface="+mj-lt"/>
              <a:buAutoNum type="arabicPeriod"/>
            </a:pPr>
            <a:endParaRPr lang="en-IN" b="1" dirty="0"/>
          </a:p>
        </p:txBody>
      </p:sp>
      <p:sp>
        <p:nvSpPr>
          <p:cNvPr id="7" name="TextBox 6">
            <a:extLst>
              <a:ext uri="{FF2B5EF4-FFF2-40B4-BE49-F238E27FC236}">
                <a16:creationId xmlns:a16="http://schemas.microsoft.com/office/drawing/2014/main" id="{611FC18E-A296-9616-CC5B-386A44458DF4}"/>
              </a:ext>
            </a:extLst>
          </p:cNvPr>
          <p:cNvSpPr txBox="1"/>
          <p:nvPr/>
        </p:nvSpPr>
        <p:spPr>
          <a:xfrm>
            <a:off x="1062359" y="4200939"/>
            <a:ext cx="2091647" cy="646331"/>
          </a:xfrm>
          <a:prstGeom prst="rect">
            <a:avLst/>
          </a:prstGeom>
          <a:noFill/>
        </p:spPr>
        <p:txBody>
          <a:bodyPr wrap="square" rtlCol="0">
            <a:spAutoFit/>
          </a:bodyPr>
          <a:lstStyle/>
          <a:p>
            <a:r>
              <a:rPr lang="en-US" b="1" dirty="0"/>
              <a:t>Low Supply Cluster </a:t>
            </a:r>
          </a:p>
          <a:p>
            <a:pPr marL="342900" indent="-342900">
              <a:buFont typeface="+mj-lt"/>
              <a:buAutoNum type="arabicPeriod"/>
            </a:pPr>
            <a:endParaRPr lang="en-IN" b="1" dirty="0"/>
          </a:p>
        </p:txBody>
      </p:sp>
      <p:pic>
        <p:nvPicPr>
          <p:cNvPr id="7170" name="Picture 2">
            <a:extLst>
              <a:ext uri="{FF2B5EF4-FFF2-40B4-BE49-F238E27FC236}">
                <a16:creationId xmlns:a16="http://schemas.microsoft.com/office/drawing/2014/main" id="{86F83F08-AFB3-5050-5DF7-8C66DDB25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9" y="1744897"/>
            <a:ext cx="3713996" cy="233518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A398B53-57CB-13C8-CA64-8E437ECDA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977" y="1717994"/>
            <a:ext cx="3756784" cy="236208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6C370B3-80CB-052E-9F87-CC97B1595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761" y="1744897"/>
            <a:ext cx="3401173" cy="213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2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Bivariate Analysis: WH Capacity Size</a:t>
            </a:r>
          </a:p>
        </p:txBody>
      </p:sp>
      <p:sp>
        <p:nvSpPr>
          <p:cNvPr id="3" name="TextBox 2">
            <a:extLst>
              <a:ext uri="{FF2B5EF4-FFF2-40B4-BE49-F238E27FC236}">
                <a16:creationId xmlns:a16="http://schemas.microsoft.com/office/drawing/2014/main" id="{D59AF9B9-65FC-632C-82E8-A03A5BAC5B00}"/>
              </a:ext>
            </a:extLst>
          </p:cNvPr>
          <p:cNvSpPr txBox="1"/>
          <p:nvPr/>
        </p:nvSpPr>
        <p:spPr>
          <a:xfrm>
            <a:off x="646026" y="4681626"/>
            <a:ext cx="7193733" cy="646331"/>
          </a:xfrm>
          <a:prstGeom prst="rect">
            <a:avLst/>
          </a:prstGeom>
          <a:noFill/>
        </p:spPr>
        <p:txBody>
          <a:bodyPr wrap="square" rtlCol="0">
            <a:spAutoFit/>
          </a:bodyPr>
          <a:lstStyle/>
          <a:p>
            <a:r>
              <a:rPr lang="en-US" b="1" dirty="0"/>
              <a:t>High Supply Cluster: All certifications has same supply  </a:t>
            </a:r>
          </a:p>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84FCF694-534A-3D53-0498-31AC1FB2CCE0}"/>
              </a:ext>
            </a:extLst>
          </p:cNvPr>
          <p:cNvSpPr txBox="1"/>
          <p:nvPr/>
        </p:nvSpPr>
        <p:spPr>
          <a:xfrm>
            <a:off x="8642614" y="4200938"/>
            <a:ext cx="2091647" cy="646331"/>
          </a:xfrm>
          <a:prstGeom prst="rect">
            <a:avLst/>
          </a:prstGeom>
          <a:noFill/>
        </p:spPr>
        <p:txBody>
          <a:bodyPr wrap="square" rtlCol="0">
            <a:spAutoFit/>
          </a:bodyPr>
          <a:lstStyle/>
          <a:p>
            <a:r>
              <a:rPr lang="en-US" b="1" dirty="0"/>
              <a:t>High Supply Cluster </a:t>
            </a:r>
          </a:p>
          <a:p>
            <a:pPr marL="342900" indent="-342900">
              <a:buFont typeface="+mj-lt"/>
              <a:buAutoNum type="arabicPeriod"/>
            </a:pPr>
            <a:endParaRPr lang="en-IN" b="1" dirty="0"/>
          </a:p>
        </p:txBody>
      </p:sp>
      <p:sp>
        <p:nvSpPr>
          <p:cNvPr id="5" name="TextBox 4">
            <a:extLst>
              <a:ext uri="{FF2B5EF4-FFF2-40B4-BE49-F238E27FC236}">
                <a16:creationId xmlns:a16="http://schemas.microsoft.com/office/drawing/2014/main" id="{09E2A645-00AA-99A6-EFD7-71F95C32C301}"/>
              </a:ext>
            </a:extLst>
          </p:cNvPr>
          <p:cNvSpPr txBox="1"/>
          <p:nvPr/>
        </p:nvSpPr>
        <p:spPr>
          <a:xfrm>
            <a:off x="4651005" y="4201538"/>
            <a:ext cx="2385899" cy="646331"/>
          </a:xfrm>
          <a:prstGeom prst="rect">
            <a:avLst/>
          </a:prstGeom>
          <a:noFill/>
        </p:spPr>
        <p:txBody>
          <a:bodyPr wrap="square" rtlCol="0">
            <a:spAutoFit/>
          </a:bodyPr>
          <a:lstStyle/>
          <a:p>
            <a:r>
              <a:rPr lang="en-US" b="1" dirty="0"/>
              <a:t>Medium Supply Cluster </a:t>
            </a:r>
          </a:p>
          <a:p>
            <a:pPr marL="342900" indent="-342900">
              <a:buFont typeface="+mj-lt"/>
              <a:buAutoNum type="arabicPeriod"/>
            </a:pPr>
            <a:endParaRPr lang="en-IN" b="1" dirty="0"/>
          </a:p>
        </p:txBody>
      </p:sp>
      <p:sp>
        <p:nvSpPr>
          <p:cNvPr id="7" name="TextBox 6">
            <a:extLst>
              <a:ext uri="{FF2B5EF4-FFF2-40B4-BE49-F238E27FC236}">
                <a16:creationId xmlns:a16="http://schemas.microsoft.com/office/drawing/2014/main" id="{611FC18E-A296-9616-CC5B-386A44458DF4}"/>
              </a:ext>
            </a:extLst>
          </p:cNvPr>
          <p:cNvSpPr txBox="1"/>
          <p:nvPr/>
        </p:nvSpPr>
        <p:spPr>
          <a:xfrm>
            <a:off x="1062359" y="4200939"/>
            <a:ext cx="2091647" cy="646331"/>
          </a:xfrm>
          <a:prstGeom prst="rect">
            <a:avLst/>
          </a:prstGeom>
          <a:noFill/>
        </p:spPr>
        <p:txBody>
          <a:bodyPr wrap="square" rtlCol="0">
            <a:spAutoFit/>
          </a:bodyPr>
          <a:lstStyle/>
          <a:p>
            <a:r>
              <a:rPr lang="en-US" b="1" dirty="0"/>
              <a:t>Low Supply Cluster </a:t>
            </a:r>
          </a:p>
          <a:p>
            <a:pPr marL="342900" indent="-342900">
              <a:buFont typeface="+mj-lt"/>
              <a:buAutoNum type="arabicPeriod"/>
            </a:pPr>
            <a:endParaRPr lang="en-IN" b="1" dirty="0"/>
          </a:p>
        </p:txBody>
      </p:sp>
      <p:pic>
        <p:nvPicPr>
          <p:cNvPr id="8196" name="Picture 4">
            <a:extLst>
              <a:ext uri="{FF2B5EF4-FFF2-40B4-BE49-F238E27FC236}">
                <a16:creationId xmlns:a16="http://schemas.microsoft.com/office/drawing/2014/main" id="{19029BD7-0B79-A35D-9C6C-11C976613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68" y="1744897"/>
            <a:ext cx="3534378" cy="213849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EAF056D2-58FA-709A-8AAB-50C969148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755" y="1744897"/>
            <a:ext cx="3534378" cy="213849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1980074-EB6F-AE96-C380-037C19B34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8862" y="1628074"/>
            <a:ext cx="3705973" cy="224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92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Bivariate Analysis: WH Capacity Size</a:t>
            </a:r>
          </a:p>
        </p:txBody>
      </p:sp>
      <p:sp>
        <p:nvSpPr>
          <p:cNvPr id="3" name="TextBox 2">
            <a:extLst>
              <a:ext uri="{FF2B5EF4-FFF2-40B4-BE49-F238E27FC236}">
                <a16:creationId xmlns:a16="http://schemas.microsoft.com/office/drawing/2014/main" id="{D59AF9B9-65FC-632C-82E8-A03A5BAC5B00}"/>
              </a:ext>
            </a:extLst>
          </p:cNvPr>
          <p:cNvSpPr txBox="1"/>
          <p:nvPr/>
        </p:nvSpPr>
        <p:spPr>
          <a:xfrm>
            <a:off x="646026" y="4681626"/>
            <a:ext cx="7193733"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Storage is directly proportional to product </a:t>
            </a:r>
            <a:r>
              <a:rPr lang="en-US" b="1" dirty="0" err="1"/>
              <a:t>wg</a:t>
            </a:r>
            <a:r>
              <a:rPr lang="en-US" b="1" dirty="0"/>
              <a:t> tone(Target variable)</a:t>
            </a:r>
          </a:p>
          <a:p>
            <a:pPr marL="285750" indent="-285750">
              <a:buFont typeface="Arial" panose="020B0604020202020204" pitchFamily="34" charset="0"/>
              <a:buChar char="•"/>
            </a:pPr>
            <a:r>
              <a:rPr lang="en-US" b="1" dirty="0"/>
              <a:t>In Low Supply Cluster : North &amp; South Zone has storage issues</a:t>
            </a:r>
          </a:p>
          <a:p>
            <a:pPr marL="285750" indent="-285750">
              <a:buFont typeface="Arial" panose="020B0604020202020204" pitchFamily="34" charset="0"/>
              <a:buChar char="•"/>
            </a:pPr>
            <a:r>
              <a:rPr lang="en-US" b="1" dirty="0"/>
              <a:t>In Medium Supply Cluster : South Zone has storage issues</a:t>
            </a:r>
          </a:p>
          <a:p>
            <a:pPr marL="285750" indent="-285750">
              <a:buFont typeface="Arial" panose="020B0604020202020204" pitchFamily="34" charset="0"/>
              <a:buChar char="•"/>
            </a:pPr>
            <a:r>
              <a:rPr lang="en-US" b="1" dirty="0"/>
              <a:t>In High Supply Cluster : North &amp; West Zone has storage issues  </a:t>
            </a:r>
          </a:p>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84FCF694-534A-3D53-0498-31AC1FB2CCE0}"/>
              </a:ext>
            </a:extLst>
          </p:cNvPr>
          <p:cNvSpPr txBox="1"/>
          <p:nvPr/>
        </p:nvSpPr>
        <p:spPr>
          <a:xfrm>
            <a:off x="8642614" y="4200938"/>
            <a:ext cx="2091647" cy="646331"/>
          </a:xfrm>
          <a:prstGeom prst="rect">
            <a:avLst/>
          </a:prstGeom>
          <a:noFill/>
        </p:spPr>
        <p:txBody>
          <a:bodyPr wrap="square" rtlCol="0">
            <a:spAutoFit/>
          </a:bodyPr>
          <a:lstStyle/>
          <a:p>
            <a:r>
              <a:rPr lang="en-US" b="1" dirty="0"/>
              <a:t>High Supply Cluster </a:t>
            </a:r>
          </a:p>
          <a:p>
            <a:pPr marL="342900" indent="-342900">
              <a:buFont typeface="+mj-lt"/>
              <a:buAutoNum type="arabicPeriod"/>
            </a:pPr>
            <a:endParaRPr lang="en-IN" b="1" dirty="0"/>
          </a:p>
        </p:txBody>
      </p:sp>
      <p:sp>
        <p:nvSpPr>
          <p:cNvPr id="5" name="TextBox 4">
            <a:extLst>
              <a:ext uri="{FF2B5EF4-FFF2-40B4-BE49-F238E27FC236}">
                <a16:creationId xmlns:a16="http://schemas.microsoft.com/office/drawing/2014/main" id="{09E2A645-00AA-99A6-EFD7-71F95C32C301}"/>
              </a:ext>
            </a:extLst>
          </p:cNvPr>
          <p:cNvSpPr txBox="1"/>
          <p:nvPr/>
        </p:nvSpPr>
        <p:spPr>
          <a:xfrm>
            <a:off x="4651005" y="4201538"/>
            <a:ext cx="2385899" cy="646331"/>
          </a:xfrm>
          <a:prstGeom prst="rect">
            <a:avLst/>
          </a:prstGeom>
          <a:noFill/>
        </p:spPr>
        <p:txBody>
          <a:bodyPr wrap="square" rtlCol="0">
            <a:spAutoFit/>
          </a:bodyPr>
          <a:lstStyle/>
          <a:p>
            <a:r>
              <a:rPr lang="en-US" b="1" dirty="0"/>
              <a:t>Medium Supply Cluster </a:t>
            </a:r>
          </a:p>
          <a:p>
            <a:pPr marL="342900" indent="-342900">
              <a:buFont typeface="+mj-lt"/>
              <a:buAutoNum type="arabicPeriod"/>
            </a:pPr>
            <a:endParaRPr lang="en-IN" b="1" dirty="0"/>
          </a:p>
        </p:txBody>
      </p:sp>
      <p:sp>
        <p:nvSpPr>
          <p:cNvPr id="7" name="TextBox 6">
            <a:extLst>
              <a:ext uri="{FF2B5EF4-FFF2-40B4-BE49-F238E27FC236}">
                <a16:creationId xmlns:a16="http://schemas.microsoft.com/office/drawing/2014/main" id="{611FC18E-A296-9616-CC5B-386A44458DF4}"/>
              </a:ext>
            </a:extLst>
          </p:cNvPr>
          <p:cNvSpPr txBox="1"/>
          <p:nvPr/>
        </p:nvSpPr>
        <p:spPr>
          <a:xfrm>
            <a:off x="1062359" y="4200939"/>
            <a:ext cx="2091647" cy="646331"/>
          </a:xfrm>
          <a:prstGeom prst="rect">
            <a:avLst/>
          </a:prstGeom>
          <a:noFill/>
        </p:spPr>
        <p:txBody>
          <a:bodyPr wrap="square" rtlCol="0">
            <a:spAutoFit/>
          </a:bodyPr>
          <a:lstStyle/>
          <a:p>
            <a:r>
              <a:rPr lang="en-US" b="1" dirty="0"/>
              <a:t>Low Supply Cluster </a:t>
            </a:r>
          </a:p>
          <a:p>
            <a:pPr marL="342900" indent="-342900">
              <a:buFont typeface="+mj-lt"/>
              <a:buAutoNum type="arabicPeriod"/>
            </a:pPr>
            <a:endParaRPr lang="en-IN" b="1" dirty="0"/>
          </a:p>
        </p:txBody>
      </p:sp>
      <p:pic>
        <p:nvPicPr>
          <p:cNvPr id="9218" name="Picture 2">
            <a:extLst>
              <a:ext uri="{FF2B5EF4-FFF2-40B4-BE49-F238E27FC236}">
                <a16:creationId xmlns:a16="http://schemas.microsoft.com/office/drawing/2014/main" id="{24F89D95-29B8-8A71-588B-3B04AE59D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04" y="1628074"/>
            <a:ext cx="3740572" cy="24082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142623C-FB33-09C8-C5CE-66199FB7A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717" y="1614233"/>
            <a:ext cx="3740572" cy="242205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D1D0B64-96CD-24E9-77A0-91A2253C0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224" y="1577408"/>
            <a:ext cx="3854314" cy="249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8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Bivariate Analysis: WH Capacity Size</a:t>
            </a:r>
          </a:p>
        </p:txBody>
      </p:sp>
      <p:sp>
        <p:nvSpPr>
          <p:cNvPr id="3" name="TextBox 2">
            <a:extLst>
              <a:ext uri="{FF2B5EF4-FFF2-40B4-BE49-F238E27FC236}">
                <a16:creationId xmlns:a16="http://schemas.microsoft.com/office/drawing/2014/main" id="{D59AF9B9-65FC-632C-82E8-A03A5BAC5B00}"/>
              </a:ext>
            </a:extLst>
          </p:cNvPr>
          <p:cNvSpPr txBox="1"/>
          <p:nvPr/>
        </p:nvSpPr>
        <p:spPr>
          <a:xfrm>
            <a:off x="1361644" y="5065939"/>
            <a:ext cx="719373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Rural Area has more storage issues</a:t>
            </a:r>
          </a:p>
          <a:p>
            <a:pPr marL="342900" indent="-342900">
              <a:buFont typeface="+mj-lt"/>
              <a:buAutoNum type="arabicPeriod"/>
            </a:pPr>
            <a:endParaRPr lang="en-IN" b="1" dirty="0"/>
          </a:p>
        </p:txBody>
      </p:sp>
      <p:pic>
        <p:nvPicPr>
          <p:cNvPr id="10242" name="Picture 2">
            <a:extLst>
              <a:ext uri="{FF2B5EF4-FFF2-40B4-BE49-F238E27FC236}">
                <a16:creationId xmlns:a16="http://schemas.microsoft.com/office/drawing/2014/main" id="{E9331E92-8E43-192C-42CD-731C91A33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85" y="1545125"/>
            <a:ext cx="49720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4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R</a:t>
            </a:r>
            <a:r>
              <a:rPr lang="en-IN" sz="2800" dirty="0"/>
              <a:t>ural area has more warehouse &amp; supply require less</a:t>
            </a:r>
          </a:p>
          <a:p>
            <a:r>
              <a:rPr lang="en-IN" sz="2800" dirty="0"/>
              <a:t>Whereas urban area has less warehouses &amp; Demand is more.</a:t>
            </a:r>
          </a:p>
          <a:p>
            <a:r>
              <a:rPr lang="en-IN" sz="2800" dirty="0"/>
              <a:t>Recommendation 1:Supply to rural areas should be reduced whereas increased to urban areas.</a:t>
            </a:r>
          </a:p>
          <a:p>
            <a:pPr marL="457200" indent="-457200">
              <a:buFont typeface="Arial" panose="020B0604020202020204" pitchFamily="34" charset="0"/>
              <a:buChar char="•"/>
            </a:pPr>
            <a:r>
              <a:rPr lang="en-IN" sz="2800" dirty="0"/>
              <a:t>Rural areas has more storage issue.</a:t>
            </a:r>
          </a:p>
          <a:p>
            <a:r>
              <a:rPr lang="en-IN" sz="2800" dirty="0"/>
              <a:t>Recommendation 2:Management information system should get improved. Advanced tech should be adopted to control rats , moisture.</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02373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9" y="1773987"/>
            <a:ext cx="10563990" cy="3108543"/>
          </a:xfrm>
          <a:prstGeom prst="rect">
            <a:avLst/>
          </a:prstGeom>
          <a:noFill/>
        </p:spPr>
        <p:txBody>
          <a:bodyPr wrap="square" rtlCol="0">
            <a:spAutoFit/>
          </a:bodyPr>
          <a:lstStyle/>
          <a:p>
            <a:pPr algn="l"/>
            <a:r>
              <a:rPr lang="en-US" sz="2800" b="1" i="0" dirty="0">
                <a:solidFill>
                  <a:srgbClr val="000000"/>
                </a:solidFill>
                <a:effectLst/>
                <a:latin typeface="var(--jp-content-font-family)"/>
              </a:rPr>
              <a:t>Goal &amp; Objective:</a:t>
            </a:r>
          </a:p>
          <a:p>
            <a:pPr algn="l"/>
            <a:r>
              <a:rPr lang="en-US" sz="2800" b="1" i="0" dirty="0">
                <a:solidFill>
                  <a:srgbClr val="000000"/>
                </a:solidFill>
                <a:effectLst/>
                <a:latin typeface="var(--jp-content-font-family)"/>
              </a:rPr>
              <a:t>The objective of this exercise is to build a model, using historical data that will determine </a:t>
            </a:r>
            <a:r>
              <a:rPr lang="en-US" sz="2800" b="1" i="0" dirty="0">
                <a:solidFill>
                  <a:srgbClr val="000000"/>
                </a:solidFill>
                <a:effectLst/>
                <a:highlight>
                  <a:srgbClr val="FFFF00"/>
                </a:highlight>
                <a:latin typeface="var(--jp-content-font-family)"/>
              </a:rPr>
              <a:t>an optimum weight of the product to be shipped </a:t>
            </a:r>
            <a:r>
              <a:rPr lang="en-US" sz="2800" b="1" i="0" dirty="0">
                <a:solidFill>
                  <a:srgbClr val="000000"/>
                </a:solidFill>
                <a:effectLst/>
                <a:latin typeface="var(--jp-content-font-family)"/>
              </a:rPr>
              <a:t>each time to the warehouse.</a:t>
            </a:r>
          </a:p>
          <a:p>
            <a:pPr algn="l"/>
            <a:r>
              <a:rPr lang="en-US" sz="2800" b="1" i="0" dirty="0">
                <a:solidFill>
                  <a:srgbClr val="000000"/>
                </a:solidFill>
                <a:effectLst/>
                <a:latin typeface="var(--jp-content-font-family)"/>
              </a:rPr>
              <a:t>Also try to analysis the demand pattern in different pockets of the country so management can drive </a:t>
            </a:r>
            <a:r>
              <a:rPr lang="en-US" sz="2800" b="1" i="0" dirty="0">
                <a:solidFill>
                  <a:srgbClr val="000000"/>
                </a:solidFill>
                <a:effectLst/>
                <a:highlight>
                  <a:srgbClr val="FFFF00"/>
                </a:highlight>
                <a:latin typeface="var(--jp-content-font-family)"/>
              </a:rPr>
              <a:t>the advertisement campaign </a:t>
            </a:r>
            <a:r>
              <a:rPr lang="en-US" sz="2800" b="1" i="0" dirty="0">
                <a:solidFill>
                  <a:srgbClr val="000000"/>
                </a:solidFill>
                <a:effectLst/>
                <a:latin typeface="var(--jp-content-font-family)"/>
              </a:rPr>
              <a:t>particular in those pockets.¶</a:t>
            </a:r>
          </a:p>
        </p:txBody>
      </p:sp>
    </p:spTree>
    <p:extLst>
      <p:ext uri="{BB962C8B-B14F-4D97-AF65-F5344CB8AC3E}">
        <p14:creationId xmlns:p14="http://schemas.microsoft.com/office/powerpoint/2010/main" val="92773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In High supply cluster , certification for all is same whether supply is less or more</a:t>
            </a:r>
            <a:endParaRPr lang="en-IN" sz="2800" dirty="0"/>
          </a:p>
          <a:p>
            <a:r>
              <a:rPr lang="en-IN" sz="2800" dirty="0"/>
              <a:t>Recommendation 3:Those warehouses have more supply must have good &amp; vice-versa.</a:t>
            </a:r>
          </a:p>
          <a:p>
            <a:r>
              <a:rPr lang="en-IN" sz="2800" dirty="0"/>
              <a:t>Certification </a:t>
            </a:r>
          </a:p>
          <a:p>
            <a:r>
              <a:rPr lang="en-IN" sz="2800" dirty="0"/>
              <a:t>Recommendation 4:If supply is more Wearhouse size should more &amp; vice-versa.</a:t>
            </a:r>
          </a:p>
          <a:p>
            <a:r>
              <a:rPr lang="en-IN" sz="2800" dirty="0"/>
              <a:t>Recommendation 5:Warehouse owner type rented is played major role in getting optimum </a:t>
            </a:r>
            <a:r>
              <a:rPr lang="en-IN" sz="2800" dirty="0" err="1"/>
              <a:t>wt</a:t>
            </a:r>
            <a:r>
              <a:rPr lang="en-IN" sz="2800" dirty="0"/>
              <a:t> (Target variable)-should have less missing value &amp; data should be fairly observed</a:t>
            </a:r>
          </a:p>
          <a:p>
            <a:endParaRPr lang="en-IN" sz="28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187458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631507" y="252059"/>
            <a:ext cx="5459483"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Data Understanding</a:t>
            </a:r>
          </a:p>
        </p:txBody>
      </p:sp>
      <p:pic>
        <p:nvPicPr>
          <p:cNvPr id="3" name="Picture 2">
            <a:extLst>
              <a:ext uri="{FF2B5EF4-FFF2-40B4-BE49-F238E27FC236}">
                <a16:creationId xmlns:a16="http://schemas.microsoft.com/office/drawing/2014/main" id="{C43B89A6-2A02-5326-6D2F-C668E5A70630}"/>
              </a:ext>
            </a:extLst>
          </p:cNvPr>
          <p:cNvPicPr>
            <a:picLocks noChangeAspect="1"/>
          </p:cNvPicPr>
          <p:nvPr/>
        </p:nvPicPr>
        <p:blipFill rotWithShape="1">
          <a:blip r:embed="rId2"/>
          <a:srcRect l="6516" t="22719" r="57091" b="15830"/>
          <a:stretch/>
        </p:blipFill>
        <p:spPr>
          <a:xfrm>
            <a:off x="516187" y="1558978"/>
            <a:ext cx="4437088" cy="4212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4C8F260-90D0-333D-95DC-14AFE229FD9E}"/>
              </a:ext>
            </a:extLst>
          </p:cNvPr>
          <p:cNvPicPr>
            <a:picLocks noChangeAspect="1"/>
          </p:cNvPicPr>
          <p:nvPr/>
        </p:nvPicPr>
        <p:blipFill rotWithShape="1">
          <a:blip r:embed="rId3"/>
          <a:srcRect l="6516" t="56428" r="70000" b="31392"/>
          <a:stretch/>
        </p:blipFill>
        <p:spPr>
          <a:xfrm>
            <a:off x="1642621" y="5952803"/>
            <a:ext cx="2863121" cy="834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2DB8187-14B7-F17D-B6B9-2E6793CABF25}"/>
              </a:ext>
            </a:extLst>
          </p:cNvPr>
          <p:cNvSpPr txBox="1"/>
          <p:nvPr/>
        </p:nvSpPr>
        <p:spPr>
          <a:xfrm>
            <a:off x="1060174" y="959945"/>
            <a:ext cx="1828800" cy="369332"/>
          </a:xfrm>
          <a:prstGeom prst="rect">
            <a:avLst/>
          </a:prstGeom>
          <a:noFill/>
        </p:spPr>
        <p:txBody>
          <a:bodyPr wrap="square" rtlCol="0">
            <a:spAutoFit/>
          </a:bodyPr>
          <a:lstStyle/>
          <a:p>
            <a:r>
              <a:rPr lang="en-US" b="1" dirty="0"/>
              <a:t>Data Info</a:t>
            </a:r>
            <a:endParaRPr lang="en-IN" b="1" dirty="0"/>
          </a:p>
        </p:txBody>
      </p:sp>
      <p:sp>
        <p:nvSpPr>
          <p:cNvPr id="9" name="TextBox 8">
            <a:extLst>
              <a:ext uri="{FF2B5EF4-FFF2-40B4-BE49-F238E27FC236}">
                <a16:creationId xmlns:a16="http://schemas.microsoft.com/office/drawing/2014/main" id="{8BBC3D8B-BE19-85A9-F655-475D0614DEE6}"/>
              </a:ext>
            </a:extLst>
          </p:cNvPr>
          <p:cNvSpPr txBox="1"/>
          <p:nvPr/>
        </p:nvSpPr>
        <p:spPr>
          <a:xfrm>
            <a:off x="38457" y="6185580"/>
            <a:ext cx="1604164" cy="369332"/>
          </a:xfrm>
          <a:prstGeom prst="rect">
            <a:avLst/>
          </a:prstGeom>
          <a:noFill/>
        </p:spPr>
        <p:txBody>
          <a:bodyPr wrap="square" rtlCol="0">
            <a:spAutoFit/>
          </a:bodyPr>
          <a:lstStyle/>
          <a:p>
            <a:r>
              <a:rPr lang="en-US" b="1" dirty="0"/>
              <a:t>Missing Values</a:t>
            </a:r>
            <a:endParaRPr lang="en-IN" b="1" dirty="0"/>
          </a:p>
        </p:txBody>
      </p:sp>
      <p:pic>
        <p:nvPicPr>
          <p:cNvPr id="11" name="Picture 10">
            <a:extLst>
              <a:ext uri="{FF2B5EF4-FFF2-40B4-BE49-F238E27FC236}">
                <a16:creationId xmlns:a16="http://schemas.microsoft.com/office/drawing/2014/main" id="{D2C7786B-B41D-32C1-E876-F9B77A42087E}"/>
              </a:ext>
            </a:extLst>
          </p:cNvPr>
          <p:cNvPicPr>
            <a:picLocks noChangeAspect="1"/>
          </p:cNvPicPr>
          <p:nvPr/>
        </p:nvPicPr>
        <p:blipFill rotWithShape="1">
          <a:blip r:embed="rId4"/>
          <a:srcRect l="6516" t="22721" r="35435" b="11479"/>
          <a:stretch/>
        </p:blipFill>
        <p:spPr>
          <a:xfrm>
            <a:off x="5075584" y="1558978"/>
            <a:ext cx="6056244" cy="3859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BC40C52C-A3DF-7B1C-D6C9-361F9C768687}"/>
              </a:ext>
            </a:extLst>
          </p:cNvPr>
          <p:cNvSpPr txBox="1"/>
          <p:nvPr/>
        </p:nvSpPr>
        <p:spPr>
          <a:xfrm>
            <a:off x="5862794" y="5771214"/>
            <a:ext cx="443708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No Duplicates In Data</a:t>
            </a:r>
          </a:p>
          <a:p>
            <a:pPr marL="285750" indent="-285750">
              <a:buFont typeface="Arial" panose="020B0604020202020204" pitchFamily="34" charset="0"/>
              <a:buChar char="•"/>
            </a:pPr>
            <a:r>
              <a:rPr lang="en-US" b="1" dirty="0"/>
              <a:t>Missing qty for </a:t>
            </a:r>
            <a:r>
              <a:rPr lang="en-US" b="1" dirty="0" err="1">
                <a:highlight>
                  <a:srgbClr val="FFFF00"/>
                </a:highlight>
              </a:rPr>
              <a:t>Wh_est_year</a:t>
            </a:r>
            <a:r>
              <a:rPr lang="en-US" b="1" dirty="0">
                <a:highlight>
                  <a:srgbClr val="FFFF00"/>
                </a:highlight>
              </a:rPr>
              <a:t> </a:t>
            </a:r>
            <a:r>
              <a:rPr lang="en-US" b="1" dirty="0"/>
              <a:t>is 33.94%</a:t>
            </a:r>
            <a:endParaRPr lang="en-IN" b="1" dirty="0"/>
          </a:p>
        </p:txBody>
      </p:sp>
    </p:spTree>
    <p:extLst>
      <p:ext uri="{BB962C8B-B14F-4D97-AF65-F5344CB8AC3E}">
        <p14:creationId xmlns:p14="http://schemas.microsoft.com/office/powerpoint/2010/main" val="5439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05046" y="563351"/>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271237"/>
            <a:ext cx="10696338" cy="5262979"/>
          </a:xfrm>
          <a:prstGeom prst="rect">
            <a:avLst/>
          </a:prstGeom>
          <a:noFill/>
        </p:spPr>
        <p:txBody>
          <a:bodyPr wrap="square" rtlCol="0">
            <a:spAutoFit/>
          </a:bodyPr>
          <a:lstStyle/>
          <a:p>
            <a:r>
              <a:rPr lang="en-US" sz="2800" dirty="0"/>
              <a:t>A). Model building and interpretation</a:t>
            </a:r>
          </a:p>
          <a:p>
            <a:endParaRPr lang="en-US" sz="2800" dirty="0"/>
          </a:p>
          <a:p>
            <a:r>
              <a:rPr lang="en-US" sz="2800" dirty="0"/>
              <a:t>a. Build various models The models are built to establish the relationship between the Target variable and predictor variables.</a:t>
            </a:r>
          </a:p>
          <a:p>
            <a:r>
              <a:rPr lang="en-US" sz="2800" dirty="0"/>
              <a:t>Target Variable: </a:t>
            </a:r>
            <a:r>
              <a:rPr lang="en-US" sz="2800" dirty="0">
                <a:highlight>
                  <a:srgbClr val="FFFF00"/>
                </a:highlight>
              </a:rPr>
              <a:t>product _ </a:t>
            </a:r>
            <a:r>
              <a:rPr lang="en-US" sz="2800" dirty="0" err="1">
                <a:highlight>
                  <a:srgbClr val="FFFF00"/>
                </a:highlight>
              </a:rPr>
              <a:t>wg</a:t>
            </a:r>
            <a:r>
              <a:rPr lang="en-US" sz="2800" dirty="0">
                <a:highlight>
                  <a:srgbClr val="FFFF00"/>
                </a:highlight>
              </a:rPr>
              <a:t> _ton </a:t>
            </a:r>
            <a:r>
              <a:rPr lang="en-US" sz="2800" dirty="0"/>
              <a:t>is the target variable in these models</a:t>
            </a:r>
          </a:p>
          <a:p>
            <a:endParaRPr lang="en-US" sz="2800" dirty="0"/>
          </a:p>
          <a:p>
            <a:r>
              <a:rPr lang="en-US" sz="2800" dirty="0"/>
              <a:t>Data spliced in train &amp; test in 70 &amp; 30 Ratio</a:t>
            </a:r>
          </a:p>
          <a:p>
            <a:r>
              <a:rPr lang="en-US" sz="2800" dirty="0"/>
              <a:t>Four Models are built:</a:t>
            </a:r>
          </a:p>
          <a:p>
            <a:pPr marL="514350" indent="-514350">
              <a:buFont typeface="+mj-lt"/>
              <a:buAutoNum type="arabicPeriod"/>
            </a:pPr>
            <a:r>
              <a:rPr lang="en-US" sz="2800" dirty="0"/>
              <a:t>Linear Regression Model</a:t>
            </a:r>
          </a:p>
          <a:p>
            <a:pPr marL="514350" indent="-514350">
              <a:buFont typeface="+mj-lt"/>
              <a:buAutoNum type="arabicPeriod"/>
            </a:pPr>
            <a:r>
              <a:rPr lang="en-US" sz="2800" dirty="0"/>
              <a:t>Decision Tree –Simple Model</a:t>
            </a:r>
          </a:p>
          <a:p>
            <a:pPr marL="514350" indent="-514350">
              <a:buFont typeface="+mj-lt"/>
              <a:buAutoNum type="arabicPeriod"/>
            </a:pPr>
            <a:r>
              <a:rPr lang="en-US" sz="2800" dirty="0"/>
              <a:t>Random Forest-(Ensemble Bagging Technique)</a:t>
            </a:r>
          </a:p>
          <a:p>
            <a:pPr marL="514350" indent="-514350">
              <a:buFont typeface="+mj-lt"/>
              <a:buAutoNum type="arabicPeriod"/>
            </a:pPr>
            <a:r>
              <a:rPr lang="en-US" sz="2800" dirty="0"/>
              <a:t>Artificial Neural Network –Supplied scaled data</a:t>
            </a:r>
            <a:endParaRPr lang="en-IN" sz="2800" dirty="0"/>
          </a:p>
        </p:txBody>
      </p:sp>
    </p:spTree>
    <p:extLst>
      <p:ext uri="{BB962C8B-B14F-4D97-AF65-F5344CB8AC3E}">
        <p14:creationId xmlns:p14="http://schemas.microsoft.com/office/powerpoint/2010/main" val="59052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100246" y="466207"/>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382479" y="1174093"/>
            <a:ext cx="8509730" cy="6124754"/>
          </a:xfrm>
          <a:prstGeom prst="rect">
            <a:avLst/>
          </a:prstGeom>
          <a:noFill/>
        </p:spPr>
        <p:txBody>
          <a:bodyPr wrap="square" rtlCol="0">
            <a:spAutoFit/>
          </a:bodyPr>
          <a:lstStyle/>
          <a:p>
            <a:r>
              <a:rPr lang="en-US" sz="2800" dirty="0"/>
              <a:t>A). Linear Regression Model</a:t>
            </a:r>
          </a:p>
          <a:p>
            <a:r>
              <a:rPr lang="en-US" sz="2800" dirty="0"/>
              <a:t>Assumption : Target variable should be normal distributed</a:t>
            </a:r>
          </a:p>
          <a:p>
            <a:pPr marL="457200" indent="-457200">
              <a:buFont typeface="Arial" panose="020B0604020202020204" pitchFamily="34" charset="0"/>
              <a:buChar char="•"/>
            </a:pPr>
            <a:r>
              <a:rPr lang="en-US" sz="2800" dirty="0"/>
              <a:t>If skewness is in range of -0.5 to 0.5 then Feature can be assumed well normal distributed.</a:t>
            </a:r>
          </a:p>
          <a:p>
            <a:pPr marL="457200" indent="-457200">
              <a:buFont typeface="Arial" panose="020B0604020202020204" pitchFamily="34" charset="0"/>
              <a:buChar char="•"/>
            </a:pPr>
            <a:r>
              <a:rPr lang="en-US" sz="2800" dirty="0"/>
              <a:t>For linear reg Target variable should have linear relationship with independent feature</a:t>
            </a:r>
          </a:p>
          <a:p>
            <a:pPr marL="457200" indent="-457200">
              <a:buFont typeface="Arial" panose="020B0604020202020204" pitchFamily="34" charset="0"/>
              <a:buChar char="•"/>
            </a:pPr>
            <a:r>
              <a:rPr lang="en-US" sz="2800" dirty="0">
                <a:highlight>
                  <a:srgbClr val="FFFF00"/>
                </a:highlight>
              </a:rPr>
              <a:t>Using ANOVA : Three categorical variable has no relationship with target variable.</a:t>
            </a:r>
          </a:p>
          <a:p>
            <a:endParaRPr lang="en-US" sz="2800" dirty="0">
              <a:highlight>
                <a:srgbClr val="FFFF00"/>
              </a:highlight>
            </a:endParaRPr>
          </a:p>
          <a:p>
            <a:pPr marL="514350" indent="-514350">
              <a:buFont typeface="+mj-lt"/>
              <a:buAutoNum type="arabicPeriod"/>
            </a:pPr>
            <a:r>
              <a:rPr lang="en-US" sz="2800" dirty="0"/>
              <a:t>Temp reg Mach</a:t>
            </a:r>
          </a:p>
          <a:p>
            <a:pPr marL="514350" indent="-514350">
              <a:buFont typeface="+mj-lt"/>
              <a:buAutoNum type="arabicPeriod"/>
            </a:pPr>
            <a:r>
              <a:rPr lang="en-US" sz="2800" dirty="0"/>
              <a:t>App </a:t>
            </a:r>
            <a:r>
              <a:rPr lang="en-US" sz="2800" dirty="0" err="1"/>
              <a:t>wh</a:t>
            </a:r>
            <a:r>
              <a:rPr lang="en-US" sz="2800" dirty="0"/>
              <a:t> govt certificate</a:t>
            </a:r>
          </a:p>
          <a:p>
            <a:pPr marL="514350" indent="-514350">
              <a:buFont typeface="+mj-lt"/>
              <a:buAutoNum type="arabicPeriod"/>
            </a:pPr>
            <a:r>
              <a:rPr lang="en-US" sz="2800" dirty="0"/>
              <a:t>Location type</a:t>
            </a:r>
          </a:p>
          <a:p>
            <a:endParaRPr lang="en-US" sz="2800" dirty="0"/>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12A46310-AE8C-96C5-2487-71E9459B77BD}"/>
              </a:ext>
            </a:extLst>
          </p:cNvPr>
          <p:cNvPicPr>
            <a:picLocks noChangeAspect="1"/>
          </p:cNvPicPr>
          <p:nvPr/>
        </p:nvPicPr>
        <p:blipFill rotWithShape="1">
          <a:blip r:embed="rId2"/>
          <a:srcRect l="7500" t="25857" r="73261" b="19405"/>
          <a:stretch/>
        </p:blipFill>
        <p:spPr>
          <a:xfrm>
            <a:off x="8574157" y="1773985"/>
            <a:ext cx="2557670" cy="4318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832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8509730" cy="2677656"/>
          </a:xfrm>
          <a:prstGeom prst="rect">
            <a:avLst/>
          </a:prstGeom>
          <a:noFill/>
        </p:spPr>
        <p:txBody>
          <a:bodyPr wrap="square" rtlCol="0">
            <a:spAutoFit/>
          </a:bodyPr>
          <a:lstStyle/>
          <a:p>
            <a:r>
              <a:rPr lang="en-US" sz="2800" dirty="0"/>
              <a:t>A). For continuous variable</a:t>
            </a:r>
          </a:p>
          <a:p>
            <a:pPr marL="457200" indent="-457200">
              <a:buFont typeface="Arial" panose="020B0604020202020204" pitchFamily="34" charset="0"/>
              <a:buChar char="•"/>
            </a:pPr>
            <a:r>
              <a:rPr lang="en-US" sz="2800" dirty="0"/>
              <a:t>Target variable has more dependence on </a:t>
            </a:r>
            <a:r>
              <a:rPr lang="en-US" sz="2800" dirty="0">
                <a:highlight>
                  <a:srgbClr val="FFFF00"/>
                </a:highlight>
              </a:rPr>
              <a:t>storage issues reported &amp; </a:t>
            </a:r>
            <a:r>
              <a:rPr lang="en-US" sz="2800" dirty="0" err="1">
                <a:highlight>
                  <a:srgbClr val="FFFF00"/>
                </a:highlight>
              </a:rPr>
              <a:t>wh_brokedown</a:t>
            </a:r>
            <a:endParaRPr lang="en-US" sz="2800" dirty="0">
              <a:highlight>
                <a:srgbClr val="FFFF00"/>
              </a:highlight>
            </a:endParaRPr>
          </a:p>
          <a:p>
            <a:pPr marL="457200" indent="-457200">
              <a:buFont typeface="Arial" panose="020B0604020202020204" pitchFamily="34" charset="0"/>
              <a:buChar char="•"/>
            </a:pPr>
            <a:endParaRPr lang="en-US" sz="2800" dirty="0">
              <a:highlight>
                <a:srgbClr val="FFFF00"/>
              </a:highlight>
            </a:endParaRPr>
          </a:p>
          <a:p>
            <a:endParaRPr lang="en-US" sz="2800" dirty="0"/>
          </a:p>
          <a:p>
            <a:endParaRPr lang="en-US" sz="2800" dirty="0"/>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4" name="Picture 3">
            <a:extLst>
              <a:ext uri="{FF2B5EF4-FFF2-40B4-BE49-F238E27FC236}">
                <a16:creationId xmlns:a16="http://schemas.microsoft.com/office/drawing/2014/main" id="{3325755F-BEDA-3155-EBF2-62C0F0F2A174}"/>
              </a:ext>
            </a:extLst>
          </p:cNvPr>
          <p:cNvPicPr>
            <a:picLocks noChangeAspect="1"/>
          </p:cNvPicPr>
          <p:nvPr/>
        </p:nvPicPr>
        <p:blipFill rotWithShape="1">
          <a:blip r:embed="rId2"/>
          <a:srcRect l="7609" t="45261" r="10652" b="20759"/>
          <a:stretch/>
        </p:blipFill>
        <p:spPr>
          <a:xfrm>
            <a:off x="766792" y="3651535"/>
            <a:ext cx="8271190" cy="193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849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8509730" cy="2246769"/>
          </a:xfrm>
          <a:prstGeom prst="rect">
            <a:avLst/>
          </a:prstGeom>
          <a:noFill/>
        </p:spPr>
        <p:txBody>
          <a:bodyPr wrap="square" rtlCol="0">
            <a:spAutoFit/>
          </a:bodyPr>
          <a:lstStyle/>
          <a:p>
            <a:r>
              <a:rPr lang="en-US" sz="2800" dirty="0"/>
              <a:t>A). After removing non important features using VIF&lt;5 &amp; p value &lt;0.05</a:t>
            </a:r>
          </a:p>
          <a:p>
            <a:r>
              <a:rPr lang="en-US" sz="2800" dirty="0"/>
              <a:t>R-squared = Adj R Squared</a:t>
            </a:r>
          </a:p>
          <a:p>
            <a:endParaRPr lang="en-US" sz="2800" dirty="0"/>
          </a:p>
          <a:p>
            <a:endParaRPr lang="en-US" sz="2800" dirty="0"/>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5" name="Picture 4">
            <a:extLst>
              <a:ext uri="{FF2B5EF4-FFF2-40B4-BE49-F238E27FC236}">
                <a16:creationId xmlns:a16="http://schemas.microsoft.com/office/drawing/2014/main" id="{E6178900-6946-1D97-666F-49C1554870CC}"/>
              </a:ext>
            </a:extLst>
          </p:cNvPr>
          <p:cNvPicPr>
            <a:picLocks noChangeAspect="1"/>
          </p:cNvPicPr>
          <p:nvPr/>
        </p:nvPicPr>
        <p:blipFill rotWithShape="1">
          <a:blip r:embed="rId2"/>
          <a:srcRect l="5544" t="27235" r="42222" b="21726"/>
          <a:stretch/>
        </p:blipFill>
        <p:spPr>
          <a:xfrm>
            <a:off x="4259937" y="2973773"/>
            <a:ext cx="7070460" cy="3884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167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44803" y="96062"/>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Hyperparameter Tunning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 y="803948"/>
            <a:ext cx="11317356" cy="7848302"/>
          </a:xfrm>
          <a:prstGeom prst="rect">
            <a:avLst/>
          </a:prstGeom>
          <a:noFill/>
        </p:spPr>
        <p:txBody>
          <a:bodyPr wrap="square" rtlCol="0">
            <a:spAutoFit/>
          </a:bodyPr>
          <a:lstStyle/>
          <a:p>
            <a:r>
              <a:rPr lang="en-US" sz="2800" dirty="0"/>
              <a:t>A).Hyperparameter tuning is not possible for linear regression other model can use hyperparameter tuning.</a:t>
            </a:r>
          </a:p>
          <a:p>
            <a:r>
              <a:rPr lang="en-US" sz="2800" dirty="0"/>
              <a:t>B)</a:t>
            </a:r>
            <a:r>
              <a:rPr lang="en-US" sz="2800" dirty="0" err="1"/>
              <a:t>GridsearchCV</a:t>
            </a:r>
            <a:r>
              <a:rPr lang="en-US" sz="2800" dirty="0"/>
              <a:t> is used in knowing best parameter</a:t>
            </a:r>
          </a:p>
          <a:p>
            <a:endParaRPr lang="en-US" sz="2800" dirty="0"/>
          </a:p>
          <a:p>
            <a:r>
              <a:rPr lang="en-US" sz="2800" dirty="0">
                <a:highlight>
                  <a:srgbClr val="FFFF00"/>
                </a:highlight>
              </a:rPr>
              <a:t>Decision Tree Best Parameter:</a:t>
            </a:r>
          </a:p>
          <a:p>
            <a:r>
              <a:rPr lang="en-US" sz="2800" dirty="0"/>
              <a:t>{'</a:t>
            </a:r>
            <a:r>
              <a:rPr lang="en-US" sz="2800" dirty="0" err="1"/>
              <a:t>max_depth</a:t>
            </a:r>
            <a:r>
              <a:rPr lang="en-US" sz="2800" dirty="0"/>
              <a:t>': 10, '</a:t>
            </a:r>
            <a:r>
              <a:rPr lang="en-US" sz="2800" dirty="0" err="1"/>
              <a:t>min_samples_leaf</a:t>
            </a:r>
            <a:r>
              <a:rPr lang="en-US" sz="2800" dirty="0"/>
              <a:t>': 15, '</a:t>
            </a:r>
            <a:r>
              <a:rPr lang="en-US" sz="2800" dirty="0" err="1"/>
              <a:t>min_samples_split</a:t>
            </a:r>
            <a:r>
              <a:rPr lang="en-US" sz="2800" dirty="0"/>
              <a:t>': 40} </a:t>
            </a:r>
          </a:p>
          <a:p>
            <a:endParaRPr lang="en-US" sz="2800" dirty="0"/>
          </a:p>
          <a:p>
            <a:r>
              <a:rPr lang="en-US" sz="2800" dirty="0">
                <a:highlight>
                  <a:srgbClr val="FFFF00"/>
                </a:highlight>
              </a:rPr>
              <a:t>Random Forest Tree Best Parameter:</a:t>
            </a:r>
          </a:p>
          <a:p>
            <a:r>
              <a:rPr lang="en-US" sz="2800" dirty="0"/>
              <a:t>Decision Tree Best Parameter:</a:t>
            </a:r>
          </a:p>
          <a:p>
            <a:r>
              <a:rPr lang="en-US" sz="2800" dirty="0"/>
              <a:t>{'</a:t>
            </a:r>
            <a:r>
              <a:rPr lang="en-US" sz="2800" dirty="0" err="1"/>
              <a:t>max_depth</a:t>
            </a:r>
            <a:r>
              <a:rPr lang="en-US" sz="2800" dirty="0"/>
              <a:t>': 10, '</a:t>
            </a:r>
            <a:r>
              <a:rPr lang="en-US" sz="2800" dirty="0" err="1"/>
              <a:t>max_features</a:t>
            </a:r>
            <a:r>
              <a:rPr lang="en-US" sz="2800" dirty="0"/>
              <a:t>': 6, '</a:t>
            </a:r>
            <a:r>
              <a:rPr lang="en-US" sz="2800" dirty="0" err="1"/>
              <a:t>min_samples_leaf</a:t>
            </a:r>
            <a:r>
              <a:rPr lang="en-US" sz="2800" dirty="0"/>
              <a:t>': 3, '</a:t>
            </a:r>
            <a:r>
              <a:rPr lang="en-US" sz="2800" dirty="0" err="1"/>
              <a:t>min_samples_split</a:t>
            </a:r>
            <a:r>
              <a:rPr lang="en-US" sz="2800" dirty="0"/>
              <a:t>': 30, '</a:t>
            </a:r>
            <a:r>
              <a:rPr lang="en-US" sz="2800" dirty="0" err="1"/>
              <a:t>n_estimators</a:t>
            </a:r>
            <a:r>
              <a:rPr lang="en-US" sz="2800" dirty="0"/>
              <a:t>': 300}</a:t>
            </a:r>
          </a:p>
          <a:p>
            <a:endParaRPr lang="en-US" sz="2800" dirty="0"/>
          </a:p>
          <a:p>
            <a:r>
              <a:rPr lang="en-US" sz="2800" dirty="0">
                <a:highlight>
                  <a:srgbClr val="FFFF00"/>
                </a:highlight>
              </a:rPr>
              <a:t>Artificial Neural Network Best Parameter:</a:t>
            </a:r>
          </a:p>
          <a:p>
            <a:r>
              <a:rPr lang="en-US" sz="2800" dirty="0"/>
              <a:t>{'activation': '</a:t>
            </a:r>
            <a:r>
              <a:rPr lang="en-US" sz="2800" dirty="0" err="1"/>
              <a:t>relu</a:t>
            </a:r>
            <a:r>
              <a:rPr lang="en-US" sz="2800" dirty="0"/>
              <a:t>', '</a:t>
            </a:r>
            <a:r>
              <a:rPr lang="en-US" sz="2800" dirty="0" err="1"/>
              <a:t>hidden_layer_sizes</a:t>
            </a:r>
            <a:r>
              <a:rPr lang="en-US" sz="2800" dirty="0"/>
              <a:t>': 100, 'solver': '</a:t>
            </a:r>
            <a:r>
              <a:rPr lang="en-US" sz="2800" dirty="0" err="1"/>
              <a:t>adam</a:t>
            </a:r>
            <a:r>
              <a:rPr lang="en-US" sz="2800" dirty="0"/>
              <a:t>'}</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368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089586" y="173007"/>
            <a:ext cx="9797992"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Best Model: Random Forest Regressor</a:t>
            </a: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AE6EEE15-32BF-6C01-85A2-06832401535F}"/>
              </a:ext>
            </a:extLst>
          </p:cNvPr>
          <p:cNvPicPr>
            <a:picLocks noChangeAspect="1"/>
          </p:cNvPicPr>
          <p:nvPr/>
        </p:nvPicPr>
        <p:blipFill rotWithShape="1">
          <a:blip r:embed="rId2"/>
          <a:srcRect l="5326" t="43222" r="53369" b="33712"/>
          <a:stretch/>
        </p:blipFill>
        <p:spPr>
          <a:xfrm>
            <a:off x="5580443" y="1867016"/>
            <a:ext cx="5657403" cy="1776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A60FFDF-CF23-66E4-F9F5-F49F025FA96A}"/>
              </a:ext>
            </a:extLst>
          </p:cNvPr>
          <p:cNvPicPr>
            <a:picLocks noChangeAspect="1"/>
          </p:cNvPicPr>
          <p:nvPr/>
        </p:nvPicPr>
        <p:blipFill rotWithShape="1">
          <a:blip r:embed="rId3"/>
          <a:srcRect l="9131" t="44828" r="35435" b="22509"/>
          <a:stretch/>
        </p:blipFill>
        <p:spPr>
          <a:xfrm>
            <a:off x="97915" y="1867016"/>
            <a:ext cx="5361984" cy="1776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28CB35F-6C8B-3510-BF72-F07B24687765}"/>
              </a:ext>
            </a:extLst>
          </p:cNvPr>
          <p:cNvSpPr txBox="1"/>
          <p:nvPr/>
        </p:nvSpPr>
        <p:spPr>
          <a:xfrm>
            <a:off x="476161" y="1055493"/>
            <a:ext cx="4692187" cy="523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txBody>
          <a:bodyPr wrap="square" rtlCol="0">
            <a:spAutoFit/>
          </a:bodyPr>
          <a:lstStyle/>
          <a:p>
            <a:r>
              <a:rPr lang="en-US" sz="2800" dirty="0"/>
              <a:t>Before Hyperparameter Tuning</a:t>
            </a:r>
          </a:p>
        </p:txBody>
      </p:sp>
      <p:sp>
        <p:nvSpPr>
          <p:cNvPr id="12" name="TextBox 11">
            <a:extLst>
              <a:ext uri="{FF2B5EF4-FFF2-40B4-BE49-F238E27FC236}">
                <a16:creationId xmlns:a16="http://schemas.microsoft.com/office/drawing/2014/main" id="{9FEE8BE8-0973-95C5-0FEA-00748E03BC3B}"/>
              </a:ext>
            </a:extLst>
          </p:cNvPr>
          <p:cNvSpPr txBox="1"/>
          <p:nvPr/>
        </p:nvSpPr>
        <p:spPr>
          <a:xfrm>
            <a:off x="6096000" y="1061174"/>
            <a:ext cx="4791578" cy="523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txBody>
          <a:bodyPr wrap="square" rtlCol="0">
            <a:spAutoFit/>
          </a:bodyPr>
          <a:lstStyle/>
          <a:p>
            <a:r>
              <a:rPr lang="en-US" sz="2800" dirty="0"/>
              <a:t>After Hyperparameter Tuning</a:t>
            </a:r>
          </a:p>
        </p:txBody>
      </p:sp>
      <p:graphicFrame>
        <p:nvGraphicFramePr>
          <p:cNvPr id="13" name="Table 13">
            <a:extLst>
              <a:ext uri="{FF2B5EF4-FFF2-40B4-BE49-F238E27FC236}">
                <a16:creationId xmlns:a16="http://schemas.microsoft.com/office/drawing/2014/main" id="{BC79E149-C1F1-1826-7E0F-66222CC1039B}"/>
              </a:ext>
            </a:extLst>
          </p:cNvPr>
          <p:cNvGraphicFramePr>
            <a:graphicFrameLocks noGrp="1"/>
          </p:cNvGraphicFramePr>
          <p:nvPr>
            <p:extLst>
              <p:ext uri="{D42A27DB-BD31-4B8C-83A1-F6EECF244321}">
                <p14:modId xmlns:p14="http://schemas.microsoft.com/office/powerpoint/2010/main" val="3292266024"/>
              </p:ext>
            </p:extLst>
          </p:nvPr>
        </p:nvGraphicFramePr>
        <p:xfrm>
          <a:off x="1395899" y="4084150"/>
          <a:ext cx="8127999" cy="2026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13572404"/>
                    </a:ext>
                  </a:extLst>
                </a:gridCol>
                <a:gridCol w="2709333">
                  <a:extLst>
                    <a:ext uri="{9D8B030D-6E8A-4147-A177-3AD203B41FA5}">
                      <a16:colId xmlns:a16="http://schemas.microsoft.com/office/drawing/2014/main" val="2927100497"/>
                    </a:ext>
                  </a:extLst>
                </a:gridCol>
                <a:gridCol w="2709333">
                  <a:extLst>
                    <a:ext uri="{9D8B030D-6E8A-4147-A177-3AD203B41FA5}">
                      <a16:colId xmlns:a16="http://schemas.microsoft.com/office/drawing/2014/main" val="2563467033"/>
                    </a:ext>
                  </a:extLst>
                </a:gridCol>
              </a:tblGrid>
              <a:tr h="370840">
                <a:tc>
                  <a:txBody>
                    <a:bodyPr/>
                    <a:lstStyle/>
                    <a:p>
                      <a:r>
                        <a:rPr lang="en-IN" dirty="0"/>
                        <a:t>Test Parameter : RFR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Before Hyperparameter Tuning : RFR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After Hyperparameter Tuning : RFR</a:t>
                      </a:r>
                    </a:p>
                    <a:p>
                      <a:endParaRPr lang="en-IN" dirty="0"/>
                    </a:p>
                  </a:txBody>
                  <a:tcPr/>
                </a:tc>
                <a:extLst>
                  <a:ext uri="{0D108BD9-81ED-4DB2-BD59-A6C34878D82A}">
                    <a16:rowId xmlns:a16="http://schemas.microsoft.com/office/drawing/2014/main" val="952097048"/>
                  </a:ext>
                </a:extLst>
              </a:tr>
              <a:tr h="370840">
                <a:tc>
                  <a:txBody>
                    <a:bodyPr/>
                    <a:lstStyle/>
                    <a:p>
                      <a:r>
                        <a:rPr lang="en-US" sz="1800" dirty="0"/>
                        <a:t>MAPE</a:t>
                      </a:r>
                      <a:endParaRPr lang="en-IN" dirty="0"/>
                    </a:p>
                  </a:txBody>
                  <a:tcPr/>
                </a:tc>
                <a:tc>
                  <a:txBody>
                    <a:bodyPr/>
                    <a:lstStyle/>
                    <a:p>
                      <a:r>
                        <a:rPr lang="en-IN" dirty="0"/>
                        <a:t>4.27</a:t>
                      </a:r>
                    </a:p>
                  </a:txBody>
                  <a:tcPr/>
                </a:tc>
                <a:tc>
                  <a:txBody>
                    <a:bodyPr/>
                    <a:lstStyle/>
                    <a:p>
                      <a:r>
                        <a:rPr lang="en-IN" dirty="0"/>
                        <a:t>11.83</a:t>
                      </a:r>
                    </a:p>
                  </a:txBody>
                  <a:tcPr/>
                </a:tc>
                <a:extLst>
                  <a:ext uri="{0D108BD9-81ED-4DB2-BD59-A6C34878D82A}">
                    <a16:rowId xmlns:a16="http://schemas.microsoft.com/office/drawing/2014/main" val="2040171076"/>
                  </a:ext>
                </a:extLst>
              </a:tr>
              <a:tr h="370840">
                <a:tc>
                  <a:txBody>
                    <a:bodyPr/>
                    <a:lstStyle/>
                    <a:p>
                      <a:r>
                        <a:rPr lang="en-US" sz="1800" dirty="0"/>
                        <a:t>Accuracy</a:t>
                      </a:r>
                      <a:endParaRPr lang="en-IN" dirty="0"/>
                    </a:p>
                  </a:txBody>
                  <a:tcPr/>
                </a:tc>
                <a:tc>
                  <a:txBody>
                    <a:bodyPr/>
                    <a:lstStyle/>
                    <a:p>
                      <a:r>
                        <a:rPr lang="en-IN" dirty="0"/>
                        <a:t>99.35</a:t>
                      </a:r>
                    </a:p>
                  </a:txBody>
                  <a:tcPr/>
                </a:tc>
                <a:tc>
                  <a:txBody>
                    <a:bodyPr/>
                    <a:lstStyle/>
                    <a:p>
                      <a:r>
                        <a:rPr lang="en-IN" dirty="0"/>
                        <a:t>96.13</a:t>
                      </a:r>
                    </a:p>
                  </a:txBody>
                  <a:tcPr/>
                </a:tc>
                <a:extLst>
                  <a:ext uri="{0D108BD9-81ED-4DB2-BD59-A6C34878D82A}">
                    <a16:rowId xmlns:a16="http://schemas.microsoft.com/office/drawing/2014/main" val="2352046955"/>
                  </a:ext>
                </a:extLst>
              </a:tr>
              <a:tr h="370840">
                <a:tc>
                  <a:txBody>
                    <a:bodyPr/>
                    <a:lstStyle/>
                    <a:p>
                      <a:r>
                        <a:rPr lang="en-US" sz="1800" dirty="0"/>
                        <a:t>RMSE</a:t>
                      </a:r>
                      <a:endParaRPr lang="en-IN" dirty="0"/>
                    </a:p>
                  </a:txBody>
                  <a:tcPr/>
                </a:tc>
                <a:tc>
                  <a:txBody>
                    <a:bodyPr/>
                    <a:lstStyle/>
                    <a:p>
                      <a:r>
                        <a:rPr lang="en-IN" dirty="0"/>
                        <a:t>931.4</a:t>
                      </a:r>
                    </a:p>
                  </a:txBody>
                  <a:tcPr/>
                </a:tc>
                <a:tc>
                  <a:txBody>
                    <a:bodyPr/>
                    <a:lstStyle/>
                    <a:p>
                      <a:r>
                        <a:rPr lang="en-IN" dirty="0"/>
                        <a:t>2282.90</a:t>
                      </a:r>
                    </a:p>
                  </a:txBody>
                  <a:tcPr/>
                </a:tc>
                <a:extLst>
                  <a:ext uri="{0D108BD9-81ED-4DB2-BD59-A6C34878D82A}">
                    <a16:rowId xmlns:a16="http://schemas.microsoft.com/office/drawing/2014/main" val="84033966"/>
                  </a:ext>
                </a:extLst>
              </a:tr>
            </a:tbl>
          </a:graphicData>
        </a:graphic>
      </p:graphicFrame>
    </p:spTree>
    <p:extLst>
      <p:ext uri="{BB962C8B-B14F-4D97-AF65-F5344CB8AC3E}">
        <p14:creationId xmlns:p14="http://schemas.microsoft.com/office/powerpoint/2010/main" val="24413953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3110</TotalTime>
  <Words>1039</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var(--jp-content-font-family)</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Ups_Inprocess03</cp:lastModifiedBy>
  <cp:revision>91</cp:revision>
  <dcterms:created xsi:type="dcterms:W3CDTF">2019-12-31T09:37:22Z</dcterms:created>
  <dcterms:modified xsi:type="dcterms:W3CDTF">2023-02-26T18:08:31Z</dcterms:modified>
</cp:coreProperties>
</file>