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8" r:id="rId4"/>
  </p:sldMasterIdLst>
  <p:notesMasterIdLst>
    <p:notesMasterId r:id="rId26"/>
  </p:notesMasterIdLst>
  <p:handoutMasterIdLst>
    <p:handoutMasterId r:id="rId27"/>
  </p:handoutMasterIdLst>
  <p:sldIdLst>
    <p:sldId id="256" r:id="rId5"/>
    <p:sldId id="257" r:id="rId6"/>
    <p:sldId id="262" r:id="rId7"/>
    <p:sldId id="323" r:id="rId8"/>
    <p:sldId id="322" r:id="rId9"/>
    <p:sldId id="319" r:id="rId10"/>
    <p:sldId id="313" r:id="rId11"/>
    <p:sldId id="324" r:id="rId12"/>
    <p:sldId id="325" r:id="rId13"/>
    <p:sldId id="326" r:id="rId14"/>
    <p:sldId id="327" r:id="rId15"/>
    <p:sldId id="267" r:id="rId16"/>
    <p:sldId id="315" r:id="rId17"/>
    <p:sldId id="328" r:id="rId18"/>
    <p:sldId id="330" r:id="rId19"/>
    <p:sldId id="329" r:id="rId20"/>
    <p:sldId id="331" r:id="rId21"/>
    <p:sldId id="320" r:id="rId22"/>
    <p:sldId id="332" r:id="rId23"/>
    <p:sldId id="31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6918E-CA3A-4089-944B-9C965E042CD6}" v="31" dt="2024-05-27T08:00:24.458"/>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6" autoAdjust="0"/>
    <p:restoredTop sz="95660" autoAdjust="0"/>
  </p:normalViewPr>
  <p:slideViewPr>
    <p:cSldViewPr snapToGrid="0">
      <p:cViewPr varScale="1">
        <p:scale>
          <a:sx n="61" d="100"/>
          <a:sy n="61" d="100"/>
        </p:scale>
        <p:origin x="788" y="60"/>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6/1/2024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6/1/2024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47466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15</a:t>
            </a:fld>
            <a:endParaRPr lang="en-US" dirty="0"/>
          </a:p>
        </p:txBody>
      </p:sp>
    </p:spTree>
    <p:extLst>
      <p:ext uri="{BB962C8B-B14F-4D97-AF65-F5344CB8AC3E}">
        <p14:creationId xmlns:p14="http://schemas.microsoft.com/office/powerpoint/2010/main" val="2978872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16</a:t>
            </a:fld>
            <a:endParaRPr lang="en-US" dirty="0"/>
          </a:p>
        </p:txBody>
      </p:sp>
    </p:spTree>
    <p:extLst>
      <p:ext uri="{BB962C8B-B14F-4D97-AF65-F5344CB8AC3E}">
        <p14:creationId xmlns:p14="http://schemas.microsoft.com/office/powerpoint/2010/main" val="392003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18</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20</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21</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4918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686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2319543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11</a:t>
            </a:fld>
            <a:endParaRPr lang="en-US" dirty="0"/>
          </a:p>
        </p:txBody>
      </p:sp>
    </p:spTree>
    <p:extLst>
      <p:ext uri="{BB962C8B-B14F-4D97-AF65-F5344CB8AC3E}">
        <p14:creationId xmlns:p14="http://schemas.microsoft.com/office/powerpoint/2010/main" val="64215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5573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26587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4297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538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03716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368568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8994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213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310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39423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9346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9471228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550213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11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561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1156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6/1/2024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E962D13F-065F-B5B5-D0E6-E5707D370EE8}"/>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E69F4739-7046-0251-2DF1-C6992306440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163D0146-2A52-A1D5-4593-B4C5EB99B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B11D10C2-7B14-DAF3-6BF2-5A8F43E9DA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53E52456-41A7-AC0D-14E1-EBCA46FA0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9F721F5B-EC05-CF43-091F-DAF14831D6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4EAA2530-7335-61C7-70D6-747F737F2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D6830C5-6699-B51E-C138-387FB43266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6FF4243D-BD79-D045-8F40-6116E0C37D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E9EC195D-83CA-FFB5-8E57-01F2F88967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134E1E14-0E7D-344A-292A-0FEE2278CC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5F7EE493-E0DB-AB06-7D9D-5AF68F7F06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5EEA1730-2FFB-87EA-EAD1-B2B5783665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1E4289FE-15AE-AB80-0279-9FEC059A9B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25151662-B32C-3EAB-F6C8-76DD978D23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3C3EE828-B477-B615-CA63-8538BE486D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7AC7C2E5-ABB8-BBAD-2355-D6D2362E06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6A22F749-ED2C-4875-608B-E377A5448F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4771A641-145D-E8E1-A9B2-69823A4D01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3F8F37-F2D6-CCBD-20FE-B22B8E4C18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AF3ABA6C-6FD2-67BB-2670-5BFDD170EC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E9B0D058-B8D1-9353-2199-A74B70392D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13A1A6A6-A997-36FF-9BD6-128BD48F102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1DB2A818-4899-91F3-6E29-A6B44792B7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06FA050E-E57A-A008-4AFC-E0A7BF4B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1AA4FDAD-E69F-B8CA-3647-41EE49D189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FA9079B0-05A2-05C9-0B71-62DA834290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B1A01482-3AC9-3B96-29F0-77E1F45A2B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18BBAE1C-A0BE-C2D0-0B21-EF53F120FE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6699894E-9D4E-38B1-7E0F-FD7E8DD87C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3F7686F1-1A2D-7362-06B5-FFFD3ACB4FE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861B3E07-B72D-1FE2-EDEA-17E925D72F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4DFA77FC-64D9-DE58-A28A-66AD9C2B326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FF768D7-8614-439F-50A9-59D51405557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374D642E-1A3B-7563-4C4C-A8886D590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BFF8C2B2-E490-A9EE-3883-FA9C8EE2469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D4EBDBA2-C991-DB59-8E58-B4D12A2576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C77A19F7-390A-587C-0735-A199D3DB0C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74CC8F53-BFF6-5AA8-554D-A3AFC16E10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C507FE88-BFE7-3491-C4ED-84BCC713C6A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5E59AEE7-2E00-DD8E-4A64-624BBBF2188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4BB12628-726F-E89A-FBAF-334733B975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2BE7A39-1897-9A9A-F597-9D75FE4A85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7C6C0069-A065-BA31-6BD7-D5AA4499F6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93CD5D7-6B2F-E9B2-9A97-ADB1AB3086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FCB8559C-9482-7A04-AFCA-0EE0336DB9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B48E5CDD-04A4-0F7F-051B-44C6F6B7FA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423FA6BC-48D6-1095-2002-196438F1D8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2D39D72-6C9D-0B9E-8A6B-E7C2286B9C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7683F3FD-E227-C358-C0FD-2FFA3C28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EC33943E-7F7F-3DD7-3721-BA4866CC6B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E45C6B72-DCCD-6EB6-132D-0FA67819DB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168015B7-C961-378D-2DC6-DC765AF0CB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DF769C9F-2362-9FBD-939F-ABDB7CBB1F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25755D6-AD5C-914E-7A62-145DBD64A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DFDDF6F8-12EA-25EC-8FC5-8A21B11F3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EBD7A53C-B52C-8CA2-F5BA-686A373E46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7CA0655A-0AF5-EEE3-ABB0-20D1BED0BDC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4FD9506A-2D60-7B40-6CF8-F96EE89F92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B7F3BA7-1A8F-076B-B5E3-818D3298FB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70B6BB27-AE08-DCF4-FC6C-B0AA459929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B8BE40A7-E371-08CD-A28A-03F591E0F5C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69E67CF8-C6BE-AFC8-E935-47A9B66A1D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9066B5CD-8B07-C124-814E-E0FCC34219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15BDA307-0487-F6F8-9712-E7E849479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FB2D68D3-0B6E-1782-F250-F235EBF13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0044EBAD-2D73-148B-C869-00D38A213E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BEA5DF87-0DFD-2540-F7AB-0E6ACB1E32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916F5E3C-9C75-F588-DE04-69C972C186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D38DF4F6-2A73-D808-991D-95439C1739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C7A2833E-2ADD-3B71-08FC-6283A81A80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FCDF8FCA-19BF-CFB5-0CCB-3EF2D7CB0A9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73B0C2F-F151-71AB-9ABE-1959C358EA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A44D14B4-5764-EFCE-FBC7-CF2D0B277A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E3756F0B-F8B3-26EE-2A7F-1C5992122C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1E4DCDD-63E6-2079-6168-1020560A912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1514E1C2-75D7-754B-9F26-F5B9066EFF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41804AAA-0E5C-F089-12DB-DA756DBC8F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2EE8038-D703-128B-70AB-CE60212607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089B8075-A4EE-CE03-6C76-DC97CFABA04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E9606914-44A7-93DD-5097-AC11FE653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AA850AAF-4BA2-57DD-6C9D-C9991F2F2F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66085E16-1D45-53C3-E48D-B7202C213A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0421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176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5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415347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41" r:id="rId20"/>
    <p:sldLayoutId id="2147483672" r:id="rId21"/>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20718" y="130399"/>
            <a:ext cx="6821214" cy="3012195"/>
          </a:xfrm>
        </p:spPr>
        <p:txBody>
          <a:bodyPr>
            <a:noAutofit/>
          </a:bodyPr>
          <a:lstStyle/>
          <a:p>
            <a:r>
              <a:rPr lang="en-US" dirty="0"/>
              <a:t>Hotel Cancellation Prediction</a:t>
            </a:r>
          </a:p>
        </p:txBody>
      </p:sp>
      <p:sp>
        <p:nvSpPr>
          <p:cNvPr id="3" name="TextBox 2">
            <a:extLst>
              <a:ext uri="{FF2B5EF4-FFF2-40B4-BE49-F238E27FC236}">
                <a16:creationId xmlns:a16="http://schemas.microsoft.com/office/drawing/2014/main" id="{A6B1D69D-5160-1D6F-939E-CB83B6FAD604}"/>
              </a:ext>
            </a:extLst>
          </p:cNvPr>
          <p:cNvSpPr txBox="1"/>
          <p:nvPr/>
        </p:nvSpPr>
        <p:spPr>
          <a:xfrm>
            <a:off x="788275" y="4508939"/>
            <a:ext cx="4929351" cy="2031325"/>
          </a:xfrm>
          <a:prstGeom prst="rect">
            <a:avLst/>
          </a:prstGeom>
          <a:noFill/>
        </p:spPr>
        <p:txBody>
          <a:bodyPr wrap="square" rtlCol="0">
            <a:spAutoFit/>
          </a:bodyPr>
          <a:lstStyle/>
          <a:p>
            <a:r>
              <a:rPr lang="en-US" dirty="0"/>
              <a:t>                                  By:</a:t>
            </a:r>
          </a:p>
          <a:p>
            <a:endParaRPr lang="en-US" dirty="0"/>
          </a:p>
          <a:p>
            <a:r>
              <a:rPr lang="en-US" dirty="0">
                <a:solidFill>
                  <a:schemeClr val="tx2"/>
                </a:solidFill>
              </a:rPr>
              <a:t>Yogendra Sharma        Ishank Vishnoi</a:t>
            </a:r>
          </a:p>
          <a:p>
            <a:endParaRPr lang="en-US" dirty="0">
              <a:solidFill>
                <a:schemeClr val="tx2"/>
              </a:solidFill>
            </a:endParaRPr>
          </a:p>
          <a:p>
            <a:r>
              <a:rPr lang="en-US" dirty="0">
                <a:solidFill>
                  <a:schemeClr val="tx2"/>
                </a:solidFill>
              </a:rPr>
              <a:t>Trupti Koli                      Rahaf Perween</a:t>
            </a:r>
          </a:p>
          <a:p>
            <a:endParaRPr lang="en-US" dirty="0">
              <a:solidFill>
                <a:schemeClr val="tx2"/>
              </a:solidFill>
            </a:endParaRPr>
          </a:p>
          <a:p>
            <a:r>
              <a:rPr lang="en-US" dirty="0">
                <a:solidFill>
                  <a:schemeClr val="tx2"/>
                </a:solidFill>
              </a:rPr>
              <a:t>                   Gaurav Pande</a:t>
            </a:r>
            <a:endParaRPr lang="en-IN" dirty="0">
              <a:solidFill>
                <a:schemeClr val="tx2"/>
              </a:solidFill>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2C3E-FE0D-19F7-9213-37B9128D36CE}"/>
              </a:ext>
            </a:extLst>
          </p:cNvPr>
          <p:cNvSpPr>
            <a:spLocks noGrp="1"/>
          </p:cNvSpPr>
          <p:nvPr>
            <p:ph type="title"/>
          </p:nvPr>
        </p:nvSpPr>
        <p:spPr/>
        <p:txBody>
          <a:bodyPr/>
          <a:lstStyle/>
          <a:p>
            <a:r>
              <a:rPr lang="en-IN" dirty="0"/>
              <a:t>Parameters Tuned</a:t>
            </a:r>
          </a:p>
        </p:txBody>
      </p:sp>
      <p:sp>
        <p:nvSpPr>
          <p:cNvPr id="7" name="Rectangle 4">
            <a:extLst>
              <a:ext uri="{FF2B5EF4-FFF2-40B4-BE49-F238E27FC236}">
                <a16:creationId xmlns:a16="http://schemas.microsoft.com/office/drawing/2014/main" id="{8FC4FD00-8BC8-FDF4-589F-541731DF376E}"/>
              </a:ext>
            </a:extLst>
          </p:cNvPr>
          <p:cNvSpPr>
            <a:spLocks noGrp="1" noChangeArrowheads="1"/>
          </p:cNvSpPr>
          <p:nvPr>
            <p:ph idx="10"/>
          </p:nvPr>
        </p:nvSpPr>
        <p:spPr bwMode="auto">
          <a:xfrm>
            <a:off x="568162" y="2834414"/>
            <a:ext cx="917492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n_estimators</a:t>
            </a:r>
            <a:r>
              <a:rPr kumimoji="0" lang="en-US" altLang="en-US" b="0" i="0" u="none" strike="noStrike" cap="none" normalizeH="0" baseline="0" dirty="0">
                <a:ln>
                  <a:noFill/>
                </a:ln>
                <a:solidFill>
                  <a:schemeClr val="tx1"/>
                </a:solidFill>
                <a:effectLst/>
              </a:rPr>
              <a:t>:         Number of boosting rounds.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learning_rate</a:t>
            </a:r>
            <a:r>
              <a:rPr kumimoji="0" lang="en-US" altLang="en-US" b="0" i="0" u="none" strike="noStrike" cap="none" normalizeH="0" baseline="0" dirty="0">
                <a:ln>
                  <a:noFill/>
                </a:ln>
                <a:solidFill>
                  <a:schemeClr val="tx1"/>
                </a:solidFill>
                <a:effectLst/>
              </a:rPr>
              <a:t>: 	    Step size shrinkage used to prevent overfitting.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max_depth</a:t>
            </a:r>
            <a:r>
              <a:rPr kumimoji="0" lang="en-US" altLang="en-US" b="0" i="0" u="none" strike="noStrike" cap="none" normalizeH="0" baseline="0" dirty="0">
                <a:ln>
                  <a:noFill/>
                </a:ln>
                <a:solidFill>
                  <a:schemeClr val="tx1"/>
                </a:solidFill>
                <a:effectLst/>
              </a:rPr>
              <a:t>: 	    Maximum depth of a tree.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min_child_weight</a:t>
            </a:r>
            <a:r>
              <a:rPr kumimoji="0" lang="en-US" altLang="en-US" b="0" i="0" u="none" strike="noStrike" cap="none" normalizeH="0" baseline="0" dirty="0">
                <a:ln>
                  <a:noFill/>
                </a:ln>
                <a:solidFill>
                  <a:schemeClr val="tx1"/>
                </a:solidFill>
                <a:effectLst/>
              </a:rPr>
              <a:t>: Minimum sum of instance weight (hessian) needed in a child.</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12427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462643" y="995761"/>
            <a:ext cx="5160757" cy="812018"/>
          </a:xfrm>
        </p:spPr>
        <p:txBody>
          <a:bodyPr>
            <a:normAutofit fontScale="90000"/>
          </a:bodyPr>
          <a:lstStyle/>
          <a:p>
            <a:r>
              <a:rPr lang="en-IN" dirty="0"/>
              <a:t>Feature Engineering</a:t>
            </a:r>
            <a:endParaRPr lang="en-US" dirty="0"/>
          </a:p>
        </p:txBody>
      </p:sp>
      <p:sp>
        <p:nvSpPr>
          <p:cNvPr id="6" name="Rectangle 3">
            <a:extLst>
              <a:ext uri="{FF2B5EF4-FFF2-40B4-BE49-F238E27FC236}">
                <a16:creationId xmlns:a16="http://schemas.microsoft.com/office/drawing/2014/main" id="{25CE2B11-0077-96BE-7C46-71F124B8AEE4}"/>
              </a:ext>
            </a:extLst>
          </p:cNvPr>
          <p:cNvSpPr>
            <a:spLocks noChangeArrowheads="1"/>
          </p:cNvSpPr>
          <p:nvPr/>
        </p:nvSpPr>
        <p:spPr bwMode="auto">
          <a:xfrm>
            <a:off x="1" y="2571416"/>
            <a:ext cx="6096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Arial" panose="020B0604020202020204" pitchFamily="34" charset="0"/>
              </a:rPr>
              <a:t>booking_flexibility_score</a:t>
            </a:r>
            <a:r>
              <a:rPr kumimoji="0" lang="en-US" altLang="en-US" sz="1800" b="0" i="0" u="none" strike="noStrike" cap="none" normalizeH="0" baseline="0" dirty="0">
                <a:ln>
                  <a:noFill/>
                </a:ln>
                <a:solidFill>
                  <a:schemeClr val="tx1"/>
                </a:solidFill>
                <a:effectLst/>
                <a:latin typeface="Arial" panose="020B0604020202020204" pitchFamily="34" charset="0"/>
              </a:rPr>
              <a:t>: A score combining lead time, length of stay, and previous cancellations.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booking_stability_indicator</a:t>
            </a:r>
            <a:r>
              <a:rPr kumimoji="0" lang="en-US" altLang="en-US" sz="1800" b="0" i="0" u="none" strike="noStrike" cap="none" normalizeH="0" baseline="0" dirty="0">
                <a:ln>
                  <a:noFill/>
                </a:ln>
                <a:solidFill>
                  <a:schemeClr val="tx1"/>
                </a:solidFill>
                <a:effectLst/>
                <a:latin typeface="Arial" panose="020B0604020202020204" pitchFamily="34" charset="0"/>
              </a:rPr>
              <a:t>: An indicator combining lead time, length of stay, and room type.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weather_impact_index</a:t>
            </a:r>
            <a:r>
              <a:rPr kumimoji="0" lang="en-US" altLang="en-US" sz="1800" b="0" i="0" u="none" strike="noStrike" cap="none" normalizeH="0" baseline="0" dirty="0">
                <a:ln>
                  <a:noFill/>
                </a:ln>
                <a:solidFill>
                  <a:schemeClr val="tx1"/>
                </a:solidFill>
                <a:effectLst/>
                <a:latin typeface="Arial" panose="020B0604020202020204" pitchFamily="34" charset="0"/>
              </a:rPr>
              <a:t>: An index combining temperature and precipitation impact.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competitive_pricing_gap</a:t>
            </a:r>
            <a:r>
              <a:rPr kumimoji="0" lang="en-US" altLang="en-US" sz="1800" b="0" i="0" u="none" strike="noStrike" cap="none" normalizeH="0" baseline="0" dirty="0">
                <a:ln>
                  <a:noFill/>
                </a:ln>
                <a:solidFill>
                  <a:schemeClr val="tx1"/>
                </a:solidFill>
                <a:effectLst/>
                <a:latin typeface="Arial" panose="020B0604020202020204" pitchFamily="34" charset="0"/>
              </a:rPr>
              <a:t>: The gap between competitor price and total cost. </a:t>
            </a:r>
          </a:p>
        </p:txBody>
      </p:sp>
      <p:pic>
        <p:nvPicPr>
          <p:cNvPr id="9221" name="Picture 5">
            <a:extLst>
              <a:ext uri="{FF2B5EF4-FFF2-40B4-BE49-F238E27FC236}">
                <a16:creationId xmlns:a16="http://schemas.microsoft.com/office/drawing/2014/main" id="{8046A698-0300-E9A3-001A-DC4AA67F6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1820" y="498475"/>
            <a:ext cx="5770179" cy="5859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98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wrap="square" anchor="b">
            <a:normAutofit/>
          </a:bodyPr>
          <a:lstStyle/>
          <a:p>
            <a:r>
              <a:rPr lang="en-IN" dirty="0"/>
              <a:t>Model Training and Evaluation</a:t>
            </a:r>
            <a:endParaRPr lang="en-US" dirty="0"/>
          </a:p>
        </p:txBody>
      </p:sp>
      <p:sp>
        <p:nvSpPr>
          <p:cNvPr id="7" name="Rectangle 2">
            <a:extLst>
              <a:ext uri="{FF2B5EF4-FFF2-40B4-BE49-F238E27FC236}">
                <a16:creationId xmlns:a16="http://schemas.microsoft.com/office/drawing/2014/main" id="{6BD8152A-A7A9-20CA-9FBC-09950CB67E01}"/>
              </a:ext>
            </a:extLst>
          </p:cNvPr>
          <p:cNvSpPr>
            <a:spLocks noChangeArrowheads="1"/>
          </p:cNvSpPr>
          <p:nvPr/>
        </p:nvSpPr>
        <p:spPr bwMode="auto">
          <a:xfrm>
            <a:off x="283779" y="2553890"/>
            <a:ext cx="1154035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Imputation and Encoding</a:t>
            </a:r>
            <a:r>
              <a:rPr kumimoji="0" lang="en-US" altLang="en-US" sz="1800" b="0" i="0" u="none" strike="noStrike" cap="none" normalizeH="0" baseline="0" dirty="0">
                <a:ln>
                  <a:noFill/>
                </a:ln>
                <a:solidFill>
                  <a:schemeClr val="tx1"/>
                </a:solidFill>
                <a:effectLst/>
                <a:latin typeface="Arial" panose="020B0604020202020204" pitchFamily="34" charset="0"/>
              </a:rPr>
              <a:t>: Handled missing values using </a:t>
            </a:r>
            <a:r>
              <a:rPr kumimoji="0" lang="en-US" altLang="en-US" sz="1050" b="0" i="0" u="none" strike="noStrike" cap="none" normalizeH="0" baseline="0" dirty="0" err="1">
                <a:ln>
                  <a:noFill/>
                </a:ln>
                <a:solidFill>
                  <a:schemeClr val="tx1"/>
                </a:solidFill>
                <a:effectLst/>
                <a:latin typeface="Arial Unicode MS"/>
              </a:rPr>
              <a:t>SimpleImputer</a:t>
            </a:r>
            <a:r>
              <a:rPr kumimoji="0" lang="en-US" altLang="en-US" sz="1050" b="0" i="0" u="none" strike="noStrike" cap="none" normalizeH="0" baseline="0" dirty="0">
                <a:ln>
                  <a:noFill/>
                </a:ln>
                <a:solidFill>
                  <a:schemeClr val="tx1"/>
                </a:solidFill>
                <a:effectLst/>
              </a:rPr>
              <a:t> and encoded categorical variables using </a:t>
            </a:r>
            <a:r>
              <a:rPr kumimoji="0" lang="en-US" altLang="en-US" sz="1050" b="0" i="0" u="none" strike="noStrike" cap="none" normalizeH="0" baseline="0" dirty="0" err="1">
                <a:ln>
                  <a:noFill/>
                </a:ln>
                <a:solidFill>
                  <a:schemeClr val="tx1"/>
                </a:solidFill>
                <a:effectLst/>
                <a:latin typeface="Arial Unicode MS"/>
              </a:rPr>
              <a:t>LabelEncoder</a:t>
            </a:r>
            <a:r>
              <a:rPr kumimoji="0" lang="en-US" altLang="en-US" sz="105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Train-Test Split</a:t>
            </a:r>
            <a:r>
              <a:rPr kumimoji="0" lang="en-US" altLang="en-US" sz="1800" b="0" i="0" u="none" strike="noStrike" cap="none" normalizeH="0" baseline="0" dirty="0">
                <a:ln>
                  <a:noFill/>
                </a:ln>
                <a:solidFill>
                  <a:schemeClr val="tx1"/>
                </a:solidFill>
                <a:effectLst/>
                <a:latin typeface="Arial" panose="020B0604020202020204" pitchFamily="34" charset="0"/>
              </a:rPr>
              <a:t>: 	            Split the data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Importance Analysis</a:t>
            </a:r>
            <a:r>
              <a:rPr kumimoji="0" lang="en-US" altLang="en-US" sz="1800" b="0" i="0" u="none" strike="noStrike" cap="none" normalizeH="0" baseline="0" dirty="0">
                <a:ln>
                  <a:noFill/>
                </a:ln>
                <a:solidFill>
                  <a:schemeClr val="tx1"/>
                </a:solidFill>
                <a:effectLst/>
                <a:latin typeface="Arial" panose="020B0604020202020204" pitchFamily="34" charset="0"/>
              </a:rPr>
              <a:t>:    Evaluated feature importance to understand the influence of each feature.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Hyperparameter Tuning</a:t>
            </a:r>
            <a:r>
              <a:rPr kumimoji="0" lang="en-US" altLang="en-US" sz="1800" b="0" i="0" u="none" strike="noStrike" cap="none" normalizeH="0" baseline="0" dirty="0">
                <a:ln>
                  <a:noFill/>
                </a:ln>
                <a:solidFill>
                  <a:schemeClr val="tx1"/>
                </a:solidFill>
                <a:effectLst/>
                <a:latin typeface="Arial" panose="020B0604020202020204" pitchFamily="34" charset="0"/>
              </a:rPr>
              <a:t>:            Used </a:t>
            </a:r>
            <a:r>
              <a:rPr kumimoji="0" lang="en-US" altLang="en-US" sz="1400" b="0" i="0" u="none" strike="noStrike" cap="none" normalizeH="0" baseline="0" dirty="0" err="1">
                <a:ln>
                  <a:noFill/>
                </a:ln>
                <a:solidFill>
                  <a:schemeClr val="tx1"/>
                </a:solidFill>
                <a:effectLst/>
                <a:latin typeface="Arial Unicode MS"/>
              </a:rPr>
              <a:t>GridSearchCV</a:t>
            </a:r>
            <a:r>
              <a:rPr kumimoji="0" lang="en-US" altLang="en-US" sz="1400" b="0" i="0" u="none" strike="noStrike" cap="none" normalizeH="0" baseline="0" dirty="0">
                <a:ln>
                  <a:noFill/>
                </a:ln>
                <a:solidFill>
                  <a:schemeClr val="tx1"/>
                </a:solidFill>
                <a:effectLst/>
              </a:rPr>
              <a:t> to find the best hyperparameters for each model</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r>
              <a:rPr kumimoji="0" lang="en-US" altLang="en-US" sz="1800" b="0" i="0" u="none" strike="noStrike" cap="none" normalizeH="0" baseline="0" dirty="0">
                <a:ln>
                  <a:noFill/>
                </a:ln>
                <a:solidFill>
                  <a:schemeClr val="tx1"/>
                </a:solidFill>
                <a:effectLst/>
                <a:latin typeface="Arial" panose="020B0604020202020204" pitchFamily="34" charset="0"/>
              </a:rPr>
              <a:t>:                       The best model was evaluated on the test set using </a:t>
            </a:r>
            <a:r>
              <a:rPr kumimoji="0" lang="en-US" altLang="en-US" sz="1000" b="0" i="0" u="none" strike="noStrike" cap="none" normalizeH="0" baseline="0" dirty="0" err="1">
                <a:ln>
                  <a:noFill/>
                </a:ln>
                <a:solidFill>
                  <a:schemeClr val="tx1"/>
                </a:solidFill>
                <a:effectLst/>
                <a:latin typeface="Arial Unicode MS"/>
              </a:rPr>
              <a:t>classification_report</a:t>
            </a:r>
            <a:r>
              <a:rPr kumimoji="0" lang="en-US" altLang="en-US" sz="800" b="0"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68164" y="400050"/>
            <a:ext cx="3846181" cy="661496"/>
          </a:xfrm>
        </p:spPr>
        <p:txBody>
          <a:bodyPr/>
          <a:lstStyle/>
          <a:p>
            <a:r>
              <a:rPr lang="en-IN" dirty="0" err="1"/>
              <a:t>label_encoder.pkl</a:t>
            </a:r>
            <a:endParaRPr lang="en-US" dirty="0"/>
          </a:p>
        </p:txBody>
      </p:sp>
      <p:sp>
        <p:nvSpPr>
          <p:cNvPr id="8" name="Rectangle 2">
            <a:extLst>
              <a:ext uri="{FF2B5EF4-FFF2-40B4-BE49-F238E27FC236}">
                <a16:creationId xmlns:a16="http://schemas.microsoft.com/office/drawing/2014/main" id="{D98B9715-EA50-D165-BF91-BDA7944DB9EE}"/>
              </a:ext>
            </a:extLst>
          </p:cNvPr>
          <p:cNvSpPr>
            <a:spLocks noChangeArrowheads="1"/>
          </p:cNvSpPr>
          <p:nvPr/>
        </p:nvSpPr>
        <p:spPr bwMode="auto">
          <a:xfrm>
            <a:off x="0" y="1539152"/>
            <a:ext cx="11672888" cy="487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					Consistency in Encoding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err="1">
                <a:ln>
                  <a:noFill/>
                </a:ln>
                <a:solidFill>
                  <a:schemeClr val="tx1"/>
                </a:solidFill>
                <a:effectLst/>
                <a:latin typeface="Arial Unicode MS"/>
              </a:rPr>
              <a:t>LabelEncoder</a:t>
            </a:r>
            <a:r>
              <a:rPr kumimoji="0" lang="en-US" altLang="en-US" sz="1600" b="0" i="0" u="none" strike="noStrike" cap="none" normalizeH="0" baseline="0" dirty="0">
                <a:ln>
                  <a:noFill/>
                </a:ln>
                <a:solidFill>
                  <a:schemeClr val="tx1"/>
                </a:solidFill>
                <a:effectLst/>
              </a:rPr>
              <a:t> converts categorical labels into numeric values. During training, it learns the mapping from the original labels to numeric codes.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Saving this encoder ensures that the same mapping is applied when the model is used for predictions on new data. This consistency is crucial because the model expects the same numeric codes that it was trained on.</a:t>
            </a:r>
          </a:p>
          <a:p>
            <a:pPr marL="0" marR="0" lvl="0" indent="0" algn="l" defTabSz="914400" rtl="0" eaLnBrk="0" fontAlgn="base" latinLnBrk="0" hangingPunct="0">
              <a:lnSpc>
                <a:spcPct val="100000"/>
              </a:lnSpc>
              <a:spcBef>
                <a:spcPct val="0"/>
              </a:spcBef>
              <a:spcAft>
                <a:spcPts val="600"/>
              </a:spcAft>
              <a:buClrTx/>
              <a:buSzTx/>
              <a:buFontTx/>
              <a:buChar char="•"/>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					Reproducibility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By saving the </a:t>
            </a:r>
            <a:r>
              <a:rPr kumimoji="0" lang="en-US" altLang="en-US" sz="1600" b="0" i="0" u="none" strike="noStrike" cap="none" normalizeH="0" baseline="0" dirty="0" err="1">
                <a:ln>
                  <a:noFill/>
                </a:ln>
                <a:solidFill>
                  <a:schemeClr val="tx1"/>
                </a:solidFill>
                <a:effectLst/>
                <a:latin typeface="Arial Unicode MS"/>
              </a:rPr>
              <a:t>LabelEncoder</a:t>
            </a:r>
            <a:r>
              <a:rPr kumimoji="0" lang="en-US" altLang="en-US" sz="1600" b="0" i="0" u="none" strike="noStrike" cap="none" normalizeH="0" baseline="0" dirty="0">
                <a:ln>
                  <a:noFill/>
                </a:ln>
                <a:solidFill>
                  <a:schemeClr val="tx1"/>
                </a:solidFill>
                <a:effectLst/>
              </a:rPr>
              <a:t>, you ensure that anyone using the model can reproduce the exact same encoding process, which is essential for reproducibility of the results.</a:t>
            </a:r>
          </a:p>
          <a:p>
            <a:pPr marL="0" marR="0" lvl="0" indent="0" algn="l" defTabSz="914400" rtl="0" eaLnBrk="0" fontAlgn="base" latinLnBrk="0" hangingPunct="0">
              <a:lnSpc>
                <a:spcPct val="100000"/>
              </a:lnSpc>
              <a:spcBef>
                <a:spcPct val="0"/>
              </a:spcBef>
              <a:spcAft>
                <a:spcPts val="600"/>
              </a:spcAft>
              <a:buClrTx/>
              <a:buSzTx/>
              <a:buFontTx/>
              <a:buChar char="•"/>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					Handling Unseen Data</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If new data contains categories that were not present during training, having the original encoder allows for handling such cases appropriately (e.g., assigning a special code or handling it as an unknown category).</a:t>
            </a: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86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68164" y="400050"/>
            <a:ext cx="3846181" cy="661496"/>
          </a:xfrm>
        </p:spPr>
        <p:txBody>
          <a:bodyPr/>
          <a:lstStyle/>
          <a:p>
            <a:r>
              <a:rPr lang="en-IN" dirty="0" err="1"/>
              <a:t>imputer.pkl</a:t>
            </a:r>
            <a:endParaRPr lang="en-US" dirty="0"/>
          </a:p>
        </p:txBody>
      </p:sp>
      <p:sp>
        <p:nvSpPr>
          <p:cNvPr id="4" name="Rectangle 2">
            <a:extLst>
              <a:ext uri="{FF2B5EF4-FFF2-40B4-BE49-F238E27FC236}">
                <a16:creationId xmlns:a16="http://schemas.microsoft.com/office/drawing/2014/main" id="{89CD9758-5957-ACD4-D1DC-459B6B37BC2B}"/>
              </a:ext>
            </a:extLst>
          </p:cNvPr>
          <p:cNvSpPr>
            <a:spLocks noChangeArrowheads="1"/>
          </p:cNvSpPr>
          <p:nvPr/>
        </p:nvSpPr>
        <p:spPr bwMode="auto">
          <a:xfrm>
            <a:off x="94592" y="1608109"/>
            <a:ext cx="11351172"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				Handling Missing Values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err="1">
                <a:ln>
                  <a:noFill/>
                </a:ln>
                <a:solidFill>
                  <a:schemeClr val="tx1"/>
                </a:solidFill>
                <a:effectLst/>
                <a:latin typeface="Arial Unicode MS"/>
              </a:rPr>
              <a:t>SimpleImputer</a:t>
            </a:r>
            <a:r>
              <a:rPr kumimoji="0" lang="en-US" altLang="en-US" b="0" i="0" u="none" strike="noStrike" cap="none" normalizeH="0" baseline="0" dirty="0">
                <a:ln>
                  <a:noFill/>
                </a:ln>
                <a:solidFill>
                  <a:schemeClr val="tx1"/>
                </a:solidFill>
                <a:effectLst/>
              </a:rPr>
              <a:t> is used to fill missing values in the dataset. During training, it calculates statistics (like median, mean, or mode) based on the training data.</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Saving the imputer ensures that the same statistics are used to fill missing values in new data, maintaining consistency in data preprocessing.</a:t>
            </a:r>
          </a:p>
          <a:p>
            <a:pPr marL="0" marR="0" lvl="0" indent="0" algn="l" defTabSz="914400" rtl="0" eaLnBrk="0" fontAlgn="base" latinLnBrk="0" hangingPunct="0">
              <a:lnSpc>
                <a:spcPct val="100000"/>
              </a:lnSpc>
              <a:spcBef>
                <a:spcPct val="0"/>
              </a:spcBef>
              <a:spcAft>
                <a:spcPts val="60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				Pipeline Integrity</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model’s performance relies on the preprocessing steps being exactly the same during training and inference. By saving the imputer, you can guarantee that the data fed into the model is processed in the same manner as during training.</a:t>
            </a:r>
          </a:p>
          <a:p>
            <a:pPr marL="0" marR="0" lvl="0" indent="0" algn="l" defTabSz="914400" rtl="0" eaLnBrk="0" fontAlgn="base" latinLnBrk="0" hangingPunct="0">
              <a:lnSpc>
                <a:spcPct val="100000"/>
              </a:lnSpc>
              <a:spcBef>
                <a:spcPct val="0"/>
              </a:spcBef>
              <a:spcAft>
                <a:spcPts val="60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				Future Data Processing</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When new data becomes available, the saved imputer can be used directly to preprocess the data without recalculating the statistics, ensuring that the data transformation is consistent over time.</a:t>
            </a: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92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315498" y="2835072"/>
            <a:ext cx="5160757" cy="812018"/>
          </a:xfrm>
        </p:spPr>
        <p:txBody>
          <a:bodyPr>
            <a:normAutofit fontScale="90000"/>
          </a:bodyPr>
          <a:lstStyle/>
          <a:p>
            <a:r>
              <a:rPr lang="en-IN" dirty="0"/>
              <a:t> Metric</a:t>
            </a:r>
            <a:endParaRPr lang="en-US" dirty="0"/>
          </a:p>
        </p:txBody>
      </p:sp>
      <p:sp>
        <p:nvSpPr>
          <p:cNvPr id="3" name="TextBox 2">
            <a:extLst>
              <a:ext uri="{FF2B5EF4-FFF2-40B4-BE49-F238E27FC236}">
                <a16:creationId xmlns:a16="http://schemas.microsoft.com/office/drawing/2014/main" id="{D6F58607-CF7A-8EE4-84CF-532292158481}"/>
              </a:ext>
            </a:extLst>
          </p:cNvPr>
          <p:cNvSpPr txBox="1"/>
          <p:nvPr/>
        </p:nvSpPr>
        <p:spPr>
          <a:xfrm>
            <a:off x="6069723" y="1807779"/>
            <a:ext cx="6931574" cy="3631763"/>
          </a:xfrm>
          <a:prstGeom prst="rect">
            <a:avLst/>
          </a:prstGeom>
          <a:noFill/>
        </p:spPr>
        <p:txBody>
          <a:bodyPr wrap="square">
            <a:spAutoFit/>
          </a:bodyPr>
          <a:lstStyle/>
          <a:p>
            <a:pPr rtl="0">
              <a:spcBef>
                <a:spcPts val="0"/>
              </a:spcBef>
              <a:spcAft>
                <a:spcPts val="1200"/>
              </a:spcAft>
            </a:pPr>
            <a:r>
              <a:rPr lang="en-US" sz="1800" b="1" i="0" u="none" strike="noStrike" dirty="0">
                <a:solidFill>
                  <a:srgbClr val="233A44"/>
                </a:solidFill>
                <a:effectLst/>
                <a:latin typeface="Times New Roman" panose="02020603050405020304" pitchFamily="18" charset="0"/>
              </a:rPr>
              <a:t>          Precision           recall      f1-score    support</a:t>
            </a:r>
            <a:endParaRPr lang="en-US" b="0" dirty="0">
              <a:effectLst/>
            </a:endParaRPr>
          </a:p>
          <a:p>
            <a:pPr rtl="0">
              <a:spcBef>
                <a:spcPts val="0"/>
              </a:spcBef>
              <a:spcAft>
                <a:spcPts val="1200"/>
              </a:spcAft>
            </a:pPr>
            <a:r>
              <a:rPr lang="en-US" sz="1800" b="1" i="0" u="none" strike="noStrike" dirty="0">
                <a:solidFill>
                  <a:srgbClr val="233A44"/>
                </a:solidFill>
                <a:effectLst/>
                <a:latin typeface="Times New Roman" panose="02020603050405020304" pitchFamily="18" charset="0"/>
              </a:rPr>
              <a:t> </a:t>
            </a:r>
            <a:endParaRPr lang="en-US" b="0" dirty="0">
              <a:effectLst/>
            </a:endParaRPr>
          </a:p>
          <a:p>
            <a:pPr rtl="0">
              <a:spcBef>
                <a:spcPts val="0"/>
              </a:spcBef>
              <a:spcAft>
                <a:spcPts val="1200"/>
              </a:spcAft>
            </a:pPr>
            <a:r>
              <a:rPr lang="en-US" sz="1800" b="1" i="0" u="none" strike="noStrike" dirty="0">
                <a:solidFill>
                  <a:srgbClr val="233A44"/>
                </a:solidFill>
                <a:effectLst/>
                <a:latin typeface="Times New Roman" panose="02020603050405020304" pitchFamily="18" charset="0"/>
              </a:rPr>
              <a:t>    0      	0.91  	     0.91  	      0.91          18788</a:t>
            </a:r>
            <a:br>
              <a:rPr lang="en-US" sz="1800" b="1" i="0" u="none" strike="noStrike" dirty="0">
                <a:solidFill>
                  <a:srgbClr val="233A44"/>
                </a:solidFill>
                <a:effectLst/>
                <a:latin typeface="Times New Roman" panose="02020603050405020304" pitchFamily="18" charset="0"/>
              </a:rPr>
            </a:br>
            <a:r>
              <a:rPr lang="en-US" sz="1800" b="1" i="0" u="none" strike="noStrike" dirty="0">
                <a:solidFill>
                  <a:srgbClr val="233A44"/>
                </a:solidFill>
                <a:effectLst/>
                <a:latin typeface="Times New Roman" panose="02020603050405020304" pitchFamily="18" charset="0"/>
              </a:rPr>
              <a:t>    1  	 0.85             0.84          0.85          11060</a:t>
            </a:r>
            <a:endParaRPr lang="en-US" b="0" dirty="0">
              <a:effectLst/>
            </a:endParaRPr>
          </a:p>
          <a:p>
            <a:pPr rtl="0">
              <a:spcBef>
                <a:spcPts val="0"/>
              </a:spcBef>
              <a:spcAft>
                <a:spcPts val="1200"/>
              </a:spcAft>
            </a:pPr>
            <a:r>
              <a:rPr lang="en-US" sz="1800" b="1" i="0" u="none" strike="noStrike" dirty="0">
                <a:solidFill>
                  <a:srgbClr val="233A44"/>
                </a:solidFill>
                <a:effectLst/>
                <a:latin typeface="Times New Roman" panose="02020603050405020304" pitchFamily="18" charset="0"/>
              </a:rPr>
              <a:t> </a:t>
            </a:r>
            <a:endParaRPr lang="en-US" b="0" dirty="0">
              <a:effectLst/>
            </a:endParaRPr>
          </a:p>
          <a:p>
            <a:pPr rtl="0">
              <a:spcBef>
                <a:spcPts val="0"/>
              </a:spcBef>
              <a:spcAft>
                <a:spcPts val="1200"/>
              </a:spcAft>
            </a:pPr>
            <a:r>
              <a:rPr lang="en-US" sz="1800" b="1" i="0" u="none" strike="noStrike" dirty="0">
                <a:solidFill>
                  <a:srgbClr val="233A44"/>
                </a:solidFill>
                <a:effectLst/>
                <a:latin typeface="Times New Roman" panose="02020603050405020304" pitchFamily="18" charset="0"/>
              </a:rPr>
              <a:t>accuracy                                         0.89  29848</a:t>
            </a:r>
            <a:br>
              <a:rPr lang="en-US" sz="1800" b="1" i="0" u="none" strike="noStrike" dirty="0">
                <a:solidFill>
                  <a:srgbClr val="233A44"/>
                </a:solidFill>
                <a:effectLst/>
                <a:latin typeface="Times New Roman" panose="02020603050405020304" pitchFamily="18" charset="0"/>
              </a:rPr>
            </a:br>
            <a:r>
              <a:rPr lang="en-US" sz="1800" b="1" i="0" u="none" strike="noStrike" dirty="0">
                <a:solidFill>
                  <a:srgbClr val="233A44"/>
                </a:solidFill>
                <a:effectLst/>
                <a:latin typeface="Times New Roman" panose="02020603050405020304" pitchFamily="18" charset="0"/>
              </a:rPr>
              <a:t>macro avg         	       0.89  0.88  0.89  29848</a:t>
            </a:r>
            <a:br>
              <a:rPr lang="en-US" sz="1800" b="1" i="0" u="none" strike="noStrike" dirty="0">
                <a:solidFill>
                  <a:srgbClr val="233A44"/>
                </a:solidFill>
                <a:effectLst/>
                <a:latin typeface="Times New Roman" panose="02020603050405020304" pitchFamily="18" charset="0"/>
              </a:rPr>
            </a:br>
            <a:r>
              <a:rPr lang="en-US" sz="1800" b="1" i="0" u="none" strike="noStrike" dirty="0">
                <a:solidFill>
                  <a:srgbClr val="233A44"/>
                </a:solidFill>
                <a:effectLst/>
                <a:latin typeface="Times New Roman" panose="02020603050405020304" pitchFamily="18" charset="0"/>
              </a:rPr>
              <a:t>weighted avg                 0.89   0.50  0.89  29848</a:t>
            </a:r>
            <a:endParaRPr lang="en-US" b="0" dirty="0">
              <a:effectLst/>
            </a:endParaRPr>
          </a:p>
          <a:p>
            <a:br>
              <a:rPr lang="en-US" b="0" dirty="0">
                <a:effectLst/>
              </a:rPr>
            </a:br>
            <a:endParaRPr lang="en-IN" dirty="0"/>
          </a:p>
        </p:txBody>
      </p:sp>
    </p:spTree>
    <p:extLst>
      <p:ext uri="{BB962C8B-B14F-4D97-AF65-F5344CB8AC3E}">
        <p14:creationId xmlns:p14="http://schemas.microsoft.com/office/powerpoint/2010/main" val="2898757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6854B857-58AF-9EA0-F190-02BAC5E14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36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2C3E-FE0D-19F7-9213-37B9128D36CE}"/>
              </a:ext>
            </a:extLst>
          </p:cNvPr>
          <p:cNvSpPr>
            <a:spLocks noGrp="1"/>
          </p:cNvSpPr>
          <p:nvPr>
            <p:ph type="title"/>
          </p:nvPr>
        </p:nvSpPr>
        <p:spPr/>
        <p:txBody>
          <a:bodyPr/>
          <a:lstStyle/>
          <a:p>
            <a:r>
              <a:rPr lang="en-IN" dirty="0"/>
              <a:t>Save the Model</a:t>
            </a:r>
          </a:p>
        </p:txBody>
      </p:sp>
      <p:sp>
        <p:nvSpPr>
          <p:cNvPr id="5" name="Rectangle 2">
            <a:extLst>
              <a:ext uri="{FF2B5EF4-FFF2-40B4-BE49-F238E27FC236}">
                <a16:creationId xmlns:a16="http://schemas.microsoft.com/office/drawing/2014/main" id="{1B5C7C13-170A-6849-C669-A85A772D9E7E}"/>
              </a:ext>
            </a:extLst>
          </p:cNvPr>
          <p:cNvSpPr>
            <a:spLocks noChangeArrowheads="1"/>
          </p:cNvSpPr>
          <p:nvPr/>
        </p:nvSpPr>
        <p:spPr bwMode="auto">
          <a:xfrm>
            <a:off x="220717" y="1919555"/>
            <a:ext cx="9553904"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Determine the Best Model</a:t>
            </a:r>
            <a:r>
              <a:rPr kumimoji="0" lang="en-US" altLang="en-US" sz="1600" b="0" i="0" u="none" strike="noStrike" cap="none" normalizeH="0" baseline="0" dirty="0">
                <a:ln>
                  <a:noFill/>
                </a:ln>
                <a:solidFill>
                  <a:schemeClr val="tx1"/>
                </a:solidFill>
                <a:effectLst/>
                <a:latin typeface="Arial" panose="020B0604020202020204" pitchFamily="34" charset="0"/>
              </a:rPr>
              <a:t>: After hyperparameter tuning, select the best model based on the   performance metrics.</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Save the Model</a:t>
            </a:r>
            <a:r>
              <a:rPr kumimoji="0" lang="en-US" altLang="en-US" sz="1600" b="0" i="0" u="none" strike="noStrike" cap="none" normalizeH="0" baseline="0" dirty="0">
                <a:ln>
                  <a:noFill/>
                </a:ln>
                <a:solidFill>
                  <a:schemeClr val="tx1"/>
                </a:solidFill>
                <a:effectLst/>
                <a:latin typeface="Arial" panose="020B0604020202020204" pitchFamily="34" charset="0"/>
              </a:rPr>
              <a:t>: Use </a:t>
            </a:r>
            <a:r>
              <a:rPr kumimoji="0" lang="en-US" altLang="en-US" sz="1600" b="0" i="0" u="none" strike="noStrike" cap="none" normalizeH="0" baseline="0" dirty="0">
                <a:ln>
                  <a:noFill/>
                </a:ln>
                <a:solidFill>
                  <a:schemeClr val="tx1"/>
                </a:solidFill>
                <a:effectLst/>
                <a:latin typeface="Arial Unicode MS"/>
              </a:rPr>
              <a:t>joblib.dump</a:t>
            </a:r>
            <a:r>
              <a:rPr kumimoji="0" lang="en-US" altLang="en-US" sz="1600" b="0" i="0" u="none" strike="noStrike" cap="none" normalizeH="0" baseline="0" dirty="0">
                <a:ln>
                  <a:noFill/>
                </a:ln>
                <a:solidFill>
                  <a:schemeClr val="tx1"/>
                </a:solidFill>
                <a:effectLst/>
              </a:rPr>
              <a:t> to serialize the model object to a file.</a:t>
            </a:r>
            <a:r>
              <a:rPr kumimoji="0" lang="en-US" altLang="en-US" sz="1600" b="0" i="0" u="none" strike="noStrike" cap="none" normalizeH="0" baseline="0" dirty="0">
                <a:ln>
                  <a:noFill/>
                </a:ln>
                <a:solidFill>
                  <a:schemeClr val="tx1"/>
                </a:solidFill>
                <a:effectLst/>
                <a:latin typeface="Arial" panose="020B0604020202020204" pitchFamily="34" charset="0"/>
              </a:rPr>
              <a:t> (hotel_booking_model.pkl)</a:t>
            </a:r>
          </a:p>
        </p:txBody>
      </p:sp>
      <p:sp>
        <p:nvSpPr>
          <p:cNvPr id="8" name="TextBox 7">
            <a:extLst>
              <a:ext uri="{FF2B5EF4-FFF2-40B4-BE49-F238E27FC236}">
                <a16:creationId xmlns:a16="http://schemas.microsoft.com/office/drawing/2014/main" id="{423D7198-B7C3-1936-12DC-BB82BFF7FE8B}"/>
              </a:ext>
            </a:extLst>
          </p:cNvPr>
          <p:cNvSpPr txBox="1"/>
          <p:nvPr/>
        </p:nvSpPr>
        <p:spPr>
          <a:xfrm>
            <a:off x="220716" y="3429000"/>
            <a:ext cx="8995167" cy="3200876"/>
          </a:xfrm>
          <a:prstGeom prst="rect">
            <a:avLst/>
          </a:prstGeom>
          <a:noFill/>
        </p:spPr>
        <p:txBody>
          <a:bodyPr wrap="square">
            <a:spAutoFit/>
          </a:bodyPr>
          <a:lstStyle/>
          <a:p>
            <a:pPr>
              <a:spcAft>
                <a:spcPts val="600"/>
              </a:spcAft>
            </a:pPr>
            <a:r>
              <a:rPr lang="en-US" b="1" dirty="0"/>
              <a:t>Why Save the Model?</a:t>
            </a:r>
          </a:p>
          <a:p>
            <a:pPr>
              <a:spcAft>
                <a:spcPts val="600"/>
              </a:spcAft>
            </a:pPr>
            <a:endParaRPr lang="en-US" b="1" dirty="0"/>
          </a:p>
          <a:p>
            <a:pPr>
              <a:spcAft>
                <a:spcPts val="1200"/>
              </a:spcAft>
              <a:buFont typeface="+mj-lt"/>
              <a:buAutoNum type="arabicPeriod"/>
            </a:pPr>
            <a:r>
              <a:rPr lang="en-US" b="1" dirty="0"/>
              <a:t>Reusability</a:t>
            </a:r>
            <a:r>
              <a:rPr lang="en-US" dirty="0"/>
              <a:t>: You can load the model later to make predictions on new data.</a:t>
            </a:r>
          </a:p>
          <a:p>
            <a:pPr>
              <a:spcAft>
                <a:spcPts val="1200"/>
              </a:spcAft>
              <a:buFont typeface="+mj-lt"/>
              <a:buAutoNum type="arabicPeriod"/>
            </a:pPr>
            <a:r>
              <a:rPr lang="en-US" b="1" dirty="0"/>
              <a:t>Deployment</a:t>
            </a:r>
            <a:r>
              <a:rPr lang="en-US" dirty="0"/>
              <a:t>: The saved model can be deployed in a production environment where it can serve predictions to end-users.</a:t>
            </a:r>
          </a:p>
          <a:p>
            <a:pPr>
              <a:spcAft>
                <a:spcPts val="1200"/>
              </a:spcAft>
              <a:buFont typeface="+mj-lt"/>
              <a:buAutoNum type="arabicPeriod"/>
            </a:pPr>
            <a:r>
              <a:rPr lang="en-US" b="1" dirty="0"/>
              <a:t>Consistency</a:t>
            </a:r>
            <a:r>
              <a:rPr lang="en-US" dirty="0"/>
              <a:t>: Ensures that the model you evaluated and tested is exactly the one being used in production.</a:t>
            </a:r>
          </a:p>
          <a:p>
            <a:pPr>
              <a:spcAft>
                <a:spcPts val="1200"/>
              </a:spcAft>
              <a:buFont typeface="+mj-lt"/>
              <a:buAutoNum type="arabicPeriod"/>
            </a:pPr>
            <a:r>
              <a:rPr lang="en-US" b="1" dirty="0"/>
              <a:t>Efficiency</a:t>
            </a:r>
            <a:r>
              <a:rPr lang="en-US" dirty="0"/>
              <a:t>: Avoids the need to retrain the model every time a prediction needs to be made.</a:t>
            </a:r>
          </a:p>
        </p:txBody>
      </p:sp>
    </p:spTree>
    <p:extLst>
      <p:ext uri="{BB962C8B-B14F-4D97-AF65-F5344CB8AC3E}">
        <p14:creationId xmlns:p14="http://schemas.microsoft.com/office/powerpoint/2010/main" val="405656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b">
            <a:normAutofit/>
          </a:bodyPr>
          <a:lstStyle/>
          <a:p>
            <a:r>
              <a:rPr lang="en-US" dirty="0"/>
              <a:t>DEMO</a:t>
            </a:r>
          </a:p>
        </p:txBody>
      </p:sp>
    </p:spTree>
    <p:extLst>
      <p:ext uri="{BB962C8B-B14F-4D97-AF65-F5344CB8AC3E}">
        <p14:creationId xmlns:p14="http://schemas.microsoft.com/office/powerpoint/2010/main" val="2359185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1BDFE9-A7FE-CE02-1EF4-0F5012A732B4}"/>
              </a:ext>
            </a:extLst>
          </p:cNvPr>
          <p:cNvSpPr txBox="1"/>
          <p:nvPr/>
        </p:nvSpPr>
        <p:spPr>
          <a:xfrm>
            <a:off x="2669629" y="3136612"/>
            <a:ext cx="2081048"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Usability</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14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14693" y="1481958"/>
            <a:ext cx="3389065" cy="1156137"/>
          </a:xfrm>
        </p:spPr>
        <p:txBody>
          <a:bodyPr wrap="square"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5428128" y="1064271"/>
            <a:ext cx="5765389" cy="5252447"/>
          </a:xfrm>
        </p:spPr>
        <p:txBody>
          <a:bodyPr>
            <a:normAutofit/>
          </a:bodyPr>
          <a:lstStyle/>
          <a:p>
            <a:r>
              <a:rPr lang="en-US" dirty="0">
                <a:latin typeface="72 Brand Black" panose="020B0A04030603020204" pitchFamily="34" charset="0"/>
              </a:rPr>
              <a:t>Introduction</a:t>
            </a:r>
          </a:p>
          <a:p>
            <a:r>
              <a:rPr lang="en-US" dirty="0">
                <a:latin typeface="72 Brand Black" panose="020B0A04030603020204" pitchFamily="34" charset="0"/>
              </a:rPr>
              <a:t>System Architecture</a:t>
            </a:r>
          </a:p>
          <a:p>
            <a:r>
              <a:rPr lang="en-US" dirty="0">
                <a:latin typeface="72 Brand Black" panose="020B0A04030603020204" pitchFamily="34" charset="0"/>
              </a:rPr>
              <a:t>Project Workflow</a:t>
            </a:r>
          </a:p>
          <a:p>
            <a:r>
              <a:rPr lang="en-US" dirty="0">
                <a:latin typeface="72 Brand Black" panose="020B0A04030603020204" pitchFamily="34" charset="0"/>
              </a:rPr>
              <a:t>Models</a:t>
            </a:r>
          </a:p>
          <a:p>
            <a:r>
              <a:rPr lang="en-US" dirty="0">
                <a:latin typeface="72 Brand Black" panose="020B0A04030603020204" pitchFamily="34" charset="0"/>
              </a:rPr>
              <a:t>Training Dataset</a:t>
            </a:r>
          </a:p>
          <a:p>
            <a:r>
              <a:rPr lang="en-US" dirty="0">
                <a:latin typeface="72 Brand Black" panose="020B0A04030603020204" pitchFamily="34" charset="0"/>
              </a:rPr>
              <a:t>Metric</a:t>
            </a:r>
          </a:p>
          <a:p>
            <a:r>
              <a:rPr lang="en-US" dirty="0">
                <a:latin typeface="72 Brand Black" panose="020B0A04030603020204" pitchFamily="34" charset="0"/>
              </a:rPr>
              <a:t>Prediction And Demo</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6875447" y="2941583"/>
            <a:ext cx="2699478" cy="974833"/>
          </a:xfrm>
        </p:spPr>
        <p:txBody>
          <a:bodyPr/>
          <a:lstStyle/>
          <a:p>
            <a:r>
              <a:rPr lang="en-US" sz="4800" dirty="0"/>
              <a:t>Q&amp;A  </a:t>
            </a:r>
          </a:p>
        </p:txBody>
      </p:sp>
    </p:spTree>
    <p:extLst>
      <p:ext uri="{BB962C8B-B14F-4D97-AF65-F5344CB8AC3E}">
        <p14:creationId xmlns:p14="http://schemas.microsoft.com/office/powerpoint/2010/main" val="3284616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66935" y="2280744"/>
            <a:ext cx="4132469" cy="823441"/>
          </a:xfrm>
        </p:spPr>
        <p:txBody>
          <a:bodyPr wrap="square" anchor="b">
            <a:normAutofit/>
          </a:bodyPr>
          <a:lstStyle/>
          <a:p>
            <a:r>
              <a:rPr lang="en-US" dirty="0"/>
              <a:t>Thank you</a:t>
            </a:r>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ctr">
            <a:normAutofit/>
          </a:bodyPr>
          <a:lstStyle/>
          <a:p>
            <a:r>
              <a:rPr lang="en-US" dirty="0">
                <a:latin typeface="72 Brand Black" panose="020B0A04030603020204" pitchFamily="34" charset="0"/>
              </a:rPr>
              <a:t>System Architecture</a:t>
            </a:r>
          </a:p>
        </p:txBody>
      </p:sp>
      <p:sp>
        <p:nvSpPr>
          <p:cNvPr id="6" name="object 4">
            <a:extLst>
              <a:ext uri="{FF2B5EF4-FFF2-40B4-BE49-F238E27FC236}">
                <a16:creationId xmlns:a16="http://schemas.microsoft.com/office/drawing/2014/main" id="{6A21EE59-ED3C-56DB-420D-49BE4B6735FC}"/>
              </a:ext>
            </a:extLst>
          </p:cNvPr>
          <p:cNvSpPr/>
          <p:nvPr/>
        </p:nvSpPr>
        <p:spPr>
          <a:xfrm>
            <a:off x="6096000" y="1310201"/>
            <a:ext cx="6019800" cy="3650682"/>
          </a:xfrm>
          <a:prstGeom prst="rect">
            <a:avLst/>
          </a:prstGeom>
          <a:blipFill>
            <a:blip r:embed="rId3" cstate="print"/>
            <a:stretch>
              <a:fillRect/>
            </a:stretch>
          </a:blipFill>
        </p:spPr>
        <p:txBody>
          <a:bodyPr wrap="square" lIns="0" tIns="0" rIns="0" bIns="0" rtlCol="0"/>
          <a:lstStyle/>
          <a:p>
            <a:endParaRPr/>
          </a:p>
        </p:txBody>
      </p:sp>
      <p:sp>
        <p:nvSpPr>
          <p:cNvPr id="3" name="Flowchart: Preparation 2">
            <a:extLst>
              <a:ext uri="{FF2B5EF4-FFF2-40B4-BE49-F238E27FC236}">
                <a16:creationId xmlns:a16="http://schemas.microsoft.com/office/drawing/2014/main" id="{44EB520A-85DD-A115-F4F4-D2F704A579D6}"/>
              </a:ext>
            </a:extLst>
          </p:cNvPr>
          <p:cNvSpPr/>
          <p:nvPr/>
        </p:nvSpPr>
        <p:spPr>
          <a:xfrm>
            <a:off x="8540151" y="3428999"/>
            <a:ext cx="1276709" cy="1160253"/>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B4B2A50-3A04-91D2-D65E-19D8B6BACC21}"/>
              </a:ext>
            </a:extLst>
          </p:cNvPr>
          <p:cNvSpPr txBox="1"/>
          <p:nvPr/>
        </p:nvSpPr>
        <p:spPr>
          <a:xfrm>
            <a:off x="8645332" y="3870625"/>
            <a:ext cx="1066346" cy="276999"/>
          </a:xfrm>
          <a:prstGeom prst="rect">
            <a:avLst/>
          </a:prstGeom>
          <a:noFill/>
        </p:spPr>
        <p:txBody>
          <a:bodyPr wrap="square" rtlCol="0">
            <a:spAutoFit/>
          </a:bodyPr>
          <a:lstStyle/>
          <a:p>
            <a:r>
              <a:rPr lang="en-US" sz="1200" dirty="0">
                <a:solidFill>
                  <a:schemeClr val="bg1"/>
                </a:solidFill>
              </a:rPr>
              <a:t>Algorithm</a:t>
            </a:r>
            <a:endParaRPr lang="en-IN" sz="1200" dirty="0">
              <a:solidFill>
                <a:schemeClr val="bg1"/>
              </a:solidFill>
            </a:endParaRPr>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399997" y="1139058"/>
            <a:ext cx="2847699" cy="745579"/>
          </a:xfrm>
        </p:spPr>
        <p:txBody>
          <a:bodyPr>
            <a:normAutofit/>
          </a:bodyPr>
          <a:lstStyle/>
          <a:p>
            <a:r>
              <a:rPr lang="en-US" sz="3600" b="0" dirty="0">
                <a:effectLst/>
                <a:latin typeface="Times New Roman" pitchFamily="18" charset="0"/>
                <a:cs typeface="Times New Roman" pitchFamily="18" charset="0"/>
              </a:rPr>
              <a:t>LIBRARIES</a:t>
            </a:r>
            <a:endParaRPr lang="en-US" sz="3600" dirty="0"/>
          </a:p>
        </p:txBody>
      </p:sp>
      <p:pic>
        <p:nvPicPr>
          <p:cNvPr id="3074" name="Picture 2" descr="NumPy CheatSheet. NumPy stands for ...">
            <a:extLst>
              <a:ext uri="{FF2B5EF4-FFF2-40B4-BE49-F238E27FC236}">
                <a16:creationId xmlns:a16="http://schemas.microsoft.com/office/drawing/2014/main" id="{919354FE-3DB5-C1FC-D19B-C6BCCFC53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274" y="2258738"/>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oblib: running Python functions as ...">
            <a:extLst>
              <a:ext uri="{FF2B5EF4-FFF2-40B4-BE49-F238E27FC236}">
                <a16:creationId xmlns:a16="http://schemas.microsoft.com/office/drawing/2014/main" id="{F30E58B3-6F1B-ABB0-2005-8D12844CE8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649" y="3611288"/>
            <a:ext cx="278130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hat is pandas?">
            <a:extLst>
              <a:ext uri="{FF2B5EF4-FFF2-40B4-BE49-F238E27FC236}">
                <a16:creationId xmlns:a16="http://schemas.microsoft.com/office/drawing/2014/main" id="{49E0D096-D23B-7E31-13FE-41CB2BC4EA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8649" y="2258738"/>
            <a:ext cx="27813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cikit-learn - Wikipedia">
            <a:extLst>
              <a:ext uri="{FF2B5EF4-FFF2-40B4-BE49-F238E27FC236}">
                <a16:creationId xmlns:a16="http://schemas.microsoft.com/office/drawing/2014/main" id="{052EE934-E27F-5E6A-2BCB-D5BF8D2103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273" y="3611288"/>
            <a:ext cx="3381376" cy="15716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XGBoost: The super star of algorithms ...">
            <a:extLst>
              <a:ext uri="{FF2B5EF4-FFF2-40B4-BE49-F238E27FC236}">
                <a16:creationId xmlns:a16="http://schemas.microsoft.com/office/drawing/2014/main" id="{5EAD712B-FF69-5047-31BB-7D08226CF3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5077" y="5182913"/>
            <a:ext cx="2854872" cy="12573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ata Visualization with Python Dash | (日本語) 株式会社ブリスウェル ベトナム">
            <a:extLst>
              <a:ext uri="{FF2B5EF4-FFF2-40B4-BE49-F238E27FC236}">
                <a16:creationId xmlns:a16="http://schemas.microsoft.com/office/drawing/2014/main" id="{A229A7AC-36E4-C8D0-7DE8-2F92962D04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7488" y="4973363"/>
            <a:ext cx="37338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14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6547339" cy="745579"/>
          </a:xfrm>
        </p:spPr>
        <p:txBody>
          <a:bodyPr>
            <a:normAutofit fontScale="90000"/>
          </a:bodyPr>
          <a:lstStyle/>
          <a:p>
            <a:r>
              <a:rPr lang="en-IN" b="0" i="0" dirty="0">
                <a:solidFill>
                  <a:srgbClr val="383838"/>
                </a:solidFill>
                <a:effectLst/>
                <a:latin typeface="Inter"/>
              </a:rPr>
              <a:t>Machine Learning Project Workflow</a:t>
            </a:r>
            <a:endParaRPr lang="en-US" dirty="0"/>
          </a:p>
        </p:txBody>
      </p:sp>
      <p:pic>
        <p:nvPicPr>
          <p:cNvPr id="2050" name="Picture 2" descr="Steps to Complete a Machine Learning Project - Analytics Vidhya">
            <a:extLst>
              <a:ext uri="{FF2B5EF4-FFF2-40B4-BE49-F238E27FC236}">
                <a16:creationId xmlns:a16="http://schemas.microsoft.com/office/drawing/2014/main" id="{9E7E4BAB-C1A0-8BB9-6A80-0928ED1A3F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20" y="1585094"/>
            <a:ext cx="964357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96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462643" y="995761"/>
            <a:ext cx="5160757" cy="1411108"/>
          </a:xfrm>
        </p:spPr>
        <p:txBody>
          <a:bodyPr>
            <a:normAutofit/>
          </a:bodyPr>
          <a:lstStyle/>
          <a:p>
            <a:r>
              <a:rPr lang="en-US" dirty="0"/>
              <a:t>Models</a:t>
            </a:r>
          </a:p>
        </p:txBody>
      </p:sp>
      <p:pic>
        <p:nvPicPr>
          <p:cNvPr id="4098" name="Picture 2" descr="20 Mistakes To Avoid When Developing Machine Learning Models">
            <a:extLst>
              <a:ext uri="{FF2B5EF4-FFF2-40B4-BE49-F238E27FC236}">
                <a16:creationId xmlns:a16="http://schemas.microsoft.com/office/drawing/2014/main" id="{01222E2A-FCDE-C233-09A3-455F0E1D9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654" y="199697"/>
            <a:ext cx="5834227" cy="63902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2569F8-6EAA-80CB-AD57-28FA2BD8F159}"/>
              </a:ext>
            </a:extLst>
          </p:cNvPr>
          <p:cNvSpPr txBox="1"/>
          <p:nvPr/>
        </p:nvSpPr>
        <p:spPr>
          <a:xfrm>
            <a:off x="924910" y="3836276"/>
            <a:ext cx="4572000" cy="923330"/>
          </a:xfrm>
          <a:prstGeom prst="rect">
            <a:avLst/>
          </a:prstGeom>
          <a:noFill/>
        </p:spPr>
        <p:txBody>
          <a:bodyPr wrap="square" rtlCol="0">
            <a:spAutoFit/>
          </a:bodyPr>
          <a:lstStyle/>
          <a:p>
            <a:pPr lvl="1"/>
            <a:r>
              <a:rPr lang="en-US" dirty="0"/>
              <a:t>RandomForestClassifier</a:t>
            </a:r>
          </a:p>
          <a:p>
            <a:pPr lvl="1"/>
            <a:endParaRPr lang="en-US" dirty="0"/>
          </a:p>
          <a:p>
            <a:pPr lvl="1"/>
            <a:r>
              <a:rPr lang="en-US" dirty="0"/>
              <a:t>XGBClassifier</a:t>
            </a:r>
            <a:endParaRPr lang="en-IN" dirty="0"/>
          </a:p>
        </p:txBody>
      </p:sp>
    </p:spTree>
    <p:extLst>
      <p:ext uri="{BB962C8B-B14F-4D97-AF65-F5344CB8AC3E}">
        <p14:creationId xmlns:p14="http://schemas.microsoft.com/office/powerpoint/2010/main" val="163442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400049"/>
            <a:ext cx="4224553" cy="1185045"/>
          </a:xfrm>
        </p:spPr>
        <p:txBody>
          <a:bodyPr>
            <a:normAutofit fontScale="90000"/>
          </a:bodyPr>
          <a:lstStyle/>
          <a:p>
            <a:r>
              <a:rPr lang="en-IN" dirty="0"/>
              <a:t>RandomForestClassifier</a:t>
            </a:r>
            <a:endParaRPr lang="en-IN" sz="3600" b="0" i="0" u="none" strike="noStrike" dirty="0">
              <a:solidFill>
                <a:srgbClr val="233A44"/>
              </a:solidFill>
              <a:effectLst/>
              <a:latin typeface="Times New Roman" panose="02020603050405020304" pitchFamily="18" charset="0"/>
            </a:endParaRPr>
          </a:p>
        </p:txBody>
      </p:sp>
      <p:sp>
        <p:nvSpPr>
          <p:cNvPr id="5" name="Rectangle 2">
            <a:extLst>
              <a:ext uri="{FF2B5EF4-FFF2-40B4-BE49-F238E27FC236}">
                <a16:creationId xmlns:a16="http://schemas.microsoft.com/office/drawing/2014/main" id="{85569ED4-2492-3C8A-10F6-A859BB41CA11}"/>
              </a:ext>
            </a:extLst>
          </p:cNvPr>
          <p:cNvSpPr>
            <a:spLocks noGrp="1" noChangeArrowheads="1"/>
          </p:cNvSpPr>
          <p:nvPr>
            <p:ph idx="10"/>
          </p:nvPr>
        </p:nvSpPr>
        <p:spPr bwMode="auto">
          <a:xfrm>
            <a:off x="568163" y="1604865"/>
            <a:ext cx="937462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is a versatile and widely-used ensemble learning method that </a:t>
            </a:r>
          </a:p>
          <a:p>
            <a:pPr marL="0" marR="0" lvl="0" indent="0" algn="l" defTabSz="914400" rtl="0" eaLnBrk="0" fontAlgn="base" latinLnBrk="0" hangingPunct="0">
              <a:lnSpc>
                <a:spcPct val="100000"/>
              </a:lnSpc>
              <a:spcBef>
                <a:spcPct val="0"/>
              </a:spcBef>
              <a:spcAft>
                <a:spcPts val="60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operates by constructing multiple decision trees during training and outputting </a:t>
            </a:r>
          </a:p>
          <a:p>
            <a:pPr marL="0" marR="0" lvl="0" indent="0" algn="l" defTabSz="914400" rtl="0" eaLnBrk="0" fontAlgn="base" latinLnBrk="0" hangingPunct="0">
              <a:lnSpc>
                <a:spcPct val="100000"/>
              </a:lnSpc>
              <a:spcBef>
                <a:spcPct val="0"/>
              </a:spcBef>
              <a:spcAft>
                <a:spcPts val="60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class that is the mode of the classes (classification) of the individual trees.</a:t>
            </a:r>
          </a:p>
          <a:p>
            <a:pPr marL="0" marR="0" lvl="0" indent="0" algn="l" defTabSz="914400" rtl="0" eaLnBrk="0" fontAlgn="base" latinLnBrk="0" hangingPunct="0">
              <a:lnSpc>
                <a:spcPct val="100000"/>
              </a:lnSpc>
              <a:spcBef>
                <a:spcPct val="0"/>
              </a:spcBef>
              <a:spcAft>
                <a:spcPts val="60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Advantages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ts val="60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Robustness</a:t>
            </a:r>
            <a:r>
              <a:rPr kumimoji="0" lang="en-US" altLang="en-US" sz="1800" b="0" i="0" u="none" strike="noStrike" cap="none" normalizeH="0" baseline="0" dirty="0">
                <a:ln>
                  <a:noFill/>
                </a:ln>
                <a:solidFill>
                  <a:schemeClr val="tx1"/>
                </a:solidFill>
                <a:effectLst/>
                <a:latin typeface="Arial" panose="020B0604020202020204" pitchFamily="34" charset="0"/>
              </a:rPr>
              <a:t>: It reduces overfitting by averaging multiple trees, leading to more generalized models.</a:t>
            </a:r>
          </a:p>
          <a:p>
            <a:pPr marL="0" marR="0" lvl="0" indent="0" algn="l" defTabSz="914400" rtl="0" eaLnBrk="0" fontAlgn="base" latinLnBrk="0" hangingPunct="0">
              <a:lnSpc>
                <a:spcPct val="100000"/>
              </a:lnSpc>
              <a:spcBef>
                <a:spcPct val="0"/>
              </a:spcBef>
              <a:spcAft>
                <a:spcPts val="60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Importance</a:t>
            </a:r>
            <a:r>
              <a:rPr kumimoji="0" lang="en-US" altLang="en-US" sz="1800" b="0" i="0" u="none" strike="noStrike" cap="none" normalizeH="0" baseline="0" dirty="0">
                <a:ln>
                  <a:noFill/>
                </a:ln>
                <a:solidFill>
                  <a:schemeClr val="tx1"/>
                </a:solidFill>
                <a:effectLst/>
                <a:latin typeface="Arial" panose="020B0604020202020204" pitchFamily="34" charset="0"/>
              </a:rPr>
              <a:t>: It provides insights into the importance of different features in the dataset.</a:t>
            </a:r>
          </a:p>
          <a:p>
            <a:pPr marL="0" marR="0" lvl="0" indent="0" algn="l" defTabSz="914400" rtl="0" eaLnBrk="0" fontAlgn="base" latinLnBrk="0" hangingPunct="0">
              <a:lnSpc>
                <a:spcPct val="100000"/>
              </a:lnSpc>
              <a:spcBef>
                <a:spcPct val="0"/>
              </a:spcBef>
              <a:spcAft>
                <a:spcPts val="60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Handling Missing Values</a:t>
            </a:r>
            <a:r>
              <a:rPr kumimoji="0" lang="en-US" altLang="en-US" sz="1800" b="0" i="0" u="none" strike="noStrike" cap="none" normalizeH="0" baseline="0" dirty="0">
                <a:ln>
                  <a:noFill/>
                </a:ln>
                <a:solidFill>
                  <a:schemeClr val="tx1"/>
                </a:solidFill>
                <a:effectLst/>
                <a:latin typeface="Arial" panose="020B0604020202020204" pitchFamily="34" charset="0"/>
              </a:rPr>
              <a:t>: It can handle missing values internally and still perform well.</a:t>
            </a:r>
          </a:p>
        </p:txBody>
      </p:sp>
    </p:spTree>
    <p:extLst>
      <p:ext uri="{BB962C8B-B14F-4D97-AF65-F5344CB8AC3E}">
        <p14:creationId xmlns:p14="http://schemas.microsoft.com/office/powerpoint/2010/main" val="194486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2C3E-FE0D-19F7-9213-37B9128D36CE}"/>
              </a:ext>
            </a:extLst>
          </p:cNvPr>
          <p:cNvSpPr>
            <a:spLocks noGrp="1"/>
          </p:cNvSpPr>
          <p:nvPr>
            <p:ph type="title"/>
          </p:nvPr>
        </p:nvSpPr>
        <p:spPr/>
        <p:txBody>
          <a:bodyPr/>
          <a:lstStyle/>
          <a:p>
            <a:r>
              <a:rPr lang="en-IN" dirty="0"/>
              <a:t>Parameters Tuned</a:t>
            </a:r>
          </a:p>
        </p:txBody>
      </p:sp>
      <p:sp>
        <p:nvSpPr>
          <p:cNvPr id="4" name="Rectangle 1">
            <a:extLst>
              <a:ext uri="{FF2B5EF4-FFF2-40B4-BE49-F238E27FC236}">
                <a16:creationId xmlns:a16="http://schemas.microsoft.com/office/drawing/2014/main" id="{A5343C52-8C40-5BCB-FF5A-103978E6207F}"/>
              </a:ext>
            </a:extLst>
          </p:cNvPr>
          <p:cNvSpPr>
            <a:spLocks noGrp="1" noChangeArrowheads="1"/>
          </p:cNvSpPr>
          <p:nvPr>
            <p:ph idx="10"/>
          </p:nvPr>
        </p:nvSpPr>
        <p:spPr bwMode="auto">
          <a:xfrm>
            <a:off x="568163" y="3205301"/>
            <a:ext cx="847770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n_estimators</a:t>
            </a:r>
            <a:r>
              <a:rPr kumimoji="0" lang="en-US" altLang="en-US" sz="1600" b="0" i="0" u="none" strike="noStrike" cap="none" normalizeH="0" baseline="0" dirty="0">
                <a:ln>
                  <a:noFill/>
                </a:ln>
                <a:solidFill>
                  <a:schemeClr val="tx1"/>
                </a:solidFill>
                <a:effectLst/>
              </a:rPr>
              <a:t>:           Number of trees in the forest.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max_depth</a:t>
            </a:r>
            <a:r>
              <a:rPr kumimoji="0" lang="en-US" altLang="en-US" sz="1600" b="0" i="0" u="none" strike="noStrike" cap="none" normalizeH="0" baseline="0" dirty="0">
                <a:ln>
                  <a:noFill/>
                </a:ln>
                <a:solidFill>
                  <a:schemeClr val="tx1"/>
                </a:solidFill>
                <a:effectLst/>
              </a:rPr>
              <a:t>:              Maximum depth of the tree.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min_samples_split</a:t>
            </a:r>
            <a:r>
              <a:rPr kumimoji="0" lang="en-US" altLang="en-US" sz="1600" b="0" i="0" u="none" strike="noStrike" cap="none" normalizeH="0" baseline="0" dirty="0">
                <a:ln>
                  <a:noFill/>
                </a:ln>
                <a:solidFill>
                  <a:schemeClr val="tx1"/>
                </a:solidFill>
                <a:effectLst/>
              </a:rPr>
              <a:t>: Minimum number of samples required to split an internal node.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min_samples_leaf</a:t>
            </a:r>
            <a:r>
              <a:rPr kumimoji="0" lang="en-US" altLang="en-US" sz="1600" b="0" i="0" u="none" strike="noStrike" cap="none" normalizeH="0" baseline="0" dirty="0">
                <a:ln>
                  <a:noFill/>
                </a:ln>
                <a:solidFill>
                  <a:schemeClr val="tx1"/>
                </a:solidFill>
                <a:effectLst/>
              </a:rPr>
              <a:t>:  Minimum number of samples required to be at a leaf node.</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2895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57653" y="746891"/>
            <a:ext cx="4224553" cy="1185045"/>
          </a:xfrm>
        </p:spPr>
        <p:txBody>
          <a:bodyPr>
            <a:normAutofit/>
          </a:bodyPr>
          <a:lstStyle/>
          <a:p>
            <a:r>
              <a:rPr lang="en-US" sz="3600" b="0" i="0" u="none" strike="noStrike" dirty="0">
                <a:solidFill>
                  <a:srgbClr val="233A44"/>
                </a:solidFill>
                <a:effectLst/>
                <a:latin typeface="Times New Roman" panose="02020603050405020304" pitchFamily="18" charset="0"/>
              </a:rPr>
              <a:t>X</a:t>
            </a:r>
            <a:r>
              <a:rPr lang="en-IN" sz="3600" b="0" i="0" u="none" strike="noStrike" dirty="0">
                <a:solidFill>
                  <a:srgbClr val="233A44"/>
                </a:solidFill>
                <a:effectLst/>
                <a:latin typeface="Times New Roman" panose="02020603050405020304" pitchFamily="18" charset="0"/>
              </a:rPr>
              <a:t>GBoost</a:t>
            </a:r>
            <a:r>
              <a:rPr lang="en-IN" dirty="0">
                <a:solidFill>
                  <a:srgbClr val="233A44"/>
                </a:solidFill>
                <a:latin typeface="Times New Roman" panose="02020603050405020304" pitchFamily="18" charset="0"/>
              </a:rPr>
              <a:t>Classifier</a:t>
            </a:r>
            <a:endParaRPr lang="en-IN" sz="3600" b="0" i="0" u="none" strike="noStrike" dirty="0">
              <a:solidFill>
                <a:srgbClr val="233A44"/>
              </a:solidFill>
              <a:effectLst/>
              <a:latin typeface="Times New Roman" panose="02020603050405020304" pitchFamily="18" charset="0"/>
            </a:endParaRPr>
          </a:p>
        </p:txBody>
      </p:sp>
      <p:sp>
        <p:nvSpPr>
          <p:cNvPr id="2" name="Content Placeholder 1">
            <a:extLst>
              <a:ext uri="{FF2B5EF4-FFF2-40B4-BE49-F238E27FC236}">
                <a16:creationId xmlns:a16="http://schemas.microsoft.com/office/drawing/2014/main" id="{5F44C1FD-8782-B95F-FA71-AE460FF4D414}"/>
              </a:ext>
            </a:extLst>
          </p:cNvPr>
          <p:cNvSpPr>
            <a:spLocks noGrp="1" noChangeArrowheads="1"/>
          </p:cNvSpPr>
          <p:nvPr>
            <p:ph idx="10"/>
          </p:nvPr>
        </p:nvSpPr>
        <p:spPr bwMode="auto">
          <a:xfrm>
            <a:off x="388883" y="1818708"/>
            <a:ext cx="955363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XGBoost (Extreme Gradient Boosting) is an efficient and scalable implementation of gradient boosting framework. It is known for its high performance and accuracy.</a:t>
            </a:r>
          </a:p>
          <a:p>
            <a:pPr marL="0" marR="0" lvl="0" indent="0" algn="l" defTabSz="914400" rtl="0" eaLnBrk="0" fontAlgn="base" latinLnBrk="0" hangingPunct="0">
              <a:lnSpc>
                <a:spcPct val="100000"/>
              </a:lnSpc>
              <a:spcBef>
                <a:spcPct val="0"/>
              </a:spcBef>
              <a:spcAft>
                <a:spcPts val="60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	Advantages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ts val="60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Efficiency</a:t>
            </a:r>
            <a:r>
              <a:rPr kumimoji="0" lang="en-US" altLang="en-US" b="0" i="0" u="none" strike="noStrike" cap="none" normalizeH="0" baseline="0" dirty="0">
                <a:ln>
                  <a:noFill/>
                </a:ln>
                <a:solidFill>
                  <a:schemeClr val="tx1"/>
                </a:solidFill>
                <a:effectLst/>
                <a:latin typeface="Arial" panose="020B0604020202020204" pitchFamily="34" charset="0"/>
              </a:rPr>
              <a:t>: It is designed to be computationally efficient and has optimizations that make it faster.</a:t>
            </a:r>
          </a:p>
          <a:p>
            <a:pPr marL="0" marR="0" lvl="0" indent="0" algn="l" defTabSz="914400" rtl="0" eaLnBrk="0" fontAlgn="base" latinLnBrk="0" hangingPunct="0">
              <a:lnSpc>
                <a:spcPct val="100000"/>
              </a:lnSpc>
              <a:spcBef>
                <a:spcPct val="0"/>
              </a:spcBef>
              <a:spcAft>
                <a:spcPts val="60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Regularization</a:t>
            </a:r>
            <a:r>
              <a:rPr kumimoji="0" lang="en-US" altLang="en-US" b="0" i="0" u="none" strike="noStrike" cap="none" normalizeH="0" baseline="0" dirty="0">
                <a:ln>
                  <a:noFill/>
                </a:ln>
                <a:solidFill>
                  <a:schemeClr val="tx1"/>
                </a:solidFill>
                <a:effectLst/>
                <a:latin typeface="Arial" panose="020B0604020202020204" pitchFamily="34" charset="0"/>
              </a:rPr>
              <a:t>: It includes L1 and L2 regularization, which helps in reducing overfitting.</a:t>
            </a:r>
          </a:p>
          <a:p>
            <a:pPr marL="0" marR="0" lvl="0" indent="0" algn="l" defTabSz="914400" rtl="0" eaLnBrk="0" fontAlgn="base" latinLnBrk="0" hangingPunct="0">
              <a:lnSpc>
                <a:spcPct val="100000"/>
              </a:lnSpc>
              <a:spcBef>
                <a:spcPct val="0"/>
              </a:spcBef>
              <a:spcAft>
                <a:spcPts val="60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Flexibility</a:t>
            </a:r>
            <a:r>
              <a:rPr kumimoji="0" lang="en-US" altLang="en-US" b="0" i="0" u="none" strike="noStrike" cap="none" normalizeH="0" baseline="0" dirty="0">
                <a:ln>
                  <a:noFill/>
                </a:ln>
                <a:solidFill>
                  <a:schemeClr val="tx1"/>
                </a:solidFill>
                <a:effectLst/>
                <a:latin typeface="Arial" panose="020B0604020202020204" pitchFamily="34" charset="0"/>
              </a:rPr>
              <a:t>: It supports various objective functions and evaluation metrics.</a:t>
            </a: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586396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986C09-F420-40AE-93AA-C368DCF73F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32DBBDF-0415-4F4A-A72F-EB449088BF3B}">
  <ds:schemaRefs>
    <ds:schemaRef ds:uri="http://schemas.microsoft.com/sharepoint/v3/contenttype/forms"/>
  </ds:schemaRefs>
</ds:datastoreItem>
</file>

<file path=customXml/itemProps3.xml><?xml version="1.0" encoding="utf-8"?>
<ds:datastoreItem xmlns:ds="http://schemas.openxmlformats.org/officeDocument/2006/customXml" ds:itemID="{05E267E2-D0C1-458E-BA40-3B641CF83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FrostyVTI</Template>
  <TotalTime>0</TotalTime>
  <Words>986</Words>
  <Application>Microsoft Office PowerPoint</Application>
  <PresentationFormat>Widescreen</PresentationFormat>
  <Paragraphs>141</Paragraphs>
  <Slides>21</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72 Brand Black</vt:lpstr>
      <vt:lpstr>Arial</vt:lpstr>
      <vt:lpstr>Arial Unicode MS</vt:lpstr>
      <vt:lpstr>Avenir Next LT Pro</vt:lpstr>
      <vt:lpstr>Calibri</vt:lpstr>
      <vt:lpstr>Goudy Old Style</vt:lpstr>
      <vt:lpstr>Inter</vt:lpstr>
      <vt:lpstr>Times New Roman</vt:lpstr>
      <vt:lpstr>Wingdings</vt:lpstr>
      <vt:lpstr>FrostyVTI</vt:lpstr>
      <vt:lpstr>Hotel Cancellation Prediction</vt:lpstr>
      <vt:lpstr>Agenda</vt:lpstr>
      <vt:lpstr>System Architecture</vt:lpstr>
      <vt:lpstr>LIBRARIES</vt:lpstr>
      <vt:lpstr>Machine Learning Project Workflow</vt:lpstr>
      <vt:lpstr>Models</vt:lpstr>
      <vt:lpstr>RandomForestClassifier</vt:lpstr>
      <vt:lpstr>Parameters Tuned</vt:lpstr>
      <vt:lpstr>XGBoostClassifier</vt:lpstr>
      <vt:lpstr>Parameters Tuned</vt:lpstr>
      <vt:lpstr>Feature Engineering</vt:lpstr>
      <vt:lpstr>Model Training and Evaluation</vt:lpstr>
      <vt:lpstr>label_encoder.pkl</vt:lpstr>
      <vt:lpstr>imputer.pkl</vt:lpstr>
      <vt:lpstr> Metric</vt:lpstr>
      <vt:lpstr>PowerPoint Presentation</vt:lpstr>
      <vt:lpstr>Save the Model</vt:lpstr>
      <vt:lpstr>DEMO</vt:lpstr>
      <vt:lpstr>PowerPoint Presentation</vt:lpstr>
      <vt:lpstr>Q&amp;A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2023-12-10T15:14:12Z</dcterms:created>
  <dcterms:modified xsi:type="dcterms:W3CDTF">2024-06-01T09:11:48Z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