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300" r:id="rId2"/>
    <p:sldId id="348" r:id="rId3"/>
    <p:sldId id="336" r:id="rId4"/>
    <p:sldId id="331" r:id="rId5"/>
    <p:sldId id="352" r:id="rId6"/>
    <p:sldId id="330" r:id="rId7"/>
    <p:sldId id="296" r:id="rId8"/>
    <p:sldId id="355" r:id="rId9"/>
    <p:sldId id="340" r:id="rId10"/>
    <p:sldId id="341" r:id="rId11"/>
    <p:sldId id="343" r:id="rId12"/>
    <p:sldId id="338" r:id="rId13"/>
    <p:sldId id="356" r:id="rId14"/>
    <p:sldId id="342" r:id="rId15"/>
    <p:sldId id="344" r:id="rId16"/>
    <p:sldId id="298" r:id="rId17"/>
    <p:sldId id="345" r:id="rId18"/>
    <p:sldId id="354" r:id="rId19"/>
    <p:sldId id="353" r:id="rId20"/>
    <p:sldId id="333" r:id="rId21"/>
    <p:sldId id="335" r:id="rId22"/>
    <p:sldId id="334" r:id="rId23"/>
    <p:sldId id="346" r:id="rId24"/>
    <p:sldId id="347" r:id="rId25"/>
    <p:sldId id="350" r:id="rId26"/>
    <p:sldId id="349" r:id="rId27"/>
    <p:sldId id="301" r:id="rId28"/>
    <p:sldId id="30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 U, Pranesh" initials="NUP" lastIdx="1" clrIdx="0">
    <p:extLst>
      <p:ext uri="{19B8F6BF-5375-455C-9EA6-DF929625EA0E}">
        <p15:presenceInfo xmlns:p15="http://schemas.microsoft.com/office/powerpoint/2012/main" userId="S-1-5-21-1407069837-2091007605-538272213-4094504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3883" autoAdjust="0"/>
  </p:normalViewPr>
  <p:slideViewPr>
    <p:cSldViewPr snapToGrid="0">
      <p:cViewPr varScale="1">
        <p:scale>
          <a:sx n="63" d="100"/>
          <a:sy n="63" d="100"/>
        </p:scale>
        <p:origin x="780" y="64"/>
      </p:cViewPr>
      <p:guideLst/>
    </p:cSldViewPr>
  </p:slideViewPr>
  <p:outlineViewPr>
    <p:cViewPr>
      <p:scale>
        <a:sx n="33" d="100"/>
        <a:sy n="33" d="100"/>
      </p:scale>
      <p:origin x="0" y="-618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B6E07-9142-4583-BBEB-227C15C4D86D}" type="datetimeFigureOut">
              <a:rPr lang="en-US" smtClean="0"/>
              <a:t>8/25/2021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E5077-7CBB-449E-985D-B2CCA514B521}" type="slidenum">
              <a:rPr lang="en-US" smtClean="0"/>
              <a:t>‹#›</a:t>
            </a:fld>
            <a:endParaRPr lang="en-US"/>
          </a:p>
        </p:txBody>
      </p:sp>
    </p:spTree>
    <p:extLst>
      <p:ext uri="{BB962C8B-B14F-4D97-AF65-F5344CB8AC3E}">
        <p14:creationId xmlns:p14="http://schemas.microsoft.com/office/powerpoint/2010/main" val="69662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E5077-7CBB-449E-985D-B2CCA514B521}" type="slidenum">
              <a:rPr lang="en-US" smtClean="0"/>
              <a:t>9</a:t>
            </a:fld>
            <a:endParaRPr lang="en-US"/>
          </a:p>
        </p:txBody>
      </p:sp>
    </p:spTree>
    <p:extLst>
      <p:ext uri="{BB962C8B-B14F-4D97-AF65-F5344CB8AC3E}">
        <p14:creationId xmlns:p14="http://schemas.microsoft.com/office/powerpoint/2010/main" val="1187068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EEC3871-6D50-40C1-8CC3-1A7914AC8603}" type="datetimeFigureOut">
              <a:rPr lang="en-US" smtClean="0"/>
              <a:t>8/25/2021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D097E1-F359-4418-AC62-5EFDBC063F87}" type="slidenum">
              <a:rPr lang="en-US" smtClean="0"/>
              <a:t>‹#›</a:t>
            </a:fld>
            <a:endParaRPr lang="en-US"/>
          </a:p>
        </p:txBody>
      </p:sp>
    </p:spTree>
    <p:extLst>
      <p:ext uri="{BB962C8B-B14F-4D97-AF65-F5344CB8AC3E}">
        <p14:creationId xmlns:p14="http://schemas.microsoft.com/office/powerpoint/2010/main" val="2564504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EC3871-6D50-40C1-8CC3-1A7914AC8603}" type="datetimeFigureOut">
              <a:rPr lang="en-US" smtClean="0"/>
              <a:t>8/25/2021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D097E1-F359-4418-AC62-5EFDBC063F87}" type="slidenum">
              <a:rPr lang="en-US" smtClean="0"/>
              <a:t>‹#›</a:t>
            </a:fld>
            <a:endParaRPr lang="en-US"/>
          </a:p>
        </p:txBody>
      </p:sp>
    </p:spTree>
    <p:extLst>
      <p:ext uri="{BB962C8B-B14F-4D97-AF65-F5344CB8AC3E}">
        <p14:creationId xmlns:p14="http://schemas.microsoft.com/office/powerpoint/2010/main" val="1619579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EC3871-6D50-40C1-8CC3-1A7914AC8603}" type="datetimeFigureOut">
              <a:rPr lang="en-US" smtClean="0"/>
              <a:t>8/25/2021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D097E1-F359-4418-AC62-5EFDBC063F87}" type="slidenum">
              <a:rPr lang="en-US" smtClean="0"/>
              <a:t>‹#›</a:t>
            </a:fld>
            <a:endParaRPr lang="en-US"/>
          </a:p>
        </p:txBody>
      </p:sp>
    </p:spTree>
    <p:extLst>
      <p:ext uri="{BB962C8B-B14F-4D97-AF65-F5344CB8AC3E}">
        <p14:creationId xmlns:p14="http://schemas.microsoft.com/office/powerpoint/2010/main" val="666171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EC3871-6D50-40C1-8CC3-1A7914AC8603}" type="datetimeFigureOut">
              <a:rPr lang="en-US" smtClean="0"/>
              <a:t>8/25/2021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D097E1-F359-4418-AC62-5EFDBC063F87}" type="slidenum">
              <a:rPr lang="en-US" smtClean="0"/>
              <a:t>‹#›</a:t>
            </a:fld>
            <a:endParaRPr lang="en-US"/>
          </a:p>
        </p:txBody>
      </p:sp>
    </p:spTree>
    <p:extLst>
      <p:ext uri="{BB962C8B-B14F-4D97-AF65-F5344CB8AC3E}">
        <p14:creationId xmlns:p14="http://schemas.microsoft.com/office/powerpoint/2010/main" val="2791200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EEC3871-6D50-40C1-8CC3-1A7914AC8603}" type="datetimeFigureOut">
              <a:rPr lang="en-US" smtClean="0"/>
              <a:t>8/25/2021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D097E1-F359-4418-AC62-5EFDBC063F87}" type="slidenum">
              <a:rPr lang="en-US" smtClean="0"/>
              <a:t>‹#›</a:t>
            </a:fld>
            <a:endParaRPr lang="en-US"/>
          </a:p>
        </p:txBody>
      </p:sp>
    </p:spTree>
    <p:extLst>
      <p:ext uri="{BB962C8B-B14F-4D97-AF65-F5344CB8AC3E}">
        <p14:creationId xmlns:p14="http://schemas.microsoft.com/office/powerpoint/2010/main" val="3043025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EEC3871-6D50-40C1-8CC3-1A7914AC8603}" type="datetimeFigureOut">
              <a:rPr lang="en-US" smtClean="0"/>
              <a:t>8/25/2021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D097E1-F359-4418-AC62-5EFDBC063F87}" type="slidenum">
              <a:rPr lang="en-US" smtClean="0"/>
              <a:t>‹#›</a:t>
            </a:fld>
            <a:endParaRPr lang="en-US"/>
          </a:p>
        </p:txBody>
      </p:sp>
    </p:spTree>
    <p:extLst>
      <p:ext uri="{BB962C8B-B14F-4D97-AF65-F5344CB8AC3E}">
        <p14:creationId xmlns:p14="http://schemas.microsoft.com/office/powerpoint/2010/main" val="2455675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EEC3871-6D50-40C1-8CC3-1A7914AC8603}" type="datetimeFigureOut">
              <a:rPr lang="en-US" smtClean="0"/>
              <a:t>8/25/2021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D097E1-F359-4418-AC62-5EFDBC063F87}" type="slidenum">
              <a:rPr lang="en-US" smtClean="0"/>
              <a:t>‹#›</a:t>
            </a:fld>
            <a:endParaRPr lang="en-US"/>
          </a:p>
        </p:txBody>
      </p:sp>
    </p:spTree>
    <p:extLst>
      <p:ext uri="{BB962C8B-B14F-4D97-AF65-F5344CB8AC3E}">
        <p14:creationId xmlns:p14="http://schemas.microsoft.com/office/powerpoint/2010/main" val="3847769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EEC3871-6D50-40C1-8CC3-1A7914AC8603}" type="datetimeFigureOut">
              <a:rPr lang="en-US" smtClean="0"/>
              <a:t>8/25/2021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D097E1-F359-4418-AC62-5EFDBC063F87}" type="slidenum">
              <a:rPr lang="en-US" smtClean="0"/>
              <a:t>‹#›</a:t>
            </a:fld>
            <a:endParaRPr lang="en-US"/>
          </a:p>
        </p:txBody>
      </p:sp>
    </p:spTree>
    <p:extLst>
      <p:ext uri="{BB962C8B-B14F-4D97-AF65-F5344CB8AC3E}">
        <p14:creationId xmlns:p14="http://schemas.microsoft.com/office/powerpoint/2010/main" val="133650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EC3871-6D50-40C1-8CC3-1A7914AC8603}" type="datetimeFigureOut">
              <a:rPr lang="en-US" smtClean="0"/>
              <a:t>8/25/2021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D097E1-F359-4418-AC62-5EFDBC063F87}" type="slidenum">
              <a:rPr lang="en-US" smtClean="0"/>
              <a:t>‹#›</a:t>
            </a:fld>
            <a:endParaRPr lang="en-US"/>
          </a:p>
        </p:txBody>
      </p:sp>
    </p:spTree>
    <p:extLst>
      <p:ext uri="{BB962C8B-B14F-4D97-AF65-F5344CB8AC3E}">
        <p14:creationId xmlns:p14="http://schemas.microsoft.com/office/powerpoint/2010/main" val="2719510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EEC3871-6D50-40C1-8CC3-1A7914AC8603}" type="datetimeFigureOut">
              <a:rPr lang="en-US" smtClean="0"/>
              <a:t>8/25/2021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D097E1-F359-4418-AC62-5EFDBC063F87}" type="slidenum">
              <a:rPr lang="en-US" smtClean="0"/>
              <a:t>‹#›</a:t>
            </a:fld>
            <a:endParaRPr lang="en-US"/>
          </a:p>
        </p:txBody>
      </p:sp>
    </p:spTree>
    <p:extLst>
      <p:ext uri="{BB962C8B-B14F-4D97-AF65-F5344CB8AC3E}">
        <p14:creationId xmlns:p14="http://schemas.microsoft.com/office/powerpoint/2010/main" val="53447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EEC3871-6D50-40C1-8CC3-1A7914AC8603}" type="datetimeFigureOut">
              <a:rPr lang="en-US" smtClean="0"/>
              <a:t>8/25/2021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D097E1-F359-4418-AC62-5EFDBC063F87}" type="slidenum">
              <a:rPr lang="en-US" smtClean="0"/>
              <a:t>‹#›</a:t>
            </a:fld>
            <a:endParaRPr lang="en-US"/>
          </a:p>
        </p:txBody>
      </p:sp>
    </p:spTree>
    <p:extLst>
      <p:ext uri="{BB962C8B-B14F-4D97-AF65-F5344CB8AC3E}">
        <p14:creationId xmlns:p14="http://schemas.microsoft.com/office/powerpoint/2010/main" val="911675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EC3871-6D50-40C1-8CC3-1A7914AC8603}" type="datetimeFigureOut">
              <a:rPr lang="en-US" smtClean="0"/>
              <a:t>8/25/2021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D097E1-F359-4418-AC62-5EFDBC063F87}" type="slidenum">
              <a:rPr lang="en-US" smtClean="0"/>
              <a:t>‹#›</a:t>
            </a:fld>
            <a:endParaRPr lang="en-US"/>
          </a:p>
        </p:txBody>
      </p:sp>
    </p:spTree>
    <p:extLst>
      <p:ext uri="{BB962C8B-B14F-4D97-AF65-F5344CB8AC3E}">
        <p14:creationId xmlns:p14="http://schemas.microsoft.com/office/powerpoint/2010/main" val="34415223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iki.labcollab.net/confluence/display/BLUETOOTH/Bluetooth+Policy+Manager+Design" TargetMode="Externa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702AC-24CC-474E-8759-F77EF124D6E9}"/>
              </a:ext>
            </a:extLst>
          </p:cNvPr>
          <p:cNvSpPr>
            <a:spLocks noGrp="1"/>
          </p:cNvSpPr>
          <p:nvPr>
            <p:ph type="title"/>
          </p:nvPr>
        </p:nvSpPr>
        <p:spPr>
          <a:xfrm>
            <a:off x="838200" y="2711450"/>
            <a:ext cx="10515600" cy="1435100"/>
          </a:xfrm>
        </p:spPr>
        <p:txBody>
          <a:bodyPr/>
          <a:lstStyle/>
          <a:p>
            <a:pPr algn="ctr"/>
            <a:r>
              <a:rPr lang="en-US" b="1" dirty="0"/>
              <a:t>BT Policy Manager</a:t>
            </a:r>
          </a:p>
        </p:txBody>
      </p:sp>
      <p:pic>
        <p:nvPicPr>
          <p:cNvPr id="4" name="Content Placeholder 3">
            <a:extLst>
              <a:ext uri="{FF2B5EF4-FFF2-40B4-BE49-F238E27FC236}">
                <a16:creationId xmlns:a16="http://schemas.microsoft.com/office/drawing/2014/main" id="{758F84D0-DB0B-4B0B-9543-BB51F9576090}"/>
              </a:ext>
            </a:extLst>
          </p:cNvPr>
          <p:cNvPicPr>
            <a:picLocks noGrp="1" noChangeAspect="1"/>
          </p:cNvPicPr>
          <p:nvPr>
            <p:ph idx="1"/>
          </p:nvPr>
        </p:nvPicPr>
        <p:blipFill>
          <a:blip r:embed="rId2"/>
          <a:stretch>
            <a:fillRect/>
          </a:stretch>
        </p:blipFill>
        <p:spPr>
          <a:xfrm>
            <a:off x="8361680" y="5496561"/>
            <a:ext cx="3180080" cy="690879"/>
          </a:xfrm>
          <a:prstGeom prst="rect">
            <a:avLst/>
          </a:prstGeom>
        </p:spPr>
      </p:pic>
      <p:sp>
        <p:nvSpPr>
          <p:cNvPr id="3" name="TextBox 2">
            <a:extLst>
              <a:ext uri="{FF2B5EF4-FFF2-40B4-BE49-F238E27FC236}">
                <a16:creationId xmlns:a16="http://schemas.microsoft.com/office/drawing/2014/main" id="{5B3C7CD3-7A4D-41F9-B373-4566A1B6B3E1}"/>
              </a:ext>
            </a:extLst>
          </p:cNvPr>
          <p:cNvSpPr txBox="1"/>
          <p:nvPr/>
        </p:nvSpPr>
        <p:spPr>
          <a:xfrm>
            <a:off x="924560" y="5657334"/>
            <a:ext cx="3545840" cy="430887"/>
          </a:xfrm>
          <a:prstGeom prst="rect">
            <a:avLst/>
          </a:prstGeom>
          <a:noFill/>
        </p:spPr>
        <p:txBody>
          <a:bodyPr wrap="square" rtlCol="0">
            <a:spAutoFit/>
          </a:bodyPr>
          <a:lstStyle/>
          <a:p>
            <a:r>
              <a:rPr lang="en-US" sz="2200" b="1" dirty="0">
                <a:solidFill>
                  <a:schemeClr val="accent5"/>
                </a:solidFill>
              </a:rPr>
              <a:t>Presenter: Pawan Vijay</a:t>
            </a:r>
          </a:p>
        </p:txBody>
      </p:sp>
    </p:spTree>
    <p:extLst>
      <p:ext uri="{BB962C8B-B14F-4D97-AF65-F5344CB8AC3E}">
        <p14:creationId xmlns:p14="http://schemas.microsoft.com/office/powerpoint/2010/main" val="1789011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4CC3E-39EA-4F4B-B0E9-B39131BF6560}"/>
              </a:ext>
            </a:extLst>
          </p:cNvPr>
          <p:cNvSpPr>
            <a:spLocks noGrp="1"/>
          </p:cNvSpPr>
          <p:nvPr>
            <p:ph type="title"/>
          </p:nvPr>
        </p:nvSpPr>
        <p:spPr/>
        <p:txBody>
          <a:bodyPr>
            <a:normAutofit/>
          </a:bodyPr>
          <a:lstStyle/>
          <a:p>
            <a:r>
              <a:rPr lang="en-US" sz="3000" dirty="0"/>
              <a:t>ONE FREE CONNECTOR WITH WHITE-LISTED REQUEST, THEN LOWER/HIGH PRIORITY CONNECTION REQUEST ADDED</a:t>
            </a:r>
          </a:p>
        </p:txBody>
      </p:sp>
      <p:pic>
        <p:nvPicPr>
          <p:cNvPr id="4" name="Content Placeholder 3">
            <a:extLst>
              <a:ext uri="{FF2B5EF4-FFF2-40B4-BE49-F238E27FC236}">
                <a16:creationId xmlns:a16="http://schemas.microsoft.com/office/drawing/2014/main" id="{8B7E3B62-38C0-4D66-99ED-5D994C0F5E9E}"/>
              </a:ext>
            </a:extLst>
          </p:cNvPr>
          <p:cNvPicPr>
            <a:picLocks noGrp="1" noChangeAspect="1"/>
          </p:cNvPicPr>
          <p:nvPr>
            <p:ph idx="1"/>
          </p:nvPr>
        </p:nvPicPr>
        <p:blipFill>
          <a:blip r:embed="rId2"/>
          <a:stretch>
            <a:fillRect/>
          </a:stretch>
        </p:blipFill>
        <p:spPr>
          <a:xfrm>
            <a:off x="903817" y="1804194"/>
            <a:ext cx="2652183" cy="1208590"/>
          </a:xfrm>
          <a:prstGeom prst="rect">
            <a:avLst/>
          </a:prstGeom>
        </p:spPr>
      </p:pic>
      <p:pic>
        <p:nvPicPr>
          <p:cNvPr id="5" name="Picture 4">
            <a:extLst>
              <a:ext uri="{FF2B5EF4-FFF2-40B4-BE49-F238E27FC236}">
                <a16:creationId xmlns:a16="http://schemas.microsoft.com/office/drawing/2014/main" id="{AE14AE0F-0844-499D-A85D-F0CDB392CD86}"/>
              </a:ext>
            </a:extLst>
          </p:cNvPr>
          <p:cNvPicPr>
            <a:picLocks noChangeAspect="1"/>
          </p:cNvPicPr>
          <p:nvPr/>
        </p:nvPicPr>
        <p:blipFill>
          <a:blip r:embed="rId3"/>
          <a:stretch>
            <a:fillRect/>
          </a:stretch>
        </p:blipFill>
        <p:spPr>
          <a:xfrm>
            <a:off x="4292600" y="1804195"/>
            <a:ext cx="2652183" cy="1199008"/>
          </a:xfrm>
          <a:prstGeom prst="rect">
            <a:avLst/>
          </a:prstGeom>
        </p:spPr>
      </p:pic>
      <p:pic>
        <p:nvPicPr>
          <p:cNvPr id="6" name="Picture 5">
            <a:extLst>
              <a:ext uri="{FF2B5EF4-FFF2-40B4-BE49-F238E27FC236}">
                <a16:creationId xmlns:a16="http://schemas.microsoft.com/office/drawing/2014/main" id="{039C019A-7F4B-4933-B037-4115A7BC4F4E}"/>
              </a:ext>
            </a:extLst>
          </p:cNvPr>
          <p:cNvPicPr>
            <a:picLocks noChangeAspect="1"/>
          </p:cNvPicPr>
          <p:nvPr/>
        </p:nvPicPr>
        <p:blipFill>
          <a:blip r:embed="rId4"/>
          <a:stretch>
            <a:fillRect/>
          </a:stretch>
        </p:blipFill>
        <p:spPr>
          <a:xfrm>
            <a:off x="903817" y="3429000"/>
            <a:ext cx="2652182" cy="1199008"/>
          </a:xfrm>
          <a:prstGeom prst="rect">
            <a:avLst/>
          </a:prstGeom>
        </p:spPr>
      </p:pic>
      <p:pic>
        <p:nvPicPr>
          <p:cNvPr id="7" name="Picture 6">
            <a:extLst>
              <a:ext uri="{FF2B5EF4-FFF2-40B4-BE49-F238E27FC236}">
                <a16:creationId xmlns:a16="http://schemas.microsoft.com/office/drawing/2014/main" id="{9D4AD827-20BA-4565-83D4-CA006E354ACE}"/>
              </a:ext>
            </a:extLst>
          </p:cNvPr>
          <p:cNvPicPr>
            <a:picLocks noChangeAspect="1"/>
          </p:cNvPicPr>
          <p:nvPr/>
        </p:nvPicPr>
        <p:blipFill>
          <a:blip r:embed="rId5"/>
          <a:stretch>
            <a:fillRect/>
          </a:stretch>
        </p:blipFill>
        <p:spPr>
          <a:xfrm>
            <a:off x="4292598" y="3429000"/>
            <a:ext cx="2652183" cy="1211629"/>
          </a:xfrm>
          <a:prstGeom prst="rect">
            <a:avLst/>
          </a:prstGeom>
        </p:spPr>
      </p:pic>
    </p:spTree>
    <p:extLst>
      <p:ext uri="{BB962C8B-B14F-4D97-AF65-F5344CB8AC3E}">
        <p14:creationId xmlns:p14="http://schemas.microsoft.com/office/powerpoint/2010/main" val="759232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83F0D-2D88-4047-81A1-C925261508AD}"/>
              </a:ext>
            </a:extLst>
          </p:cNvPr>
          <p:cNvSpPr>
            <a:spLocks noGrp="1"/>
          </p:cNvSpPr>
          <p:nvPr>
            <p:ph type="title"/>
          </p:nvPr>
        </p:nvSpPr>
        <p:spPr/>
        <p:txBody>
          <a:bodyPr>
            <a:normAutofit/>
          </a:bodyPr>
          <a:lstStyle/>
          <a:p>
            <a:r>
              <a:rPr lang="en-US" sz="3000" dirty="0"/>
              <a:t>TWO FREE CONNECTORS WITH MANY WHITE-LISTED REQUESTS, THEN ONE CONNECTED</a:t>
            </a:r>
          </a:p>
        </p:txBody>
      </p:sp>
      <p:pic>
        <p:nvPicPr>
          <p:cNvPr id="7" name="Content Placeholder 6">
            <a:extLst>
              <a:ext uri="{FF2B5EF4-FFF2-40B4-BE49-F238E27FC236}">
                <a16:creationId xmlns:a16="http://schemas.microsoft.com/office/drawing/2014/main" id="{08DCBAB6-1209-4BD5-964C-31C4C47B3FC7}"/>
              </a:ext>
            </a:extLst>
          </p:cNvPr>
          <p:cNvPicPr>
            <a:picLocks noGrp="1" noChangeAspect="1"/>
          </p:cNvPicPr>
          <p:nvPr>
            <p:ph idx="1"/>
          </p:nvPr>
        </p:nvPicPr>
        <p:blipFill>
          <a:blip r:embed="rId2"/>
          <a:stretch>
            <a:fillRect/>
          </a:stretch>
        </p:blipFill>
        <p:spPr>
          <a:xfrm>
            <a:off x="838200" y="1990989"/>
            <a:ext cx="3169825" cy="1325563"/>
          </a:xfrm>
          <a:prstGeom prst="rect">
            <a:avLst/>
          </a:prstGeom>
        </p:spPr>
      </p:pic>
      <p:pic>
        <p:nvPicPr>
          <p:cNvPr id="8" name="Picture 7">
            <a:extLst>
              <a:ext uri="{FF2B5EF4-FFF2-40B4-BE49-F238E27FC236}">
                <a16:creationId xmlns:a16="http://schemas.microsoft.com/office/drawing/2014/main" id="{0ED8F335-6279-436A-80E6-F81F255DF3A1}"/>
              </a:ext>
            </a:extLst>
          </p:cNvPr>
          <p:cNvPicPr>
            <a:picLocks noChangeAspect="1"/>
          </p:cNvPicPr>
          <p:nvPr/>
        </p:nvPicPr>
        <p:blipFill>
          <a:blip r:embed="rId3"/>
          <a:stretch>
            <a:fillRect/>
          </a:stretch>
        </p:blipFill>
        <p:spPr>
          <a:xfrm>
            <a:off x="4631266" y="1990989"/>
            <a:ext cx="3169825" cy="1322891"/>
          </a:xfrm>
          <a:prstGeom prst="rect">
            <a:avLst/>
          </a:prstGeom>
        </p:spPr>
      </p:pic>
    </p:spTree>
    <p:extLst>
      <p:ext uri="{BB962C8B-B14F-4D97-AF65-F5344CB8AC3E}">
        <p14:creationId xmlns:p14="http://schemas.microsoft.com/office/powerpoint/2010/main" val="3409051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8A23F-8E3A-4713-8DCC-B9261AF9334D}"/>
              </a:ext>
            </a:extLst>
          </p:cNvPr>
          <p:cNvSpPr>
            <a:spLocks noGrp="1"/>
          </p:cNvSpPr>
          <p:nvPr>
            <p:ph type="title"/>
          </p:nvPr>
        </p:nvSpPr>
        <p:spPr>
          <a:xfrm>
            <a:off x="838200" y="365125"/>
            <a:ext cx="10193867" cy="952943"/>
          </a:xfrm>
        </p:spPr>
        <p:txBody>
          <a:bodyPr/>
          <a:lstStyle/>
          <a:p>
            <a:r>
              <a:rPr lang="en-US" sz="3000" dirty="0" err="1"/>
              <a:t>SmartHome</a:t>
            </a:r>
            <a:r>
              <a:rPr lang="en-US" sz="3000" dirty="0"/>
              <a:t> BLE Bulb Connection Flow</a:t>
            </a:r>
            <a:r>
              <a:rPr lang="en-US" dirty="0"/>
              <a:t> </a:t>
            </a:r>
          </a:p>
        </p:txBody>
      </p:sp>
      <p:pic>
        <p:nvPicPr>
          <p:cNvPr id="5" name="Picture 4">
            <a:extLst>
              <a:ext uri="{FF2B5EF4-FFF2-40B4-BE49-F238E27FC236}">
                <a16:creationId xmlns:a16="http://schemas.microsoft.com/office/drawing/2014/main" id="{CD8CFF90-875C-4FB6-8103-731F829B40B8}"/>
              </a:ext>
            </a:extLst>
          </p:cNvPr>
          <p:cNvPicPr>
            <a:picLocks noChangeAspect="1"/>
          </p:cNvPicPr>
          <p:nvPr/>
        </p:nvPicPr>
        <p:blipFill>
          <a:blip r:embed="rId2"/>
          <a:stretch>
            <a:fillRect/>
          </a:stretch>
        </p:blipFill>
        <p:spPr>
          <a:xfrm>
            <a:off x="4194032" y="1402822"/>
            <a:ext cx="2953261" cy="1738312"/>
          </a:xfrm>
          <a:prstGeom prst="rect">
            <a:avLst/>
          </a:prstGeom>
        </p:spPr>
      </p:pic>
      <p:sp>
        <p:nvSpPr>
          <p:cNvPr id="7" name="Arrow: Right 6">
            <a:extLst>
              <a:ext uri="{FF2B5EF4-FFF2-40B4-BE49-F238E27FC236}">
                <a16:creationId xmlns:a16="http://schemas.microsoft.com/office/drawing/2014/main" id="{438179AA-8D8E-4E67-A1FD-08FAD1763810}"/>
              </a:ext>
            </a:extLst>
          </p:cNvPr>
          <p:cNvSpPr/>
          <p:nvPr/>
        </p:nvSpPr>
        <p:spPr>
          <a:xfrm>
            <a:off x="3666067" y="2271978"/>
            <a:ext cx="535925" cy="347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Content Placeholder 9">
            <a:extLst>
              <a:ext uri="{FF2B5EF4-FFF2-40B4-BE49-F238E27FC236}">
                <a16:creationId xmlns:a16="http://schemas.microsoft.com/office/drawing/2014/main" id="{39FB0CB7-347E-48A7-AA5B-179AC94E615C}"/>
              </a:ext>
            </a:extLst>
          </p:cNvPr>
          <p:cNvPicPr>
            <a:picLocks noGrp="1" noChangeAspect="1"/>
          </p:cNvPicPr>
          <p:nvPr>
            <p:ph idx="1"/>
          </p:nvPr>
        </p:nvPicPr>
        <p:blipFill>
          <a:blip r:embed="rId3"/>
          <a:stretch>
            <a:fillRect/>
          </a:stretch>
        </p:blipFill>
        <p:spPr>
          <a:xfrm>
            <a:off x="786971" y="1398939"/>
            <a:ext cx="2932437" cy="1746078"/>
          </a:xfrm>
          <a:prstGeom prst="rect">
            <a:avLst/>
          </a:prstGeom>
        </p:spPr>
      </p:pic>
      <p:pic>
        <p:nvPicPr>
          <p:cNvPr id="11" name="Picture 10">
            <a:extLst>
              <a:ext uri="{FF2B5EF4-FFF2-40B4-BE49-F238E27FC236}">
                <a16:creationId xmlns:a16="http://schemas.microsoft.com/office/drawing/2014/main" id="{AC6FABBC-1F82-498D-93BB-3A537EFFA12C}"/>
              </a:ext>
            </a:extLst>
          </p:cNvPr>
          <p:cNvPicPr>
            <a:picLocks noChangeAspect="1"/>
          </p:cNvPicPr>
          <p:nvPr/>
        </p:nvPicPr>
        <p:blipFill>
          <a:blip r:embed="rId4"/>
          <a:stretch>
            <a:fillRect/>
          </a:stretch>
        </p:blipFill>
        <p:spPr>
          <a:xfrm>
            <a:off x="7545917" y="1398939"/>
            <a:ext cx="2953261" cy="1755826"/>
          </a:xfrm>
          <a:prstGeom prst="rect">
            <a:avLst/>
          </a:prstGeom>
        </p:spPr>
      </p:pic>
      <p:sp>
        <p:nvSpPr>
          <p:cNvPr id="13" name="Arrow: Right 12">
            <a:extLst>
              <a:ext uri="{FF2B5EF4-FFF2-40B4-BE49-F238E27FC236}">
                <a16:creationId xmlns:a16="http://schemas.microsoft.com/office/drawing/2014/main" id="{90DB21EB-E430-49DC-9309-4F97CEBC611D}"/>
              </a:ext>
            </a:extLst>
          </p:cNvPr>
          <p:cNvSpPr/>
          <p:nvPr/>
        </p:nvSpPr>
        <p:spPr>
          <a:xfrm>
            <a:off x="7155254" y="2291822"/>
            <a:ext cx="390664" cy="347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19415589-ACD8-41B8-AC4F-A27B491258E4}"/>
              </a:ext>
            </a:extLst>
          </p:cNvPr>
          <p:cNvPicPr>
            <a:picLocks noChangeAspect="1"/>
          </p:cNvPicPr>
          <p:nvPr/>
        </p:nvPicPr>
        <p:blipFill>
          <a:blip r:embed="rId5"/>
          <a:stretch>
            <a:fillRect/>
          </a:stretch>
        </p:blipFill>
        <p:spPr>
          <a:xfrm>
            <a:off x="7545917" y="3427737"/>
            <a:ext cx="3048003" cy="1828802"/>
          </a:xfrm>
          <a:prstGeom prst="rect">
            <a:avLst/>
          </a:prstGeom>
        </p:spPr>
      </p:pic>
      <p:sp>
        <p:nvSpPr>
          <p:cNvPr id="15" name="Arrow: Down 14">
            <a:extLst>
              <a:ext uri="{FF2B5EF4-FFF2-40B4-BE49-F238E27FC236}">
                <a16:creationId xmlns:a16="http://schemas.microsoft.com/office/drawing/2014/main" id="{75BD40AA-66A9-475D-8CF7-4D7A7A33449D}"/>
              </a:ext>
            </a:extLst>
          </p:cNvPr>
          <p:cNvSpPr/>
          <p:nvPr/>
        </p:nvSpPr>
        <p:spPr>
          <a:xfrm>
            <a:off x="8750812" y="3187729"/>
            <a:ext cx="350053" cy="2400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a:extLst>
              <a:ext uri="{FF2B5EF4-FFF2-40B4-BE49-F238E27FC236}">
                <a16:creationId xmlns:a16="http://schemas.microsoft.com/office/drawing/2014/main" id="{29742E8C-C52C-4D77-91F6-67867F1E4685}"/>
              </a:ext>
            </a:extLst>
          </p:cNvPr>
          <p:cNvPicPr>
            <a:picLocks noChangeAspect="1"/>
          </p:cNvPicPr>
          <p:nvPr/>
        </p:nvPicPr>
        <p:blipFill>
          <a:blip r:embed="rId6"/>
          <a:stretch>
            <a:fillRect/>
          </a:stretch>
        </p:blipFill>
        <p:spPr>
          <a:xfrm>
            <a:off x="4201992" y="3427737"/>
            <a:ext cx="2961220" cy="1730379"/>
          </a:xfrm>
          <a:prstGeom prst="rect">
            <a:avLst/>
          </a:prstGeom>
        </p:spPr>
      </p:pic>
      <p:sp>
        <p:nvSpPr>
          <p:cNvPr id="19" name="Arrow: Right 18">
            <a:extLst>
              <a:ext uri="{FF2B5EF4-FFF2-40B4-BE49-F238E27FC236}">
                <a16:creationId xmlns:a16="http://schemas.microsoft.com/office/drawing/2014/main" id="{4A608026-7E64-4018-A2B6-BFF97C6E23DB}"/>
              </a:ext>
            </a:extLst>
          </p:cNvPr>
          <p:cNvSpPr/>
          <p:nvPr/>
        </p:nvSpPr>
        <p:spPr>
          <a:xfrm rot="10800000">
            <a:off x="7155253" y="4230262"/>
            <a:ext cx="390664" cy="347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a:extLst>
              <a:ext uri="{FF2B5EF4-FFF2-40B4-BE49-F238E27FC236}">
                <a16:creationId xmlns:a16="http://schemas.microsoft.com/office/drawing/2014/main" id="{C0E40F93-223E-42FE-AEBA-9E1933CD99E5}"/>
              </a:ext>
            </a:extLst>
          </p:cNvPr>
          <p:cNvPicPr>
            <a:picLocks noChangeAspect="1"/>
          </p:cNvPicPr>
          <p:nvPr/>
        </p:nvPicPr>
        <p:blipFill>
          <a:blip r:embed="rId7"/>
          <a:stretch>
            <a:fillRect/>
          </a:stretch>
        </p:blipFill>
        <p:spPr>
          <a:xfrm>
            <a:off x="758188" y="3361939"/>
            <a:ext cx="2961220" cy="1742821"/>
          </a:xfrm>
          <a:prstGeom prst="rect">
            <a:avLst/>
          </a:prstGeom>
        </p:spPr>
      </p:pic>
      <p:sp>
        <p:nvSpPr>
          <p:cNvPr id="21" name="Arrow: Right 20">
            <a:extLst>
              <a:ext uri="{FF2B5EF4-FFF2-40B4-BE49-F238E27FC236}">
                <a16:creationId xmlns:a16="http://schemas.microsoft.com/office/drawing/2014/main" id="{2A8DD7E9-9A31-4E2E-BC4C-8790B39503B2}"/>
              </a:ext>
            </a:extLst>
          </p:cNvPr>
          <p:cNvSpPr/>
          <p:nvPr/>
        </p:nvSpPr>
        <p:spPr>
          <a:xfrm rot="10800000">
            <a:off x="3705534" y="4198773"/>
            <a:ext cx="488498" cy="347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5C8A57CA-5329-42E6-A943-1BE87C5F93ED}"/>
              </a:ext>
            </a:extLst>
          </p:cNvPr>
          <p:cNvPicPr>
            <a:picLocks noChangeAspect="1"/>
          </p:cNvPicPr>
          <p:nvPr/>
        </p:nvPicPr>
        <p:blipFill>
          <a:blip r:embed="rId8"/>
          <a:stretch>
            <a:fillRect/>
          </a:stretch>
        </p:blipFill>
        <p:spPr>
          <a:xfrm>
            <a:off x="772579" y="5321682"/>
            <a:ext cx="2932437" cy="1536318"/>
          </a:xfrm>
          <a:prstGeom prst="rect">
            <a:avLst/>
          </a:prstGeom>
        </p:spPr>
      </p:pic>
      <p:pic>
        <p:nvPicPr>
          <p:cNvPr id="23" name="Picture 22">
            <a:extLst>
              <a:ext uri="{FF2B5EF4-FFF2-40B4-BE49-F238E27FC236}">
                <a16:creationId xmlns:a16="http://schemas.microsoft.com/office/drawing/2014/main" id="{0756C25A-7D1A-4D02-9EA0-E7064C050B9D}"/>
              </a:ext>
            </a:extLst>
          </p:cNvPr>
          <p:cNvPicPr>
            <a:picLocks noChangeAspect="1"/>
          </p:cNvPicPr>
          <p:nvPr/>
        </p:nvPicPr>
        <p:blipFill>
          <a:blip r:embed="rId9"/>
          <a:stretch>
            <a:fillRect/>
          </a:stretch>
        </p:blipFill>
        <p:spPr>
          <a:xfrm>
            <a:off x="4188501" y="5321682"/>
            <a:ext cx="2953261" cy="1536318"/>
          </a:xfrm>
          <a:prstGeom prst="rect">
            <a:avLst/>
          </a:prstGeom>
        </p:spPr>
      </p:pic>
      <p:sp>
        <p:nvSpPr>
          <p:cNvPr id="24" name="Arrow: Right 23">
            <a:extLst>
              <a:ext uri="{FF2B5EF4-FFF2-40B4-BE49-F238E27FC236}">
                <a16:creationId xmlns:a16="http://schemas.microsoft.com/office/drawing/2014/main" id="{2CB35175-A6BD-4739-8D80-F394FF831EEF}"/>
              </a:ext>
            </a:extLst>
          </p:cNvPr>
          <p:cNvSpPr/>
          <p:nvPr/>
        </p:nvSpPr>
        <p:spPr>
          <a:xfrm>
            <a:off x="3705534" y="5952002"/>
            <a:ext cx="488499" cy="347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Arrow: Down 24">
            <a:extLst>
              <a:ext uri="{FF2B5EF4-FFF2-40B4-BE49-F238E27FC236}">
                <a16:creationId xmlns:a16="http://schemas.microsoft.com/office/drawing/2014/main" id="{0C811CE5-9C1C-4FA1-9245-8245B14363F7}"/>
              </a:ext>
            </a:extLst>
          </p:cNvPr>
          <p:cNvSpPr/>
          <p:nvPr/>
        </p:nvSpPr>
        <p:spPr>
          <a:xfrm>
            <a:off x="2253190" y="5119754"/>
            <a:ext cx="176744" cy="2650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42366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0B41D-6CB8-4A3C-9D4A-26DA28F85BC8}"/>
              </a:ext>
            </a:extLst>
          </p:cNvPr>
          <p:cNvSpPr>
            <a:spLocks noGrp="1"/>
          </p:cNvSpPr>
          <p:nvPr>
            <p:ph type="title"/>
          </p:nvPr>
        </p:nvSpPr>
        <p:spPr/>
        <p:txBody>
          <a:bodyPr>
            <a:normAutofit/>
          </a:bodyPr>
          <a:lstStyle/>
          <a:p>
            <a:r>
              <a:rPr lang="en-US" sz="3000" dirty="0"/>
              <a:t>How to read a log</a:t>
            </a:r>
          </a:p>
        </p:txBody>
      </p:sp>
      <p:sp>
        <p:nvSpPr>
          <p:cNvPr id="3" name="Content Placeholder 2">
            <a:extLst>
              <a:ext uri="{FF2B5EF4-FFF2-40B4-BE49-F238E27FC236}">
                <a16:creationId xmlns:a16="http://schemas.microsoft.com/office/drawing/2014/main" id="{D272E01A-4C51-4FD9-9E45-4B5BA7D58558}"/>
              </a:ext>
            </a:extLst>
          </p:cNvPr>
          <p:cNvSpPr>
            <a:spLocks noGrp="1"/>
          </p:cNvSpPr>
          <p:nvPr>
            <p:ph idx="1"/>
          </p:nvPr>
        </p:nvSpPr>
        <p:spPr/>
        <p:txBody>
          <a:bodyPr>
            <a:noAutofit/>
          </a:bodyPr>
          <a:lstStyle/>
          <a:p>
            <a:pPr marL="0" indent="0">
              <a:buNone/>
            </a:pPr>
            <a:r>
              <a:rPr lang="en-US" sz="900" b="1" dirty="0"/>
              <a:t>//Connection request </a:t>
            </a:r>
          </a:p>
          <a:p>
            <a:r>
              <a:rPr lang="en-US" sz="900" b="1" dirty="0" err="1"/>
              <a:t>BtGatt.GattService</a:t>
            </a:r>
            <a:r>
              <a:rPr lang="en-US" sz="900" b="1" dirty="0"/>
              <a:t>: </a:t>
            </a:r>
            <a:r>
              <a:rPr lang="en-US" sz="900" b="1" dirty="0" err="1"/>
              <a:t>clientConnect</a:t>
            </a:r>
            <a:r>
              <a:rPr lang="en-US" sz="900" b="1" dirty="0"/>
              <a:t>() - address=D0:95:89:1A:B7:C9, </a:t>
            </a:r>
            <a:r>
              <a:rPr lang="en-US" sz="900" b="1" dirty="0" err="1"/>
              <a:t>isDirect</a:t>
            </a:r>
            <a:r>
              <a:rPr lang="en-US" sz="900" b="1" dirty="0"/>
              <a:t>=false</a:t>
            </a:r>
          </a:p>
          <a:p>
            <a:r>
              <a:rPr lang="en-US" sz="900" b="1" dirty="0" err="1"/>
              <a:t>btpm_internal</a:t>
            </a:r>
            <a:r>
              <a:rPr lang="en-US" sz="900" b="1" dirty="0"/>
              <a:t>: BTPM_BG_WHITE_L </a:t>
            </a:r>
            <a:r>
              <a:rPr lang="en-US" sz="900" b="1" dirty="0" err="1"/>
              <a:t>addr</a:t>
            </a:r>
            <a:r>
              <a:rPr lang="en-US" sz="900" b="1" dirty="0"/>
              <a:t>=D0:95:89:1A:B7:C9 </a:t>
            </a:r>
            <a:r>
              <a:rPr lang="en-US" sz="900" b="1" dirty="0" err="1"/>
              <a:t>appId</a:t>
            </a:r>
            <a:r>
              <a:rPr lang="en-US" sz="900" b="1" dirty="0"/>
              <a:t>=4 </a:t>
            </a:r>
            <a:r>
              <a:rPr lang="en-US" sz="900" b="1" dirty="0" err="1"/>
              <a:t>clientIf</a:t>
            </a:r>
            <a:r>
              <a:rPr lang="en-US" sz="900" b="1" dirty="0"/>
              <a:t>=10 </a:t>
            </a:r>
            <a:r>
              <a:rPr lang="en-US" sz="900" b="1" dirty="0" err="1"/>
              <a:t>pri</a:t>
            </a:r>
            <a:r>
              <a:rPr lang="en-US" sz="900" b="1" dirty="0"/>
              <a:t>=5 </a:t>
            </a:r>
            <a:r>
              <a:rPr lang="en-US" sz="900" b="1" dirty="0" err="1"/>
              <a:t>acl_pri</a:t>
            </a:r>
            <a:r>
              <a:rPr lang="en-US" sz="900" b="1" dirty="0"/>
              <a:t>=5 </a:t>
            </a:r>
            <a:r>
              <a:rPr lang="en-US" sz="900" b="1" dirty="0" err="1"/>
              <a:t>acl_state</a:t>
            </a:r>
            <a:r>
              <a:rPr lang="en-US" sz="900" b="1" dirty="0"/>
              <a:t>=2 </a:t>
            </a:r>
            <a:r>
              <a:rPr lang="en-US" sz="900" b="1" dirty="0" err="1"/>
              <a:t>localInit</a:t>
            </a:r>
            <a:r>
              <a:rPr lang="en-US" sz="900" b="1" dirty="0"/>
              <a:t>=0</a:t>
            </a:r>
          </a:p>
          <a:p>
            <a:r>
              <a:rPr lang="en-US" sz="900" b="1" dirty="0" err="1"/>
              <a:t>BtGatt.FosGattService</a:t>
            </a:r>
            <a:r>
              <a:rPr lang="en-US" sz="900" b="1" dirty="0"/>
              <a:t>: </a:t>
            </a:r>
            <a:r>
              <a:rPr lang="en-US" sz="900" b="1" dirty="0" err="1"/>
              <a:t>FosGattService.onBtpmConnNotifyCallback</a:t>
            </a:r>
            <a:r>
              <a:rPr lang="en-US" sz="900" b="1" dirty="0"/>
              <a:t>() called. status=BTPM_STATUS_WHITEL_TO_BGL, </a:t>
            </a:r>
            <a:r>
              <a:rPr lang="en-US" sz="900" b="1" dirty="0" err="1"/>
              <a:t>clientIf</a:t>
            </a:r>
            <a:r>
              <a:rPr lang="en-US" sz="900" b="1" dirty="0"/>
              <a:t>=10, address=D0:95:89:1A:B7:C9</a:t>
            </a:r>
          </a:p>
          <a:p>
            <a:r>
              <a:rPr lang="en-US" sz="900" b="1" dirty="0" err="1"/>
              <a:t>btpm_internal</a:t>
            </a:r>
            <a:r>
              <a:rPr lang="en-US" sz="900" b="1" dirty="0"/>
              <a:t>: BTPM_BG_CONN_L </a:t>
            </a:r>
            <a:r>
              <a:rPr lang="en-US" sz="900" b="1" dirty="0" err="1"/>
              <a:t>addr</a:t>
            </a:r>
            <a:r>
              <a:rPr lang="en-US" sz="900" b="1" dirty="0"/>
              <a:t>=D0:95:89:1A:B7:C9 </a:t>
            </a:r>
            <a:r>
              <a:rPr lang="en-US" sz="900" b="1" dirty="0" err="1"/>
              <a:t>appId</a:t>
            </a:r>
            <a:r>
              <a:rPr lang="en-US" sz="900" b="1" dirty="0"/>
              <a:t>=4 </a:t>
            </a:r>
            <a:r>
              <a:rPr lang="en-US" sz="900" b="1" dirty="0" err="1"/>
              <a:t>clientIf</a:t>
            </a:r>
            <a:r>
              <a:rPr lang="en-US" sz="900" b="1" dirty="0"/>
              <a:t>=10 </a:t>
            </a:r>
            <a:r>
              <a:rPr lang="en-US" sz="900" b="1" dirty="0" err="1"/>
              <a:t>pri</a:t>
            </a:r>
            <a:r>
              <a:rPr lang="en-US" sz="900" b="1" dirty="0"/>
              <a:t>=5 </a:t>
            </a:r>
            <a:r>
              <a:rPr lang="en-US" sz="900" b="1" dirty="0" err="1"/>
              <a:t>acl_pri</a:t>
            </a:r>
            <a:r>
              <a:rPr lang="en-US" sz="900" b="1" dirty="0"/>
              <a:t>=5 </a:t>
            </a:r>
            <a:r>
              <a:rPr lang="en-US" sz="900" b="1" dirty="0" err="1"/>
              <a:t>acl_state</a:t>
            </a:r>
            <a:r>
              <a:rPr lang="en-US" sz="900" b="1" dirty="0"/>
              <a:t>=2 </a:t>
            </a:r>
            <a:r>
              <a:rPr lang="en-US" sz="900" b="1" dirty="0" err="1"/>
              <a:t>localInit</a:t>
            </a:r>
            <a:r>
              <a:rPr lang="en-US" sz="900" b="1" dirty="0"/>
              <a:t>=0</a:t>
            </a:r>
          </a:p>
          <a:p>
            <a:r>
              <a:rPr lang="en-US" sz="900" b="1" dirty="0" err="1"/>
              <a:t>FosGattService.onBtpmConnNotifyCallback</a:t>
            </a:r>
            <a:r>
              <a:rPr lang="en-US" sz="900" b="1" dirty="0"/>
              <a:t>() called. status=BTPM_STATUS_WHITEL_TO_BGL, </a:t>
            </a:r>
            <a:r>
              <a:rPr lang="en-US" sz="900" b="1" dirty="0" err="1"/>
              <a:t>clientIf</a:t>
            </a:r>
            <a:r>
              <a:rPr lang="en-US" sz="900" b="1" dirty="0"/>
              <a:t>=10, address=D0:95:89:1A:B7:C9</a:t>
            </a:r>
          </a:p>
          <a:p>
            <a:r>
              <a:rPr lang="en-US" sz="900" b="1" dirty="0" err="1"/>
              <a:t>btpm_internal</a:t>
            </a:r>
            <a:r>
              <a:rPr lang="en-US" sz="900" b="1" dirty="0"/>
              <a:t>: BTPM_BG_CONN_L </a:t>
            </a:r>
            <a:r>
              <a:rPr lang="en-US" sz="900" b="1" dirty="0" err="1"/>
              <a:t>addr</a:t>
            </a:r>
            <a:r>
              <a:rPr lang="en-US" sz="900" b="1" dirty="0"/>
              <a:t>=D0:95:89:1A:B7:C9 </a:t>
            </a:r>
            <a:r>
              <a:rPr lang="en-US" sz="900" b="1" dirty="0" err="1"/>
              <a:t>appId</a:t>
            </a:r>
            <a:r>
              <a:rPr lang="en-US" sz="900" b="1" dirty="0"/>
              <a:t>=4 </a:t>
            </a:r>
            <a:r>
              <a:rPr lang="en-US" sz="900" b="1" dirty="0" err="1"/>
              <a:t>clientIf</a:t>
            </a:r>
            <a:r>
              <a:rPr lang="en-US" sz="900" b="1" dirty="0"/>
              <a:t>=10 </a:t>
            </a:r>
            <a:r>
              <a:rPr lang="en-US" sz="900" b="1" dirty="0" err="1"/>
              <a:t>pri</a:t>
            </a:r>
            <a:r>
              <a:rPr lang="en-US" sz="900" b="1" dirty="0"/>
              <a:t>=5 </a:t>
            </a:r>
            <a:r>
              <a:rPr lang="en-US" sz="900" b="1" dirty="0" err="1"/>
              <a:t>acl_pri</a:t>
            </a:r>
            <a:r>
              <a:rPr lang="en-US" sz="900" b="1" dirty="0"/>
              <a:t>=5 </a:t>
            </a:r>
            <a:r>
              <a:rPr lang="en-US" sz="900" b="1" dirty="0" err="1"/>
              <a:t>acl_state</a:t>
            </a:r>
            <a:r>
              <a:rPr lang="en-US" sz="900" b="1" dirty="0"/>
              <a:t>=2 </a:t>
            </a:r>
            <a:r>
              <a:rPr lang="en-US" sz="900" b="1" dirty="0" err="1"/>
              <a:t>localInit</a:t>
            </a:r>
            <a:r>
              <a:rPr lang="en-US" sz="900" b="1" dirty="0"/>
              <a:t>=0</a:t>
            </a:r>
          </a:p>
          <a:p>
            <a:endParaRPr lang="en-US" sz="900" b="1" dirty="0"/>
          </a:p>
          <a:p>
            <a:pPr marL="0" indent="0">
              <a:buNone/>
            </a:pPr>
            <a:r>
              <a:rPr lang="en-US" sz="900" b="1" dirty="0"/>
              <a:t>//Set the priority to high</a:t>
            </a:r>
          </a:p>
          <a:p>
            <a:r>
              <a:rPr lang="en-US" sz="900" b="1" dirty="0" err="1"/>
              <a:t>BtGatt.FosGattService</a:t>
            </a:r>
            <a:r>
              <a:rPr lang="en-US" sz="900" b="1" dirty="0"/>
              <a:t>: </a:t>
            </a:r>
            <a:r>
              <a:rPr lang="en-US" sz="900" b="1" dirty="0" err="1"/>
              <a:t>FosGattService.setRequestPriority</a:t>
            </a:r>
            <a:r>
              <a:rPr lang="en-US" sz="900" b="1" dirty="0"/>
              <a:t>() called. priority=10, </a:t>
            </a:r>
            <a:r>
              <a:rPr lang="en-US" sz="900" b="1" dirty="0" err="1"/>
              <a:t>clientIf</a:t>
            </a:r>
            <a:r>
              <a:rPr lang="en-US" sz="900" b="1" dirty="0"/>
              <a:t>=10, address=D0:95:89:1A:B7:C9</a:t>
            </a:r>
          </a:p>
          <a:p>
            <a:r>
              <a:rPr lang="en-US" sz="900" b="1" dirty="0" err="1"/>
              <a:t>btpm_internal</a:t>
            </a:r>
            <a:r>
              <a:rPr lang="en-US" sz="900" b="1" dirty="0"/>
              <a:t>: BTPM_BG_CONN_L </a:t>
            </a:r>
            <a:r>
              <a:rPr lang="en-US" sz="900" b="1" dirty="0" err="1"/>
              <a:t>addr</a:t>
            </a:r>
            <a:r>
              <a:rPr lang="en-US" sz="900" b="1" dirty="0"/>
              <a:t>=D0:95:89:1A:B7:C9 </a:t>
            </a:r>
            <a:r>
              <a:rPr lang="en-US" sz="900" b="1" dirty="0" err="1"/>
              <a:t>appId</a:t>
            </a:r>
            <a:r>
              <a:rPr lang="en-US" sz="900" b="1" dirty="0"/>
              <a:t>=4 </a:t>
            </a:r>
            <a:r>
              <a:rPr lang="en-US" sz="900" b="1" dirty="0" err="1"/>
              <a:t>clientIf</a:t>
            </a:r>
            <a:r>
              <a:rPr lang="en-US" sz="900" b="1" dirty="0"/>
              <a:t>=10 </a:t>
            </a:r>
            <a:r>
              <a:rPr lang="en-US" sz="900" b="1" dirty="0" err="1"/>
              <a:t>pri</a:t>
            </a:r>
            <a:r>
              <a:rPr lang="en-US" sz="900" b="1" dirty="0"/>
              <a:t>=10 </a:t>
            </a:r>
            <a:r>
              <a:rPr lang="en-US" sz="900" b="1" dirty="0" err="1"/>
              <a:t>acl_pri</a:t>
            </a:r>
            <a:r>
              <a:rPr lang="en-US" sz="900" b="1" dirty="0"/>
              <a:t>=10 </a:t>
            </a:r>
            <a:r>
              <a:rPr lang="en-US" sz="900" b="1" dirty="0" err="1"/>
              <a:t>acl_state</a:t>
            </a:r>
            <a:r>
              <a:rPr lang="en-US" sz="900" b="1" dirty="0"/>
              <a:t>=2 </a:t>
            </a:r>
            <a:r>
              <a:rPr lang="en-US" sz="900" b="1" dirty="0" err="1"/>
              <a:t>localInit</a:t>
            </a:r>
            <a:r>
              <a:rPr lang="en-US" sz="900" b="1" dirty="0"/>
              <a:t>=0</a:t>
            </a:r>
          </a:p>
          <a:p>
            <a:endParaRPr lang="en-US" sz="900" b="1" dirty="0"/>
          </a:p>
          <a:p>
            <a:pPr marL="0" indent="0">
              <a:buNone/>
            </a:pPr>
            <a:r>
              <a:rPr lang="en-US" sz="900" b="1" dirty="0"/>
              <a:t>//Set priority to low once operation is completed</a:t>
            </a:r>
          </a:p>
          <a:p>
            <a:r>
              <a:rPr lang="en-US" sz="900" b="1" dirty="0" err="1"/>
              <a:t>BtGatt.FosGattService</a:t>
            </a:r>
            <a:r>
              <a:rPr lang="en-US" sz="900" b="1" dirty="0"/>
              <a:t>: </a:t>
            </a:r>
            <a:r>
              <a:rPr lang="en-US" sz="900" b="1" dirty="0" err="1"/>
              <a:t>FosGattService.setRequestPriority</a:t>
            </a:r>
            <a:r>
              <a:rPr lang="en-US" sz="900" b="1" dirty="0"/>
              <a:t>() called. priority=5, </a:t>
            </a:r>
            <a:r>
              <a:rPr lang="en-US" sz="900" b="1" dirty="0" err="1"/>
              <a:t>clientIf</a:t>
            </a:r>
            <a:r>
              <a:rPr lang="en-US" sz="900" b="1" dirty="0"/>
              <a:t>=10, address=D0:95:89:1A:B7:C9</a:t>
            </a:r>
          </a:p>
          <a:p>
            <a:r>
              <a:rPr lang="en-US" sz="900" b="1" dirty="0" err="1"/>
              <a:t>btpm_internal</a:t>
            </a:r>
            <a:r>
              <a:rPr lang="en-US" sz="900" b="1" dirty="0"/>
              <a:t>: BTPM_BG_CONN_L </a:t>
            </a:r>
            <a:r>
              <a:rPr lang="en-US" sz="900" b="1" dirty="0" err="1"/>
              <a:t>addr</a:t>
            </a:r>
            <a:r>
              <a:rPr lang="en-US" sz="900" b="1" dirty="0"/>
              <a:t>=D0:95:89:1A:B7:C9 </a:t>
            </a:r>
            <a:r>
              <a:rPr lang="en-US" sz="900" b="1" dirty="0" err="1"/>
              <a:t>appId</a:t>
            </a:r>
            <a:r>
              <a:rPr lang="en-US" sz="900" b="1" dirty="0"/>
              <a:t>=4 </a:t>
            </a:r>
            <a:r>
              <a:rPr lang="en-US" sz="900" b="1" dirty="0" err="1"/>
              <a:t>clientIf</a:t>
            </a:r>
            <a:r>
              <a:rPr lang="en-US" sz="900" b="1" dirty="0"/>
              <a:t>=10 </a:t>
            </a:r>
            <a:r>
              <a:rPr lang="en-US" sz="900" b="1" dirty="0" err="1"/>
              <a:t>pri</a:t>
            </a:r>
            <a:r>
              <a:rPr lang="en-US" sz="900" b="1" dirty="0"/>
              <a:t>=5 </a:t>
            </a:r>
            <a:r>
              <a:rPr lang="en-US" sz="900" b="1" dirty="0" err="1"/>
              <a:t>acl_pri</a:t>
            </a:r>
            <a:r>
              <a:rPr lang="en-US" sz="900" b="1" dirty="0"/>
              <a:t>=5 </a:t>
            </a:r>
            <a:r>
              <a:rPr lang="en-US" sz="900" b="1" dirty="0" err="1"/>
              <a:t>acl_state</a:t>
            </a:r>
            <a:r>
              <a:rPr lang="en-US" sz="900" b="1" dirty="0"/>
              <a:t>=2 </a:t>
            </a:r>
            <a:r>
              <a:rPr lang="en-US" sz="900" b="1" dirty="0" err="1"/>
              <a:t>localInit</a:t>
            </a:r>
            <a:r>
              <a:rPr lang="en-US" sz="900" b="1" dirty="0"/>
              <a:t>=0</a:t>
            </a:r>
          </a:p>
        </p:txBody>
      </p:sp>
    </p:spTree>
    <p:extLst>
      <p:ext uri="{BB962C8B-B14F-4D97-AF65-F5344CB8AC3E}">
        <p14:creationId xmlns:p14="http://schemas.microsoft.com/office/powerpoint/2010/main" val="3042643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F3C94-6898-4CB3-AC58-AD6D85A231F9}"/>
              </a:ext>
            </a:extLst>
          </p:cNvPr>
          <p:cNvSpPr>
            <a:spLocks noGrp="1"/>
          </p:cNvSpPr>
          <p:nvPr>
            <p:ph type="title"/>
          </p:nvPr>
        </p:nvSpPr>
        <p:spPr/>
        <p:txBody>
          <a:bodyPr>
            <a:normAutofit/>
          </a:bodyPr>
          <a:lstStyle/>
          <a:p>
            <a:r>
              <a:rPr lang="en-US" sz="3000" dirty="0"/>
              <a:t>Phase 2: BLE ACL Link Management</a:t>
            </a:r>
          </a:p>
        </p:txBody>
      </p:sp>
      <p:sp>
        <p:nvSpPr>
          <p:cNvPr id="3" name="Content Placeholder 2">
            <a:extLst>
              <a:ext uri="{FF2B5EF4-FFF2-40B4-BE49-F238E27FC236}">
                <a16:creationId xmlns:a16="http://schemas.microsoft.com/office/drawing/2014/main" id="{9A512244-F262-4FB4-841E-60840F70F546}"/>
              </a:ext>
            </a:extLst>
          </p:cNvPr>
          <p:cNvSpPr>
            <a:spLocks noGrp="1"/>
          </p:cNvSpPr>
          <p:nvPr>
            <p:ph idx="1"/>
          </p:nvPr>
        </p:nvSpPr>
        <p:spPr>
          <a:xfrm>
            <a:off x="838200" y="1825625"/>
            <a:ext cx="10612120" cy="4667250"/>
          </a:xfrm>
        </p:spPr>
        <p:txBody>
          <a:bodyPr>
            <a:noAutofit/>
          </a:bodyPr>
          <a:lstStyle/>
          <a:p>
            <a:r>
              <a:rPr lang="en-US" sz="2000" dirty="0"/>
              <a:t>BLE ACL link with a remote device could contain multiple GATT connections with direct and background GATT connection types, and with different priorities.</a:t>
            </a:r>
          </a:p>
          <a:p>
            <a:r>
              <a:rPr lang="en-US" sz="2000" dirty="0"/>
              <a:t>The highest priority of the GATT connections on one ACL link will be used as the ACL link priority. </a:t>
            </a:r>
          </a:p>
          <a:p>
            <a:r>
              <a:rPr lang="en-US" sz="2000" dirty="0"/>
              <a:t>ACL object contains an </a:t>
            </a:r>
            <a:r>
              <a:rPr lang="en-US" sz="2000" dirty="0" err="1"/>
              <a:t>acl_gatt_list</a:t>
            </a:r>
            <a:r>
              <a:rPr lang="en-US" sz="2000" dirty="0"/>
              <a:t> with all the GATT connection instances on this ACL link. The ACL link priority is updated whenever the </a:t>
            </a:r>
            <a:r>
              <a:rPr lang="en-US" sz="2000" dirty="0" err="1"/>
              <a:t>acl_gatt_list</a:t>
            </a:r>
            <a:r>
              <a:rPr lang="en-US" sz="2000" dirty="0"/>
              <a:t> is changed.</a:t>
            </a:r>
          </a:p>
          <a:p>
            <a:r>
              <a:rPr lang="en-US" sz="2000" dirty="0"/>
              <a:t>Whenever a GATT connection instance is add or removed from the connection list it belongs to, it is also added or removed from its ACL list and the ACL priority is updated to the current highest priority in the ACL list.</a:t>
            </a:r>
          </a:p>
          <a:p>
            <a:r>
              <a:rPr lang="en-US" sz="2000" dirty="0"/>
              <a:t>Whenever the ACL priority is updated, every GATT connection instance in the ACL list need to adjust its position in the connection list it belongs.</a:t>
            </a:r>
          </a:p>
          <a:p>
            <a:r>
              <a:rPr lang="en-US" sz="2000" dirty="0"/>
              <a:t>No connection request should be allowed on the ACL link that is in disconnecting state initiated by the policy manager. The request should be put in the waiting list and be processed after the ACL link is disconnected.</a:t>
            </a:r>
          </a:p>
          <a:p>
            <a:endParaRPr lang="en-US" sz="2000" dirty="0"/>
          </a:p>
        </p:txBody>
      </p:sp>
    </p:spTree>
    <p:extLst>
      <p:ext uri="{BB962C8B-B14F-4D97-AF65-F5344CB8AC3E}">
        <p14:creationId xmlns:p14="http://schemas.microsoft.com/office/powerpoint/2010/main" val="1376193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E155E-5541-40D7-B638-5EE1CF804948}"/>
              </a:ext>
            </a:extLst>
          </p:cNvPr>
          <p:cNvSpPr>
            <a:spLocks noGrp="1"/>
          </p:cNvSpPr>
          <p:nvPr>
            <p:ph type="title"/>
          </p:nvPr>
        </p:nvSpPr>
        <p:spPr/>
        <p:txBody>
          <a:bodyPr>
            <a:normAutofit/>
          </a:bodyPr>
          <a:lstStyle/>
          <a:p>
            <a:r>
              <a:rPr lang="en-US" sz="3000" dirty="0"/>
              <a:t>Algorithm Testing</a:t>
            </a:r>
          </a:p>
        </p:txBody>
      </p:sp>
      <p:pic>
        <p:nvPicPr>
          <p:cNvPr id="4" name="Content Placeholder 3">
            <a:extLst>
              <a:ext uri="{FF2B5EF4-FFF2-40B4-BE49-F238E27FC236}">
                <a16:creationId xmlns:a16="http://schemas.microsoft.com/office/drawing/2014/main" id="{38830FA3-2359-4BD1-AF8A-DEC045C83638}"/>
              </a:ext>
            </a:extLst>
          </p:cNvPr>
          <p:cNvPicPr>
            <a:picLocks noGrp="1" noChangeAspect="1"/>
          </p:cNvPicPr>
          <p:nvPr>
            <p:ph idx="1"/>
          </p:nvPr>
        </p:nvPicPr>
        <p:blipFill>
          <a:blip r:embed="rId2"/>
          <a:stretch>
            <a:fillRect/>
          </a:stretch>
        </p:blipFill>
        <p:spPr>
          <a:xfrm>
            <a:off x="909637" y="1981994"/>
            <a:ext cx="10372725" cy="4038600"/>
          </a:xfrm>
          <a:prstGeom prst="rect">
            <a:avLst/>
          </a:prstGeom>
        </p:spPr>
      </p:pic>
    </p:spTree>
    <p:extLst>
      <p:ext uri="{BB962C8B-B14F-4D97-AF65-F5344CB8AC3E}">
        <p14:creationId xmlns:p14="http://schemas.microsoft.com/office/powerpoint/2010/main" val="9359719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82F5A-0F02-4780-9EBE-35DCD72F5EEC}"/>
              </a:ext>
            </a:extLst>
          </p:cNvPr>
          <p:cNvSpPr>
            <a:spLocks noGrp="1"/>
          </p:cNvSpPr>
          <p:nvPr>
            <p:ph type="title"/>
          </p:nvPr>
        </p:nvSpPr>
        <p:spPr>
          <a:xfrm>
            <a:off x="1026160" y="233680"/>
            <a:ext cx="10327640" cy="1023620"/>
          </a:xfrm>
        </p:spPr>
        <p:txBody>
          <a:bodyPr>
            <a:noAutofit/>
          </a:bodyPr>
          <a:lstStyle/>
          <a:p>
            <a:r>
              <a:rPr lang="en-US" sz="3000" dirty="0"/>
              <a:t>GATT Connection List</a:t>
            </a:r>
            <a:br>
              <a:rPr lang="en-US" sz="3000" dirty="0"/>
            </a:br>
            <a:endParaRPr lang="en-US" sz="3000" dirty="0"/>
          </a:p>
        </p:txBody>
      </p:sp>
      <p:sp>
        <p:nvSpPr>
          <p:cNvPr id="3" name="Content Placeholder 2">
            <a:extLst>
              <a:ext uri="{FF2B5EF4-FFF2-40B4-BE49-F238E27FC236}">
                <a16:creationId xmlns:a16="http://schemas.microsoft.com/office/drawing/2014/main" id="{14ECD04F-67D0-4939-8089-B39A64BE1BA3}"/>
              </a:ext>
            </a:extLst>
          </p:cNvPr>
          <p:cNvSpPr>
            <a:spLocks noGrp="1"/>
          </p:cNvSpPr>
          <p:nvPr>
            <p:ph idx="1"/>
          </p:nvPr>
        </p:nvSpPr>
        <p:spPr>
          <a:xfrm>
            <a:off x="838200" y="1257300"/>
            <a:ext cx="10515600" cy="5029200"/>
          </a:xfrm>
        </p:spPr>
        <p:txBody>
          <a:bodyPr>
            <a:normAutofit fontScale="92500" lnSpcReduction="20000"/>
          </a:bodyPr>
          <a:lstStyle/>
          <a:p>
            <a:r>
              <a:rPr lang="en-US" sz="2000" dirty="0" err="1"/>
              <a:t>btpm_internal</a:t>
            </a:r>
            <a:r>
              <a:rPr lang="en-US" sz="2000" dirty="0"/>
              <a:t>: BTPM_DIR_CONN_L </a:t>
            </a:r>
            <a:r>
              <a:rPr lang="en-US" sz="2000" dirty="0" err="1"/>
              <a:t>list_size</a:t>
            </a:r>
            <a:r>
              <a:rPr lang="en-US" sz="2000" dirty="0"/>
              <a:t>=3 </a:t>
            </a:r>
            <a:r>
              <a:rPr lang="en-US" sz="2000" dirty="0" err="1"/>
              <a:t>conn_list</a:t>
            </a:r>
            <a:r>
              <a:rPr lang="en-US" sz="2000" dirty="0"/>
              <a:t>=0xa2e0db98</a:t>
            </a:r>
          </a:p>
          <a:p>
            <a:r>
              <a:rPr lang="en-US" sz="2000" dirty="0" err="1"/>
              <a:t>btpm_internal</a:t>
            </a:r>
            <a:r>
              <a:rPr lang="en-US" sz="2000" dirty="0"/>
              <a:t>: BTPM_DIR_CONN_L </a:t>
            </a:r>
            <a:r>
              <a:rPr lang="en-US" sz="2000" dirty="0" err="1"/>
              <a:t>addr</a:t>
            </a:r>
            <a:r>
              <a:rPr lang="en-US" sz="2000" dirty="0"/>
              <a:t>=F9:48:A4:E3:74:3A </a:t>
            </a:r>
            <a:r>
              <a:rPr lang="en-US" sz="2000" dirty="0" err="1"/>
              <a:t>appId</a:t>
            </a:r>
            <a:r>
              <a:rPr lang="en-US" sz="2000" dirty="0"/>
              <a:t>=4 </a:t>
            </a:r>
            <a:r>
              <a:rPr lang="en-US" sz="2000" dirty="0" err="1"/>
              <a:t>clientIf</a:t>
            </a:r>
            <a:r>
              <a:rPr lang="en-US" sz="2000" dirty="0"/>
              <a:t>=14 </a:t>
            </a:r>
            <a:r>
              <a:rPr lang="en-US" sz="2000" dirty="0" err="1"/>
              <a:t>pri</a:t>
            </a:r>
            <a:r>
              <a:rPr lang="en-US" sz="2000" dirty="0"/>
              <a:t>=15 </a:t>
            </a:r>
            <a:r>
              <a:rPr lang="en-US" sz="2000" dirty="0" err="1"/>
              <a:t>acl_pri</a:t>
            </a:r>
            <a:r>
              <a:rPr lang="en-US" sz="2000" dirty="0"/>
              <a:t>=15 </a:t>
            </a:r>
            <a:r>
              <a:rPr lang="en-US" sz="2000" dirty="0" err="1"/>
              <a:t>acl_state</a:t>
            </a:r>
            <a:r>
              <a:rPr lang="en-US" sz="2000" dirty="0"/>
              <a:t>=2 </a:t>
            </a:r>
            <a:r>
              <a:rPr lang="en-US" sz="2000" dirty="0" err="1"/>
              <a:t>localInit</a:t>
            </a:r>
            <a:r>
              <a:rPr lang="en-US" sz="2000" dirty="0"/>
              <a:t>=0</a:t>
            </a:r>
          </a:p>
          <a:p>
            <a:r>
              <a:rPr lang="en-US" sz="2000" dirty="0" err="1"/>
              <a:t>btpm_internal</a:t>
            </a:r>
            <a:r>
              <a:rPr lang="en-US" sz="2000" dirty="0"/>
              <a:t>: BTPM_DIR_CONN_L </a:t>
            </a:r>
            <a:r>
              <a:rPr lang="en-US" sz="2000" dirty="0" err="1"/>
              <a:t>addr</a:t>
            </a:r>
            <a:r>
              <a:rPr lang="en-US" sz="2000" dirty="0"/>
              <a:t>=ED:02:81:F4:7A:3D </a:t>
            </a:r>
            <a:r>
              <a:rPr lang="en-US" sz="2000" dirty="0" err="1"/>
              <a:t>appId</a:t>
            </a:r>
            <a:r>
              <a:rPr lang="en-US" sz="2000" dirty="0"/>
              <a:t>=4 </a:t>
            </a:r>
            <a:r>
              <a:rPr lang="en-US" sz="2000" dirty="0" err="1"/>
              <a:t>clientIf</a:t>
            </a:r>
            <a:r>
              <a:rPr lang="en-US" sz="2000" dirty="0"/>
              <a:t>=9 </a:t>
            </a:r>
            <a:r>
              <a:rPr lang="en-US" sz="2000" dirty="0" err="1"/>
              <a:t>pri</a:t>
            </a:r>
            <a:r>
              <a:rPr lang="en-US" sz="2000" dirty="0"/>
              <a:t>=10 </a:t>
            </a:r>
            <a:r>
              <a:rPr lang="en-US" sz="2000" dirty="0" err="1"/>
              <a:t>acl_pri</a:t>
            </a:r>
            <a:r>
              <a:rPr lang="en-US" sz="2000" dirty="0"/>
              <a:t>=15 </a:t>
            </a:r>
            <a:r>
              <a:rPr lang="en-US" sz="2000" dirty="0" err="1"/>
              <a:t>acl_state</a:t>
            </a:r>
            <a:r>
              <a:rPr lang="en-US" sz="2000" dirty="0"/>
              <a:t>=2 </a:t>
            </a:r>
            <a:r>
              <a:rPr lang="en-US" sz="2000" dirty="0" err="1"/>
              <a:t>localInit</a:t>
            </a:r>
            <a:r>
              <a:rPr lang="en-US" sz="2000" dirty="0"/>
              <a:t>=0</a:t>
            </a:r>
          </a:p>
          <a:p>
            <a:r>
              <a:rPr lang="en-US" sz="2000" dirty="0" err="1"/>
              <a:t>btpm_internal</a:t>
            </a:r>
            <a:r>
              <a:rPr lang="en-US" sz="2000" dirty="0"/>
              <a:t>: BTPM_DIR_CONN_L </a:t>
            </a:r>
            <a:r>
              <a:rPr lang="en-US" sz="2000" dirty="0" err="1"/>
              <a:t>addr</a:t>
            </a:r>
            <a:r>
              <a:rPr lang="en-US" sz="2000" dirty="0"/>
              <a:t>=C4:02:81:74:8B:F1 </a:t>
            </a:r>
            <a:r>
              <a:rPr lang="en-US" sz="2000" dirty="0" err="1"/>
              <a:t>appId</a:t>
            </a:r>
            <a:r>
              <a:rPr lang="en-US" sz="2000" dirty="0"/>
              <a:t>=4 </a:t>
            </a:r>
            <a:r>
              <a:rPr lang="en-US" sz="2000" dirty="0" err="1"/>
              <a:t>clientIf</a:t>
            </a:r>
            <a:r>
              <a:rPr lang="en-US" sz="2000" dirty="0"/>
              <a:t>=11 </a:t>
            </a:r>
            <a:r>
              <a:rPr lang="en-US" sz="2000" dirty="0" err="1"/>
              <a:t>pri</a:t>
            </a:r>
            <a:r>
              <a:rPr lang="en-US" sz="2000" dirty="0"/>
              <a:t>=10 </a:t>
            </a:r>
            <a:r>
              <a:rPr lang="en-US" sz="2000" dirty="0" err="1"/>
              <a:t>acl_pri</a:t>
            </a:r>
            <a:r>
              <a:rPr lang="en-US" sz="2000" dirty="0"/>
              <a:t>=10 </a:t>
            </a:r>
            <a:r>
              <a:rPr lang="en-US" sz="2000" dirty="0" err="1"/>
              <a:t>acl_state</a:t>
            </a:r>
            <a:r>
              <a:rPr lang="en-US" sz="2000" dirty="0"/>
              <a:t>=2 </a:t>
            </a:r>
            <a:r>
              <a:rPr lang="en-US" sz="2000" dirty="0" err="1"/>
              <a:t>localInit</a:t>
            </a:r>
            <a:r>
              <a:rPr lang="en-US" sz="2000" dirty="0"/>
              <a:t>=0</a:t>
            </a:r>
          </a:p>
          <a:p>
            <a:r>
              <a:rPr lang="en-US" sz="2000" dirty="0" err="1"/>
              <a:t>btpm_internal</a:t>
            </a:r>
            <a:r>
              <a:rPr lang="en-US" sz="2000" dirty="0"/>
              <a:t>: BTPM_DIR_WAIT_L </a:t>
            </a:r>
            <a:r>
              <a:rPr lang="en-US" sz="2000" dirty="0" err="1"/>
              <a:t>list_size</a:t>
            </a:r>
            <a:r>
              <a:rPr lang="en-US" sz="2000" dirty="0"/>
              <a:t>=0 </a:t>
            </a:r>
            <a:r>
              <a:rPr lang="en-US" sz="2000" dirty="0" err="1"/>
              <a:t>conn_list</a:t>
            </a:r>
            <a:r>
              <a:rPr lang="en-US" sz="2000" dirty="0"/>
              <a:t>=0xa2e0dbb0</a:t>
            </a:r>
          </a:p>
          <a:p>
            <a:r>
              <a:rPr lang="en-US" sz="2000" dirty="0" err="1"/>
              <a:t>btpm_internal</a:t>
            </a:r>
            <a:r>
              <a:rPr lang="en-US" sz="2000" dirty="0"/>
              <a:t>: BTPM_DIR_PEND_L </a:t>
            </a:r>
            <a:r>
              <a:rPr lang="en-US" sz="2000" dirty="0" err="1"/>
              <a:t>list_size</a:t>
            </a:r>
            <a:r>
              <a:rPr lang="en-US" sz="2000" dirty="0"/>
              <a:t>=0 </a:t>
            </a:r>
            <a:r>
              <a:rPr lang="en-US" sz="2000" dirty="0" err="1"/>
              <a:t>conn_list</a:t>
            </a:r>
            <a:r>
              <a:rPr lang="en-US" sz="2000" dirty="0"/>
              <a:t>=0xa2e0dbc8</a:t>
            </a:r>
          </a:p>
          <a:p>
            <a:r>
              <a:rPr lang="en-US" sz="2000" dirty="0" err="1"/>
              <a:t>btpm_internal</a:t>
            </a:r>
            <a:r>
              <a:rPr lang="en-US" sz="2000" dirty="0"/>
              <a:t>: BTPM_BG_CONN_L </a:t>
            </a:r>
            <a:r>
              <a:rPr lang="en-US" sz="2000" dirty="0" err="1"/>
              <a:t>list_size</a:t>
            </a:r>
            <a:r>
              <a:rPr lang="en-US" sz="2000" dirty="0"/>
              <a:t>=2 </a:t>
            </a:r>
            <a:r>
              <a:rPr lang="en-US" sz="2000" dirty="0" err="1"/>
              <a:t>conn_list</a:t>
            </a:r>
            <a:r>
              <a:rPr lang="en-US" sz="2000" dirty="0"/>
              <a:t>=0xa2e0dbe0</a:t>
            </a:r>
          </a:p>
          <a:p>
            <a:r>
              <a:rPr lang="en-US" sz="2000" dirty="0" err="1"/>
              <a:t>btpm_internal</a:t>
            </a:r>
            <a:r>
              <a:rPr lang="en-US" sz="2000" dirty="0"/>
              <a:t>: BTPM_BG_CONN_L </a:t>
            </a:r>
            <a:r>
              <a:rPr lang="en-US" sz="2000" dirty="0" err="1"/>
              <a:t>addr</a:t>
            </a:r>
            <a:r>
              <a:rPr lang="en-US" sz="2000" dirty="0"/>
              <a:t>=ED:02:81:F4:7A:3D </a:t>
            </a:r>
            <a:r>
              <a:rPr lang="en-US" sz="2000" dirty="0" err="1"/>
              <a:t>appId</a:t>
            </a:r>
            <a:r>
              <a:rPr lang="en-US" sz="2000" dirty="0"/>
              <a:t>=4 </a:t>
            </a:r>
            <a:r>
              <a:rPr lang="en-US" sz="2000" dirty="0" err="1"/>
              <a:t>clientIf</a:t>
            </a:r>
            <a:r>
              <a:rPr lang="en-US" sz="2000" dirty="0"/>
              <a:t>=8 </a:t>
            </a:r>
            <a:r>
              <a:rPr lang="en-US" sz="2000" dirty="0" err="1"/>
              <a:t>pri</a:t>
            </a:r>
            <a:r>
              <a:rPr lang="en-US" sz="2000" dirty="0"/>
              <a:t>=15 </a:t>
            </a:r>
            <a:r>
              <a:rPr lang="en-US" sz="2000" dirty="0" err="1"/>
              <a:t>acl_pri</a:t>
            </a:r>
            <a:r>
              <a:rPr lang="en-US" sz="2000" dirty="0"/>
              <a:t>=15 </a:t>
            </a:r>
            <a:r>
              <a:rPr lang="en-US" sz="2000" dirty="0" err="1"/>
              <a:t>acl_state</a:t>
            </a:r>
            <a:r>
              <a:rPr lang="en-US" sz="2000" dirty="0"/>
              <a:t>=2 </a:t>
            </a:r>
            <a:r>
              <a:rPr lang="en-US" sz="2000" dirty="0" err="1"/>
              <a:t>localInit</a:t>
            </a:r>
            <a:r>
              <a:rPr lang="en-US" sz="2000" dirty="0"/>
              <a:t>=0</a:t>
            </a:r>
          </a:p>
          <a:p>
            <a:r>
              <a:rPr lang="en-US" sz="2000" dirty="0" err="1"/>
              <a:t>btpm_internal</a:t>
            </a:r>
            <a:r>
              <a:rPr lang="en-US" sz="2000" dirty="0"/>
              <a:t>: BTPM_BG_CONN_L </a:t>
            </a:r>
            <a:r>
              <a:rPr lang="en-US" sz="2000" dirty="0" err="1"/>
              <a:t>addr</a:t>
            </a:r>
            <a:r>
              <a:rPr lang="en-US" sz="2000" dirty="0"/>
              <a:t>=C4:02:81:74:8B:F1 </a:t>
            </a:r>
            <a:r>
              <a:rPr lang="en-US" sz="2000" dirty="0" err="1"/>
              <a:t>appId</a:t>
            </a:r>
            <a:r>
              <a:rPr lang="en-US" sz="2000" dirty="0"/>
              <a:t>=4 </a:t>
            </a:r>
            <a:r>
              <a:rPr lang="en-US" sz="2000" dirty="0" err="1"/>
              <a:t>clientIf</a:t>
            </a:r>
            <a:r>
              <a:rPr lang="en-US" sz="2000" dirty="0"/>
              <a:t>=10 </a:t>
            </a:r>
            <a:r>
              <a:rPr lang="en-US" sz="2000" dirty="0" err="1"/>
              <a:t>pri</a:t>
            </a:r>
            <a:r>
              <a:rPr lang="en-US" sz="2000" dirty="0"/>
              <a:t>=5 </a:t>
            </a:r>
            <a:r>
              <a:rPr lang="en-US" sz="2000" dirty="0" err="1"/>
              <a:t>acl_pri</a:t>
            </a:r>
            <a:r>
              <a:rPr lang="en-US" sz="2000" dirty="0"/>
              <a:t>=10 </a:t>
            </a:r>
            <a:r>
              <a:rPr lang="en-US" sz="2000" dirty="0" err="1"/>
              <a:t>acl_state</a:t>
            </a:r>
            <a:r>
              <a:rPr lang="en-US" sz="2000" dirty="0"/>
              <a:t>=2 </a:t>
            </a:r>
            <a:r>
              <a:rPr lang="en-US" sz="2000" dirty="0" err="1"/>
              <a:t>localInit</a:t>
            </a:r>
            <a:r>
              <a:rPr lang="en-US" sz="2000" dirty="0"/>
              <a:t>=0</a:t>
            </a:r>
          </a:p>
          <a:p>
            <a:r>
              <a:rPr lang="en-US" sz="2000" dirty="0" err="1"/>
              <a:t>btpm_internal</a:t>
            </a:r>
            <a:r>
              <a:rPr lang="en-US" sz="2000" dirty="0"/>
              <a:t>: BTPM_BG_WAIT_L </a:t>
            </a:r>
            <a:r>
              <a:rPr lang="en-US" sz="2000" dirty="0" err="1"/>
              <a:t>list_size</a:t>
            </a:r>
            <a:r>
              <a:rPr lang="en-US" sz="2000" dirty="0"/>
              <a:t>=0 </a:t>
            </a:r>
            <a:r>
              <a:rPr lang="en-US" sz="2000" dirty="0" err="1"/>
              <a:t>conn_list</a:t>
            </a:r>
            <a:r>
              <a:rPr lang="en-US" sz="2000" dirty="0"/>
              <a:t>=0xa2e0dc28</a:t>
            </a:r>
          </a:p>
          <a:p>
            <a:r>
              <a:rPr lang="en-US" sz="2000" dirty="0" err="1"/>
              <a:t>btpm_internal</a:t>
            </a:r>
            <a:r>
              <a:rPr lang="en-US" sz="2000" dirty="0"/>
              <a:t>: BTPM_BG_WHITE_L </a:t>
            </a:r>
            <a:r>
              <a:rPr lang="en-US" sz="2000" dirty="0" err="1"/>
              <a:t>list_size</a:t>
            </a:r>
            <a:r>
              <a:rPr lang="en-US" sz="2000" dirty="0"/>
              <a:t>=0 </a:t>
            </a:r>
            <a:r>
              <a:rPr lang="en-US" sz="2000" dirty="0" err="1"/>
              <a:t>conn_list</a:t>
            </a:r>
            <a:r>
              <a:rPr lang="en-US" sz="2000" dirty="0"/>
              <a:t>=0xa2e0dc40</a:t>
            </a:r>
          </a:p>
        </p:txBody>
      </p:sp>
    </p:spTree>
    <p:extLst>
      <p:ext uri="{BB962C8B-B14F-4D97-AF65-F5344CB8AC3E}">
        <p14:creationId xmlns:p14="http://schemas.microsoft.com/office/powerpoint/2010/main" val="40327293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A100D-A782-40D7-9734-804C2A30E044}"/>
              </a:ext>
            </a:extLst>
          </p:cNvPr>
          <p:cNvSpPr>
            <a:spLocks noGrp="1"/>
          </p:cNvSpPr>
          <p:nvPr>
            <p:ph type="title"/>
          </p:nvPr>
        </p:nvSpPr>
        <p:spPr/>
        <p:txBody>
          <a:bodyPr>
            <a:normAutofit/>
          </a:bodyPr>
          <a:lstStyle/>
          <a:p>
            <a:r>
              <a:rPr lang="en-US" sz="3000" dirty="0"/>
              <a:t>ACL Object List</a:t>
            </a:r>
          </a:p>
        </p:txBody>
      </p:sp>
      <p:sp>
        <p:nvSpPr>
          <p:cNvPr id="3" name="Content Placeholder 2">
            <a:extLst>
              <a:ext uri="{FF2B5EF4-FFF2-40B4-BE49-F238E27FC236}">
                <a16:creationId xmlns:a16="http://schemas.microsoft.com/office/drawing/2014/main" id="{316CC36F-FDBB-4A8C-B5C6-E1A4F9B120FE}"/>
              </a:ext>
            </a:extLst>
          </p:cNvPr>
          <p:cNvSpPr>
            <a:spLocks noGrp="1"/>
          </p:cNvSpPr>
          <p:nvPr>
            <p:ph idx="1"/>
          </p:nvPr>
        </p:nvSpPr>
        <p:spPr/>
        <p:txBody>
          <a:bodyPr>
            <a:normAutofit fontScale="62500" lnSpcReduction="20000"/>
          </a:bodyPr>
          <a:lstStyle/>
          <a:p>
            <a:r>
              <a:rPr lang="en-US" dirty="0" err="1"/>
              <a:t>btpm_internal</a:t>
            </a:r>
            <a:r>
              <a:rPr lang="en-US" dirty="0"/>
              <a:t>: </a:t>
            </a:r>
            <a:r>
              <a:rPr lang="en-US" dirty="0" err="1"/>
              <a:t>btpm_print_acl_obj_list</a:t>
            </a:r>
            <a:r>
              <a:rPr lang="en-US" dirty="0"/>
              <a:t> </a:t>
            </a:r>
            <a:r>
              <a:rPr lang="en-US" dirty="0" err="1"/>
              <a:t>btpm_le_acl_obj_list</a:t>
            </a:r>
            <a:r>
              <a:rPr lang="en-US" dirty="0"/>
              <a:t>=0xa2e0dc58 length=3</a:t>
            </a:r>
          </a:p>
          <a:p>
            <a:r>
              <a:rPr lang="en-US" dirty="0" err="1"/>
              <a:t>btpm_internal</a:t>
            </a:r>
            <a:r>
              <a:rPr lang="en-US" dirty="0"/>
              <a:t>: ACL_OBJ: </a:t>
            </a:r>
            <a:r>
              <a:rPr lang="en-US" dirty="0" err="1"/>
              <a:t>addr</a:t>
            </a:r>
            <a:r>
              <a:rPr lang="en-US" dirty="0"/>
              <a:t>=ED:02:81:F4:7A:3D </a:t>
            </a:r>
            <a:r>
              <a:rPr lang="en-US" dirty="0" err="1"/>
              <a:t>acl_pri</a:t>
            </a:r>
            <a:r>
              <a:rPr lang="en-US" dirty="0"/>
              <a:t>=15 </a:t>
            </a:r>
            <a:r>
              <a:rPr lang="en-US" dirty="0" err="1"/>
              <a:t>link_state</a:t>
            </a:r>
            <a:r>
              <a:rPr lang="en-US" dirty="0"/>
              <a:t>=2 </a:t>
            </a:r>
            <a:r>
              <a:rPr lang="en-US" dirty="0" err="1"/>
              <a:t>acl_gatt_list</a:t>
            </a:r>
            <a:r>
              <a:rPr lang="en-US" dirty="0"/>
              <a:t>=0xa2e0de50</a:t>
            </a:r>
          </a:p>
          <a:p>
            <a:r>
              <a:rPr lang="en-US" dirty="0" err="1"/>
              <a:t>btpm_internal</a:t>
            </a:r>
            <a:r>
              <a:rPr lang="en-US" dirty="0"/>
              <a:t>:  </a:t>
            </a:r>
            <a:r>
              <a:rPr lang="en-US" dirty="0" err="1"/>
              <a:t>list_size</a:t>
            </a:r>
            <a:r>
              <a:rPr lang="en-US" dirty="0"/>
              <a:t>=2 </a:t>
            </a:r>
            <a:r>
              <a:rPr lang="en-US" dirty="0" err="1"/>
              <a:t>conn_list</a:t>
            </a:r>
            <a:r>
              <a:rPr lang="en-US" dirty="0"/>
              <a:t>=0xa2e0de50</a:t>
            </a:r>
          </a:p>
          <a:p>
            <a:r>
              <a:rPr lang="en-US" dirty="0" err="1"/>
              <a:t>btpm_internal</a:t>
            </a:r>
            <a:r>
              <a:rPr lang="en-US" dirty="0"/>
              <a:t>:  </a:t>
            </a:r>
            <a:r>
              <a:rPr lang="en-US" dirty="0" err="1"/>
              <a:t>addr</a:t>
            </a:r>
            <a:r>
              <a:rPr lang="en-US" dirty="0"/>
              <a:t>=ED:02:81:F4:7A:3D </a:t>
            </a:r>
            <a:r>
              <a:rPr lang="en-US" dirty="0" err="1"/>
              <a:t>appId</a:t>
            </a:r>
            <a:r>
              <a:rPr lang="en-US" dirty="0"/>
              <a:t>=4 </a:t>
            </a:r>
            <a:r>
              <a:rPr lang="en-US" dirty="0" err="1"/>
              <a:t>clientIf</a:t>
            </a:r>
            <a:r>
              <a:rPr lang="en-US" dirty="0"/>
              <a:t>=8 </a:t>
            </a:r>
            <a:r>
              <a:rPr lang="en-US" dirty="0" err="1"/>
              <a:t>pri</a:t>
            </a:r>
            <a:r>
              <a:rPr lang="en-US" dirty="0"/>
              <a:t>=15 </a:t>
            </a:r>
            <a:r>
              <a:rPr lang="en-US" dirty="0" err="1"/>
              <a:t>acl_pri</a:t>
            </a:r>
            <a:r>
              <a:rPr lang="en-US" dirty="0"/>
              <a:t>=15 </a:t>
            </a:r>
            <a:r>
              <a:rPr lang="en-US" dirty="0" err="1"/>
              <a:t>localInit</a:t>
            </a:r>
            <a:r>
              <a:rPr lang="en-US" dirty="0"/>
              <a:t>=0 </a:t>
            </a:r>
            <a:r>
              <a:rPr lang="en-US" dirty="0" err="1"/>
              <a:t>cur_l</a:t>
            </a:r>
            <a:r>
              <a:rPr lang="en-US" dirty="0"/>
              <a:t>=0xa2e0dbe0</a:t>
            </a:r>
          </a:p>
          <a:p>
            <a:r>
              <a:rPr lang="en-US" dirty="0" err="1"/>
              <a:t>btpm_internal</a:t>
            </a:r>
            <a:r>
              <a:rPr lang="en-US" dirty="0"/>
              <a:t>:  </a:t>
            </a:r>
            <a:r>
              <a:rPr lang="en-US" dirty="0" err="1"/>
              <a:t>addr</a:t>
            </a:r>
            <a:r>
              <a:rPr lang="en-US" dirty="0"/>
              <a:t>=ED:02:81:F4:7A:3D </a:t>
            </a:r>
            <a:r>
              <a:rPr lang="en-US" dirty="0" err="1"/>
              <a:t>appId</a:t>
            </a:r>
            <a:r>
              <a:rPr lang="en-US" dirty="0"/>
              <a:t>=4 </a:t>
            </a:r>
            <a:r>
              <a:rPr lang="en-US" dirty="0" err="1"/>
              <a:t>clientIf</a:t>
            </a:r>
            <a:r>
              <a:rPr lang="en-US" dirty="0"/>
              <a:t>=9 </a:t>
            </a:r>
            <a:r>
              <a:rPr lang="en-US" dirty="0" err="1"/>
              <a:t>pri</a:t>
            </a:r>
            <a:r>
              <a:rPr lang="en-US" dirty="0"/>
              <a:t>=10 </a:t>
            </a:r>
            <a:r>
              <a:rPr lang="en-US" dirty="0" err="1"/>
              <a:t>acl_pri</a:t>
            </a:r>
            <a:r>
              <a:rPr lang="en-US" dirty="0"/>
              <a:t>=15 </a:t>
            </a:r>
            <a:r>
              <a:rPr lang="en-US" dirty="0" err="1"/>
              <a:t>localInit</a:t>
            </a:r>
            <a:r>
              <a:rPr lang="en-US" dirty="0"/>
              <a:t>=0 </a:t>
            </a:r>
            <a:r>
              <a:rPr lang="en-US" dirty="0" err="1"/>
              <a:t>cur_l</a:t>
            </a:r>
            <a:r>
              <a:rPr lang="en-US" dirty="0"/>
              <a:t>=0xa2e0db98</a:t>
            </a:r>
          </a:p>
          <a:p>
            <a:r>
              <a:rPr lang="en-US" dirty="0" err="1"/>
              <a:t>btpm_internal</a:t>
            </a:r>
            <a:r>
              <a:rPr lang="en-US" dirty="0"/>
              <a:t>: ACL_OBJ: </a:t>
            </a:r>
            <a:r>
              <a:rPr lang="en-US" dirty="0" err="1"/>
              <a:t>addr</a:t>
            </a:r>
            <a:r>
              <a:rPr lang="en-US" dirty="0"/>
              <a:t>=C4:02:81:74:8B:F1 </a:t>
            </a:r>
            <a:r>
              <a:rPr lang="en-US" dirty="0" err="1"/>
              <a:t>acl_pri</a:t>
            </a:r>
            <a:r>
              <a:rPr lang="en-US" dirty="0"/>
              <a:t>=10 </a:t>
            </a:r>
            <a:r>
              <a:rPr lang="en-US" dirty="0" err="1"/>
              <a:t>link_state</a:t>
            </a:r>
            <a:r>
              <a:rPr lang="en-US" dirty="0"/>
              <a:t>=2 </a:t>
            </a:r>
            <a:r>
              <a:rPr lang="en-US" dirty="0" err="1"/>
              <a:t>acl_gatt_list</a:t>
            </a:r>
            <a:r>
              <a:rPr lang="en-US" dirty="0"/>
              <a:t>=0x8c6a3480</a:t>
            </a:r>
          </a:p>
          <a:p>
            <a:r>
              <a:rPr lang="en-US" dirty="0" err="1"/>
              <a:t>btpm_internal</a:t>
            </a:r>
            <a:r>
              <a:rPr lang="en-US" dirty="0"/>
              <a:t>:  </a:t>
            </a:r>
            <a:r>
              <a:rPr lang="en-US" dirty="0" err="1"/>
              <a:t>list_size</a:t>
            </a:r>
            <a:r>
              <a:rPr lang="en-US" dirty="0"/>
              <a:t>=2 </a:t>
            </a:r>
            <a:r>
              <a:rPr lang="en-US" dirty="0" err="1"/>
              <a:t>conn_list</a:t>
            </a:r>
            <a:r>
              <a:rPr lang="en-US" dirty="0"/>
              <a:t>=0x8c6a3480</a:t>
            </a:r>
          </a:p>
          <a:p>
            <a:r>
              <a:rPr lang="en-US" dirty="0" err="1"/>
              <a:t>btpm_internal</a:t>
            </a:r>
            <a:r>
              <a:rPr lang="en-US" dirty="0"/>
              <a:t>:  </a:t>
            </a:r>
            <a:r>
              <a:rPr lang="en-US" dirty="0" err="1"/>
              <a:t>addr</a:t>
            </a:r>
            <a:r>
              <a:rPr lang="en-US" dirty="0"/>
              <a:t>=C4:02:81:74:8B:F1 </a:t>
            </a:r>
            <a:r>
              <a:rPr lang="en-US" dirty="0" err="1"/>
              <a:t>appId</a:t>
            </a:r>
            <a:r>
              <a:rPr lang="en-US" dirty="0"/>
              <a:t>=4 </a:t>
            </a:r>
            <a:r>
              <a:rPr lang="en-US" dirty="0" err="1"/>
              <a:t>clientIf</a:t>
            </a:r>
            <a:r>
              <a:rPr lang="en-US" dirty="0"/>
              <a:t>=11 </a:t>
            </a:r>
            <a:r>
              <a:rPr lang="en-US" dirty="0" err="1"/>
              <a:t>pri</a:t>
            </a:r>
            <a:r>
              <a:rPr lang="en-US" dirty="0"/>
              <a:t>=10 </a:t>
            </a:r>
            <a:r>
              <a:rPr lang="en-US" dirty="0" err="1"/>
              <a:t>acl_pri</a:t>
            </a:r>
            <a:r>
              <a:rPr lang="en-US" dirty="0"/>
              <a:t>=10 </a:t>
            </a:r>
            <a:r>
              <a:rPr lang="en-US" dirty="0" err="1"/>
              <a:t>localInit</a:t>
            </a:r>
            <a:r>
              <a:rPr lang="en-US" dirty="0"/>
              <a:t>=0 </a:t>
            </a:r>
            <a:r>
              <a:rPr lang="en-US" dirty="0" err="1"/>
              <a:t>cur_l</a:t>
            </a:r>
            <a:r>
              <a:rPr lang="en-US" dirty="0"/>
              <a:t>=0xa2e0db98</a:t>
            </a:r>
          </a:p>
          <a:p>
            <a:r>
              <a:rPr lang="en-US" dirty="0" err="1"/>
              <a:t>btpm_internal</a:t>
            </a:r>
            <a:r>
              <a:rPr lang="en-US" dirty="0"/>
              <a:t>:  </a:t>
            </a:r>
            <a:r>
              <a:rPr lang="en-US" dirty="0" err="1"/>
              <a:t>addr</a:t>
            </a:r>
            <a:r>
              <a:rPr lang="en-US" dirty="0"/>
              <a:t>=C4:02:81:74:8B:F1 </a:t>
            </a:r>
            <a:r>
              <a:rPr lang="en-US" dirty="0" err="1"/>
              <a:t>appId</a:t>
            </a:r>
            <a:r>
              <a:rPr lang="en-US" dirty="0"/>
              <a:t>=4 </a:t>
            </a:r>
            <a:r>
              <a:rPr lang="en-US" dirty="0" err="1"/>
              <a:t>clientIf</a:t>
            </a:r>
            <a:r>
              <a:rPr lang="en-US" dirty="0"/>
              <a:t>=10 </a:t>
            </a:r>
            <a:r>
              <a:rPr lang="en-US" dirty="0" err="1"/>
              <a:t>pri</a:t>
            </a:r>
            <a:r>
              <a:rPr lang="en-US" dirty="0"/>
              <a:t>=5 </a:t>
            </a:r>
            <a:r>
              <a:rPr lang="en-US" dirty="0" err="1"/>
              <a:t>acl_pri</a:t>
            </a:r>
            <a:r>
              <a:rPr lang="en-US" dirty="0"/>
              <a:t>=10 </a:t>
            </a:r>
            <a:r>
              <a:rPr lang="en-US" dirty="0" err="1"/>
              <a:t>localInit</a:t>
            </a:r>
            <a:r>
              <a:rPr lang="en-US" dirty="0"/>
              <a:t>=0 </a:t>
            </a:r>
            <a:r>
              <a:rPr lang="en-US" dirty="0" err="1"/>
              <a:t>cur_l</a:t>
            </a:r>
            <a:r>
              <a:rPr lang="en-US" dirty="0"/>
              <a:t>=0xa2e0dbe0</a:t>
            </a:r>
          </a:p>
          <a:p>
            <a:r>
              <a:rPr lang="en-US" dirty="0" err="1"/>
              <a:t>btpm_internal</a:t>
            </a:r>
            <a:r>
              <a:rPr lang="en-US" dirty="0"/>
              <a:t>: ACL_OBJ: </a:t>
            </a:r>
            <a:r>
              <a:rPr lang="en-US" dirty="0" err="1"/>
              <a:t>addr</a:t>
            </a:r>
            <a:r>
              <a:rPr lang="en-US" dirty="0"/>
              <a:t>=F9:48:A4:E3:74:3A </a:t>
            </a:r>
            <a:r>
              <a:rPr lang="en-US" dirty="0" err="1"/>
              <a:t>acl_pri</a:t>
            </a:r>
            <a:r>
              <a:rPr lang="en-US" dirty="0"/>
              <a:t>=15 </a:t>
            </a:r>
            <a:r>
              <a:rPr lang="en-US" dirty="0" err="1"/>
              <a:t>link_state</a:t>
            </a:r>
            <a:r>
              <a:rPr lang="en-US" dirty="0"/>
              <a:t>=2 </a:t>
            </a:r>
            <a:r>
              <a:rPr lang="en-US" dirty="0" err="1"/>
              <a:t>acl_gatt_list</a:t>
            </a:r>
            <a:r>
              <a:rPr lang="en-US" dirty="0"/>
              <a:t>=0x8c6a3228</a:t>
            </a:r>
          </a:p>
          <a:p>
            <a:r>
              <a:rPr lang="en-US" dirty="0" err="1"/>
              <a:t>btpm_internal</a:t>
            </a:r>
            <a:r>
              <a:rPr lang="en-US" dirty="0"/>
              <a:t>:  </a:t>
            </a:r>
            <a:r>
              <a:rPr lang="en-US" dirty="0" err="1"/>
              <a:t>list_size</a:t>
            </a:r>
            <a:r>
              <a:rPr lang="en-US" dirty="0"/>
              <a:t>=1 </a:t>
            </a:r>
            <a:r>
              <a:rPr lang="en-US" dirty="0" err="1"/>
              <a:t>conn_list</a:t>
            </a:r>
            <a:r>
              <a:rPr lang="en-US" dirty="0"/>
              <a:t>=0x8c6a3228</a:t>
            </a:r>
          </a:p>
          <a:p>
            <a:r>
              <a:rPr lang="en-US" dirty="0" err="1"/>
              <a:t>btpm_internal</a:t>
            </a:r>
            <a:r>
              <a:rPr lang="en-US" dirty="0"/>
              <a:t>:  </a:t>
            </a:r>
            <a:r>
              <a:rPr lang="en-US" dirty="0" err="1"/>
              <a:t>addr</a:t>
            </a:r>
            <a:r>
              <a:rPr lang="en-US" dirty="0"/>
              <a:t>=F9:48:A4:E3:74:3A </a:t>
            </a:r>
            <a:r>
              <a:rPr lang="en-US" dirty="0" err="1"/>
              <a:t>appId</a:t>
            </a:r>
            <a:r>
              <a:rPr lang="en-US" dirty="0"/>
              <a:t>=4 </a:t>
            </a:r>
            <a:r>
              <a:rPr lang="en-US" dirty="0" err="1"/>
              <a:t>clientIf</a:t>
            </a:r>
            <a:r>
              <a:rPr lang="en-US" dirty="0"/>
              <a:t>=14 </a:t>
            </a:r>
            <a:r>
              <a:rPr lang="en-US" dirty="0" err="1"/>
              <a:t>pri</a:t>
            </a:r>
            <a:r>
              <a:rPr lang="en-US" dirty="0"/>
              <a:t>=15 </a:t>
            </a:r>
            <a:r>
              <a:rPr lang="en-US" dirty="0" err="1"/>
              <a:t>acl_pri</a:t>
            </a:r>
            <a:r>
              <a:rPr lang="en-US" dirty="0"/>
              <a:t>=15 </a:t>
            </a:r>
            <a:r>
              <a:rPr lang="en-US" dirty="0" err="1"/>
              <a:t>localInit</a:t>
            </a:r>
            <a:r>
              <a:rPr lang="en-US" dirty="0"/>
              <a:t>=0 </a:t>
            </a:r>
            <a:r>
              <a:rPr lang="en-US" dirty="0" err="1"/>
              <a:t>cur_l</a:t>
            </a:r>
            <a:r>
              <a:rPr lang="en-US" dirty="0"/>
              <a:t>=0xa2e0db98</a:t>
            </a:r>
          </a:p>
        </p:txBody>
      </p:sp>
    </p:spTree>
    <p:extLst>
      <p:ext uri="{BB962C8B-B14F-4D97-AF65-F5344CB8AC3E}">
        <p14:creationId xmlns:p14="http://schemas.microsoft.com/office/powerpoint/2010/main" val="3932761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8F451-420A-4989-8E9E-F266282DB5A9}"/>
              </a:ext>
            </a:extLst>
          </p:cNvPr>
          <p:cNvSpPr>
            <a:spLocks noGrp="1"/>
          </p:cNvSpPr>
          <p:nvPr>
            <p:ph type="title"/>
          </p:nvPr>
        </p:nvSpPr>
        <p:spPr/>
        <p:txBody>
          <a:bodyPr>
            <a:normAutofit/>
          </a:bodyPr>
          <a:lstStyle/>
          <a:p>
            <a:r>
              <a:rPr lang="en-US" sz="3000" dirty="0"/>
              <a:t>Phase 3: BLE Mesh Support</a:t>
            </a:r>
          </a:p>
        </p:txBody>
      </p:sp>
      <p:sp>
        <p:nvSpPr>
          <p:cNvPr id="3" name="Content Placeholder 2">
            <a:extLst>
              <a:ext uri="{FF2B5EF4-FFF2-40B4-BE49-F238E27FC236}">
                <a16:creationId xmlns:a16="http://schemas.microsoft.com/office/drawing/2014/main" id="{1FBF0C00-C4AC-49E9-A5E1-81A3A813CFCB}"/>
              </a:ext>
            </a:extLst>
          </p:cNvPr>
          <p:cNvSpPr>
            <a:spLocks noGrp="1"/>
          </p:cNvSpPr>
          <p:nvPr>
            <p:ph idx="1"/>
          </p:nvPr>
        </p:nvSpPr>
        <p:spPr/>
        <p:txBody>
          <a:bodyPr>
            <a:normAutofit/>
          </a:bodyPr>
          <a:lstStyle/>
          <a:p>
            <a:r>
              <a:rPr lang="en-US" sz="2000" dirty="0"/>
              <a:t>applications need to have dedicated BLE connection.</a:t>
            </a:r>
          </a:p>
          <a:p>
            <a:r>
              <a:rPr lang="en-US" sz="2000" dirty="0"/>
              <a:t>BLE mesh and the Amazon BLE remote need one dedicated BLE connection</a:t>
            </a:r>
          </a:p>
          <a:p>
            <a:r>
              <a:rPr lang="en-US" sz="2000" dirty="0"/>
              <a:t>dedicated connections won’t be preempted by other connections.</a:t>
            </a:r>
          </a:p>
        </p:txBody>
      </p:sp>
    </p:spTree>
    <p:extLst>
      <p:ext uri="{BB962C8B-B14F-4D97-AF65-F5344CB8AC3E}">
        <p14:creationId xmlns:p14="http://schemas.microsoft.com/office/powerpoint/2010/main" val="28375159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4ADE3-C558-4DF0-BD75-969743231316}"/>
              </a:ext>
            </a:extLst>
          </p:cNvPr>
          <p:cNvSpPr>
            <a:spLocks noGrp="1"/>
          </p:cNvSpPr>
          <p:nvPr>
            <p:ph type="title"/>
          </p:nvPr>
        </p:nvSpPr>
        <p:spPr/>
        <p:txBody>
          <a:bodyPr>
            <a:normAutofit/>
          </a:bodyPr>
          <a:lstStyle/>
          <a:p>
            <a:r>
              <a:rPr lang="en-US" sz="3000" dirty="0"/>
              <a:t>Phase 3: Algorithm </a:t>
            </a:r>
          </a:p>
        </p:txBody>
      </p:sp>
      <p:pic>
        <p:nvPicPr>
          <p:cNvPr id="6" name="Content Placeholder 5">
            <a:extLst>
              <a:ext uri="{FF2B5EF4-FFF2-40B4-BE49-F238E27FC236}">
                <a16:creationId xmlns:a16="http://schemas.microsoft.com/office/drawing/2014/main" id="{BA6969FB-EA9D-44FB-AB6C-B0259564C572}"/>
              </a:ext>
            </a:extLst>
          </p:cNvPr>
          <p:cNvPicPr>
            <a:picLocks noGrp="1" noChangeAspect="1"/>
          </p:cNvPicPr>
          <p:nvPr>
            <p:ph idx="1"/>
          </p:nvPr>
        </p:nvPicPr>
        <p:blipFill>
          <a:blip r:embed="rId2"/>
          <a:stretch>
            <a:fillRect/>
          </a:stretch>
        </p:blipFill>
        <p:spPr>
          <a:xfrm>
            <a:off x="838200" y="1690688"/>
            <a:ext cx="10515600" cy="4853354"/>
          </a:xfrm>
          <a:prstGeom prst="rect">
            <a:avLst/>
          </a:prstGeom>
        </p:spPr>
      </p:pic>
    </p:spTree>
    <p:extLst>
      <p:ext uri="{BB962C8B-B14F-4D97-AF65-F5344CB8AC3E}">
        <p14:creationId xmlns:p14="http://schemas.microsoft.com/office/powerpoint/2010/main" val="4247028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AB52C-5EEE-4996-9421-CDB8CA1DA9B0}"/>
              </a:ext>
            </a:extLst>
          </p:cNvPr>
          <p:cNvSpPr>
            <a:spLocks noGrp="1"/>
          </p:cNvSpPr>
          <p:nvPr>
            <p:ph type="title"/>
          </p:nvPr>
        </p:nvSpPr>
        <p:spPr/>
        <p:txBody>
          <a:bodyPr>
            <a:normAutofit/>
          </a:bodyPr>
          <a:lstStyle/>
          <a:p>
            <a:r>
              <a:rPr lang="en-US" sz="3000" dirty="0"/>
              <a:t>Content</a:t>
            </a:r>
          </a:p>
        </p:txBody>
      </p:sp>
      <p:sp>
        <p:nvSpPr>
          <p:cNvPr id="3" name="Content Placeholder 2">
            <a:extLst>
              <a:ext uri="{FF2B5EF4-FFF2-40B4-BE49-F238E27FC236}">
                <a16:creationId xmlns:a16="http://schemas.microsoft.com/office/drawing/2014/main" id="{F9614CCE-BB8B-42BD-BD5C-9D77E9B36433}"/>
              </a:ext>
            </a:extLst>
          </p:cNvPr>
          <p:cNvSpPr>
            <a:spLocks noGrp="1"/>
          </p:cNvSpPr>
          <p:nvPr>
            <p:ph idx="1"/>
          </p:nvPr>
        </p:nvSpPr>
        <p:spPr/>
        <p:txBody>
          <a:bodyPr>
            <a:normAutofit/>
          </a:bodyPr>
          <a:lstStyle/>
          <a:p>
            <a:pPr marL="514350" indent="-514350">
              <a:buFont typeface="Wingdings" panose="05000000000000000000" pitchFamily="2" charset="2"/>
              <a:buChar char="Ø"/>
            </a:pPr>
            <a:r>
              <a:rPr lang="en-US" sz="2000" dirty="0"/>
              <a:t>Introduction</a:t>
            </a:r>
          </a:p>
          <a:p>
            <a:pPr marL="514350" indent="-514350">
              <a:buFont typeface="Wingdings" panose="05000000000000000000" pitchFamily="2" charset="2"/>
              <a:buChar char="Ø"/>
            </a:pPr>
            <a:r>
              <a:rPr lang="en-US" sz="2000" dirty="0"/>
              <a:t>BTPM Phases</a:t>
            </a:r>
          </a:p>
          <a:p>
            <a:pPr marL="514350" indent="-514350">
              <a:buFont typeface="Wingdings" panose="05000000000000000000" pitchFamily="2" charset="2"/>
              <a:buChar char="Ø"/>
            </a:pPr>
            <a:r>
              <a:rPr lang="en-US" sz="2000" dirty="0"/>
              <a:t>BLE GATT Connection Management</a:t>
            </a:r>
          </a:p>
          <a:p>
            <a:pPr marL="514350" indent="-514350">
              <a:buFont typeface="Wingdings" panose="05000000000000000000" pitchFamily="2" charset="2"/>
              <a:buChar char="Ø"/>
            </a:pPr>
            <a:r>
              <a:rPr lang="en-US" sz="2000" dirty="0"/>
              <a:t>BLE ACL Link Management</a:t>
            </a:r>
          </a:p>
          <a:p>
            <a:pPr marL="514350" indent="-514350">
              <a:buFont typeface="Wingdings" panose="05000000000000000000" pitchFamily="2" charset="2"/>
              <a:buChar char="Ø"/>
            </a:pPr>
            <a:r>
              <a:rPr lang="en-US" sz="2000" dirty="0"/>
              <a:t>BLE Mesh Support</a:t>
            </a:r>
          </a:p>
          <a:p>
            <a:pPr marL="514350" indent="-514350">
              <a:buFont typeface="Wingdings" panose="05000000000000000000" pitchFamily="2" charset="2"/>
              <a:buChar char="Ø"/>
            </a:pPr>
            <a:r>
              <a:rPr lang="en-US" sz="2000" dirty="0"/>
              <a:t>BLE connection parameter management</a:t>
            </a:r>
          </a:p>
        </p:txBody>
      </p:sp>
    </p:spTree>
    <p:extLst>
      <p:ext uri="{BB962C8B-B14F-4D97-AF65-F5344CB8AC3E}">
        <p14:creationId xmlns:p14="http://schemas.microsoft.com/office/powerpoint/2010/main" val="2989024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BE34E-4074-4206-A393-75D2F157AC15}"/>
              </a:ext>
            </a:extLst>
          </p:cNvPr>
          <p:cNvSpPr>
            <a:spLocks noGrp="1"/>
          </p:cNvSpPr>
          <p:nvPr>
            <p:ph type="title"/>
          </p:nvPr>
        </p:nvSpPr>
        <p:spPr/>
        <p:txBody>
          <a:bodyPr>
            <a:normAutofit/>
          </a:bodyPr>
          <a:lstStyle/>
          <a:p>
            <a:r>
              <a:rPr lang="en-US" sz="3000" dirty="0"/>
              <a:t>Phase 4: BLE connection parameter management</a:t>
            </a:r>
          </a:p>
        </p:txBody>
      </p:sp>
      <p:sp>
        <p:nvSpPr>
          <p:cNvPr id="3" name="Content Placeholder 2">
            <a:extLst>
              <a:ext uri="{FF2B5EF4-FFF2-40B4-BE49-F238E27FC236}">
                <a16:creationId xmlns:a16="http://schemas.microsoft.com/office/drawing/2014/main" id="{ABC5351D-DA29-4FFF-B39B-E02B3ECC44CB}"/>
              </a:ext>
            </a:extLst>
          </p:cNvPr>
          <p:cNvSpPr>
            <a:spLocks noGrp="1"/>
          </p:cNvSpPr>
          <p:nvPr>
            <p:ph idx="1"/>
          </p:nvPr>
        </p:nvSpPr>
        <p:spPr/>
        <p:txBody>
          <a:bodyPr>
            <a:normAutofit/>
          </a:bodyPr>
          <a:lstStyle/>
          <a:p>
            <a:r>
              <a:rPr lang="en-US" sz="2000" dirty="0"/>
              <a:t>To Maintain QOS </a:t>
            </a:r>
          </a:p>
          <a:p>
            <a:r>
              <a:rPr lang="en-US" sz="2000" dirty="0"/>
              <a:t>The initial connection parameters will be decided in the BTPM configuration based on the application ID. After the GATT connection is established, application can use the </a:t>
            </a:r>
            <a:r>
              <a:rPr lang="en-US" sz="2000" dirty="0" err="1"/>
              <a:t>AmazonBluetoothGatt.requestConnectionPriority</a:t>
            </a:r>
            <a:r>
              <a:rPr lang="en-US" sz="2000" dirty="0"/>
              <a:t>(int </a:t>
            </a:r>
            <a:r>
              <a:rPr lang="en-US" sz="2000" dirty="0" err="1"/>
              <a:t>connectionPriority</a:t>
            </a:r>
            <a:r>
              <a:rPr lang="en-US" sz="2000" dirty="0"/>
              <a:t>, int timeout, int </a:t>
            </a:r>
            <a:r>
              <a:rPr lang="en-US" sz="2000" dirty="0" err="1"/>
              <a:t>peripheralLatency</a:t>
            </a:r>
            <a:r>
              <a:rPr lang="en-US" sz="2000" dirty="0"/>
              <a:t>) API to adjust the connection parameters.</a:t>
            </a:r>
          </a:p>
          <a:p>
            <a:pPr marL="0" indent="0">
              <a:buNone/>
            </a:pPr>
            <a:endParaRPr lang="en-US" sz="2000" dirty="0"/>
          </a:p>
          <a:p>
            <a:pPr marL="0" indent="0">
              <a:buNone/>
            </a:pPr>
            <a:endParaRPr lang="en-US" sz="2000" dirty="0"/>
          </a:p>
        </p:txBody>
      </p:sp>
      <p:pic>
        <p:nvPicPr>
          <p:cNvPr id="4" name="Picture 3">
            <a:extLst>
              <a:ext uri="{FF2B5EF4-FFF2-40B4-BE49-F238E27FC236}">
                <a16:creationId xmlns:a16="http://schemas.microsoft.com/office/drawing/2014/main" id="{FB9790F9-6141-4D49-B1DB-00F3229415BB}"/>
              </a:ext>
            </a:extLst>
          </p:cNvPr>
          <p:cNvPicPr>
            <a:picLocks noChangeAspect="1"/>
          </p:cNvPicPr>
          <p:nvPr/>
        </p:nvPicPr>
        <p:blipFill>
          <a:blip r:embed="rId2"/>
          <a:stretch>
            <a:fillRect/>
          </a:stretch>
        </p:blipFill>
        <p:spPr>
          <a:xfrm>
            <a:off x="1145430" y="3711796"/>
            <a:ext cx="8924824" cy="2291854"/>
          </a:xfrm>
          <a:prstGeom prst="rect">
            <a:avLst/>
          </a:prstGeom>
        </p:spPr>
      </p:pic>
    </p:spTree>
    <p:extLst>
      <p:ext uri="{BB962C8B-B14F-4D97-AF65-F5344CB8AC3E}">
        <p14:creationId xmlns:p14="http://schemas.microsoft.com/office/powerpoint/2010/main" val="16292700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89261-86AD-4706-85DC-61CFB8866448}"/>
              </a:ext>
            </a:extLst>
          </p:cNvPr>
          <p:cNvSpPr>
            <a:spLocks noGrp="1"/>
          </p:cNvSpPr>
          <p:nvPr>
            <p:ph type="title"/>
          </p:nvPr>
        </p:nvSpPr>
        <p:spPr/>
        <p:txBody>
          <a:bodyPr>
            <a:normAutofit/>
          </a:bodyPr>
          <a:lstStyle/>
          <a:p>
            <a:r>
              <a:rPr lang="en-US" sz="3000" dirty="0"/>
              <a:t>Configuration for Applications</a:t>
            </a:r>
            <a:br>
              <a:rPr lang="en-US" sz="3000" dirty="0"/>
            </a:br>
            <a:endParaRPr lang="en-US" sz="3000" dirty="0"/>
          </a:p>
        </p:txBody>
      </p:sp>
      <p:pic>
        <p:nvPicPr>
          <p:cNvPr id="4" name="Content Placeholder 3">
            <a:extLst>
              <a:ext uri="{FF2B5EF4-FFF2-40B4-BE49-F238E27FC236}">
                <a16:creationId xmlns:a16="http://schemas.microsoft.com/office/drawing/2014/main" id="{5FD06B0E-727F-4E7D-9907-44978C91C0C4}"/>
              </a:ext>
            </a:extLst>
          </p:cNvPr>
          <p:cNvPicPr>
            <a:picLocks noGrp="1" noChangeAspect="1"/>
          </p:cNvPicPr>
          <p:nvPr>
            <p:ph idx="1"/>
          </p:nvPr>
        </p:nvPicPr>
        <p:blipFill>
          <a:blip r:embed="rId2"/>
          <a:stretch>
            <a:fillRect/>
          </a:stretch>
        </p:blipFill>
        <p:spPr>
          <a:xfrm>
            <a:off x="937294" y="2028825"/>
            <a:ext cx="9321732" cy="4351338"/>
          </a:xfrm>
          <a:prstGeom prst="rect">
            <a:avLst/>
          </a:prstGeom>
        </p:spPr>
      </p:pic>
    </p:spTree>
    <p:extLst>
      <p:ext uri="{BB962C8B-B14F-4D97-AF65-F5344CB8AC3E}">
        <p14:creationId xmlns:p14="http://schemas.microsoft.com/office/powerpoint/2010/main" val="24395221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3F9A3-488C-47A9-B299-B38E7F40A109}"/>
              </a:ext>
            </a:extLst>
          </p:cNvPr>
          <p:cNvSpPr>
            <a:spLocks noGrp="1"/>
          </p:cNvSpPr>
          <p:nvPr>
            <p:ph type="title"/>
          </p:nvPr>
        </p:nvSpPr>
        <p:spPr/>
        <p:txBody>
          <a:bodyPr>
            <a:normAutofit/>
          </a:bodyPr>
          <a:lstStyle/>
          <a:p>
            <a:r>
              <a:rPr lang="en-US" sz="3000" dirty="0"/>
              <a:t>Connection Parameter</a:t>
            </a:r>
          </a:p>
        </p:txBody>
      </p:sp>
      <p:sp>
        <p:nvSpPr>
          <p:cNvPr id="3" name="Content Placeholder 2">
            <a:extLst>
              <a:ext uri="{FF2B5EF4-FFF2-40B4-BE49-F238E27FC236}">
                <a16:creationId xmlns:a16="http://schemas.microsoft.com/office/drawing/2014/main" id="{288009F8-CB0E-42ED-9DBD-9FEE0C486114}"/>
              </a:ext>
            </a:extLst>
          </p:cNvPr>
          <p:cNvSpPr>
            <a:spLocks noGrp="1"/>
          </p:cNvSpPr>
          <p:nvPr>
            <p:ph idx="1"/>
          </p:nvPr>
        </p:nvSpPr>
        <p:spPr/>
        <p:txBody>
          <a:bodyPr>
            <a:normAutofit lnSpcReduction="10000"/>
          </a:bodyPr>
          <a:lstStyle/>
          <a:p>
            <a:r>
              <a:rPr lang="en-US" sz="2000" dirty="0"/>
              <a:t>[APP1]</a:t>
            </a:r>
          </a:p>
          <a:p>
            <a:pPr marL="0" indent="0">
              <a:buNone/>
            </a:pPr>
            <a:endParaRPr lang="en-US" sz="2000" dirty="0"/>
          </a:p>
          <a:p>
            <a:r>
              <a:rPr lang="en-US" sz="2000" dirty="0"/>
              <a:t># </a:t>
            </a:r>
            <a:r>
              <a:rPr lang="en-US" sz="2000" dirty="0" err="1"/>
              <a:t>AppBleXXXConnParamLevel</a:t>
            </a:r>
            <a:r>
              <a:rPr lang="en-US" sz="2000" dirty="0"/>
              <a:t> should be in range [0, 3]</a:t>
            </a:r>
          </a:p>
          <a:p>
            <a:r>
              <a:rPr lang="en-US" sz="2000" dirty="0"/>
              <a:t># 0: slow: 100-125ms (80-100), 0, 500</a:t>
            </a:r>
          </a:p>
          <a:p>
            <a:r>
              <a:rPr lang="en-US" sz="2000" dirty="0"/>
              <a:t># 1: medium 1: 30-50ms (24-40), 0, 500</a:t>
            </a:r>
          </a:p>
          <a:p>
            <a:r>
              <a:rPr lang="en-US" sz="2000" dirty="0"/>
              <a:t># 2: medium 2: 37.5-37.5ms (30-30), 0, 500</a:t>
            </a:r>
          </a:p>
          <a:p>
            <a:r>
              <a:rPr lang="en-US" sz="2000" dirty="0"/>
              <a:t># 3: fast: 13.75-13.75 (11-11), 0, 500</a:t>
            </a:r>
          </a:p>
          <a:p>
            <a:endParaRPr lang="en-US" sz="2000" dirty="0"/>
          </a:p>
          <a:p>
            <a:pPr marL="0" indent="0">
              <a:buNone/>
            </a:pPr>
            <a:endParaRPr lang="en-US" sz="2000" dirty="0"/>
          </a:p>
          <a:p>
            <a:r>
              <a:rPr lang="en-US" sz="2000" dirty="0" err="1"/>
              <a:t>AppBleDirConnParamLevel</a:t>
            </a:r>
            <a:r>
              <a:rPr lang="en-US" sz="2000" dirty="0"/>
              <a:t> = 3</a:t>
            </a:r>
          </a:p>
          <a:p>
            <a:r>
              <a:rPr lang="en-US" sz="2000" dirty="0" err="1"/>
              <a:t>AppBlebgConnParamLevel</a:t>
            </a:r>
            <a:r>
              <a:rPr lang="en-US" sz="2000" dirty="0"/>
              <a:t> = 2</a:t>
            </a:r>
          </a:p>
          <a:p>
            <a:endParaRPr lang="en-US" sz="2000" dirty="0"/>
          </a:p>
        </p:txBody>
      </p:sp>
    </p:spTree>
    <p:extLst>
      <p:ext uri="{BB962C8B-B14F-4D97-AF65-F5344CB8AC3E}">
        <p14:creationId xmlns:p14="http://schemas.microsoft.com/office/powerpoint/2010/main" val="1391263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60AD2-28E1-429B-AA95-1C0F851F9C30}"/>
              </a:ext>
            </a:extLst>
          </p:cNvPr>
          <p:cNvSpPr>
            <a:spLocks noGrp="1"/>
          </p:cNvSpPr>
          <p:nvPr>
            <p:ph type="title"/>
          </p:nvPr>
        </p:nvSpPr>
        <p:spPr/>
        <p:txBody>
          <a:bodyPr>
            <a:normAutofit/>
          </a:bodyPr>
          <a:lstStyle/>
          <a:p>
            <a:r>
              <a:rPr lang="en-US" sz="3000" dirty="0"/>
              <a:t>Connection Parameters for </a:t>
            </a:r>
            <a:r>
              <a:rPr lang="en-US" sz="3000" dirty="0" err="1"/>
              <a:t>bg</a:t>
            </a:r>
            <a:r>
              <a:rPr lang="en-US" sz="3000" dirty="0"/>
              <a:t> &amp; </a:t>
            </a:r>
            <a:r>
              <a:rPr lang="en-US" sz="3000" dirty="0" err="1"/>
              <a:t>dir</a:t>
            </a:r>
            <a:r>
              <a:rPr lang="en-US" sz="3000" dirty="0"/>
              <a:t> conn</a:t>
            </a:r>
          </a:p>
        </p:txBody>
      </p:sp>
      <p:pic>
        <p:nvPicPr>
          <p:cNvPr id="4" name="Content Placeholder 3">
            <a:extLst>
              <a:ext uri="{FF2B5EF4-FFF2-40B4-BE49-F238E27FC236}">
                <a16:creationId xmlns:a16="http://schemas.microsoft.com/office/drawing/2014/main" id="{407F5EED-7236-4649-B2FF-400C65F7F328}"/>
              </a:ext>
            </a:extLst>
          </p:cNvPr>
          <p:cNvPicPr>
            <a:picLocks noGrp="1" noChangeAspect="1"/>
          </p:cNvPicPr>
          <p:nvPr>
            <p:ph idx="1"/>
          </p:nvPr>
        </p:nvPicPr>
        <p:blipFill>
          <a:blip r:embed="rId2"/>
          <a:stretch>
            <a:fillRect/>
          </a:stretch>
        </p:blipFill>
        <p:spPr>
          <a:xfrm>
            <a:off x="1016713" y="1825625"/>
            <a:ext cx="10158574" cy="4351338"/>
          </a:xfrm>
          <a:prstGeom prst="rect">
            <a:avLst/>
          </a:prstGeom>
        </p:spPr>
      </p:pic>
    </p:spTree>
    <p:extLst>
      <p:ext uri="{BB962C8B-B14F-4D97-AF65-F5344CB8AC3E}">
        <p14:creationId xmlns:p14="http://schemas.microsoft.com/office/powerpoint/2010/main" val="20537178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AECBC-6496-4E8E-B49D-F92BF539D272}"/>
              </a:ext>
            </a:extLst>
          </p:cNvPr>
          <p:cNvSpPr>
            <a:spLocks noGrp="1"/>
          </p:cNvSpPr>
          <p:nvPr>
            <p:ph type="title"/>
          </p:nvPr>
        </p:nvSpPr>
        <p:spPr/>
        <p:txBody>
          <a:bodyPr>
            <a:normAutofit/>
          </a:bodyPr>
          <a:lstStyle/>
          <a:p>
            <a:r>
              <a:rPr lang="en-US" sz="3000" dirty="0"/>
              <a:t>Connection Parameters for </a:t>
            </a:r>
            <a:r>
              <a:rPr lang="en-US" sz="3000" dirty="0" err="1"/>
              <a:t>bg</a:t>
            </a:r>
            <a:r>
              <a:rPr lang="en-US" sz="3000" dirty="0"/>
              <a:t> &amp; </a:t>
            </a:r>
            <a:r>
              <a:rPr lang="en-US" sz="3000" dirty="0" err="1"/>
              <a:t>dir</a:t>
            </a:r>
            <a:r>
              <a:rPr lang="en-US" sz="3000" dirty="0"/>
              <a:t> conn</a:t>
            </a:r>
          </a:p>
        </p:txBody>
      </p:sp>
      <p:pic>
        <p:nvPicPr>
          <p:cNvPr id="4" name="Content Placeholder 3">
            <a:extLst>
              <a:ext uri="{FF2B5EF4-FFF2-40B4-BE49-F238E27FC236}">
                <a16:creationId xmlns:a16="http://schemas.microsoft.com/office/drawing/2014/main" id="{FEE975E2-580F-41A9-B10F-A4486920940C}"/>
              </a:ext>
            </a:extLst>
          </p:cNvPr>
          <p:cNvPicPr>
            <a:picLocks noGrp="1" noChangeAspect="1"/>
          </p:cNvPicPr>
          <p:nvPr>
            <p:ph idx="1"/>
          </p:nvPr>
        </p:nvPicPr>
        <p:blipFill>
          <a:blip r:embed="rId2"/>
          <a:stretch>
            <a:fillRect/>
          </a:stretch>
        </p:blipFill>
        <p:spPr>
          <a:xfrm>
            <a:off x="838200" y="2321539"/>
            <a:ext cx="10515600" cy="2529775"/>
          </a:xfrm>
          <a:prstGeom prst="rect">
            <a:avLst/>
          </a:prstGeom>
        </p:spPr>
      </p:pic>
    </p:spTree>
    <p:extLst>
      <p:ext uri="{BB962C8B-B14F-4D97-AF65-F5344CB8AC3E}">
        <p14:creationId xmlns:p14="http://schemas.microsoft.com/office/powerpoint/2010/main" val="24291608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C7F23-4918-41C2-B840-C09EFB315956}"/>
              </a:ext>
            </a:extLst>
          </p:cNvPr>
          <p:cNvSpPr>
            <a:spLocks noGrp="1"/>
          </p:cNvSpPr>
          <p:nvPr>
            <p:ph type="title"/>
          </p:nvPr>
        </p:nvSpPr>
        <p:spPr/>
        <p:txBody>
          <a:bodyPr>
            <a:normAutofit/>
          </a:bodyPr>
          <a:lstStyle/>
          <a:p>
            <a:r>
              <a:rPr lang="en-US" sz="3000" dirty="0"/>
              <a:t>Proposed new connection parameters</a:t>
            </a:r>
          </a:p>
        </p:txBody>
      </p:sp>
      <p:sp>
        <p:nvSpPr>
          <p:cNvPr id="3" name="Content Placeholder 2">
            <a:extLst>
              <a:ext uri="{FF2B5EF4-FFF2-40B4-BE49-F238E27FC236}">
                <a16:creationId xmlns:a16="http://schemas.microsoft.com/office/drawing/2014/main" id="{B10F9293-13D4-42E2-A77F-8878B87AE1CD}"/>
              </a:ext>
            </a:extLst>
          </p:cNvPr>
          <p:cNvSpPr>
            <a:spLocks noGrp="1"/>
          </p:cNvSpPr>
          <p:nvPr>
            <p:ph idx="1"/>
          </p:nvPr>
        </p:nvSpPr>
        <p:spPr/>
        <p:txBody>
          <a:bodyPr>
            <a:normAutofit/>
          </a:bodyPr>
          <a:lstStyle/>
          <a:p>
            <a:r>
              <a:rPr lang="en-US" sz="2000" dirty="0"/>
              <a:t>Current Connection Interval:</a:t>
            </a:r>
          </a:p>
          <a:p>
            <a:r>
              <a:rPr lang="en-US" sz="2000" dirty="0"/>
              <a:t>CONN_PARAM_TPUT_SLOW: CI = 112.5ms (90 frame)</a:t>
            </a:r>
            <a:br>
              <a:rPr lang="en-US" sz="2000" dirty="0"/>
            </a:br>
            <a:r>
              <a:rPr lang="en-US" sz="2000" dirty="0"/>
              <a:t>CONN_PARAM_TPUT_MEDIUM_1: CI = 40ms (32 frames)</a:t>
            </a:r>
            <a:br>
              <a:rPr lang="en-US" sz="2000" dirty="0"/>
            </a:br>
            <a:r>
              <a:rPr lang="en-US" sz="2000" dirty="0"/>
              <a:t>CONN_PARAM_TPUT_MEDIUM_2: CI = 37.5ms (30 frames)</a:t>
            </a:r>
            <a:br>
              <a:rPr lang="en-US" sz="2000" dirty="0"/>
            </a:br>
            <a:r>
              <a:rPr lang="en-US" sz="2000" dirty="0"/>
              <a:t>CONN_PARAM_TPUT_FAST: CI = 13.75ms (11 frames)</a:t>
            </a:r>
          </a:p>
          <a:p>
            <a:endParaRPr lang="en-US" sz="2000" dirty="0"/>
          </a:p>
          <a:p>
            <a:pPr marL="0" indent="0">
              <a:buNone/>
            </a:pPr>
            <a:endParaRPr lang="en-US" sz="2000" dirty="0"/>
          </a:p>
          <a:p>
            <a:r>
              <a:rPr lang="en-US" sz="2000" dirty="0"/>
              <a:t>New Connection Interval:</a:t>
            </a:r>
          </a:p>
          <a:p>
            <a:r>
              <a:rPr lang="en-US" sz="2000" dirty="0"/>
              <a:t>CONN_PARAM_TPUT_SLOW: CI = 120ms (96 frame)</a:t>
            </a:r>
            <a:br>
              <a:rPr lang="en-US" sz="2000" dirty="0"/>
            </a:br>
            <a:r>
              <a:rPr lang="en-US" sz="2000" dirty="0"/>
              <a:t>CONN_PARAM_TPUT_MEDIUM_1: CI = 60ms (48 frames)</a:t>
            </a:r>
            <a:br>
              <a:rPr lang="en-US" sz="2000" dirty="0"/>
            </a:br>
            <a:r>
              <a:rPr lang="en-US" sz="2000" dirty="0"/>
              <a:t>CONN_PARAM_TPUT_MEDIUM_2: CI = 30ms (24 frames)</a:t>
            </a:r>
            <a:br>
              <a:rPr lang="en-US" sz="2000" dirty="0"/>
            </a:br>
            <a:r>
              <a:rPr lang="en-US" sz="2000" dirty="0"/>
              <a:t>CONN_PARAM_TPUT_FAST: CI = 15 </a:t>
            </a:r>
            <a:r>
              <a:rPr lang="en-US" sz="2000" dirty="0" err="1"/>
              <a:t>ms</a:t>
            </a:r>
            <a:r>
              <a:rPr lang="en-US" sz="2000" dirty="0"/>
              <a:t> (12 frames)</a:t>
            </a:r>
          </a:p>
          <a:p>
            <a:endParaRPr lang="en-US" sz="2000" dirty="0"/>
          </a:p>
        </p:txBody>
      </p:sp>
    </p:spTree>
    <p:extLst>
      <p:ext uri="{BB962C8B-B14F-4D97-AF65-F5344CB8AC3E}">
        <p14:creationId xmlns:p14="http://schemas.microsoft.com/office/powerpoint/2010/main" val="3321153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F1C36-1074-4974-8CC2-356BE3E03477}"/>
              </a:ext>
            </a:extLst>
          </p:cNvPr>
          <p:cNvSpPr>
            <a:spLocks noGrp="1"/>
          </p:cNvSpPr>
          <p:nvPr>
            <p:ph type="title"/>
          </p:nvPr>
        </p:nvSpPr>
        <p:spPr/>
        <p:txBody>
          <a:bodyPr>
            <a:normAutofit/>
          </a:bodyPr>
          <a:lstStyle/>
          <a:p>
            <a:r>
              <a:rPr lang="en-US" sz="3000" dirty="0"/>
              <a:t>Comparison between old and new connection parameters</a:t>
            </a:r>
          </a:p>
        </p:txBody>
      </p:sp>
      <p:pic>
        <p:nvPicPr>
          <p:cNvPr id="5" name="Content Placeholder 4">
            <a:extLst>
              <a:ext uri="{FF2B5EF4-FFF2-40B4-BE49-F238E27FC236}">
                <a16:creationId xmlns:a16="http://schemas.microsoft.com/office/drawing/2014/main" id="{31094B8E-8F70-4165-A42E-4D8D8C56BE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8001" y="1825624"/>
            <a:ext cx="7662246" cy="4984833"/>
          </a:xfrm>
        </p:spPr>
      </p:pic>
    </p:spTree>
    <p:extLst>
      <p:ext uri="{BB962C8B-B14F-4D97-AF65-F5344CB8AC3E}">
        <p14:creationId xmlns:p14="http://schemas.microsoft.com/office/powerpoint/2010/main" val="14516317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7C1C3-1BD0-469C-8ECE-38ABE3DC8B3F}"/>
              </a:ext>
            </a:extLst>
          </p:cNvPr>
          <p:cNvSpPr>
            <a:spLocks noGrp="1"/>
          </p:cNvSpPr>
          <p:nvPr>
            <p:ph type="ctrTitle"/>
          </p:nvPr>
        </p:nvSpPr>
        <p:spPr>
          <a:xfrm>
            <a:off x="1079500" y="495301"/>
            <a:ext cx="3708400" cy="850899"/>
          </a:xfrm>
        </p:spPr>
        <p:txBody>
          <a:bodyPr>
            <a:normAutofit fontScale="90000"/>
          </a:bodyPr>
          <a:lstStyle/>
          <a:p>
            <a:r>
              <a:rPr lang="en-US" dirty="0"/>
              <a:t>Reference</a:t>
            </a:r>
          </a:p>
        </p:txBody>
      </p:sp>
      <p:sp>
        <p:nvSpPr>
          <p:cNvPr id="3" name="Subtitle 2">
            <a:extLst>
              <a:ext uri="{FF2B5EF4-FFF2-40B4-BE49-F238E27FC236}">
                <a16:creationId xmlns:a16="http://schemas.microsoft.com/office/drawing/2014/main" id="{F9C4CAF0-DE59-4B65-81E4-0BBC0A189A9F}"/>
              </a:ext>
            </a:extLst>
          </p:cNvPr>
          <p:cNvSpPr>
            <a:spLocks noGrp="1"/>
          </p:cNvSpPr>
          <p:nvPr>
            <p:ph type="subTitle" idx="1"/>
          </p:nvPr>
        </p:nvSpPr>
        <p:spPr>
          <a:xfrm>
            <a:off x="1524000" y="1574800"/>
            <a:ext cx="9664700" cy="3119120"/>
          </a:xfrm>
        </p:spPr>
        <p:txBody>
          <a:bodyPr/>
          <a:lstStyle/>
          <a:p>
            <a:pPr algn="l"/>
            <a:r>
              <a:rPr lang="en-US" dirty="0">
                <a:hlinkClick r:id="rId2"/>
              </a:rPr>
              <a:t>https://wiki.labcollab.net/confluence/display/BLUETOOTH/Bluetooth+Policy+Manager+Design</a:t>
            </a:r>
            <a:endParaRPr lang="en-US" dirty="0"/>
          </a:p>
          <a:p>
            <a:pPr algn="l"/>
            <a:endParaRPr lang="en-US" dirty="0"/>
          </a:p>
          <a:p>
            <a:pPr algn="l"/>
            <a:endParaRPr lang="en-US" dirty="0"/>
          </a:p>
          <a:p>
            <a:pPr algn="l"/>
            <a:endParaRPr lang="en-US" dirty="0"/>
          </a:p>
          <a:p>
            <a:pPr algn="l"/>
            <a:endParaRPr lang="en-US" dirty="0"/>
          </a:p>
        </p:txBody>
      </p:sp>
    </p:spTree>
    <p:extLst>
      <p:ext uri="{BB962C8B-B14F-4D97-AF65-F5344CB8AC3E}">
        <p14:creationId xmlns:p14="http://schemas.microsoft.com/office/powerpoint/2010/main" val="33807480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368DE-4E11-4BD5-A904-E67F51B09C93}"/>
              </a:ext>
            </a:extLst>
          </p:cNvPr>
          <p:cNvSpPr>
            <a:spLocks noGrp="1"/>
          </p:cNvSpPr>
          <p:nvPr>
            <p:ph type="title"/>
          </p:nvPr>
        </p:nvSpPr>
        <p:spPr>
          <a:xfrm>
            <a:off x="838200" y="365125"/>
            <a:ext cx="10515600" cy="5070475"/>
          </a:xfrm>
        </p:spPr>
        <p:txBody>
          <a:bodyPr/>
          <a:lstStyle/>
          <a:p>
            <a:pPr algn="ctr"/>
            <a:r>
              <a:rPr lang="en-US" dirty="0"/>
              <a:t>Q &amp; A</a:t>
            </a:r>
          </a:p>
        </p:txBody>
      </p:sp>
    </p:spTree>
    <p:extLst>
      <p:ext uri="{BB962C8B-B14F-4D97-AF65-F5344CB8AC3E}">
        <p14:creationId xmlns:p14="http://schemas.microsoft.com/office/powerpoint/2010/main" val="168595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25C57-30B8-47D9-AD23-E67A3C321C38}"/>
              </a:ext>
            </a:extLst>
          </p:cNvPr>
          <p:cNvSpPr>
            <a:spLocks noGrp="1"/>
          </p:cNvSpPr>
          <p:nvPr>
            <p:ph type="title"/>
          </p:nvPr>
        </p:nvSpPr>
        <p:spPr/>
        <p:txBody>
          <a:bodyPr>
            <a:normAutofit/>
          </a:bodyPr>
          <a:lstStyle/>
          <a:p>
            <a:r>
              <a:rPr lang="en-US" sz="3000" dirty="0"/>
              <a:t>Introduction</a:t>
            </a:r>
          </a:p>
        </p:txBody>
      </p:sp>
      <p:sp>
        <p:nvSpPr>
          <p:cNvPr id="3" name="Content Placeholder 2">
            <a:extLst>
              <a:ext uri="{FF2B5EF4-FFF2-40B4-BE49-F238E27FC236}">
                <a16:creationId xmlns:a16="http://schemas.microsoft.com/office/drawing/2014/main" id="{7C73ECF5-BD62-4631-862C-CB219C129936}"/>
              </a:ext>
            </a:extLst>
          </p:cNvPr>
          <p:cNvSpPr>
            <a:spLocks noGrp="1"/>
          </p:cNvSpPr>
          <p:nvPr>
            <p:ph idx="1"/>
          </p:nvPr>
        </p:nvSpPr>
        <p:spPr/>
        <p:txBody>
          <a:bodyPr>
            <a:normAutofit/>
          </a:bodyPr>
          <a:lstStyle/>
          <a:p>
            <a:r>
              <a:rPr lang="en-US" sz="2000" dirty="0"/>
              <a:t>Policy manager is introduced  to better utilize </a:t>
            </a:r>
            <a:r>
              <a:rPr lang="en-US" sz="2000" dirty="0" err="1"/>
              <a:t>ble</a:t>
            </a:r>
            <a:r>
              <a:rPr lang="en-US" sz="2000" dirty="0"/>
              <a:t> connection resource.</a:t>
            </a:r>
          </a:p>
          <a:p>
            <a:pPr marL="0" indent="0">
              <a:buNone/>
            </a:pPr>
            <a:endParaRPr lang="en-US" sz="2000" dirty="0"/>
          </a:p>
          <a:p>
            <a:r>
              <a:rPr lang="en-US" sz="2000" dirty="0"/>
              <a:t>With more and more Bluetooth features added into Amazon products, it become very challenging to satisfy all the Bluetooth activities concurrently.</a:t>
            </a:r>
          </a:p>
          <a:p>
            <a:endParaRPr lang="en-US" sz="2000" dirty="0"/>
          </a:p>
          <a:p>
            <a:r>
              <a:rPr lang="en-US" sz="2000" dirty="0"/>
              <a:t> A centralized Bluetooth policy manager is needed to take care of the complicated BT use cases.</a:t>
            </a:r>
          </a:p>
          <a:p>
            <a:endParaRPr lang="en-US" sz="2000" dirty="0"/>
          </a:p>
          <a:p>
            <a:r>
              <a:rPr lang="en-US" sz="2000" dirty="0"/>
              <a:t>BT airtime usage efficiently based on the priority of the BT activities.</a:t>
            </a:r>
          </a:p>
          <a:p>
            <a:pPr marL="0" indent="0">
              <a:buNone/>
            </a:pPr>
            <a:endParaRPr lang="en-US" sz="2000" dirty="0"/>
          </a:p>
          <a:p>
            <a:r>
              <a:rPr lang="en-US" sz="2000" dirty="0"/>
              <a:t>Hardware Limitation</a:t>
            </a:r>
          </a:p>
          <a:p>
            <a:pPr marL="0" indent="0">
              <a:buNone/>
            </a:pPr>
            <a:endParaRPr lang="en-US" sz="2000" dirty="0"/>
          </a:p>
          <a:p>
            <a:endParaRPr lang="en-US" sz="2000" dirty="0"/>
          </a:p>
          <a:p>
            <a:pPr marL="0" indent="0">
              <a:buNone/>
            </a:pPr>
            <a:endParaRPr lang="en-US" sz="2000" dirty="0"/>
          </a:p>
        </p:txBody>
      </p:sp>
    </p:spTree>
    <p:extLst>
      <p:ext uri="{BB962C8B-B14F-4D97-AF65-F5344CB8AC3E}">
        <p14:creationId xmlns:p14="http://schemas.microsoft.com/office/powerpoint/2010/main" val="3567329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56982-F161-4931-8D6B-55A9A2AF31ED}"/>
              </a:ext>
            </a:extLst>
          </p:cNvPr>
          <p:cNvSpPr>
            <a:spLocks noGrp="1"/>
          </p:cNvSpPr>
          <p:nvPr>
            <p:ph type="title"/>
          </p:nvPr>
        </p:nvSpPr>
        <p:spPr/>
        <p:txBody>
          <a:bodyPr>
            <a:normAutofit/>
          </a:bodyPr>
          <a:lstStyle/>
          <a:p>
            <a:r>
              <a:rPr lang="en-US" sz="3000" dirty="0"/>
              <a:t>Policy Manager Phases</a:t>
            </a:r>
          </a:p>
        </p:txBody>
      </p:sp>
      <p:sp>
        <p:nvSpPr>
          <p:cNvPr id="3" name="Content Placeholder 2">
            <a:extLst>
              <a:ext uri="{FF2B5EF4-FFF2-40B4-BE49-F238E27FC236}">
                <a16:creationId xmlns:a16="http://schemas.microsoft.com/office/drawing/2014/main" id="{703A8ACA-FAC4-4866-898C-3704B5DE2AEF}"/>
              </a:ext>
            </a:extLst>
          </p:cNvPr>
          <p:cNvSpPr>
            <a:spLocks noGrp="1"/>
          </p:cNvSpPr>
          <p:nvPr>
            <p:ph idx="1"/>
          </p:nvPr>
        </p:nvSpPr>
        <p:spPr/>
        <p:txBody>
          <a:bodyPr>
            <a:normAutofit fontScale="92500" lnSpcReduction="10000"/>
          </a:bodyPr>
          <a:lstStyle/>
          <a:p>
            <a:r>
              <a:rPr lang="en-US" sz="2000" dirty="0"/>
              <a:t>Phase 1: BLE GATT Connection Management</a:t>
            </a:r>
          </a:p>
          <a:p>
            <a:r>
              <a:rPr lang="en-US" sz="2000" dirty="0"/>
              <a:t>Phase 2: BLE ACL Link Management</a:t>
            </a:r>
          </a:p>
          <a:p>
            <a:r>
              <a:rPr lang="en-US" sz="2000" dirty="0"/>
              <a:t>Phase 3: BLE Mesh Support</a:t>
            </a:r>
          </a:p>
          <a:p>
            <a:r>
              <a:rPr lang="en-US" sz="2000" dirty="0"/>
              <a:t>Phase 4: BLE connection parameter management</a:t>
            </a:r>
          </a:p>
          <a:p>
            <a:r>
              <a:rPr lang="en-US" sz="2000" dirty="0"/>
              <a:t>Phase 5: BLE Scan management</a:t>
            </a:r>
          </a:p>
          <a:p>
            <a:r>
              <a:rPr lang="en-US" sz="2000" dirty="0"/>
              <a:t>Phase 6: BLE Advertising management</a:t>
            </a:r>
          </a:p>
          <a:p>
            <a:r>
              <a:rPr lang="en-US" sz="2000" dirty="0"/>
              <a:t>Phase 7: Enhancement on BLE Link Management</a:t>
            </a:r>
          </a:p>
          <a:p>
            <a:r>
              <a:rPr lang="en-US" sz="2000" dirty="0"/>
              <a:t>Phase 8: HOGP Support</a:t>
            </a:r>
          </a:p>
          <a:p>
            <a:r>
              <a:rPr lang="en-US" sz="2000" dirty="0"/>
              <a:t>Phase 9: Improve the BLE scheduling using the BT controller VSC commands</a:t>
            </a:r>
          </a:p>
          <a:p>
            <a:r>
              <a:rPr lang="en-US" sz="2000" dirty="0"/>
              <a:t>Phase 10: Dynamic BT profiles/services enable and disable</a:t>
            </a:r>
          </a:p>
          <a:p>
            <a:r>
              <a:rPr lang="fr-FR" sz="2000" dirty="0"/>
              <a:t>Phase 11: Concurrent BT profile management</a:t>
            </a:r>
          </a:p>
          <a:p>
            <a:r>
              <a:rPr lang="en-US" sz="2200" dirty="0"/>
              <a:t>Phase 12: COEX management</a:t>
            </a:r>
          </a:p>
          <a:p>
            <a:endParaRPr lang="fr-FR" sz="2000" dirty="0"/>
          </a:p>
          <a:p>
            <a:endParaRPr lang="en-US" sz="2000" dirty="0"/>
          </a:p>
        </p:txBody>
      </p:sp>
    </p:spTree>
    <p:extLst>
      <p:ext uri="{BB962C8B-B14F-4D97-AF65-F5344CB8AC3E}">
        <p14:creationId xmlns:p14="http://schemas.microsoft.com/office/powerpoint/2010/main" val="2780931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07A41-6B49-40B5-928F-3CA12973B0A2}"/>
              </a:ext>
            </a:extLst>
          </p:cNvPr>
          <p:cNvSpPr>
            <a:spLocks noGrp="1"/>
          </p:cNvSpPr>
          <p:nvPr>
            <p:ph type="title"/>
          </p:nvPr>
        </p:nvSpPr>
        <p:spPr/>
        <p:txBody>
          <a:bodyPr>
            <a:normAutofit/>
          </a:bodyPr>
          <a:lstStyle/>
          <a:p>
            <a:r>
              <a:rPr lang="en-US" sz="3000" dirty="0"/>
              <a:t>Connection lists in PM</a:t>
            </a:r>
          </a:p>
        </p:txBody>
      </p:sp>
      <p:sp>
        <p:nvSpPr>
          <p:cNvPr id="3" name="Content Placeholder 2">
            <a:extLst>
              <a:ext uri="{FF2B5EF4-FFF2-40B4-BE49-F238E27FC236}">
                <a16:creationId xmlns:a16="http://schemas.microsoft.com/office/drawing/2014/main" id="{3382E24E-9C1B-4A78-AB73-E675D2EE2BDD}"/>
              </a:ext>
            </a:extLst>
          </p:cNvPr>
          <p:cNvSpPr>
            <a:spLocks noGrp="1"/>
          </p:cNvSpPr>
          <p:nvPr>
            <p:ph idx="1"/>
          </p:nvPr>
        </p:nvSpPr>
        <p:spPr/>
        <p:txBody>
          <a:bodyPr>
            <a:normAutofit/>
          </a:bodyPr>
          <a:lstStyle/>
          <a:p>
            <a:pPr marL="0" indent="0">
              <a:buNone/>
            </a:pPr>
            <a:r>
              <a:rPr lang="en-US" sz="2000" dirty="0"/>
              <a:t>For background connection:</a:t>
            </a:r>
          </a:p>
          <a:p>
            <a:r>
              <a:rPr lang="en-US" sz="2000" dirty="0" err="1"/>
              <a:t>Bg_L</a:t>
            </a:r>
            <a:r>
              <a:rPr lang="en-US" sz="2000" dirty="0"/>
              <a:t> =&gt; background connected list</a:t>
            </a:r>
          </a:p>
          <a:p>
            <a:r>
              <a:rPr lang="en-US" sz="2000" dirty="0" err="1"/>
              <a:t>BgWait_L</a:t>
            </a:r>
            <a:r>
              <a:rPr lang="en-US" sz="2000" dirty="0"/>
              <a:t> =&gt; background wait list</a:t>
            </a:r>
          </a:p>
          <a:p>
            <a:r>
              <a:rPr lang="en-US" sz="2000" dirty="0" err="1"/>
              <a:t>White_L</a:t>
            </a:r>
            <a:r>
              <a:rPr lang="en-US" sz="2000" dirty="0"/>
              <a:t> =&gt; background white list</a:t>
            </a:r>
          </a:p>
          <a:p>
            <a:pPr marL="0" indent="0">
              <a:buNone/>
            </a:pPr>
            <a:endParaRPr lang="en-US" sz="2000" dirty="0"/>
          </a:p>
          <a:p>
            <a:pPr marL="0" indent="0">
              <a:buNone/>
            </a:pPr>
            <a:endParaRPr lang="en-US" sz="2000" dirty="0"/>
          </a:p>
          <a:p>
            <a:pPr marL="0" indent="0">
              <a:buNone/>
            </a:pPr>
            <a:r>
              <a:rPr lang="en-US" sz="2000" dirty="0"/>
              <a:t>For direct connection:</a:t>
            </a:r>
          </a:p>
          <a:p>
            <a:r>
              <a:rPr lang="en-US" sz="2000" dirty="0" err="1"/>
              <a:t>Dir_L</a:t>
            </a:r>
            <a:r>
              <a:rPr lang="en-US" sz="2000" dirty="0"/>
              <a:t>: Direct connected list</a:t>
            </a:r>
          </a:p>
          <a:p>
            <a:r>
              <a:rPr lang="en-US" sz="2000" dirty="0" err="1"/>
              <a:t>DirWait_L</a:t>
            </a:r>
            <a:r>
              <a:rPr lang="en-US" sz="2000" dirty="0"/>
              <a:t>: Direct Connection wait list</a:t>
            </a:r>
          </a:p>
          <a:p>
            <a:r>
              <a:rPr lang="en-US" sz="2000" dirty="0" err="1"/>
              <a:t>DirPend_L</a:t>
            </a:r>
            <a:r>
              <a:rPr lang="en-US" sz="2000" dirty="0"/>
              <a:t>: Direct Connection pending list</a:t>
            </a:r>
          </a:p>
          <a:p>
            <a:endParaRPr lang="en-US" sz="2000" dirty="0"/>
          </a:p>
        </p:txBody>
      </p:sp>
    </p:spTree>
    <p:extLst>
      <p:ext uri="{BB962C8B-B14F-4D97-AF65-F5344CB8AC3E}">
        <p14:creationId xmlns:p14="http://schemas.microsoft.com/office/powerpoint/2010/main" val="3814811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E4A7F-AF0D-4201-95CD-7EB4CE722702}"/>
              </a:ext>
            </a:extLst>
          </p:cNvPr>
          <p:cNvSpPr>
            <a:spLocks noGrp="1"/>
          </p:cNvSpPr>
          <p:nvPr>
            <p:ph type="title"/>
          </p:nvPr>
        </p:nvSpPr>
        <p:spPr/>
        <p:txBody>
          <a:bodyPr>
            <a:normAutofit/>
          </a:bodyPr>
          <a:lstStyle/>
          <a:p>
            <a:r>
              <a:rPr lang="en-US" sz="3000" dirty="0"/>
              <a:t>States of a LE Connection</a:t>
            </a:r>
          </a:p>
        </p:txBody>
      </p:sp>
      <p:sp>
        <p:nvSpPr>
          <p:cNvPr id="3" name="Content Placeholder 2">
            <a:extLst>
              <a:ext uri="{FF2B5EF4-FFF2-40B4-BE49-F238E27FC236}">
                <a16:creationId xmlns:a16="http://schemas.microsoft.com/office/drawing/2014/main" id="{7F5D76FA-DDA3-480C-BC17-E12C0EB89226}"/>
              </a:ext>
            </a:extLst>
          </p:cNvPr>
          <p:cNvSpPr>
            <a:spLocks noGrp="1"/>
          </p:cNvSpPr>
          <p:nvPr>
            <p:ph idx="1"/>
          </p:nvPr>
        </p:nvSpPr>
        <p:spPr/>
        <p:txBody>
          <a:bodyPr>
            <a:normAutofit/>
          </a:bodyPr>
          <a:lstStyle/>
          <a:p>
            <a:pPr marL="0" indent="0">
              <a:buNone/>
            </a:pPr>
            <a:r>
              <a:rPr lang="en-US" sz="2000" dirty="0"/>
              <a:t>There are 3 possible states of a LE Connection Request.</a:t>
            </a:r>
          </a:p>
          <a:p>
            <a:pPr marL="0" indent="0">
              <a:buNone/>
            </a:pPr>
            <a:endParaRPr lang="en-US" sz="2000" dirty="0"/>
          </a:p>
          <a:p>
            <a:r>
              <a:rPr lang="en-US" sz="2000" dirty="0"/>
              <a:t>Connected</a:t>
            </a:r>
          </a:p>
          <a:p>
            <a:pPr marL="0" indent="0">
              <a:buNone/>
            </a:pPr>
            <a:endParaRPr lang="en-US" sz="2000" dirty="0"/>
          </a:p>
          <a:p>
            <a:r>
              <a:rPr lang="en-US" sz="2000" dirty="0"/>
              <a:t>White-Listed</a:t>
            </a:r>
          </a:p>
          <a:p>
            <a:pPr marL="0" indent="0">
              <a:buNone/>
            </a:pPr>
            <a:endParaRPr lang="en-US" sz="2000" dirty="0"/>
          </a:p>
          <a:p>
            <a:r>
              <a:rPr lang="en-US" sz="2000" dirty="0"/>
              <a:t>Wait-Listed</a:t>
            </a:r>
          </a:p>
        </p:txBody>
      </p:sp>
    </p:spTree>
    <p:extLst>
      <p:ext uri="{BB962C8B-B14F-4D97-AF65-F5344CB8AC3E}">
        <p14:creationId xmlns:p14="http://schemas.microsoft.com/office/powerpoint/2010/main" val="3477911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7C967-D6F8-41AD-9A21-DF191A79A71F}"/>
              </a:ext>
            </a:extLst>
          </p:cNvPr>
          <p:cNvSpPr>
            <a:spLocks noGrp="1"/>
          </p:cNvSpPr>
          <p:nvPr>
            <p:ph type="title"/>
          </p:nvPr>
        </p:nvSpPr>
        <p:spPr>
          <a:xfrm>
            <a:off x="838200" y="365125"/>
            <a:ext cx="10515600" cy="1031875"/>
          </a:xfrm>
        </p:spPr>
        <p:txBody>
          <a:bodyPr>
            <a:normAutofit/>
          </a:bodyPr>
          <a:lstStyle/>
          <a:p>
            <a:r>
              <a:rPr lang="en-US" sz="3000" dirty="0"/>
              <a:t> Phase 1: BLE GATT Connection Management</a:t>
            </a:r>
            <a:endParaRPr lang="en-US" sz="3000" b="1" dirty="0"/>
          </a:p>
        </p:txBody>
      </p:sp>
      <p:sp>
        <p:nvSpPr>
          <p:cNvPr id="3" name="Content Placeholder 2">
            <a:extLst>
              <a:ext uri="{FF2B5EF4-FFF2-40B4-BE49-F238E27FC236}">
                <a16:creationId xmlns:a16="http://schemas.microsoft.com/office/drawing/2014/main" id="{A8E7FA28-1E23-411B-BB23-E5F42C4306F4}"/>
              </a:ext>
            </a:extLst>
          </p:cNvPr>
          <p:cNvSpPr>
            <a:spLocks noGrp="1"/>
          </p:cNvSpPr>
          <p:nvPr>
            <p:ph idx="1"/>
          </p:nvPr>
        </p:nvSpPr>
        <p:spPr>
          <a:xfrm>
            <a:off x="838200" y="1600200"/>
            <a:ext cx="10515600" cy="3695699"/>
          </a:xfrm>
        </p:spPr>
        <p:txBody>
          <a:bodyPr>
            <a:normAutofit fontScale="92500" lnSpcReduction="10000"/>
          </a:bodyPr>
          <a:lstStyle/>
          <a:p>
            <a:r>
              <a:rPr lang="en-US" sz="2000" dirty="0"/>
              <a:t>Manage the BLE connection requests based on the application ID, priority and the BT controller limitation.</a:t>
            </a:r>
          </a:p>
          <a:p>
            <a:r>
              <a:rPr lang="en-US" sz="2000" dirty="0"/>
              <a:t>3 Levels of priorities are defines in policy management. [High, Medium, Low]</a:t>
            </a:r>
          </a:p>
          <a:p>
            <a:r>
              <a:rPr lang="en-US" sz="2000" dirty="0"/>
              <a:t>New connection requests in waiting list managed in policy manager when the maximum number of connections is reached.</a:t>
            </a:r>
          </a:p>
          <a:p>
            <a:r>
              <a:rPr lang="en-US" sz="2200" dirty="0"/>
              <a:t>Low priority connection should make way for high priority requests. When maximum supported BLE connection number is reached.</a:t>
            </a:r>
          </a:p>
          <a:p>
            <a:r>
              <a:rPr lang="en-US" sz="2000" dirty="0"/>
              <a:t>When more than two BLE connections are available, all connection request will be allowed. Background connection requests are put in allowed list.</a:t>
            </a:r>
          </a:p>
          <a:p>
            <a:r>
              <a:rPr lang="en-US" sz="2000" dirty="0"/>
              <a:t>When one BLE connection is available, direct connection request will be allowed. Background connection requests with priority higher than the lowest priority in the connected lists will be allowed and be put in allowed list. Other background connection requests will be put in wait list.</a:t>
            </a:r>
          </a:p>
          <a:p>
            <a:endParaRPr lang="en-US" sz="2200" dirty="0"/>
          </a:p>
          <a:p>
            <a:endParaRPr lang="en-US" sz="2000" dirty="0"/>
          </a:p>
          <a:p>
            <a:pPr marL="0" indent="0">
              <a:buNone/>
            </a:pPr>
            <a:endParaRPr lang="en-US" sz="2000" dirty="0"/>
          </a:p>
        </p:txBody>
      </p:sp>
    </p:spTree>
    <p:extLst>
      <p:ext uri="{BB962C8B-B14F-4D97-AF65-F5344CB8AC3E}">
        <p14:creationId xmlns:p14="http://schemas.microsoft.com/office/powerpoint/2010/main" val="1070066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7AC8E-64F8-42FD-88A9-41B334B065AC}"/>
              </a:ext>
            </a:extLst>
          </p:cNvPr>
          <p:cNvSpPr>
            <a:spLocks noGrp="1"/>
          </p:cNvSpPr>
          <p:nvPr>
            <p:ph type="title"/>
          </p:nvPr>
        </p:nvSpPr>
        <p:spPr/>
        <p:txBody>
          <a:bodyPr>
            <a:normAutofit/>
          </a:bodyPr>
          <a:lstStyle/>
          <a:p>
            <a:r>
              <a:rPr lang="en-US" sz="3000" dirty="0"/>
              <a:t>FREE CONNECTORS AND CONNECTED</a:t>
            </a:r>
          </a:p>
        </p:txBody>
      </p:sp>
      <p:sp>
        <p:nvSpPr>
          <p:cNvPr id="3" name="Content Placeholder 2">
            <a:extLst>
              <a:ext uri="{FF2B5EF4-FFF2-40B4-BE49-F238E27FC236}">
                <a16:creationId xmlns:a16="http://schemas.microsoft.com/office/drawing/2014/main" id="{86A2735A-D146-43AF-AF67-A4469A3C06B1}"/>
              </a:ext>
            </a:extLst>
          </p:cNvPr>
          <p:cNvSpPr>
            <a:spLocks noGrp="1"/>
          </p:cNvSpPr>
          <p:nvPr>
            <p:ph idx="1"/>
          </p:nvPr>
        </p:nvSpPr>
        <p:spPr/>
        <p:txBody>
          <a:bodyPr>
            <a:normAutofit/>
          </a:bodyPr>
          <a:lstStyle/>
          <a:p>
            <a:r>
              <a:rPr lang="en-US" sz="2000" dirty="0"/>
              <a:t>BT controller has a limit of 4 connectors</a:t>
            </a:r>
          </a:p>
          <a:p>
            <a:endParaRPr lang="en-US" sz="2000" dirty="0"/>
          </a:p>
          <a:p>
            <a:pPr marL="0" indent="0">
              <a:buNone/>
            </a:pPr>
            <a:endParaRPr lang="en-US" sz="2000" dirty="0"/>
          </a:p>
        </p:txBody>
      </p:sp>
      <p:pic>
        <p:nvPicPr>
          <p:cNvPr id="4" name="Content Placeholder 3">
            <a:extLst>
              <a:ext uri="{FF2B5EF4-FFF2-40B4-BE49-F238E27FC236}">
                <a16:creationId xmlns:a16="http://schemas.microsoft.com/office/drawing/2014/main" id="{CA30571B-C230-4BD6-AC47-A0F622D537D2}"/>
              </a:ext>
            </a:extLst>
          </p:cNvPr>
          <p:cNvPicPr>
            <a:picLocks noChangeAspect="1"/>
          </p:cNvPicPr>
          <p:nvPr/>
        </p:nvPicPr>
        <p:blipFill>
          <a:blip r:embed="rId2"/>
          <a:stretch>
            <a:fillRect/>
          </a:stretch>
        </p:blipFill>
        <p:spPr>
          <a:xfrm>
            <a:off x="955156" y="3610186"/>
            <a:ext cx="2912590" cy="1325563"/>
          </a:xfrm>
          <a:prstGeom prst="rect">
            <a:avLst/>
          </a:prstGeom>
        </p:spPr>
      </p:pic>
      <p:pic>
        <p:nvPicPr>
          <p:cNvPr id="5" name="Picture 4">
            <a:extLst>
              <a:ext uri="{FF2B5EF4-FFF2-40B4-BE49-F238E27FC236}">
                <a16:creationId xmlns:a16="http://schemas.microsoft.com/office/drawing/2014/main" id="{28CCF2A3-FD7B-4CC7-870D-FD91C983F8E4}"/>
              </a:ext>
            </a:extLst>
          </p:cNvPr>
          <p:cNvPicPr>
            <a:picLocks noChangeAspect="1"/>
          </p:cNvPicPr>
          <p:nvPr/>
        </p:nvPicPr>
        <p:blipFill>
          <a:blip r:embed="rId3"/>
          <a:stretch>
            <a:fillRect/>
          </a:stretch>
        </p:blipFill>
        <p:spPr>
          <a:xfrm>
            <a:off x="4309321" y="3610186"/>
            <a:ext cx="2908874" cy="1325563"/>
          </a:xfrm>
          <a:prstGeom prst="rect">
            <a:avLst/>
          </a:prstGeom>
        </p:spPr>
      </p:pic>
      <p:pic>
        <p:nvPicPr>
          <p:cNvPr id="6" name="Picture 5">
            <a:extLst>
              <a:ext uri="{FF2B5EF4-FFF2-40B4-BE49-F238E27FC236}">
                <a16:creationId xmlns:a16="http://schemas.microsoft.com/office/drawing/2014/main" id="{A12D99C2-5EEA-4059-8CD7-F9044DFB3CEF}"/>
              </a:ext>
            </a:extLst>
          </p:cNvPr>
          <p:cNvPicPr>
            <a:picLocks noChangeAspect="1"/>
          </p:cNvPicPr>
          <p:nvPr/>
        </p:nvPicPr>
        <p:blipFill>
          <a:blip r:embed="rId4"/>
          <a:stretch>
            <a:fillRect/>
          </a:stretch>
        </p:blipFill>
        <p:spPr>
          <a:xfrm>
            <a:off x="7659770" y="3610186"/>
            <a:ext cx="2900429" cy="1325563"/>
          </a:xfrm>
          <a:prstGeom prst="rect">
            <a:avLst/>
          </a:prstGeom>
        </p:spPr>
      </p:pic>
    </p:spTree>
    <p:extLst>
      <p:ext uri="{BB962C8B-B14F-4D97-AF65-F5344CB8AC3E}">
        <p14:creationId xmlns:p14="http://schemas.microsoft.com/office/powerpoint/2010/main" val="1015002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01A60-AE7C-4F4E-9E00-0100B197FED8}"/>
              </a:ext>
            </a:extLst>
          </p:cNvPr>
          <p:cNvSpPr>
            <a:spLocks noGrp="1"/>
          </p:cNvSpPr>
          <p:nvPr>
            <p:ph type="title"/>
          </p:nvPr>
        </p:nvSpPr>
        <p:spPr/>
        <p:txBody>
          <a:bodyPr>
            <a:normAutofit/>
          </a:bodyPr>
          <a:lstStyle/>
          <a:p>
            <a:r>
              <a:rPr lang="en-US" sz="3000" dirty="0"/>
              <a:t>FULLY CONNECTED AND LOWER/HIGH PRIORITY CONNECTION REQUEST</a:t>
            </a:r>
          </a:p>
        </p:txBody>
      </p:sp>
      <p:pic>
        <p:nvPicPr>
          <p:cNvPr id="4" name="Content Placeholder 3">
            <a:extLst>
              <a:ext uri="{FF2B5EF4-FFF2-40B4-BE49-F238E27FC236}">
                <a16:creationId xmlns:a16="http://schemas.microsoft.com/office/drawing/2014/main" id="{BA6282FB-2BEF-4C2E-A79E-3A7E936A7F06}"/>
              </a:ext>
            </a:extLst>
          </p:cNvPr>
          <p:cNvPicPr>
            <a:picLocks noGrp="1" noChangeAspect="1"/>
          </p:cNvPicPr>
          <p:nvPr>
            <p:ph idx="1"/>
          </p:nvPr>
        </p:nvPicPr>
        <p:blipFill>
          <a:blip r:embed="rId3"/>
          <a:stretch>
            <a:fillRect/>
          </a:stretch>
        </p:blipFill>
        <p:spPr>
          <a:xfrm>
            <a:off x="967315" y="1783556"/>
            <a:ext cx="2952752" cy="1333701"/>
          </a:xfrm>
          <a:prstGeom prst="rect">
            <a:avLst/>
          </a:prstGeom>
        </p:spPr>
      </p:pic>
      <p:pic>
        <p:nvPicPr>
          <p:cNvPr id="5" name="Picture 4">
            <a:extLst>
              <a:ext uri="{FF2B5EF4-FFF2-40B4-BE49-F238E27FC236}">
                <a16:creationId xmlns:a16="http://schemas.microsoft.com/office/drawing/2014/main" id="{56E34239-ADC0-45A1-B33D-C580B3BAEF23}"/>
              </a:ext>
            </a:extLst>
          </p:cNvPr>
          <p:cNvPicPr>
            <a:picLocks noChangeAspect="1"/>
          </p:cNvPicPr>
          <p:nvPr/>
        </p:nvPicPr>
        <p:blipFill>
          <a:blip r:embed="rId4"/>
          <a:stretch>
            <a:fillRect/>
          </a:stretch>
        </p:blipFill>
        <p:spPr>
          <a:xfrm>
            <a:off x="5259917" y="1762388"/>
            <a:ext cx="2971971" cy="1354869"/>
          </a:xfrm>
          <a:prstGeom prst="rect">
            <a:avLst/>
          </a:prstGeom>
        </p:spPr>
      </p:pic>
      <p:pic>
        <p:nvPicPr>
          <p:cNvPr id="6" name="Picture 5">
            <a:extLst>
              <a:ext uri="{FF2B5EF4-FFF2-40B4-BE49-F238E27FC236}">
                <a16:creationId xmlns:a16="http://schemas.microsoft.com/office/drawing/2014/main" id="{6BEDBDC5-BEEA-4385-BE40-141F4C9C3E17}"/>
              </a:ext>
            </a:extLst>
          </p:cNvPr>
          <p:cNvPicPr>
            <a:picLocks noChangeAspect="1"/>
          </p:cNvPicPr>
          <p:nvPr/>
        </p:nvPicPr>
        <p:blipFill>
          <a:blip r:embed="rId5"/>
          <a:stretch>
            <a:fillRect/>
          </a:stretch>
        </p:blipFill>
        <p:spPr>
          <a:xfrm>
            <a:off x="967315" y="3594100"/>
            <a:ext cx="2522851" cy="1147233"/>
          </a:xfrm>
          <a:prstGeom prst="rect">
            <a:avLst/>
          </a:prstGeom>
        </p:spPr>
      </p:pic>
      <p:pic>
        <p:nvPicPr>
          <p:cNvPr id="7" name="Picture 6">
            <a:extLst>
              <a:ext uri="{FF2B5EF4-FFF2-40B4-BE49-F238E27FC236}">
                <a16:creationId xmlns:a16="http://schemas.microsoft.com/office/drawing/2014/main" id="{BF30C057-8211-405E-8A80-22D7797CAA67}"/>
              </a:ext>
            </a:extLst>
          </p:cNvPr>
          <p:cNvPicPr>
            <a:picLocks noChangeAspect="1"/>
          </p:cNvPicPr>
          <p:nvPr/>
        </p:nvPicPr>
        <p:blipFill>
          <a:blip r:embed="rId6"/>
          <a:stretch>
            <a:fillRect/>
          </a:stretch>
        </p:blipFill>
        <p:spPr>
          <a:xfrm>
            <a:off x="3698347" y="3604198"/>
            <a:ext cx="2522850" cy="1147233"/>
          </a:xfrm>
          <a:prstGeom prst="rect">
            <a:avLst/>
          </a:prstGeom>
        </p:spPr>
      </p:pic>
      <p:pic>
        <p:nvPicPr>
          <p:cNvPr id="8" name="Picture 7">
            <a:extLst>
              <a:ext uri="{FF2B5EF4-FFF2-40B4-BE49-F238E27FC236}">
                <a16:creationId xmlns:a16="http://schemas.microsoft.com/office/drawing/2014/main" id="{21902A33-C2C4-4764-BCA3-8813423937B9}"/>
              </a:ext>
            </a:extLst>
          </p:cNvPr>
          <p:cNvPicPr>
            <a:picLocks noChangeAspect="1"/>
          </p:cNvPicPr>
          <p:nvPr/>
        </p:nvPicPr>
        <p:blipFill>
          <a:blip r:embed="rId7"/>
          <a:stretch>
            <a:fillRect/>
          </a:stretch>
        </p:blipFill>
        <p:spPr>
          <a:xfrm>
            <a:off x="6429378" y="3609247"/>
            <a:ext cx="2522851" cy="1137134"/>
          </a:xfrm>
          <a:prstGeom prst="rect">
            <a:avLst/>
          </a:prstGeom>
        </p:spPr>
      </p:pic>
      <p:pic>
        <p:nvPicPr>
          <p:cNvPr id="9" name="Picture 8">
            <a:extLst>
              <a:ext uri="{FF2B5EF4-FFF2-40B4-BE49-F238E27FC236}">
                <a16:creationId xmlns:a16="http://schemas.microsoft.com/office/drawing/2014/main" id="{DBFE1940-19A9-4A6D-BC93-DACEB0575372}"/>
              </a:ext>
            </a:extLst>
          </p:cNvPr>
          <p:cNvPicPr>
            <a:picLocks noChangeAspect="1"/>
          </p:cNvPicPr>
          <p:nvPr/>
        </p:nvPicPr>
        <p:blipFill>
          <a:blip r:embed="rId8"/>
          <a:stretch>
            <a:fillRect/>
          </a:stretch>
        </p:blipFill>
        <p:spPr>
          <a:xfrm>
            <a:off x="9091614" y="3594100"/>
            <a:ext cx="2546428" cy="1147233"/>
          </a:xfrm>
          <a:prstGeom prst="rect">
            <a:avLst/>
          </a:prstGeom>
        </p:spPr>
      </p:pic>
    </p:spTree>
    <p:extLst>
      <p:ext uri="{BB962C8B-B14F-4D97-AF65-F5344CB8AC3E}">
        <p14:creationId xmlns:p14="http://schemas.microsoft.com/office/powerpoint/2010/main" val="12751001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Basis</Template>
  <TotalTime>24048</TotalTime>
  <Words>2059</Words>
  <Application>Microsoft Office PowerPoint</Application>
  <PresentationFormat>Widescreen</PresentationFormat>
  <Paragraphs>152</Paragraphs>
  <Slides>28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Wingdings</vt:lpstr>
      <vt:lpstr>Office Theme</vt:lpstr>
      <vt:lpstr>BT Policy Manager</vt:lpstr>
      <vt:lpstr>Content</vt:lpstr>
      <vt:lpstr>Introduction</vt:lpstr>
      <vt:lpstr>Policy Manager Phases</vt:lpstr>
      <vt:lpstr>Connection lists in PM</vt:lpstr>
      <vt:lpstr>States of a LE Connection</vt:lpstr>
      <vt:lpstr> Phase 1: BLE GATT Connection Management</vt:lpstr>
      <vt:lpstr>FREE CONNECTORS AND CONNECTED</vt:lpstr>
      <vt:lpstr>FULLY CONNECTED AND LOWER/HIGH PRIORITY CONNECTION REQUEST</vt:lpstr>
      <vt:lpstr>ONE FREE CONNECTOR WITH WHITE-LISTED REQUEST, THEN LOWER/HIGH PRIORITY CONNECTION REQUEST ADDED</vt:lpstr>
      <vt:lpstr>TWO FREE CONNECTORS WITH MANY WHITE-LISTED REQUESTS, THEN ONE CONNECTED</vt:lpstr>
      <vt:lpstr>SmartHome BLE Bulb Connection Flow </vt:lpstr>
      <vt:lpstr>How to read a log</vt:lpstr>
      <vt:lpstr>Phase 2: BLE ACL Link Management</vt:lpstr>
      <vt:lpstr>Algorithm Testing</vt:lpstr>
      <vt:lpstr>GATT Connection List </vt:lpstr>
      <vt:lpstr>ACL Object List</vt:lpstr>
      <vt:lpstr>Phase 3: BLE Mesh Support</vt:lpstr>
      <vt:lpstr>Phase 3: Algorithm </vt:lpstr>
      <vt:lpstr>Phase 4: BLE connection parameter management</vt:lpstr>
      <vt:lpstr>Configuration for Applications </vt:lpstr>
      <vt:lpstr>Connection Parameter</vt:lpstr>
      <vt:lpstr>Connection Parameters for bg &amp; dir conn</vt:lpstr>
      <vt:lpstr>Connection Parameters for bg &amp; dir conn</vt:lpstr>
      <vt:lpstr>Proposed new connection parameters</vt:lpstr>
      <vt:lpstr>Comparison between old and new connection parameters</vt:lpstr>
      <vt:lpstr>Reference</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 U, Pranesh</dc:creator>
  <cp:lastModifiedBy>Vijay, Pawan</cp:lastModifiedBy>
  <cp:revision>197</cp:revision>
  <dcterms:created xsi:type="dcterms:W3CDTF">2021-06-05T11:57:16Z</dcterms:created>
  <dcterms:modified xsi:type="dcterms:W3CDTF">2021-08-30T04:29:29Z</dcterms:modified>
</cp:coreProperties>
</file>