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6"/>
  </p:notesMasterIdLst>
  <p:handoutMasterIdLst>
    <p:handoutMasterId r:id="rId27"/>
  </p:handoutMasterIdLst>
  <p:sldIdLst>
    <p:sldId id="256" r:id="rId2"/>
    <p:sldId id="257" r:id="rId3"/>
    <p:sldId id="280" r:id="rId4"/>
    <p:sldId id="281" r:id="rId5"/>
    <p:sldId id="279" r:id="rId6"/>
    <p:sldId id="258" r:id="rId7"/>
    <p:sldId id="270" r:id="rId8"/>
    <p:sldId id="259" r:id="rId9"/>
    <p:sldId id="260" r:id="rId10"/>
    <p:sldId id="268" r:id="rId11"/>
    <p:sldId id="267" r:id="rId12"/>
    <p:sldId id="261" r:id="rId13"/>
    <p:sldId id="262" r:id="rId14"/>
    <p:sldId id="263" r:id="rId15"/>
    <p:sldId id="269" r:id="rId16"/>
    <p:sldId id="272" r:id="rId17"/>
    <p:sldId id="264" r:id="rId18"/>
    <p:sldId id="265" r:id="rId19"/>
    <p:sldId id="266" r:id="rId20"/>
    <p:sldId id="273" r:id="rId21"/>
    <p:sldId id="274" r:id="rId22"/>
    <p:sldId id="276" r:id="rId23"/>
    <p:sldId id="275" r:id="rId24"/>
    <p:sldId id="278"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97" autoAdjust="0"/>
    <p:restoredTop sz="94660"/>
  </p:normalViewPr>
  <p:slideViewPr>
    <p:cSldViewPr>
      <p:cViewPr varScale="1">
        <p:scale>
          <a:sx n="58" d="100"/>
          <a:sy n="58" d="100"/>
        </p:scale>
        <p:origin x="-1042" y="-72"/>
      </p:cViewPr>
      <p:guideLst>
        <p:guide orient="horz" pos="2160"/>
        <p:guide pos="2880"/>
      </p:guideLst>
    </p:cSldViewPr>
  </p:slideViewPr>
  <p:notesTextViewPr>
    <p:cViewPr>
      <p:scale>
        <a:sx n="100" d="100"/>
        <a:sy n="100" d="100"/>
      </p:scale>
      <p:origin x="0" y="0"/>
    </p:cViewPr>
  </p:notesTextViewPr>
  <p:notesViewPr>
    <p:cSldViewPr>
      <p:cViewPr varScale="1">
        <p:scale>
          <a:sx n="44" d="100"/>
          <a:sy n="44" d="100"/>
        </p:scale>
        <p:origin x="-232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3FEC60-904D-4F81-851C-0024B7FA5030}" type="doc">
      <dgm:prSet loTypeId="urn:microsoft.com/office/officeart/2005/8/layout/default" loCatId="list" qsTypeId="urn:microsoft.com/office/officeart/2005/8/quickstyle/simple1" qsCatId="simple" csTypeId="urn:microsoft.com/office/officeart/2005/8/colors/accent2_3" csCatId="accent2" phldr="1"/>
      <dgm:spPr/>
      <dgm:t>
        <a:bodyPr/>
        <a:lstStyle/>
        <a:p>
          <a:endParaRPr lang="zh-CN" altLang="en-US"/>
        </a:p>
      </dgm:t>
    </dgm:pt>
    <dgm:pt modelId="{C670DD4D-C16C-4636-8718-EDAEF14804D8}">
      <dgm:prSet phldrT="[文本]" custT="1"/>
      <dgm:spPr/>
      <dgm:t>
        <a:bodyPr/>
        <a:lstStyle/>
        <a:p>
          <a:r>
            <a:rPr lang="zh-CN" altLang="en-US" sz="3200" dirty="0" smtClean="0">
              <a:latin typeface="微软雅黑" pitchFamily="34" charset="-122"/>
              <a:ea typeface="微软雅黑" pitchFamily="34" charset="-122"/>
            </a:rPr>
            <a:t>课程浏览</a:t>
          </a:r>
          <a:endParaRPr lang="zh-CN" altLang="en-US" sz="3200" dirty="0">
            <a:latin typeface="微软雅黑" pitchFamily="34" charset="-122"/>
            <a:ea typeface="微软雅黑" pitchFamily="34" charset="-122"/>
          </a:endParaRPr>
        </a:p>
      </dgm:t>
    </dgm:pt>
    <dgm:pt modelId="{DD19806F-D9E9-40D8-AA89-A5BC0C9F424C}" type="parTrans" cxnId="{EC4C78AC-FEE3-44FB-AD7E-BF8DE702006A}">
      <dgm:prSet/>
      <dgm:spPr/>
      <dgm:t>
        <a:bodyPr/>
        <a:lstStyle/>
        <a:p>
          <a:endParaRPr lang="zh-CN" altLang="en-US" sz="3200">
            <a:latin typeface="微软雅黑" pitchFamily="34" charset="-122"/>
            <a:ea typeface="微软雅黑" pitchFamily="34" charset="-122"/>
          </a:endParaRPr>
        </a:p>
      </dgm:t>
    </dgm:pt>
    <dgm:pt modelId="{A691F54C-F960-4742-ADB6-CB97D197BAE4}" type="sibTrans" cxnId="{EC4C78AC-FEE3-44FB-AD7E-BF8DE702006A}">
      <dgm:prSet/>
      <dgm:spPr/>
      <dgm:t>
        <a:bodyPr/>
        <a:lstStyle/>
        <a:p>
          <a:endParaRPr lang="zh-CN" altLang="en-US" sz="3200">
            <a:latin typeface="微软雅黑" pitchFamily="34" charset="-122"/>
            <a:ea typeface="微软雅黑" pitchFamily="34" charset="-122"/>
          </a:endParaRPr>
        </a:p>
      </dgm:t>
    </dgm:pt>
    <dgm:pt modelId="{A103D34B-87F2-4C86-AFC7-05CD8A3F6D5C}">
      <dgm:prSet phldrT="[文本]" custT="1"/>
      <dgm:spPr/>
      <dgm:t>
        <a:bodyPr/>
        <a:lstStyle/>
        <a:p>
          <a:r>
            <a:rPr lang="zh-CN" altLang="en-US" sz="3200" dirty="0" smtClean="0">
              <a:latin typeface="微软雅黑" pitchFamily="34" charset="-122"/>
              <a:ea typeface="微软雅黑" pitchFamily="34" charset="-122"/>
            </a:rPr>
            <a:t>在线选课</a:t>
          </a:r>
          <a:endParaRPr lang="zh-CN" altLang="en-US" sz="3200" dirty="0">
            <a:latin typeface="微软雅黑" pitchFamily="34" charset="-122"/>
            <a:ea typeface="微软雅黑" pitchFamily="34" charset="-122"/>
          </a:endParaRPr>
        </a:p>
      </dgm:t>
    </dgm:pt>
    <dgm:pt modelId="{A328C84C-D168-4181-BFCA-0E218D8E6559}" type="parTrans" cxnId="{ECF5D564-815B-434F-A32D-525E86F04006}">
      <dgm:prSet/>
      <dgm:spPr/>
      <dgm:t>
        <a:bodyPr/>
        <a:lstStyle/>
        <a:p>
          <a:endParaRPr lang="zh-CN" altLang="en-US" sz="3200">
            <a:latin typeface="微软雅黑" pitchFamily="34" charset="-122"/>
            <a:ea typeface="微软雅黑" pitchFamily="34" charset="-122"/>
          </a:endParaRPr>
        </a:p>
      </dgm:t>
    </dgm:pt>
    <dgm:pt modelId="{0683D1D0-4F01-4E81-BCB1-0B024EC46E2F}" type="sibTrans" cxnId="{ECF5D564-815B-434F-A32D-525E86F04006}">
      <dgm:prSet/>
      <dgm:spPr/>
      <dgm:t>
        <a:bodyPr/>
        <a:lstStyle/>
        <a:p>
          <a:endParaRPr lang="zh-CN" altLang="en-US" sz="3200">
            <a:latin typeface="微软雅黑" pitchFamily="34" charset="-122"/>
            <a:ea typeface="微软雅黑" pitchFamily="34" charset="-122"/>
          </a:endParaRPr>
        </a:p>
      </dgm:t>
    </dgm:pt>
    <dgm:pt modelId="{403FF01D-746E-4C83-9E73-88433AD2D593}">
      <dgm:prSet phldrT="[文本]" custT="1"/>
      <dgm:spPr/>
      <dgm:t>
        <a:bodyPr/>
        <a:lstStyle/>
        <a:p>
          <a:r>
            <a:rPr lang="zh-CN" altLang="en-US" sz="3200" dirty="0" smtClean="0">
              <a:latin typeface="微软雅黑" pitchFamily="34" charset="-122"/>
              <a:ea typeface="微软雅黑" pitchFamily="34" charset="-122"/>
            </a:rPr>
            <a:t>在线上课</a:t>
          </a:r>
          <a:endParaRPr lang="zh-CN" altLang="en-US" sz="3200" dirty="0">
            <a:latin typeface="微软雅黑" pitchFamily="34" charset="-122"/>
            <a:ea typeface="微软雅黑" pitchFamily="34" charset="-122"/>
          </a:endParaRPr>
        </a:p>
      </dgm:t>
    </dgm:pt>
    <dgm:pt modelId="{4DCF19FA-7AAB-46D4-A477-C0B5451925F3}" type="parTrans" cxnId="{672053A4-12DC-45CD-BB02-E758441F9E4C}">
      <dgm:prSet/>
      <dgm:spPr/>
      <dgm:t>
        <a:bodyPr/>
        <a:lstStyle/>
        <a:p>
          <a:endParaRPr lang="zh-CN" altLang="en-US" sz="3200">
            <a:latin typeface="微软雅黑" pitchFamily="34" charset="-122"/>
            <a:ea typeface="微软雅黑" pitchFamily="34" charset="-122"/>
          </a:endParaRPr>
        </a:p>
      </dgm:t>
    </dgm:pt>
    <dgm:pt modelId="{DD1D3F5B-5F8F-4D57-848D-82518E036652}" type="sibTrans" cxnId="{672053A4-12DC-45CD-BB02-E758441F9E4C}">
      <dgm:prSet/>
      <dgm:spPr/>
      <dgm:t>
        <a:bodyPr/>
        <a:lstStyle/>
        <a:p>
          <a:endParaRPr lang="zh-CN" altLang="en-US" sz="3200">
            <a:latin typeface="微软雅黑" pitchFamily="34" charset="-122"/>
            <a:ea typeface="微软雅黑" pitchFamily="34" charset="-122"/>
          </a:endParaRPr>
        </a:p>
      </dgm:t>
    </dgm:pt>
    <dgm:pt modelId="{8EDADC08-4FCE-407B-A551-F9541C669B53}">
      <dgm:prSet phldrT="[文本]" custT="1"/>
      <dgm:spPr/>
      <dgm:t>
        <a:bodyPr/>
        <a:lstStyle/>
        <a:p>
          <a:r>
            <a:rPr lang="zh-CN" altLang="en-US" sz="3200" dirty="0" smtClean="0">
              <a:latin typeface="微软雅黑" pitchFamily="34" charset="-122"/>
              <a:ea typeface="微软雅黑" pitchFamily="34" charset="-122"/>
            </a:rPr>
            <a:t>进度记录</a:t>
          </a:r>
          <a:endParaRPr lang="zh-CN" altLang="en-US" sz="3200" dirty="0">
            <a:latin typeface="微软雅黑" pitchFamily="34" charset="-122"/>
            <a:ea typeface="微软雅黑" pitchFamily="34" charset="-122"/>
          </a:endParaRPr>
        </a:p>
      </dgm:t>
    </dgm:pt>
    <dgm:pt modelId="{F5AB05FB-E1A1-4A71-A6DC-AE8B4165FACB}" type="parTrans" cxnId="{C6A0808B-FD99-4DCA-B902-7EAF4EE3B870}">
      <dgm:prSet/>
      <dgm:spPr/>
      <dgm:t>
        <a:bodyPr/>
        <a:lstStyle/>
        <a:p>
          <a:endParaRPr lang="zh-CN" altLang="en-US" sz="3200">
            <a:latin typeface="微软雅黑" pitchFamily="34" charset="-122"/>
            <a:ea typeface="微软雅黑" pitchFamily="34" charset="-122"/>
          </a:endParaRPr>
        </a:p>
      </dgm:t>
    </dgm:pt>
    <dgm:pt modelId="{3040992B-2863-4C9C-8503-CA0C6333ABF8}" type="sibTrans" cxnId="{C6A0808B-FD99-4DCA-B902-7EAF4EE3B870}">
      <dgm:prSet/>
      <dgm:spPr/>
      <dgm:t>
        <a:bodyPr/>
        <a:lstStyle/>
        <a:p>
          <a:endParaRPr lang="zh-CN" altLang="en-US" sz="3200">
            <a:latin typeface="微软雅黑" pitchFamily="34" charset="-122"/>
            <a:ea typeface="微软雅黑" pitchFamily="34" charset="-122"/>
          </a:endParaRPr>
        </a:p>
      </dgm:t>
    </dgm:pt>
    <dgm:pt modelId="{ABBAF7F0-A1AB-407C-819E-31CAC9F6DD04}">
      <dgm:prSet phldrT="[文本]" custT="1"/>
      <dgm:spPr/>
      <dgm:t>
        <a:bodyPr/>
        <a:lstStyle/>
        <a:p>
          <a:r>
            <a:rPr lang="zh-CN" altLang="en-US" sz="3200" dirty="0" smtClean="0">
              <a:latin typeface="微软雅黑" pitchFamily="34" charset="-122"/>
              <a:ea typeface="微软雅黑" pitchFamily="34" charset="-122"/>
            </a:rPr>
            <a:t>单元测试</a:t>
          </a:r>
          <a:endParaRPr lang="zh-CN" altLang="en-US" sz="3200" dirty="0">
            <a:latin typeface="微软雅黑" pitchFamily="34" charset="-122"/>
            <a:ea typeface="微软雅黑" pitchFamily="34" charset="-122"/>
          </a:endParaRPr>
        </a:p>
      </dgm:t>
    </dgm:pt>
    <dgm:pt modelId="{E2BA2A2D-8F07-46DA-9E19-89D03C6D614B}" type="parTrans" cxnId="{FB1D5D9B-B251-4731-9DE8-42A36DFA1F07}">
      <dgm:prSet/>
      <dgm:spPr/>
      <dgm:t>
        <a:bodyPr/>
        <a:lstStyle/>
        <a:p>
          <a:endParaRPr lang="zh-CN" altLang="en-US"/>
        </a:p>
      </dgm:t>
    </dgm:pt>
    <dgm:pt modelId="{C5CDCC7E-7BC5-4749-94E3-F70E02D9E1DB}" type="sibTrans" cxnId="{FB1D5D9B-B251-4731-9DE8-42A36DFA1F07}">
      <dgm:prSet/>
      <dgm:spPr/>
      <dgm:t>
        <a:bodyPr/>
        <a:lstStyle/>
        <a:p>
          <a:endParaRPr lang="zh-CN" altLang="en-US"/>
        </a:p>
      </dgm:t>
    </dgm:pt>
    <dgm:pt modelId="{966E0475-F5D3-4736-B598-EDDA3A40A386}" type="pres">
      <dgm:prSet presAssocID="{063FEC60-904D-4F81-851C-0024B7FA5030}" presName="diagram" presStyleCnt="0">
        <dgm:presLayoutVars>
          <dgm:dir/>
          <dgm:resizeHandles val="exact"/>
        </dgm:presLayoutVars>
      </dgm:prSet>
      <dgm:spPr/>
      <dgm:t>
        <a:bodyPr/>
        <a:lstStyle/>
        <a:p>
          <a:endParaRPr lang="zh-CN" altLang="en-US"/>
        </a:p>
      </dgm:t>
    </dgm:pt>
    <dgm:pt modelId="{CC67BC15-CE9B-4A82-A8A2-3AB7BA8A1952}" type="pres">
      <dgm:prSet presAssocID="{C670DD4D-C16C-4636-8718-EDAEF14804D8}" presName="node" presStyleLbl="node1" presStyleIdx="0" presStyleCnt="5">
        <dgm:presLayoutVars>
          <dgm:bulletEnabled val="1"/>
        </dgm:presLayoutVars>
      </dgm:prSet>
      <dgm:spPr/>
      <dgm:t>
        <a:bodyPr/>
        <a:lstStyle/>
        <a:p>
          <a:endParaRPr lang="zh-CN" altLang="en-US"/>
        </a:p>
      </dgm:t>
    </dgm:pt>
    <dgm:pt modelId="{1A86A96E-F275-4997-952E-C3CF6EEA67B6}" type="pres">
      <dgm:prSet presAssocID="{A691F54C-F960-4742-ADB6-CB97D197BAE4}" presName="sibTrans" presStyleCnt="0"/>
      <dgm:spPr/>
    </dgm:pt>
    <dgm:pt modelId="{93A22AB1-B5B9-4C69-A5CD-46199B959ECD}" type="pres">
      <dgm:prSet presAssocID="{A103D34B-87F2-4C86-AFC7-05CD8A3F6D5C}" presName="node" presStyleLbl="node1" presStyleIdx="1" presStyleCnt="5">
        <dgm:presLayoutVars>
          <dgm:bulletEnabled val="1"/>
        </dgm:presLayoutVars>
      </dgm:prSet>
      <dgm:spPr/>
      <dgm:t>
        <a:bodyPr/>
        <a:lstStyle/>
        <a:p>
          <a:endParaRPr lang="zh-CN" altLang="en-US"/>
        </a:p>
      </dgm:t>
    </dgm:pt>
    <dgm:pt modelId="{BC10DFEA-0ECC-4149-93E2-2E89C61F7157}" type="pres">
      <dgm:prSet presAssocID="{0683D1D0-4F01-4E81-BCB1-0B024EC46E2F}" presName="sibTrans" presStyleCnt="0"/>
      <dgm:spPr/>
    </dgm:pt>
    <dgm:pt modelId="{A0526559-D4EA-4D0B-8425-4B48E95C54CB}" type="pres">
      <dgm:prSet presAssocID="{403FF01D-746E-4C83-9E73-88433AD2D593}" presName="node" presStyleLbl="node1" presStyleIdx="2" presStyleCnt="5">
        <dgm:presLayoutVars>
          <dgm:bulletEnabled val="1"/>
        </dgm:presLayoutVars>
      </dgm:prSet>
      <dgm:spPr/>
      <dgm:t>
        <a:bodyPr/>
        <a:lstStyle/>
        <a:p>
          <a:endParaRPr lang="zh-CN" altLang="en-US"/>
        </a:p>
      </dgm:t>
    </dgm:pt>
    <dgm:pt modelId="{1A312B3C-1753-4DBB-8BA7-D0AB7C49B294}" type="pres">
      <dgm:prSet presAssocID="{DD1D3F5B-5F8F-4D57-848D-82518E036652}" presName="sibTrans" presStyleCnt="0"/>
      <dgm:spPr/>
    </dgm:pt>
    <dgm:pt modelId="{04CB2823-D2CC-40C4-8C6E-CC16C0E5B32E}" type="pres">
      <dgm:prSet presAssocID="{ABBAF7F0-A1AB-407C-819E-31CAC9F6DD04}" presName="node" presStyleLbl="node1" presStyleIdx="3" presStyleCnt="5">
        <dgm:presLayoutVars>
          <dgm:bulletEnabled val="1"/>
        </dgm:presLayoutVars>
      </dgm:prSet>
      <dgm:spPr/>
      <dgm:t>
        <a:bodyPr/>
        <a:lstStyle/>
        <a:p>
          <a:endParaRPr lang="zh-CN" altLang="en-US"/>
        </a:p>
      </dgm:t>
    </dgm:pt>
    <dgm:pt modelId="{BF72F6F6-E49C-4E17-B4AE-7A8A98C4FCA2}" type="pres">
      <dgm:prSet presAssocID="{C5CDCC7E-7BC5-4749-94E3-F70E02D9E1DB}" presName="sibTrans" presStyleCnt="0"/>
      <dgm:spPr/>
    </dgm:pt>
    <dgm:pt modelId="{1146FC26-BD60-4551-9683-5E8345FA5D19}" type="pres">
      <dgm:prSet presAssocID="{8EDADC08-4FCE-407B-A551-F9541C669B53}" presName="node" presStyleLbl="node1" presStyleIdx="4" presStyleCnt="5">
        <dgm:presLayoutVars>
          <dgm:bulletEnabled val="1"/>
        </dgm:presLayoutVars>
      </dgm:prSet>
      <dgm:spPr/>
      <dgm:t>
        <a:bodyPr/>
        <a:lstStyle/>
        <a:p>
          <a:endParaRPr lang="zh-CN" altLang="en-US"/>
        </a:p>
      </dgm:t>
    </dgm:pt>
  </dgm:ptLst>
  <dgm:cxnLst>
    <dgm:cxn modelId="{38CF2685-8A3F-4F01-9354-FAD336F9B312}" type="presOf" srcId="{8EDADC08-4FCE-407B-A551-F9541C669B53}" destId="{1146FC26-BD60-4551-9683-5E8345FA5D19}" srcOrd="0" destOrd="0" presId="urn:microsoft.com/office/officeart/2005/8/layout/default"/>
    <dgm:cxn modelId="{FB1D5D9B-B251-4731-9DE8-42A36DFA1F07}" srcId="{063FEC60-904D-4F81-851C-0024B7FA5030}" destId="{ABBAF7F0-A1AB-407C-819E-31CAC9F6DD04}" srcOrd="3" destOrd="0" parTransId="{E2BA2A2D-8F07-46DA-9E19-89D03C6D614B}" sibTransId="{C5CDCC7E-7BC5-4749-94E3-F70E02D9E1DB}"/>
    <dgm:cxn modelId="{ECF5D564-815B-434F-A32D-525E86F04006}" srcId="{063FEC60-904D-4F81-851C-0024B7FA5030}" destId="{A103D34B-87F2-4C86-AFC7-05CD8A3F6D5C}" srcOrd="1" destOrd="0" parTransId="{A328C84C-D168-4181-BFCA-0E218D8E6559}" sibTransId="{0683D1D0-4F01-4E81-BCB1-0B024EC46E2F}"/>
    <dgm:cxn modelId="{C6A0808B-FD99-4DCA-B902-7EAF4EE3B870}" srcId="{063FEC60-904D-4F81-851C-0024B7FA5030}" destId="{8EDADC08-4FCE-407B-A551-F9541C669B53}" srcOrd="4" destOrd="0" parTransId="{F5AB05FB-E1A1-4A71-A6DC-AE8B4165FACB}" sibTransId="{3040992B-2863-4C9C-8503-CA0C6333ABF8}"/>
    <dgm:cxn modelId="{2F18D4F9-BBCB-414D-A80A-A6DEA991E811}" type="presOf" srcId="{063FEC60-904D-4F81-851C-0024B7FA5030}" destId="{966E0475-F5D3-4736-B598-EDDA3A40A386}" srcOrd="0" destOrd="0" presId="urn:microsoft.com/office/officeart/2005/8/layout/default"/>
    <dgm:cxn modelId="{EC4C78AC-FEE3-44FB-AD7E-BF8DE702006A}" srcId="{063FEC60-904D-4F81-851C-0024B7FA5030}" destId="{C670DD4D-C16C-4636-8718-EDAEF14804D8}" srcOrd="0" destOrd="0" parTransId="{DD19806F-D9E9-40D8-AA89-A5BC0C9F424C}" sibTransId="{A691F54C-F960-4742-ADB6-CB97D197BAE4}"/>
    <dgm:cxn modelId="{762FF3C0-AF41-40AD-86F5-941B2FE68E54}" type="presOf" srcId="{ABBAF7F0-A1AB-407C-819E-31CAC9F6DD04}" destId="{04CB2823-D2CC-40C4-8C6E-CC16C0E5B32E}" srcOrd="0" destOrd="0" presId="urn:microsoft.com/office/officeart/2005/8/layout/default"/>
    <dgm:cxn modelId="{7CA9B4BD-6F21-4E70-A5E4-E316BD497ED2}" type="presOf" srcId="{C670DD4D-C16C-4636-8718-EDAEF14804D8}" destId="{CC67BC15-CE9B-4A82-A8A2-3AB7BA8A1952}" srcOrd="0" destOrd="0" presId="urn:microsoft.com/office/officeart/2005/8/layout/default"/>
    <dgm:cxn modelId="{672053A4-12DC-45CD-BB02-E758441F9E4C}" srcId="{063FEC60-904D-4F81-851C-0024B7FA5030}" destId="{403FF01D-746E-4C83-9E73-88433AD2D593}" srcOrd="2" destOrd="0" parTransId="{4DCF19FA-7AAB-46D4-A477-C0B5451925F3}" sibTransId="{DD1D3F5B-5F8F-4D57-848D-82518E036652}"/>
    <dgm:cxn modelId="{DB1F2919-EAA0-46D1-BCEE-BD96F716A04E}" type="presOf" srcId="{A103D34B-87F2-4C86-AFC7-05CD8A3F6D5C}" destId="{93A22AB1-B5B9-4C69-A5CD-46199B959ECD}" srcOrd="0" destOrd="0" presId="urn:microsoft.com/office/officeart/2005/8/layout/default"/>
    <dgm:cxn modelId="{BD3C505D-3910-4158-BC8A-EA7DF5641EFA}" type="presOf" srcId="{403FF01D-746E-4C83-9E73-88433AD2D593}" destId="{A0526559-D4EA-4D0B-8425-4B48E95C54CB}" srcOrd="0" destOrd="0" presId="urn:microsoft.com/office/officeart/2005/8/layout/default"/>
    <dgm:cxn modelId="{FCBA21C2-3170-46D3-9C27-9356DBC37603}" type="presParOf" srcId="{966E0475-F5D3-4736-B598-EDDA3A40A386}" destId="{CC67BC15-CE9B-4A82-A8A2-3AB7BA8A1952}" srcOrd="0" destOrd="0" presId="urn:microsoft.com/office/officeart/2005/8/layout/default"/>
    <dgm:cxn modelId="{14BA34D3-1E97-42E7-B88A-2876D84BDB92}" type="presParOf" srcId="{966E0475-F5D3-4736-B598-EDDA3A40A386}" destId="{1A86A96E-F275-4997-952E-C3CF6EEA67B6}" srcOrd="1" destOrd="0" presId="urn:microsoft.com/office/officeart/2005/8/layout/default"/>
    <dgm:cxn modelId="{69E8649B-6035-4CBD-A908-5FAFD0C00AB8}" type="presParOf" srcId="{966E0475-F5D3-4736-B598-EDDA3A40A386}" destId="{93A22AB1-B5B9-4C69-A5CD-46199B959ECD}" srcOrd="2" destOrd="0" presId="urn:microsoft.com/office/officeart/2005/8/layout/default"/>
    <dgm:cxn modelId="{D0A4828D-A34A-4E72-80A8-3951FBCA64A8}" type="presParOf" srcId="{966E0475-F5D3-4736-B598-EDDA3A40A386}" destId="{BC10DFEA-0ECC-4149-93E2-2E89C61F7157}" srcOrd="3" destOrd="0" presId="urn:microsoft.com/office/officeart/2005/8/layout/default"/>
    <dgm:cxn modelId="{B3BE2D4A-C1CA-4E0E-AC96-7CE48704C95E}" type="presParOf" srcId="{966E0475-F5D3-4736-B598-EDDA3A40A386}" destId="{A0526559-D4EA-4D0B-8425-4B48E95C54CB}" srcOrd="4" destOrd="0" presId="urn:microsoft.com/office/officeart/2005/8/layout/default"/>
    <dgm:cxn modelId="{6CC657F2-AAD9-4F91-BC96-D362854D3547}" type="presParOf" srcId="{966E0475-F5D3-4736-B598-EDDA3A40A386}" destId="{1A312B3C-1753-4DBB-8BA7-D0AB7C49B294}" srcOrd="5" destOrd="0" presId="urn:microsoft.com/office/officeart/2005/8/layout/default"/>
    <dgm:cxn modelId="{BDB30BA1-8E6A-4FDD-8BAD-D52C4D52C8D0}" type="presParOf" srcId="{966E0475-F5D3-4736-B598-EDDA3A40A386}" destId="{04CB2823-D2CC-40C4-8C6E-CC16C0E5B32E}" srcOrd="6" destOrd="0" presId="urn:microsoft.com/office/officeart/2005/8/layout/default"/>
    <dgm:cxn modelId="{4E0CB7AF-708C-4A08-B2B6-CCCDA2867344}" type="presParOf" srcId="{966E0475-F5D3-4736-B598-EDDA3A40A386}" destId="{BF72F6F6-E49C-4E17-B4AE-7A8A98C4FCA2}" srcOrd="7" destOrd="0" presId="urn:microsoft.com/office/officeart/2005/8/layout/default"/>
    <dgm:cxn modelId="{02FE3CCC-7074-48CD-A846-A2647EE8CCF6}" type="presParOf" srcId="{966E0475-F5D3-4736-B598-EDDA3A40A386}" destId="{1146FC26-BD60-4551-9683-5E8345FA5D1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3FEC60-904D-4F81-851C-0024B7FA5030}" type="doc">
      <dgm:prSet loTypeId="urn:microsoft.com/office/officeart/2005/8/layout/default" loCatId="list" qsTypeId="urn:microsoft.com/office/officeart/2005/8/quickstyle/simple1" qsCatId="simple" csTypeId="urn:microsoft.com/office/officeart/2005/8/colors/accent2_3" csCatId="accent2" phldr="1"/>
      <dgm:spPr/>
      <dgm:t>
        <a:bodyPr/>
        <a:lstStyle/>
        <a:p>
          <a:endParaRPr lang="zh-CN" altLang="en-US"/>
        </a:p>
      </dgm:t>
    </dgm:pt>
    <dgm:pt modelId="{C670DD4D-C16C-4636-8718-EDAEF14804D8}">
      <dgm:prSet phldrT="[文本]" custT="1"/>
      <dgm:spPr/>
      <dgm:t>
        <a:bodyPr/>
        <a:lstStyle/>
        <a:p>
          <a:r>
            <a:rPr lang="zh-CN" altLang="en-US" sz="3200" dirty="0" smtClean="0">
              <a:latin typeface="微软雅黑" pitchFamily="34" charset="-122"/>
              <a:ea typeface="微软雅黑" pitchFamily="34" charset="-122"/>
            </a:rPr>
            <a:t>实训案例浏览</a:t>
          </a:r>
          <a:endParaRPr lang="zh-CN" altLang="en-US" sz="3200" dirty="0">
            <a:latin typeface="微软雅黑" pitchFamily="34" charset="-122"/>
            <a:ea typeface="微软雅黑" pitchFamily="34" charset="-122"/>
          </a:endParaRPr>
        </a:p>
      </dgm:t>
    </dgm:pt>
    <dgm:pt modelId="{DD19806F-D9E9-40D8-AA89-A5BC0C9F424C}" type="parTrans" cxnId="{EC4C78AC-FEE3-44FB-AD7E-BF8DE702006A}">
      <dgm:prSet/>
      <dgm:spPr/>
      <dgm:t>
        <a:bodyPr/>
        <a:lstStyle/>
        <a:p>
          <a:endParaRPr lang="zh-CN" altLang="en-US" sz="3200">
            <a:latin typeface="微软雅黑" pitchFamily="34" charset="-122"/>
            <a:ea typeface="微软雅黑" pitchFamily="34" charset="-122"/>
          </a:endParaRPr>
        </a:p>
      </dgm:t>
    </dgm:pt>
    <dgm:pt modelId="{A691F54C-F960-4742-ADB6-CB97D197BAE4}" type="sibTrans" cxnId="{EC4C78AC-FEE3-44FB-AD7E-BF8DE702006A}">
      <dgm:prSet/>
      <dgm:spPr/>
      <dgm:t>
        <a:bodyPr/>
        <a:lstStyle/>
        <a:p>
          <a:endParaRPr lang="zh-CN" altLang="en-US" sz="3200">
            <a:latin typeface="微软雅黑" pitchFamily="34" charset="-122"/>
            <a:ea typeface="微软雅黑" pitchFamily="34" charset="-122"/>
          </a:endParaRPr>
        </a:p>
      </dgm:t>
    </dgm:pt>
    <dgm:pt modelId="{A103D34B-87F2-4C86-AFC7-05CD8A3F6D5C}">
      <dgm:prSet phldrT="[文本]" custT="1"/>
      <dgm:spPr/>
      <dgm:t>
        <a:bodyPr/>
        <a:lstStyle/>
        <a:p>
          <a:r>
            <a:rPr lang="zh-CN" altLang="en-US" sz="3200" dirty="0" smtClean="0">
              <a:latin typeface="微软雅黑" pitchFamily="34" charset="-122"/>
              <a:ea typeface="微软雅黑" pitchFamily="34" charset="-122"/>
            </a:rPr>
            <a:t>在线实训案例选择</a:t>
          </a:r>
          <a:endParaRPr lang="zh-CN" altLang="en-US" sz="3200" dirty="0">
            <a:latin typeface="微软雅黑" pitchFamily="34" charset="-122"/>
            <a:ea typeface="微软雅黑" pitchFamily="34" charset="-122"/>
          </a:endParaRPr>
        </a:p>
      </dgm:t>
    </dgm:pt>
    <dgm:pt modelId="{A328C84C-D168-4181-BFCA-0E218D8E6559}" type="parTrans" cxnId="{ECF5D564-815B-434F-A32D-525E86F04006}">
      <dgm:prSet/>
      <dgm:spPr/>
      <dgm:t>
        <a:bodyPr/>
        <a:lstStyle/>
        <a:p>
          <a:endParaRPr lang="zh-CN" altLang="en-US" sz="3200">
            <a:latin typeface="微软雅黑" pitchFamily="34" charset="-122"/>
            <a:ea typeface="微软雅黑" pitchFamily="34" charset="-122"/>
          </a:endParaRPr>
        </a:p>
      </dgm:t>
    </dgm:pt>
    <dgm:pt modelId="{0683D1D0-4F01-4E81-BCB1-0B024EC46E2F}" type="sibTrans" cxnId="{ECF5D564-815B-434F-A32D-525E86F04006}">
      <dgm:prSet/>
      <dgm:spPr/>
      <dgm:t>
        <a:bodyPr/>
        <a:lstStyle/>
        <a:p>
          <a:endParaRPr lang="zh-CN" altLang="en-US" sz="3200">
            <a:latin typeface="微软雅黑" pitchFamily="34" charset="-122"/>
            <a:ea typeface="微软雅黑" pitchFamily="34" charset="-122"/>
          </a:endParaRPr>
        </a:p>
      </dgm:t>
    </dgm:pt>
    <dgm:pt modelId="{403FF01D-746E-4C83-9E73-88433AD2D593}">
      <dgm:prSet phldrT="[文本]" custT="1"/>
      <dgm:spPr/>
      <dgm:t>
        <a:bodyPr/>
        <a:lstStyle/>
        <a:p>
          <a:r>
            <a:rPr lang="zh-CN" altLang="en-US" sz="3200" dirty="0" smtClean="0">
              <a:latin typeface="微软雅黑" pitchFamily="34" charset="-122"/>
              <a:ea typeface="微软雅黑" pitchFamily="34" charset="-122"/>
            </a:rPr>
            <a:t>在线实训相关课程学习</a:t>
          </a:r>
          <a:endParaRPr lang="zh-CN" altLang="en-US" sz="3200" dirty="0">
            <a:latin typeface="微软雅黑" pitchFamily="34" charset="-122"/>
            <a:ea typeface="微软雅黑" pitchFamily="34" charset="-122"/>
          </a:endParaRPr>
        </a:p>
      </dgm:t>
    </dgm:pt>
    <dgm:pt modelId="{4DCF19FA-7AAB-46D4-A477-C0B5451925F3}" type="parTrans" cxnId="{672053A4-12DC-45CD-BB02-E758441F9E4C}">
      <dgm:prSet/>
      <dgm:spPr/>
      <dgm:t>
        <a:bodyPr/>
        <a:lstStyle/>
        <a:p>
          <a:endParaRPr lang="zh-CN" altLang="en-US" sz="3200">
            <a:latin typeface="微软雅黑" pitchFamily="34" charset="-122"/>
            <a:ea typeface="微软雅黑" pitchFamily="34" charset="-122"/>
          </a:endParaRPr>
        </a:p>
      </dgm:t>
    </dgm:pt>
    <dgm:pt modelId="{DD1D3F5B-5F8F-4D57-848D-82518E036652}" type="sibTrans" cxnId="{672053A4-12DC-45CD-BB02-E758441F9E4C}">
      <dgm:prSet/>
      <dgm:spPr/>
      <dgm:t>
        <a:bodyPr/>
        <a:lstStyle/>
        <a:p>
          <a:endParaRPr lang="zh-CN" altLang="en-US" sz="3200">
            <a:latin typeface="微软雅黑" pitchFamily="34" charset="-122"/>
            <a:ea typeface="微软雅黑" pitchFamily="34" charset="-122"/>
          </a:endParaRPr>
        </a:p>
      </dgm:t>
    </dgm:pt>
    <dgm:pt modelId="{8EDADC08-4FCE-407B-A551-F9541C669B53}">
      <dgm:prSet phldrT="[文本]" custT="1"/>
      <dgm:spPr/>
      <dgm:t>
        <a:bodyPr/>
        <a:lstStyle/>
        <a:p>
          <a:r>
            <a:rPr lang="zh-CN" altLang="en-US" sz="3200" dirty="0" smtClean="0">
              <a:latin typeface="微软雅黑" pitchFamily="34" charset="-122"/>
              <a:ea typeface="微软雅黑" pitchFamily="34" charset="-122"/>
            </a:rPr>
            <a:t>学习进度记录</a:t>
          </a:r>
          <a:endParaRPr lang="zh-CN" altLang="en-US" sz="3200" dirty="0">
            <a:latin typeface="微软雅黑" pitchFamily="34" charset="-122"/>
            <a:ea typeface="微软雅黑" pitchFamily="34" charset="-122"/>
          </a:endParaRPr>
        </a:p>
      </dgm:t>
    </dgm:pt>
    <dgm:pt modelId="{F5AB05FB-E1A1-4A71-A6DC-AE8B4165FACB}" type="parTrans" cxnId="{C6A0808B-FD99-4DCA-B902-7EAF4EE3B870}">
      <dgm:prSet/>
      <dgm:spPr/>
      <dgm:t>
        <a:bodyPr/>
        <a:lstStyle/>
        <a:p>
          <a:endParaRPr lang="zh-CN" altLang="en-US" sz="3200">
            <a:latin typeface="微软雅黑" pitchFamily="34" charset="-122"/>
            <a:ea typeface="微软雅黑" pitchFamily="34" charset="-122"/>
          </a:endParaRPr>
        </a:p>
      </dgm:t>
    </dgm:pt>
    <dgm:pt modelId="{3040992B-2863-4C9C-8503-CA0C6333ABF8}" type="sibTrans" cxnId="{C6A0808B-FD99-4DCA-B902-7EAF4EE3B870}">
      <dgm:prSet/>
      <dgm:spPr/>
      <dgm:t>
        <a:bodyPr/>
        <a:lstStyle/>
        <a:p>
          <a:endParaRPr lang="zh-CN" altLang="en-US" sz="3200">
            <a:latin typeface="微软雅黑" pitchFamily="34" charset="-122"/>
            <a:ea typeface="微软雅黑" pitchFamily="34" charset="-122"/>
          </a:endParaRPr>
        </a:p>
      </dgm:t>
    </dgm:pt>
    <dgm:pt modelId="{966E0475-F5D3-4736-B598-EDDA3A40A386}" type="pres">
      <dgm:prSet presAssocID="{063FEC60-904D-4F81-851C-0024B7FA5030}" presName="diagram" presStyleCnt="0">
        <dgm:presLayoutVars>
          <dgm:dir/>
          <dgm:resizeHandles val="exact"/>
        </dgm:presLayoutVars>
      </dgm:prSet>
      <dgm:spPr/>
      <dgm:t>
        <a:bodyPr/>
        <a:lstStyle/>
        <a:p>
          <a:endParaRPr lang="zh-CN" altLang="en-US"/>
        </a:p>
      </dgm:t>
    </dgm:pt>
    <dgm:pt modelId="{CC67BC15-CE9B-4A82-A8A2-3AB7BA8A1952}" type="pres">
      <dgm:prSet presAssocID="{C670DD4D-C16C-4636-8718-EDAEF14804D8}" presName="node" presStyleLbl="node1" presStyleIdx="0" presStyleCnt="4">
        <dgm:presLayoutVars>
          <dgm:bulletEnabled val="1"/>
        </dgm:presLayoutVars>
      </dgm:prSet>
      <dgm:spPr/>
      <dgm:t>
        <a:bodyPr/>
        <a:lstStyle/>
        <a:p>
          <a:endParaRPr lang="zh-CN" altLang="en-US"/>
        </a:p>
      </dgm:t>
    </dgm:pt>
    <dgm:pt modelId="{1A86A96E-F275-4997-952E-C3CF6EEA67B6}" type="pres">
      <dgm:prSet presAssocID="{A691F54C-F960-4742-ADB6-CB97D197BAE4}" presName="sibTrans" presStyleCnt="0"/>
      <dgm:spPr/>
    </dgm:pt>
    <dgm:pt modelId="{93A22AB1-B5B9-4C69-A5CD-46199B959ECD}" type="pres">
      <dgm:prSet presAssocID="{A103D34B-87F2-4C86-AFC7-05CD8A3F6D5C}" presName="node" presStyleLbl="node1" presStyleIdx="1" presStyleCnt="4">
        <dgm:presLayoutVars>
          <dgm:bulletEnabled val="1"/>
        </dgm:presLayoutVars>
      </dgm:prSet>
      <dgm:spPr/>
      <dgm:t>
        <a:bodyPr/>
        <a:lstStyle/>
        <a:p>
          <a:endParaRPr lang="zh-CN" altLang="en-US"/>
        </a:p>
      </dgm:t>
    </dgm:pt>
    <dgm:pt modelId="{BC10DFEA-0ECC-4149-93E2-2E89C61F7157}" type="pres">
      <dgm:prSet presAssocID="{0683D1D0-4F01-4E81-BCB1-0B024EC46E2F}" presName="sibTrans" presStyleCnt="0"/>
      <dgm:spPr/>
    </dgm:pt>
    <dgm:pt modelId="{A0526559-D4EA-4D0B-8425-4B48E95C54CB}" type="pres">
      <dgm:prSet presAssocID="{403FF01D-746E-4C83-9E73-88433AD2D593}" presName="node" presStyleLbl="node1" presStyleIdx="2" presStyleCnt="4">
        <dgm:presLayoutVars>
          <dgm:bulletEnabled val="1"/>
        </dgm:presLayoutVars>
      </dgm:prSet>
      <dgm:spPr/>
      <dgm:t>
        <a:bodyPr/>
        <a:lstStyle/>
        <a:p>
          <a:endParaRPr lang="zh-CN" altLang="en-US"/>
        </a:p>
      </dgm:t>
    </dgm:pt>
    <dgm:pt modelId="{1A312B3C-1753-4DBB-8BA7-D0AB7C49B294}" type="pres">
      <dgm:prSet presAssocID="{DD1D3F5B-5F8F-4D57-848D-82518E036652}" presName="sibTrans" presStyleCnt="0"/>
      <dgm:spPr/>
    </dgm:pt>
    <dgm:pt modelId="{1146FC26-BD60-4551-9683-5E8345FA5D19}" type="pres">
      <dgm:prSet presAssocID="{8EDADC08-4FCE-407B-A551-F9541C669B53}" presName="node" presStyleLbl="node1" presStyleIdx="3" presStyleCnt="4">
        <dgm:presLayoutVars>
          <dgm:bulletEnabled val="1"/>
        </dgm:presLayoutVars>
      </dgm:prSet>
      <dgm:spPr/>
      <dgm:t>
        <a:bodyPr/>
        <a:lstStyle/>
        <a:p>
          <a:endParaRPr lang="zh-CN" altLang="en-US"/>
        </a:p>
      </dgm:t>
    </dgm:pt>
  </dgm:ptLst>
  <dgm:cxnLst>
    <dgm:cxn modelId="{27D4E333-0957-481D-8350-922C9EBDC691}" type="presOf" srcId="{C670DD4D-C16C-4636-8718-EDAEF14804D8}" destId="{CC67BC15-CE9B-4A82-A8A2-3AB7BA8A1952}" srcOrd="0" destOrd="0" presId="urn:microsoft.com/office/officeart/2005/8/layout/default"/>
    <dgm:cxn modelId="{ECF5D564-815B-434F-A32D-525E86F04006}" srcId="{063FEC60-904D-4F81-851C-0024B7FA5030}" destId="{A103D34B-87F2-4C86-AFC7-05CD8A3F6D5C}" srcOrd="1" destOrd="0" parTransId="{A328C84C-D168-4181-BFCA-0E218D8E6559}" sibTransId="{0683D1D0-4F01-4E81-BCB1-0B024EC46E2F}"/>
    <dgm:cxn modelId="{C6A0808B-FD99-4DCA-B902-7EAF4EE3B870}" srcId="{063FEC60-904D-4F81-851C-0024B7FA5030}" destId="{8EDADC08-4FCE-407B-A551-F9541C669B53}" srcOrd="3" destOrd="0" parTransId="{F5AB05FB-E1A1-4A71-A6DC-AE8B4165FACB}" sibTransId="{3040992B-2863-4C9C-8503-CA0C6333ABF8}"/>
    <dgm:cxn modelId="{1BD9DFC8-3F84-4F6D-9AF9-38F76123272E}" type="presOf" srcId="{063FEC60-904D-4F81-851C-0024B7FA5030}" destId="{966E0475-F5D3-4736-B598-EDDA3A40A386}" srcOrd="0" destOrd="0" presId="urn:microsoft.com/office/officeart/2005/8/layout/default"/>
    <dgm:cxn modelId="{EC4C78AC-FEE3-44FB-AD7E-BF8DE702006A}" srcId="{063FEC60-904D-4F81-851C-0024B7FA5030}" destId="{C670DD4D-C16C-4636-8718-EDAEF14804D8}" srcOrd="0" destOrd="0" parTransId="{DD19806F-D9E9-40D8-AA89-A5BC0C9F424C}" sibTransId="{A691F54C-F960-4742-ADB6-CB97D197BAE4}"/>
    <dgm:cxn modelId="{E9F2D30D-6C4B-4D7C-BB70-E453638BB731}" type="presOf" srcId="{A103D34B-87F2-4C86-AFC7-05CD8A3F6D5C}" destId="{93A22AB1-B5B9-4C69-A5CD-46199B959ECD}" srcOrd="0" destOrd="0" presId="urn:microsoft.com/office/officeart/2005/8/layout/default"/>
    <dgm:cxn modelId="{54222958-2400-46F7-8D05-84FAE739A5D1}" type="presOf" srcId="{8EDADC08-4FCE-407B-A551-F9541C669B53}" destId="{1146FC26-BD60-4551-9683-5E8345FA5D19}" srcOrd="0" destOrd="0" presId="urn:microsoft.com/office/officeart/2005/8/layout/default"/>
    <dgm:cxn modelId="{672053A4-12DC-45CD-BB02-E758441F9E4C}" srcId="{063FEC60-904D-4F81-851C-0024B7FA5030}" destId="{403FF01D-746E-4C83-9E73-88433AD2D593}" srcOrd="2" destOrd="0" parTransId="{4DCF19FA-7AAB-46D4-A477-C0B5451925F3}" sibTransId="{DD1D3F5B-5F8F-4D57-848D-82518E036652}"/>
    <dgm:cxn modelId="{024FC17A-E235-415F-9DFA-092EB42DD04F}" type="presOf" srcId="{403FF01D-746E-4C83-9E73-88433AD2D593}" destId="{A0526559-D4EA-4D0B-8425-4B48E95C54CB}" srcOrd="0" destOrd="0" presId="urn:microsoft.com/office/officeart/2005/8/layout/default"/>
    <dgm:cxn modelId="{66802F17-CEF2-4750-AF7C-D589D5FC4618}" type="presParOf" srcId="{966E0475-F5D3-4736-B598-EDDA3A40A386}" destId="{CC67BC15-CE9B-4A82-A8A2-3AB7BA8A1952}" srcOrd="0" destOrd="0" presId="urn:microsoft.com/office/officeart/2005/8/layout/default"/>
    <dgm:cxn modelId="{DE48E436-9B6D-4F32-BB9A-96CCF2079D0F}" type="presParOf" srcId="{966E0475-F5D3-4736-B598-EDDA3A40A386}" destId="{1A86A96E-F275-4997-952E-C3CF6EEA67B6}" srcOrd="1" destOrd="0" presId="urn:microsoft.com/office/officeart/2005/8/layout/default"/>
    <dgm:cxn modelId="{8910F0F0-CAA3-42B5-B54C-2D09684E3B1B}" type="presParOf" srcId="{966E0475-F5D3-4736-B598-EDDA3A40A386}" destId="{93A22AB1-B5B9-4C69-A5CD-46199B959ECD}" srcOrd="2" destOrd="0" presId="urn:microsoft.com/office/officeart/2005/8/layout/default"/>
    <dgm:cxn modelId="{71CE3351-BFD1-4D8A-8D7E-6ACE80672FEA}" type="presParOf" srcId="{966E0475-F5D3-4736-B598-EDDA3A40A386}" destId="{BC10DFEA-0ECC-4149-93E2-2E89C61F7157}" srcOrd="3" destOrd="0" presId="urn:microsoft.com/office/officeart/2005/8/layout/default"/>
    <dgm:cxn modelId="{524C0304-251A-4FB9-B9D9-345437968937}" type="presParOf" srcId="{966E0475-F5D3-4736-B598-EDDA3A40A386}" destId="{A0526559-D4EA-4D0B-8425-4B48E95C54CB}" srcOrd="4" destOrd="0" presId="urn:microsoft.com/office/officeart/2005/8/layout/default"/>
    <dgm:cxn modelId="{A6963B66-2AF6-46E3-97D9-3A18D9D9049E}" type="presParOf" srcId="{966E0475-F5D3-4736-B598-EDDA3A40A386}" destId="{1A312B3C-1753-4DBB-8BA7-D0AB7C49B294}" srcOrd="5" destOrd="0" presId="urn:microsoft.com/office/officeart/2005/8/layout/default"/>
    <dgm:cxn modelId="{250A4B6A-8A99-4B50-8034-0FB66D4ABED6}" type="presParOf" srcId="{966E0475-F5D3-4736-B598-EDDA3A40A386}" destId="{1146FC26-BD60-4551-9683-5E8345FA5D19}"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3FEC60-904D-4F81-851C-0024B7FA5030}" type="doc">
      <dgm:prSet loTypeId="urn:microsoft.com/office/officeart/2005/8/layout/default" loCatId="list" qsTypeId="urn:microsoft.com/office/officeart/2005/8/quickstyle/simple1" qsCatId="simple" csTypeId="urn:microsoft.com/office/officeart/2005/8/colors/accent2_3" csCatId="accent2" phldr="1"/>
      <dgm:spPr/>
      <dgm:t>
        <a:bodyPr/>
        <a:lstStyle/>
        <a:p>
          <a:endParaRPr lang="zh-CN" altLang="en-US"/>
        </a:p>
      </dgm:t>
    </dgm:pt>
    <dgm:pt modelId="{C670DD4D-C16C-4636-8718-EDAEF14804D8}">
      <dgm:prSet phldrT="[文本]" custT="1"/>
      <dgm:spPr/>
      <dgm:t>
        <a:bodyPr/>
        <a:lstStyle/>
        <a:p>
          <a:r>
            <a:rPr lang="zh-CN" altLang="en-US" sz="2000" dirty="0" smtClean="0">
              <a:latin typeface="微软雅黑" pitchFamily="34" charset="-122"/>
              <a:ea typeface="微软雅黑" pitchFamily="34" charset="-122"/>
            </a:rPr>
            <a:t>在线课堂课程</a:t>
          </a:r>
          <a:r>
            <a:rPr lang="zh-CN" altLang="en-US" sz="2000" dirty="0" smtClean="0">
              <a:latin typeface="微软雅黑" pitchFamily="34" charset="-122"/>
              <a:ea typeface="微软雅黑" pitchFamily="34" charset="-122"/>
            </a:rPr>
            <a:t>管理</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（自动导入</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手动导入）</a:t>
          </a:r>
          <a:endParaRPr lang="zh-CN" altLang="en-US" sz="2000" dirty="0">
            <a:latin typeface="微软雅黑" pitchFamily="34" charset="-122"/>
            <a:ea typeface="微软雅黑" pitchFamily="34" charset="-122"/>
          </a:endParaRPr>
        </a:p>
      </dgm:t>
    </dgm:pt>
    <dgm:pt modelId="{DD19806F-D9E9-40D8-AA89-A5BC0C9F424C}" type="parTrans" cxnId="{EC4C78AC-FEE3-44FB-AD7E-BF8DE702006A}">
      <dgm:prSet/>
      <dgm:spPr/>
      <dgm:t>
        <a:bodyPr/>
        <a:lstStyle/>
        <a:p>
          <a:endParaRPr lang="zh-CN" altLang="en-US" sz="3200">
            <a:latin typeface="微软雅黑" pitchFamily="34" charset="-122"/>
            <a:ea typeface="微软雅黑" pitchFamily="34" charset="-122"/>
          </a:endParaRPr>
        </a:p>
      </dgm:t>
    </dgm:pt>
    <dgm:pt modelId="{A691F54C-F960-4742-ADB6-CB97D197BAE4}" type="sibTrans" cxnId="{EC4C78AC-FEE3-44FB-AD7E-BF8DE702006A}">
      <dgm:prSet/>
      <dgm:spPr/>
      <dgm:t>
        <a:bodyPr/>
        <a:lstStyle/>
        <a:p>
          <a:endParaRPr lang="zh-CN" altLang="en-US" sz="3200">
            <a:latin typeface="微软雅黑" pitchFamily="34" charset="-122"/>
            <a:ea typeface="微软雅黑" pitchFamily="34" charset="-122"/>
          </a:endParaRPr>
        </a:p>
      </dgm:t>
    </dgm:pt>
    <dgm:pt modelId="{A103D34B-87F2-4C86-AFC7-05CD8A3F6D5C}">
      <dgm:prSet phldrT="[文本]" custT="1"/>
      <dgm:spPr/>
      <dgm:t>
        <a:bodyPr/>
        <a:lstStyle/>
        <a:p>
          <a:r>
            <a:rPr lang="zh-CN" altLang="en-US" sz="2000" dirty="0" smtClean="0">
              <a:latin typeface="微软雅黑" pitchFamily="34" charset="-122"/>
              <a:ea typeface="微软雅黑" pitchFamily="34" charset="-122"/>
            </a:rPr>
            <a:t>在线实训案例</a:t>
          </a:r>
          <a:r>
            <a:rPr lang="zh-CN" altLang="en-US" sz="2000" dirty="0" smtClean="0">
              <a:latin typeface="微软雅黑" pitchFamily="34" charset="-122"/>
              <a:ea typeface="微软雅黑" pitchFamily="34" charset="-122"/>
            </a:rPr>
            <a:t>管理</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（自动导入</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手动导入）</a:t>
          </a:r>
          <a:endParaRPr lang="zh-CN" altLang="en-US" sz="2000" dirty="0">
            <a:latin typeface="微软雅黑" pitchFamily="34" charset="-122"/>
            <a:ea typeface="微软雅黑" pitchFamily="34" charset="-122"/>
          </a:endParaRPr>
        </a:p>
      </dgm:t>
    </dgm:pt>
    <dgm:pt modelId="{A328C84C-D168-4181-BFCA-0E218D8E6559}" type="parTrans" cxnId="{ECF5D564-815B-434F-A32D-525E86F04006}">
      <dgm:prSet/>
      <dgm:spPr/>
      <dgm:t>
        <a:bodyPr/>
        <a:lstStyle/>
        <a:p>
          <a:endParaRPr lang="zh-CN" altLang="en-US" sz="3200">
            <a:latin typeface="微软雅黑" pitchFamily="34" charset="-122"/>
            <a:ea typeface="微软雅黑" pitchFamily="34" charset="-122"/>
          </a:endParaRPr>
        </a:p>
      </dgm:t>
    </dgm:pt>
    <dgm:pt modelId="{0683D1D0-4F01-4E81-BCB1-0B024EC46E2F}" type="sibTrans" cxnId="{ECF5D564-815B-434F-A32D-525E86F04006}">
      <dgm:prSet/>
      <dgm:spPr/>
      <dgm:t>
        <a:bodyPr/>
        <a:lstStyle/>
        <a:p>
          <a:endParaRPr lang="zh-CN" altLang="en-US" sz="3200">
            <a:latin typeface="微软雅黑" pitchFamily="34" charset="-122"/>
            <a:ea typeface="微软雅黑" pitchFamily="34" charset="-122"/>
          </a:endParaRPr>
        </a:p>
      </dgm:t>
    </dgm:pt>
    <dgm:pt modelId="{403FF01D-746E-4C83-9E73-88433AD2D593}">
      <dgm:prSet phldrT="[文本]" custT="1"/>
      <dgm:spPr/>
      <dgm:t>
        <a:bodyPr/>
        <a:lstStyle/>
        <a:p>
          <a:r>
            <a:rPr lang="zh-CN" altLang="en-US" sz="2000" dirty="0" smtClean="0">
              <a:latin typeface="微软雅黑" pitchFamily="34" charset="-122"/>
              <a:ea typeface="微软雅黑" pitchFamily="34" charset="-122"/>
            </a:rPr>
            <a:t>用户管理</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（新建、导入</a:t>
          </a:r>
          <a:r>
            <a:rPr lang="zh-CN" altLang="en-US" sz="2000" dirty="0" smtClean="0">
              <a:latin typeface="微软雅黑" pitchFamily="34" charset="-122"/>
              <a:ea typeface="微软雅黑" pitchFamily="34" charset="-122"/>
            </a:rPr>
            <a:t>、添加、删除、权限设置）</a:t>
          </a:r>
          <a:endParaRPr lang="zh-CN" altLang="en-US" sz="2000" dirty="0">
            <a:latin typeface="微软雅黑" pitchFamily="34" charset="-122"/>
            <a:ea typeface="微软雅黑" pitchFamily="34" charset="-122"/>
          </a:endParaRPr>
        </a:p>
      </dgm:t>
    </dgm:pt>
    <dgm:pt modelId="{4DCF19FA-7AAB-46D4-A477-C0B5451925F3}" type="parTrans" cxnId="{672053A4-12DC-45CD-BB02-E758441F9E4C}">
      <dgm:prSet/>
      <dgm:spPr/>
      <dgm:t>
        <a:bodyPr/>
        <a:lstStyle/>
        <a:p>
          <a:endParaRPr lang="zh-CN" altLang="en-US" sz="3200">
            <a:latin typeface="微软雅黑" pitchFamily="34" charset="-122"/>
            <a:ea typeface="微软雅黑" pitchFamily="34" charset="-122"/>
          </a:endParaRPr>
        </a:p>
      </dgm:t>
    </dgm:pt>
    <dgm:pt modelId="{DD1D3F5B-5F8F-4D57-848D-82518E036652}" type="sibTrans" cxnId="{672053A4-12DC-45CD-BB02-E758441F9E4C}">
      <dgm:prSet/>
      <dgm:spPr/>
      <dgm:t>
        <a:bodyPr/>
        <a:lstStyle/>
        <a:p>
          <a:endParaRPr lang="zh-CN" altLang="en-US" sz="3200">
            <a:latin typeface="微软雅黑" pitchFamily="34" charset="-122"/>
            <a:ea typeface="微软雅黑" pitchFamily="34" charset="-122"/>
          </a:endParaRPr>
        </a:p>
      </dgm:t>
    </dgm:pt>
    <dgm:pt modelId="{966E0475-F5D3-4736-B598-EDDA3A40A386}" type="pres">
      <dgm:prSet presAssocID="{063FEC60-904D-4F81-851C-0024B7FA5030}" presName="diagram" presStyleCnt="0">
        <dgm:presLayoutVars>
          <dgm:dir/>
          <dgm:resizeHandles val="exact"/>
        </dgm:presLayoutVars>
      </dgm:prSet>
      <dgm:spPr/>
      <dgm:t>
        <a:bodyPr/>
        <a:lstStyle/>
        <a:p>
          <a:endParaRPr lang="zh-CN" altLang="en-US"/>
        </a:p>
      </dgm:t>
    </dgm:pt>
    <dgm:pt modelId="{CC67BC15-CE9B-4A82-A8A2-3AB7BA8A1952}" type="pres">
      <dgm:prSet presAssocID="{C670DD4D-C16C-4636-8718-EDAEF14804D8}" presName="node" presStyleLbl="node1" presStyleIdx="0" presStyleCnt="3">
        <dgm:presLayoutVars>
          <dgm:bulletEnabled val="1"/>
        </dgm:presLayoutVars>
      </dgm:prSet>
      <dgm:spPr/>
      <dgm:t>
        <a:bodyPr/>
        <a:lstStyle/>
        <a:p>
          <a:endParaRPr lang="zh-CN" altLang="en-US"/>
        </a:p>
      </dgm:t>
    </dgm:pt>
    <dgm:pt modelId="{1A86A96E-F275-4997-952E-C3CF6EEA67B6}" type="pres">
      <dgm:prSet presAssocID="{A691F54C-F960-4742-ADB6-CB97D197BAE4}" presName="sibTrans" presStyleCnt="0"/>
      <dgm:spPr/>
    </dgm:pt>
    <dgm:pt modelId="{93A22AB1-B5B9-4C69-A5CD-46199B959ECD}" type="pres">
      <dgm:prSet presAssocID="{A103D34B-87F2-4C86-AFC7-05CD8A3F6D5C}" presName="node" presStyleLbl="node1" presStyleIdx="1" presStyleCnt="3">
        <dgm:presLayoutVars>
          <dgm:bulletEnabled val="1"/>
        </dgm:presLayoutVars>
      </dgm:prSet>
      <dgm:spPr/>
      <dgm:t>
        <a:bodyPr/>
        <a:lstStyle/>
        <a:p>
          <a:endParaRPr lang="zh-CN" altLang="en-US"/>
        </a:p>
      </dgm:t>
    </dgm:pt>
    <dgm:pt modelId="{BC10DFEA-0ECC-4149-93E2-2E89C61F7157}" type="pres">
      <dgm:prSet presAssocID="{0683D1D0-4F01-4E81-BCB1-0B024EC46E2F}" presName="sibTrans" presStyleCnt="0"/>
      <dgm:spPr/>
    </dgm:pt>
    <dgm:pt modelId="{A0526559-D4EA-4D0B-8425-4B48E95C54CB}" type="pres">
      <dgm:prSet presAssocID="{403FF01D-746E-4C83-9E73-88433AD2D593}" presName="node" presStyleLbl="node1" presStyleIdx="2" presStyleCnt="3">
        <dgm:presLayoutVars>
          <dgm:bulletEnabled val="1"/>
        </dgm:presLayoutVars>
      </dgm:prSet>
      <dgm:spPr/>
      <dgm:t>
        <a:bodyPr/>
        <a:lstStyle/>
        <a:p>
          <a:endParaRPr lang="zh-CN" altLang="en-US"/>
        </a:p>
      </dgm:t>
    </dgm:pt>
  </dgm:ptLst>
  <dgm:cxnLst>
    <dgm:cxn modelId="{9A70BE0C-7ED2-491C-8AAE-DD0B0DDD50BB}" type="presOf" srcId="{403FF01D-746E-4C83-9E73-88433AD2D593}" destId="{A0526559-D4EA-4D0B-8425-4B48E95C54CB}" srcOrd="0" destOrd="0" presId="urn:microsoft.com/office/officeart/2005/8/layout/default"/>
    <dgm:cxn modelId="{9BC3FAF8-7222-4C8D-B1C7-B2BA4DB1ECF0}" type="presOf" srcId="{C670DD4D-C16C-4636-8718-EDAEF14804D8}" destId="{CC67BC15-CE9B-4A82-A8A2-3AB7BA8A1952}" srcOrd="0" destOrd="0" presId="urn:microsoft.com/office/officeart/2005/8/layout/default"/>
    <dgm:cxn modelId="{EC4C78AC-FEE3-44FB-AD7E-BF8DE702006A}" srcId="{063FEC60-904D-4F81-851C-0024B7FA5030}" destId="{C670DD4D-C16C-4636-8718-EDAEF14804D8}" srcOrd="0" destOrd="0" parTransId="{DD19806F-D9E9-40D8-AA89-A5BC0C9F424C}" sibTransId="{A691F54C-F960-4742-ADB6-CB97D197BAE4}"/>
    <dgm:cxn modelId="{ECF5D564-815B-434F-A32D-525E86F04006}" srcId="{063FEC60-904D-4F81-851C-0024B7FA5030}" destId="{A103D34B-87F2-4C86-AFC7-05CD8A3F6D5C}" srcOrd="1" destOrd="0" parTransId="{A328C84C-D168-4181-BFCA-0E218D8E6559}" sibTransId="{0683D1D0-4F01-4E81-BCB1-0B024EC46E2F}"/>
    <dgm:cxn modelId="{E6797E12-3238-42AB-8DCB-E921A001EDB6}" type="presOf" srcId="{063FEC60-904D-4F81-851C-0024B7FA5030}" destId="{966E0475-F5D3-4736-B598-EDDA3A40A386}" srcOrd="0" destOrd="0" presId="urn:microsoft.com/office/officeart/2005/8/layout/default"/>
    <dgm:cxn modelId="{F510F408-C387-4562-803E-50955A1A5778}" type="presOf" srcId="{A103D34B-87F2-4C86-AFC7-05CD8A3F6D5C}" destId="{93A22AB1-B5B9-4C69-A5CD-46199B959ECD}" srcOrd="0" destOrd="0" presId="urn:microsoft.com/office/officeart/2005/8/layout/default"/>
    <dgm:cxn modelId="{672053A4-12DC-45CD-BB02-E758441F9E4C}" srcId="{063FEC60-904D-4F81-851C-0024B7FA5030}" destId="{403FF01D-746E-4C83-9E73-88433AD2D593}" srcOrd="2" destOrd="0" parTransId="{4DCF19FA-7AAB-46D4-A477-C0B5451925F3}" sibTransId="{DD1D3F5B-5F8F-4D57-848D-82518E036652}"/>
    <dgm:cxn modelId="{7F3DCEE3-DB3F-4CB1-94A4-04582DBA492A}" type="presParOf" srcId="{966E0475-F5D3-4736-B598-EDDA3A40A386}" destId="{CC67BC15-CE9B-4A82-A8A2-3AB7BA8A1952}" srcOrd="0" destOrd="0" presId="urn:microsoft.com/office/officeart/2005/8/layout/default"/>
    <dgm:cxn modelId="{3F1C6EE1-0EA0-4E45-AA1C-490B6711E79D}" type="presParOf" srcId="{966E0475-F5D3-4736-B598-EDDA3A40A386}" destId="{1A86A96E-F275-4997-952E-C3CF6EEA67B6}" srcOrd="1" destOrd="0" presId="urn:microsoft.com/office/officeart/2005/8/layout/default"/>
    <dgm:cxn modelId="{5E676DB0-D577-43F9-974D-4120163E7218}" type="presParOf" srcId="{966E0475-F5D3-4736-B598-EDDA3A40A386}" destId="{93A22AB1-B5B9-4C69-A5CD-46199B959ECD}" srcOrd="2" destOrd="0" presId="urn:microsoft.com/office/officeart/2005/8/layout/default"/>
    <dgm:cxn modelId="{5809349E-F525-490E-814E-2E063CA79A42}" type="presParOf" srcId="{966E0475-F5D3-4736-B598-EDDA3A40A386}" destId="{BC10DFEA-0ECC-4149-93E2-2E89C61F7157}" srcOrd="3" destOrd="0" presId="urn:microsoft.com/office/officeart/2005/8/layout/default"/>
    <dgm:cxn modelId="{83AF0C51-4416-4022-A0FB-46B57CB6EAB0}" type="presParOf" srcId="{966E0475-F5D3-4736-B598-EDDA3A40A386}" destId="{A0526559-D4EA-4D0B-8425-4B48E95C54CB}"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7BC15-CE9B-4A82-A8A2-3AB7BA8A1952}">
      <dsp:nvSpPr>
        <dsp:cNvPr id="0" name=""/>
        <dsp:cNvSpPr/>
      </dsp:nvSpPr>
      <dsp:spPr>
        <a:xfrm>
          <a:off x="916483" y="1984"/>
          <a:ext cx="2030015" cy="1218009"/>
        </a:xfrm>
        <a:prstGeom prst="rect">
          <a:avLst/>
        </a:prstGeom>
        <a:solidFill>
          <a:schemeClr val="accent2">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课程浏览</a:t>
          </a:r>
          <a:endParaRPr lang="zh-CN" altLang="en-US" sz="3200" kern="1200" dirty="0">
            <a:latin typeface="微软雅黑" pitchFamily="34" charset="-122"/>
            <a:ea typeface="微软雅黑" pitchFamily="34" charset="-122"/>
          </a:endParaRPr>
        </a:p>
      </dsp:txBody>
      <dsp:txXfrm>
        <a:off x="916483" y="1984"/>
        <a:ext cx="2030015" cy="1218009"/>
      </dsp:txXfrm>
    </dsp:sp>
    <dsp:sp modelId="{93A22AB1-B5B9-4C69-A5CD-46199B959ECD}">
      <dsp:nvSpPr>
        <dsp:cNvPr id="0" name=""/>
        <dsp:cNvSpPr/>
      </dsp:nvSpPr>
      <dsp:spPr>
        <a:xfrm>
          <a:off x="3149500" y="1984"/>
          <a:ext cx="2030015" cy="1218009"/>
        </a:xfrm>
        <a:prstGeom prst="rect">
          <a:avLst/>
        </a:prstGeom>
        <a:solidFill>
          <a:schemeClr val="accent2">
            <a:shade val="80000"/>
            <a:hueOff val="-8968"/>
            <a:satOff val="-1006"/>
            <a:lumOff val="642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在线选课</a:t>
          </a:r>
          <a:endParaRPr lang="zh-CN" altLang="en-US" sz="3200" kern="1200" dirty="0">
            <a:latin typeface="微软雅黑" pitchFamily="34" charset="-122"/>
            <a:ea typeface="微软雅黑" pitchFamily="34" charset="-122"/>
          </a:endParaRPr>
        </a:p>
      </dsp:txBody>
      <dsp:txXfrm>
        <a:off x="3149500" y="1984"/>
        <a:ext cx="2030015" cy="1218009"/>
      </dsp:txXfrm>
    </dsp:sp>
    <dsp:sp modelId="{A0526559-D4EA-4D0B-8425-4B48E95C54CB}">
      <dsp:nvSpPr>
        <dsp:cNvPr id="0" name=""/>
        <dsp:cNvSpPr/>
      </dsp:nvSpPr>
      <dsp:spPr>
        <a:xfrm>
          <a:off x="916483" y="1422995"/>
          <a:ext cx="2030015" cy="1218009"/>
        </a:xfrm>
        <a:prstGeom prst="rect">
          <a:avLst/>
        </a:prstGeom>
        <a:solidFill>
          <a:schemeClr val="accent2">
            <a:shade val="80000"/>
            <a:hueOff val="-17936"/>
            <a:satOff val="-2012"/>
            <a:lumOff val="1284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在线上课</a:t>
          </a:r>
          <a:endParaRPr lang="zh-CN" altLang="en-US" sz="3200" kern="1200" dirty="0">
            <a:latin typeface="微软雅黑" pitchFamily="34" charset="-122"/>
            <a:ea typeface="微软雅黑" pitchFamily="34" charset="-122"/>
          </a:endParaRPr>
        </a:p>
      </dsp:txBody>
      <dsp:txXfrm>
        <a:off x="916483" y="1422995"/>
        <a:ext cx="2030015" cy="1218009"/>
      </dsp:txXfrm>
    </dsp:sp>
    <dsp:sp modelId="{04CB2823-D2CC-40C4-8C6E-CC16C0E5B32E}">
      <dsp:nvSpPr>
        <dsp:cNvPr id="0" name=""/>
        <dsp:cNvSpPr/>
      </dsp:nvSpPr>
      <dsp:spPr>
        <a:xfrm>
          <a:off x="3149500" y="1422995"/>
          <a:ext cx="2030015" cy="1218009"/>
        </a:xfrm>
        <a:prstGeom prst="rect">
          <a:avLst/>
        </a:prstGeom>
        <a:solidFill>
          <a:schemeClr val="accent2">
            <a:shade val="80000"/>
            <a:hueOff val="-26904"/>
            <a:satOff val="-3018"/>
            <a:lumOff val="1926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单元测试</a:t>
          </a:r>
          <a:endParaRPr lang="zh-CN" altLang="en-US" sz="3200" kern="1200" dirty="0">
            <a:latin typeface="微软雅黑" pitchFamily="34" charset="-122"/>
            <a:ea typeface="微软雅黑" pitchFamily="34" charset="-122"/>
          </a:endParaRPr>
        </a:p>
      </dsp:txBody>
      <dsp:txXfrm>
        <a:off x="3149500" y="1422995"/>
        <a:ext cx="2030015" cy="1218009"/>
      </dsp:txXfrm>
    </dsp:sp>
    <dsp:sp modelId="{1146FC26-BD60-4551-9683-5E8345FA5D19}">
      <dsp:nvSpPr>
        <dsp:cNvPr id="0" name=""/>
        <dsp:cNvSpPr/>
      </dsp:nvSpPr>
      <dsp:spPr>
        <a:xfrm>
          <a:off x="2032992" y="2844006"/>
          <a:ext cx="2030015" cy="1218009"/>
        </a:xfrm>
        <a:prstGeom prst="rect">
          <a:avLst/>
        </a:prstGeom>
        <a:solidFill>
          <a:schemeClr val="accent2">
            <a:shade val="80000"/>
            <a:hueOff val="-35872"/>
            <a:satOff val="-4024"/>
            <a:lumOff val="2568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进度记录</a:t>
          </a:r>
          <a:endParaRPr lang="zh-CN" altLang="en-US" sz="3200" kern="1200" dirty="0">
            <a:latin typeface="微软雅黑" pitchFamily="34" charset="-122"/>
            <a:ea typeface="微软雅黑" pitchFamily="34" charset="-122"/>
          </a:endParaRPr>
        </a:p>
      </dsp:txBody>
      <dsp:txXfrm>
        <a:off x="2032992" y="2844006"/>
        <a:ext cx="2030015" cy="12180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7BC15-CE9B-4A82-A8A2-3AB7BA8A1952}">
      <dsp:nvSpPr>
        <dsp:cNvPr id="0" name=""/>
        <dsp:cNvSpPr/>
      </dsp:nvSpPr>
      <dsp:spPr>
        <a:xfrm>
          <a:off x="744" y="145603"/>
          <a:ext cx="2902148" cy="1741289"/>
        </a:xfrm>
        <a:prstGeom prst="rect">
          <a:avLst/>
        </a:prstGeom>
        <a:solidFill>
          <a:schemeClr val="accent2">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实训案例浏览</a:t>
          </a:r>
          <a:endParaRPr lang="zh-CN" altLang="en-US" sz="3200" kern="1200" dirty="0">
            <a:latin typeface="微软雅黑" pitchFamily="34" charset="-122"/>
            <a:ea typeface="微软雅黑" pitchFamily="34" charset="-122"/>
          </a:endParaRPr>
        </a:p>
      </dsp:txBody>
      <dsp:txXfrm>
        <a:off x="744" y="145603"/>
        <a:ext cx="2902148" cy="1741289"/>
      </dsp:txXfrm>
    </dsp:sp>
    <dsp:sp modelId="{93A22AB1-B5B9-4C69-A5CD-46199B959ECD}">
      <dsp:nvSpPr>
        <dsp:cNvPr id="0" name=""/>
        <dsp:cNvSpPr/>
      </dsp:nvSpPr>
      <dsp:spPr>
        <a:xfrm>
          <a:off x="3193107" y="145603"/>
          <a:ext cx="2902148" cy="1741289"/>
        </a:xfrm>
        <a:prstGeom prst="rect">
          <a:avLst/>
        </a:prstGeom>
        <a:solidFill>
          <a:schemeClr val="accent2">
            <a:shade val="80000"/>
            <a:hueOff val="-11957"/>
            <a:satOff val="-1341"/>
            <a:lumOff val="856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在线实训案例选择</a:t>
          </a:r>
          <a:endParaRPr lang="zh-CN" altLang="en-US" sz="3200" kern="1200" dirty="0">
            <a:latin typeface="微软雅黑" pitchFamily="34" charset="-122"/>
            <a:ea typeface="微软雅黑" pitchFamily="34" charset="-122"/>
          </a:endParaRPr>
        </a:p>
      </dsp:txBody>
      <dsp:txXfrm>
        <a:off x="3193107" y="145603"/>
        <a:ext cx="2902148" cy="1741289"/>
      </dsp:txXfrm>
    </dsp:sp>
    <dsp:sp modelId="{A0526559-D4EA-4D0B-8425-4B48E95C54CB}">
      <dsp:nvSpPr>
        <dsp:cNvPr id="0" name=""/>
        <dsp:cNvSpPr/>
      </dsp:nvSpPr>
      <dsp:spPr>
        <a:xfrm>
          <a:off x="744" y="2177107"/>
          <a:ext cx="2902148" cy="1741289"/>
        </a:xfrm>
        <a:prstGeom prst="rect">
          <a:avLst/>
        </a:prstGeom>
        <a:solidFill>
          <a:schemeClr val="accent2">
            <a:shade val="80000"/>
            <a:hueOff val="-23915"/>
            <a:satOff val="-2683"/>
            <a:lumOff val="1712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在线实训相关课程学习</a:t>
          </a:r>
          <a:endParaRPr lang="zh-CN" altLang="en-US" sz="3200" kern="1200" dirty="0">
            <a:latin typeface="微软雅黑" pitchFamily="34" charset="-122"/>
            <a:ea typeface="微软雅黑" pitchFamily="34" charset="-122"/>
          </a:endParaRPr>
        </a:p>
      </dsp:txBody>
      <dsp:txXfrm>
        <a:off x="744" y="2177107"/>
        <a:ext cx="2902148" cy="1741289"/>
      </dsp:txXfrm>
    </dsp:sp>
    <dsp:sp modelId="{1146FC26-BD60-4551-9683-5E8345FA5D19}">
      <dsp:nvSpPr>
        <dsp:cNvPr id="0" name=""/>
        <dsp:cNvSpPr/>
      </dsp:nvSpPr>
      <dsp:spPr>
        <a:xfrm>
          <a:off x="3193107" y="2177107"/>
          <a:ext cx="2902148" cy="1741289"/>
        </a:xfrm>
        <a:prstGeom prst="rect">
          <a:avLst/>
        </a:prstGeom>
        <a:solidFill>
          <a:schemeClr val="accent2">
            <a:shade val="80000"/>
            <a:hueOff val="-35872"/>
            <a:satOff val="-4024"/>
            <a:lumOff val="2568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学习进度记录</a:t>
          </a:r>
          <a:endParaRPr lang="zh-CN" altLang="en-US" sz="3200" kern="1200" dirty="0">
            <a:latin typeface="微软雅黑" pitchFamily="34" charset="-122"/>
            <a:ea typeface="微软雅黑" pitchFamily="34" charset="-122"/>
          </a:endParaRPr>
        </a:p>
      </dsp:txBody>
      <dsp:txXfrm>
        <a:off x="3193107" y="2177107"/>
        <a:ext cx="2902148" cy="1741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7BC15-CE9B-4A82-A8A2-3AB7BA8A1952}">
      <dsp:nvSpPr>
        <dsp:cNvPr id="0" name=""/>
        <dsp:cNvSpPr/>
      </dsp:nvSpPr>
      <dsp:spPr>
        <a:xfrm>
          <a:off x="773" y="199358"/>
          <a:ext cx="3016741" cy="1810044"/>
        </a:xfrm>
        <a:prstGeom prst="rect">
          <a:avLst/>
        </a:prstGeom>
        <a:solidFill>
          <a:schemeClr val="accent2">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在线课堂课程</a:t>
          </a:r>
          <a:r>
            <a:rPr lang="zh-CN" altLang="en-US" sz="2000" kern="1200" dirty="0" smtClean="0">
              <a:latin typeface="微软雅黑" pitchFamily="34" charset="-122"/>
              <a:ea typeface="微软雅黑" pitchFamily="34" charset="-122"/>
            </a:rPr>
            <a:t>管理</a:t>
          </a:r>
          <a:endParaRPr lang="en-US" altLang="zh-CN" sz="2000" kern="1200" dirty="0" smtClean="0">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（自动导入</a:t>
          </a:r>
          <a:r>
            <a:rPr lang="en-US" altLang="zh-CN" sz="2000" kern="1200" dirty="0" smtClean="0">
              <a:latin typeface="微软雅黑" pitchFamily="34" charset="-122"/>
              <a:ea typeface="微软雅黑" pitchFamily="34" charset="-122"/>
            </a:rPr>
            <a:t>+</a:t>
          </a:r>
          <a:r>
            <a:rPr lang="zh-CN" altLang="en-US" sz="2000" kern="1200" dirty="0" smtClean="0">
              <a:latin typeface="微软雅黑" pitchFamily="34" charset="-122"/>
              <a:ea typeface="微软雅黑" pitchFamily="34" charset="-122"/>
            </a:rPr>
            <a:t>手动导入）</a:t>
          </a:r>
          <a:endParaRPr lang="zh-CN" altLang="en-US" sz="2000" kern="1200" dirty="0">
            <a:latin typeface="微软雅黑" pitchFamily="34" charset="-122"/>
            <a:ea typeface="微软雅黑" pitchFamily="34" charset="-122"/>
          </a:endParaRPr>
        </a:p>
      </dsp:txBody>
      <dsp:txXfrm>
        <a:off x="773" y="199358"/>
        <a:ext cx="3016741" cy="1810044"/>
      </dsp:txXfrm>
    </dsp:sp>
    <dsp:sp modelId="{93A22AB1-B5B9-4C69-A5CD-46199B959ECD}">
      <dsp:nvSpPr>
        <dsp:cNvPr id="0" name=""/>
        <dsp:cNvSpPr/>
      </dsp:nvSpPr>
      <dsp:spPr>
        <a:xfrm>
          <a:off x="3319189" y="199358"/>
          <a:ext cx="3016741" cy="1810044"/>
        </a:xfrm>
        <a:prstGeom prst="rect">
          <a:avLst/>
        </a:prstGeom>
        <a:solidFill>
          <a:schemeClr val="accent2">
            <a:shade val="80000"/>
            <a:hueOff val="-17936"/>
            <a:satOff val="-2012"/>
            <a:lumOff val="1284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在线实训案例</a:t>
          </a:r>
          <a:r>
            <a:rPr lang="zh-CN" altLang="en-US" sz="2000" kern="1200" dirty="0" smtClean="0">
              <a:latin typeface="微软雅黑" pitchFamily="34" charset="-122"/>
              <a:ea typeface="微软雅黑" pitchFamily="34" charset="-122"/>
            </a:rPr>
            <a:t>管理</a:t>
          </a:r>
          <a:endParaRPr lang="en-US" altLang="zh-CN" sz="2000" kern="1200" dirty="0" smtClean="0">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（自动导入</a:t>
          </a:r>
          <a:r>
            <a:rPr lang="en-US" altLang="zh-CN" sz="2000" kern="1200" dirty="0" smtClean="0">
              <a:latin typeface="微软雅黑" pitchFamily="34" charset="-122"/>
              <a:ea typeface="微软雅黑" pitchFamily="34" charset="-122"/>
            </a:rPr>
            <a:t>+</a:t>
          </a:r>
          <a:r>
            <a:rPr lang="zh-CN" altLang="en-US" sz="2000" kern="1200" dirty="0" smtClean="0">
              <a:latin typeface="微软雅黑" pitchFamily="34" charset="-122"/>
              <a:ea typeface="微软雅黑" pitchFamily="34" charset="-122"/>
            </a:rPr>
            <a:t>手动导入）</a:t>
          </a:r>
          <a:endParaRPr lang="zh-CN" altLang="en-US" sz="2000" kern="1200" dirty="0">
            <a:latin typeface="微软雅黑" pitchFamily="34" charset="-122"/>
            <a:ea typeface="微软雅黑" pitchFamily="34" charset="-122"/>
          </a:endParaRPr>
        </a:p>
      </dsp:txBody>
      <dsp:txXfrm>
        <a:off x="3319189" y="199358"/>
        <a:ext cx="3016741" cy="1810044"/>
      </dsp:txXfrm>
    </dsp:sp>
    <dsp:sp modelId="{A0526559-D4EA-4D0B-8425-4B48E95C54CB}">
      <dsp:nvSpPr>
        <dsp:cNvPr id="0" name=""/>
        <dsp:cNvSpPr/>
      </dsp:nvSpPr>
      <dsp:spPr>
        <a:xfrm>
          <a:off x="1659981" y="2311077"/>
          <a:ext cx="3016741" cy="1810044"/>
        </a:xfrm>
        <a:prstGeom prst="rect">
          <a:avLst/>
        </a:prstGeom>
        <a:solidFill>
          <a:schemeClr val="accent2">
            <a:shade val="80000"/>
            <a:hueOff val="-35872"/>
            <a:satOff val="-4024"/>
            <a:lumOff val="2568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用户管理</a:t>
          </a:r>
          <a:endParaRPr lang="en-US" altLang="zh-CN" sz="2000" kern="1200" dirty="0" smtClean="0">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（新建、导入</a:t>
          </a:r>
          <a:r>
            <a:rPr lang="zh-CN" altLang="en-US" sz="2000" kern="1200" dirty="0" smtClean="0">
              <a:latin typeface="微软雅黑" pitchFamily="34" charset="-122"/>
              <a:ea typeface="微软雅黑" pitchFamily="34" charset="-122"/>
            </a:rPr>
            <a:t>、添加、删除、权限设置）</a:t>
          </a:r>
          <a:endParaRPr lang="zh-CN" altLang="en-US" sz="2000" kern="1200" dirty="0">
            <a:latin typeface="微软雅黑" pitchFamily="34" charset="-122"/>
            <a:ea typeface="微软雅黑" pitchFamily="34" charset="-122"/>
          </a:endParaRPr>
        </a:p>
      </dsp:txBody>
      <dsp:txXfrm>
        <a:off x="1659981" y="2311077"/>
        <a:ext cx="3016741" cy="181004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26251C-CD60-49A1-B658-287B0A3CE01E}" type="datetimeFigureOut">
              <a:rPr lang="zh-CN" altLang="en-US" smtClean="0"/>
              <a:pPr/>
              <a:t>2014/1/7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8B6F8-A191-49D6-BA32-900BB7D40039}" type="slidenum">
              <a:rPr lang="zh-CN" altLang="en-US" smtClean="0"/>
              <a:pPr/>
              <a:t>‹#›</a:t>
            </a:fld>
            <a:endParaRPr lang="zh-CN" altLang="en-US"/>
          </a:p>
        </p:txBody>
      </p:sp>
    </p:spTree>
    <p:extLst>
      <p:ext uri="{BB962C8B-B14F-4D97-AF65-F5344CB8AC3E}">
        <p14:creationId xmlns:p14="http://schemas.microsoft.com/office/powerpoint/2010/main" val="1378006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4752F-08FB-4FAC-869A-00125FCBA981}" type="datetimeFigureOut">
              <a:rPr lang="zh-CN" altLang="en-US" smtClean="0"/>
              <a:pPr/>
              <a:t>2014/1/7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33B7C-1850-4EDE-84F0-DDE5E104CA5B}" type="slidenum">
              <a:rPr lang="zh-CN" altLang="en-US" smtClean="0"/>
              <a:pPr/>
              <a:t>‹#›</a:t>
            </a:fld>
            <a:endParaRPr lang="zh-CN" altLang="en-US"/>
          </a:p>
        </p:txBody>
      </p:sp>
    </p:spTree>
    <p:extLst>
      <p:ext uri="{BB962C8B-B14F-4D97-AF65-F5344CB8AC3E}">
        <p14:creationId xmlns:p14="http://schemas.microsoft.com/office/powerpoint/2010/main" val="3377745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11</a:t>
            </a:fld>
            <a:endParaRPr lang="zh-CN" altLang="en-US"/>
          </a:p>
        </p:txBody>
      </p:sp>
    </p:spTree>
    <p:extLst>
      <p:ext uri="{BB962C8B-B14F-4D97-AF65-F5344CB8AC3E}">
        <p14:creationId xmlns:p14="http://schemas.microsoft.com/office/powerpoint/2010/main" val="3934483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noAutofit/>
          </a:bodyPr>
          <a:lstStyle>
            <a:lvl1pPr>
              <a:defRPr sz="5800" b="1">
                <a:latin typeface="微软雅黑" pitchFamily="34" charset="-122"/>
                <a:ea typeface="微软雅黑" pitchFamily="34" charset="-122"/>
                <a:cs typeface="Arial Unicode MS"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3600" b="1">
                <a:solidFill>
                  <a:schemeClr val="tx1"/>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7" name="Picture 19" descr="Oracle_Wrkfo_Dev_wht"/>
          <p:cNvPicPr>
            <a:picLocks noChangeAspect="1" noChangeArrowheads="1"/>
          </p:cNvPicPr>
          <p:nvPr userDrawn="1"/>
        </p:nvPicPr>
        <p:blipFill>
          <a:blip r:embed="rId2" cstate="print"/>
          <a:srcRect/>
          <a:stretch>
            <a:fillRect/>
          </a:stretch>
        </p:blipFill>
        <p:spPr bwMode="auto">
          <a:xfrm>
            <a:off x="0" y="0"/>
            <a:ext cx="3927475" cy="114935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标题 1"/>
          <p:cNvSpPr txBox="1">
            <a:spLocks/>
          </p:cNvSpPr>
          <p:nvPr userDrawn="1"/>
        </p:nvSpPr>
        <p:spPr>
          <a:xfrm>
            <a:off x="683568" y="188640"/>
            <a:ext cx="8283575" cy="696913"/>
          </a:xfrm>
          <a:prstGeom prst="rect">
            <a:avLst/>
          </a:prstGeom>
        </p:spPr>
        <p:txBody>
          <a:bodyPr>
            <a:normAutofit/>
          </a:bodyPr>
          <a:lstStyle>
            <a:lvl1pPr algn="r">
              <a:defRPr sz="3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tx1"/>
                </a:solidFill>
                <a:effectLst/>
                <a:uLnTx/>
                <a:uFillTx/>
                <a:latin typeface="+mj-lt"/>
                <a:ea typeface="+mj-ea"/>
                <a:cs typeface="+mj-cs"/>
              </a:rPr>
              <a:t>单击此处编辑母版标题样式</a:t>
            </a:r>
            <a:endParaRPr kumimoji="0" lang="zh-CN" altLang="en-US" sz="3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9738" y="1124744"/>
            <a:ext cx="2103437" cy="5183981"/>
          </a:xfrm>
          <a:prstGeom prst="rect">
            <a:avLst/>
          </a:prstGeom>
        </p:spPr>
        <p:txBody>
          <a:bodyPr vert="eaVert"/>
          <a:lstStyle>
            <a:lvl1pPr>
              <a:defRPr sz="30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76250" y="1124744"/>
            <a:ext cx="6161088" cy="518398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标题 1"/>
          <p:cNvSpPr txBox="1">
            <a:spLocks/>
          </p:cNvSpPr>
          <p:nvPr userDrawn="1"/>
        </p:nvSpPr>
        <p:spPr>
          <a:xfrm>
            <a:off x="683568" y="188640"/>
            <a:ext cx="8283575" cy="696913"/>
          </a:xfrm>
          <a:prstGeom prst="rect">
            <a:avLst/>
          </a:prstGeom>
        </p:spPr>
        <p:txBody>
          <a:bodyPr>
            <a:normAutofit/>
          </a:bodyPr>
          <a:lstStyle>
            <a:lvl1pPr algn="r">
              <a:defRPr sz="3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tx1"/>
                </a:solidFill>
                <a:effectLst/>
                <a:uLnTx/>
                <a:uFillTx/>
                <a:latin typeface="+mj-lt"/>
                <a:ea typeface="+mj-ea"/>
                <a:cs typeface="+mj-cs"/>
              </a:rPr>
              <a:t>单击此处编辑母版标题样式</a:t>
            </a:r>
            <a:endParaRPr kumimoji="0" lang="zh-CN" altLang="en-US" sz="3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476250" y="1223963"/>
            <a:ext cx="8305800" cy="5084762"/>
          </a:xfrm>
        </p:spPr>
        <p:txBody>
          <a:bodyPr/>
          <a:lstStyle/>
          <a:p>
            <a:pPr lvl="0"/>
            <a:endParaRPr lang="zh-CN" altLang="en-US" noProof="0" smtClean="0"/>
          </a:p>
        </p:txBody>
      </p:sp>
      <p:sp>
        <p:nvSpPr>
          <p:cNvPr id="5" name="标题 1"/>
          <p:cNvSpPr txBox="1">
            <a:spLocks/>
          </p:cNvSpPr>
          <p:nvPr userDrawn="1"/>
        </p:nvSpPr>
        <p:spPr>
          <a:xfrm>
            <a:off x="683568" y="188640"/>
            <a:ext cx="8283575" cy="696913"/>
          </a:xfrm>
          <a:prstGeom prst="rect">
            <a:avLst/>
          </a:prstGeom>
        </p:spPr>
        <p:txBody>
          <a:bodyPr>
            <a:normAutofit/>
          </a:bodyPr>
          <a:lstStyle>
            <a:lvl1pPr algn="r">
              <a:defRPr sz="3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tx1"/>
                </a:solidFill>
                <a:effectLst/>
                <a:uLnTx/>
                <a:uFillTx/>
                <a:latin typeface="+mj-lt"/>
                <a:ea typeface="+mj-ea"/>
                <a:cs typeface="+mj-cs"/>
              </a:rPr>
              <a:t>单击此处编辑母版标题样式</a:t>
            </a:r>
            <a:endParaRPr kumimoji="0" lang="zh-CN" altLang="en-US" sz="3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标题 1"/>
          <p:cNvSpPr>
            <a:spLocks noGrp="1"/>
          </p:cNvSpPr>
          <p:nvPr>
            <p:ph type="title"/>
          </p:nvPr>
        </p:nvSpPr>
        <p:spPr>
          <a:xfrm>
            <a:off x="683568" y="188640"/>
            <a:ext cx="8283575" cy="696913"/>
          </a:xfrm>
          <a:prstGeom prst="rect">
            <a:avLst/>
          </a:prstGeom>
        </p:spPr>
        <p:txBody>
          <a:bodyPr>
            <a:normAutofit/>
          </a:bodyPr>
          <a:lstStyle>
            <a:lvl1pPr algn="r">
              <a:defRPr sz="30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76250" y="1223963"/>
            <a:ext cx="8305800" cy="5084762"/>
          </a:xfrm>
        </p:spPr>
        <p:txBody>
          <a:bodyPr/>
          <a:lstStyle>
            <a:lvl1pPr>
              <a:buFontTx/>
              <a:buBlip>
                <a:blip r:embed="rId2"/>
              </a:buBlip>
              <a:defRPr sz="2400" b="1">
                <a:latin typeface="微软雅黑" pitchFamily="34" charset="-122"/>
                <a:ea typeface="微软雅黑" pitchFamily="34" charset="-122"/>
                <a:cs typeface="Arial Unicode MS" pitchFamily="34" charset="-122"/>
              </a:defRPr>
            </a:lvl1pPr>
            <a:lvl2pPr>
              <a:buClr>
                <a:srgbClr val="FF0000"/>
              </a:buClr>
              <a:buFont typeface="Wingdings" pitchFamily="2" charset="2"/>
              <a:buChar char="u"/>
              <a:defRPr sz="2000">
                <a:latin typeface="微软雅黑" pitchFamily="34" charset="-122"/>
                <a:ea typeface="微软雅黑" pitchFamily="34" charset="-122"/>
              </a:defRPr>
            </a:lvl2pPr>
            <a:lvl3pPr>
              <a:buClr>
                <a:srgbClr val="FF0000"/>
              </a:buClr>
              <a:buFont typeface="Wingdings" pitchFamily="2" charset="2"/>
              <a:buChar char="Ø"/>
              <a:defRPr sz="1800">
                <a:latin typeface="微软雅黑" pitchFamily="34" charset="-122"/>
                <a:ea typeface="微软雅黑" pitchFamily="34" charset="-122"/>
              </a:defRPr>
            </a:lvl3pPr>
            <a:lvl4pPr>
              <a:buClr>
                <a:srgbClr val="FF0000"/>
              </a:buClr>
              <a:buFont typeface="Wingdings" pitchFamily="2" charset="2"/>
              <a:buChar char="l"/>
              <a:defRPr sz="1800">
                <a:latin typeface="微软雅黑" pitchFamily="34" charset="-122"/>
                <a:ea typeface="微软雅黑" pitchFamily="34" charset="-122"/>
              </a:defRPr>
            </a:lvl4pPr>
            <a:lvl5pPr>
              <a:buClr>
                <a:srgbClr val="FF0000"/>
              </a:buClr>
              <a:buFont typeface="Wingdings" pitchFamily="2" charset="2"/>
              <a:buChar char="ü"/>
              <a:defRPr sz="18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normAutofit/>
          </a:bodyPr>
          <a:lstStyle>
            <a:lvl1pPr algn="l">
              <a:defRPr sz="3800" b="1" cap="a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normAutofit/>
          </a:bodyPr>
          <a:lstStyle>
            <a:lvl1pPr marL="0" indent="0">
              <a:buNone/>
              <a:defRPr sz="2800">
                <a:latin typeface="微软雅黑" pitchFamily="34" charset="-122"/>
                <a:ea typeface="微软雅黑"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5" name="标题 1"/>
          <p:cNvSpPr txBox="1">
            <a:spLocks/>
          </p:cNvSpPr>
          <p:nvPr userDrawn="1"/>
        </p:nvSpPr>
        <p:spPr>
          <a:xfrm>
            <a:off x="683568" y="188640"/>
            <a:ext cx="8283575" cy="696913"/>
          </a:xfrm>
          <a:prstGeom prst="rect">
            <a:avLst/>
          </a:prstGeom>
        </p:spPr>
        <p:txBody>
          <a:bodyPr>
            <a:normAutofit/>
          </a:bodyPr>
          <a:lstStyle>
            <a:lvl1pPr algn="r">
              <a:defRPr sz="3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tx1"/>
                </a:solidFill>
                <a:effectLst/>
                <a:uLnTx/>
                <a:uFillTx/>
                <a:latin typeface="+mj-lt"/>
                <a:ea typeface="+mj-ea"/>
                <a:cs typeface="+mj-cs"/>
              </a:rPr>
              <a:t>单击此处编辑母版标题样式</a:t>
            </a:r>
            <a:endParaRPr kumimoji="0" lang="zh-CN" altLang="en-US" sz="3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76250" y="1223963"/>
            <a:ext cx="4076700" cy="5084762"/>
          </a:xfrm>
        </p:spPr>
        <p:txBody>
          <a:bodyPr/>
          <a:lstStyle>
            <a:lvl1pPr>
              <a:buFontTx/>
              <a:buBlip>
                <a:blip r:embed="rId2"/>
              </a:buBlip>
              <a:defRPr sz="2400"/>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705350" y="1223963"/>
            <a:ext cx="4076700" cy="5084762"/>
          </a:xfrm>
        </p:spPr>
        <p:txBody>
          <a:bodyPr/>
          <a:lstStyle>
            <a:lvl1pPr>
              <a:buFontTx/>
              <a:buBlip>
                <a:blip r:embed="rId2"/>
              </a:buBlip>
              <a:defRPr sz="2400"/>
            </a:lvl1pPr>
            <a:lvl2pPr algn="l" defTabSz="914400" rtl="0" eaLnBrk="1" latinLnBrk="0" hangingPunct="1">
              <a:spcBef>
                <a:spcPct val="20000"/>
              </a:spcBef>
              <a:buClr>
                <a:srgbClr val="FF0000"/>
              </a:buClr>
              <a:buFont typeface="Wingdings" pitchFamily="2" charset="2"/>
              <a:buChar char="u"/>
              <a:defRPr lang="zh-CN" altLang="en-US" sz="2000" kern="1200" dirty="0" smtClean="0">
                <a:solidFill>
                  <a:schemeClr val="tx1"/>
                </a:solidFill>
                <a:latin typeface="+mn-lt"/>
                <a:ea typeface="+mn-ea"/>
                <a:cs typeface="+mn-cs"/>
              </a:defRPr>
            </a:lvl2pPr>
            <a:lvl3pPr algn="l" defTabSz="914400" rtl="0" eaLnBrk="1" latinLnBrk="0" hangingPunct="1">
              <a:spcBef>
                <a:spcPct val="20000"/>
              </a:spcBef>
              <a:buClr>
                <a:srgbClr val="FF0000"/>
              </a:buClr>
              <a:buFont typeface="Wingdings" pitchFamily="2" charset="2"/>
              <a:buChar char="Ø"/>
              <a:defRPr lang="zh-CN" altLang="en-US" sz="2000" kern="1200" dirty="0" smtClean="0">
                <a:solidFill>
                  <a:schemeClr val="tx1"/>
                </a:solidFill>
                <a:latin typeface="+mn-lt"/>
                <a:ea typeface="+mn-ea"/>
                <a:cs typeface="+mn-cs"/>
              </a:defRPr>
            </a:lvl3pPr>
            <a:lvl4pPr algn="l" defTabSz="914400" rtl="0" eaLnBrk="1" latinLnBrk="0" hangingPunct="1">
              <a:spcBef>
                <a:spcPct val="20000"/>
              </a:spcBef>
              <a:buClr>
                <a:srgbClr val="FF0000"/>
              </a:buClr>
              <a:buFont typeface="Wingdings" pitchFamily="2" charset="2"/>
              <a:buChar char="l"/>
              <a:defRPr lang="zh-CN" altLang="en-US" sz="2000" kern="1200" dirty="0" smtClean="0">
                <a:solidFill>
                  <a:schemeClr val="tx1"/>
                </a:solidFill>
                <a:latin typeface="+mn-lt"/>
                <a:ea typeface="+mn-ea"/>
                <a:cs typeface="+mn-cs"/>
              </a:defRPr>
            </a:lvl4pPr>
            <a:lvl5pPr algn="l" defTabSz="914400" rtl="0" eaLnBrk="1" latinLnBrk="0" hangingPunct="1">
              <a:spcBef>
                <a:spcPct val="20000"/>
              </a:spcBef>
              <a:buClr>
                <a:srgbClr val="FF0000"/>
              </a:buClr>
              <a:buFont typeface="Wingdings" pitchFamily="2" charset="2"/>
              <a:buChar char="ü"/>
              <a:defRPr lang="zh-CN" altLang="en-US" sz="20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a:spLocks noGrp="1"/>
          </p:cNvSpPr>
          <p:nvPr>
            <p:ph type="title"/>
          </p:nvPr>
        </p:nvSpPr>
        <p:spPr>
          <a:xfrm>
            <a:off x="683568" y="188640"/>
            <a:ext cx="8283575"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buFontTx/>
              <a:buBlip>
                <a:blip r:embed="rId2"/>
              </a:buBlip>
              <a:defRPr sz="2400"/>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buFontTx/>
              <a:buBlip>
                <a:blip r:embed="rId2"/>
              </a:buBlip>
              <a:defRPr sz="2400"/>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标题 1"/>
          <p:cNvSpPr>
            <a:spLocks noGrp="1"/>
          </p:cNvSpPr>
          <p:nvPr>
            <p:ph type="title"/>
          </p:nvPr>
        </p:nvSpPr>
        <p:spPr>
          <a:xfrm>
            <a:off x="683568" y="188640"/>
            <a:ext cx="8283575"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pic>
        <p:nvPicPr>
          <p:cNvPr id="8" name="图片 7" descr="CSG样_~1.JPG"/>
          <p:cNvPicPr>
            <a:picLocks noChangeAspect="1"/>
          </p:cNvPicPr>
          <p:nvPr userDrawn="1"/>
        </p:nvPicPr>
        <p:blipFill>
          <a:blip r:embed="rId3" cstate="print"/>
          <a:stretch>
            <a:fillRect/>
          </a:stretch>
        </p:blipFill>
        <p:spPr>
          <a:xfrm>
            <a:off x="7567505" y="6331864"/>
            <a:ext cx="1576495" cy="526136"/>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标题 1"/>
          <p:cNvSpPr>
            <a:spLocks noGrp="1"/>
          </p:cNvSpPr>
          <p:nvPr>
            <p:ph type="title"/>
          </p:nvPr>
        </p:nvSpPr>
        <p:spPr>
          <a:xfrm>
            <a:off x="683568" y="188640"/>
            <a:ext cx="8283575"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pic>
        <p:nvPicPr>
          <p:cNvPr id="4" name="图片 3" descr="CSG样_~1.JPG"/>
          <p:cNvPicPr>
            <a:picLocks noChangeAspect="1"/>
          </p:cNvPicPr>
          <p:nvPr userDrawn="1"/>
        </p:nvPicPr>
        <p:blipFill>
          <a:blip r:embed="rId2" cstate="print"/>
          <a:stretch>
            <a:fillRect/>
          </a:stretch>
        </p:blipFill>
        <p:spPr>
          <a:xfrm>
            <a:off x="7567505" y="6331864"/>
            <a:ext cx="1576495" cy="52613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1196752"/>
            <a:ext cx="3008313" cy="1162050"/>
          </a:xfrm>
          <a:prstGeom prst="rect">
            <a:avLst/>
          </a:prstGeom>
        </p:spPr>
        <p:txBody>
          <a:bodyPr/>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1196752"/>
            <a:ext cx="5111750" cy="4929411"/>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2348880"/>
            <a:ext cx="3008313" cy="3777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6" name="标题 1"/>
          <p:cNvSpPr txBox="1">
            <a:spLocks/>
          </p:cNvSpPr>
          <p:nvPr userDrawn="1"/>
        </p:nvSpPr>
        <p:spPr>
          <a:xfrm>
            <a:off x="683568" y="188640"/>
            <a:ext cx="8283575" cy="696913"/>
          </a:xfrm>
          <a:prstGeom prst="rect">
            <a:avLst/>
          </a:prstGeom>
        </p:spPr>
        <p:txBody>
          <a:bodyPr>
            <a:normAutofit/>
          </a:bodyPr>
          <a:lstStyle>
            <a:lvl1pPr algn="r">
              <a:defRPr sz="3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tx1"/>
                </a:solidFill>
                <a:effectLst/>
                <a:uLnTx/>
                <a:uFillTx/>
                <a:latin typeface="+mj-lt"/>
                <a:ea typeface="+mj-ea"/>
                <a:cs typeface="+mj-cs"/>
              </a:rPr>
              <a:t>单击此处编辑母版标题样式</a:t>
            </a:r>
            <a:endParaRPr kumimoji="0" lang="zh-CN" altLang="en-US" sz="3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908719"/>
            <a:ext cx="5486400" cy="381885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标题 1"/>
          <p:cNvSpPr txBox="1">
            <a:spLocks/>
          </p:cNvSpPr>
          <p:nvPr userDrawn="1"/>
        </p:nvSpPr>
        <p:spPr>
          <a:xfrm>
            <a:off x="683568" y="188640"/>
            <a:ext cx="8283575" cy="696913"/>
          </a:xfrm>
          <a:prstGeom prst="rect">
            <a:avLst/>
          </a:prstGeom>
        </p:spPr>
        <p:txBody>
          <a:bodyPr>
            <a:normAutofit/>
          </a:bodyPr>
          <a:lstStyle>
            <a:lvl1pPr algn="r">
              <a:defRPr sz="3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tx1"/>
                </a:solidFill>
                <a:effectLst/>
                <a:uLnTx/>
                <a:uFillTx/>
                <a:latin typeface="+mj-lt"/>
                <a:ea typeface="+mj-ea"/>
                <a:cs typeface="+mj-cs"/>
              </a:rPr>
              <a:t>单击此处编辑母版标题样式</a:t>
            </a:r>
            <a:endParaRPr kumimoji="0" lang="zh-CN" altLang="en-US" sz="3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t="-1000" b="-1000"/>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descr="CSG样_~1.JPG"/>
          <p:cNvPicPr>
            <a:picLocks noChangeAspect="1"/>
          </p:cNvPicPr>
          <p:nvPr userDrawn="1"/>
        </p:nvPicPr>
        <p:blipFill>
          <a:blip r:embed="rId15" cstate="print"/>
          <a:stretch>
            <a:fillRect/>
          </a:stretch>
        </p:blipFill>
        <p:spPr>
          <a:xfrm>
            <a:off x="7668344" y="6264696"/>
            <a:ext cx="1284267" cy="42860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Tx/>
        <a:buBlip>
          <a:blip r:embed="rId16"/>
        </a:buBlip>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rgbClr val="FF0000"/>
        </a:buClr>
        <a:buFont typeface="Wingdings" pitchFamily="2" charset="2"/>
        <a:buChar char="u"/>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Clr>
          <a:srgbClr val="FF0000"/>
        </a:buClr>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Clr>
          <a:srgbClr val="FF0000"/>
        </a:buClr>
        <a:buFont typeface="Wingdings" pitchFamily="2" charset="2"/>
        <a:buChar char="l"/>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Clr>
          <a:srgbClr val="FF0000"/>
        </a:buClr>
        <a:buFont typeface="Wingdings" pitchFamily="2" charset="2"/>
        <a:buChar char="ü"/>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imooc.com/course/view/id/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imooc.com/" TargetMode="External"/><Relationship Id="rId2" Type="http://schemas.openxmlformats.org/officeDocument/2006/relationships/hyperlink" Target="http://www.kaikeba.com/" TargetMode="External"/><Relationship Id="rId1" Type="http://schemas.openxmlformats.org/officeDocument/2006/relationships/slideLayout" Target="../slideLayouts/slideLayout2.xml"/><Relationship Id="rId4" Type="http://schemas.openxmlformats.org/officeDocument/2006/relationships/hyperlink" Target="http://lessons.dianzigc.cn/google_android/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kaikeba.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pitchFamily="34" charset="-122"/>
                <a:ea typeface="微软雅黑" pitchFamily="34" charset="-122"/>
              </a:rPr>
              <a:t>在线教学平台需求</a:t>
            </a:r>
            <a:endParaRPr lang="zh-CN" altLang="en-US" dirty="0">
              <a:latin typeface="微软雅黑" pitchFamily="34" charset="-122"/>
              <a:ea typeface="微软雅黑" pitchFamily="34" charset="-122"/>
            </a:endParaRPr>
          </a:p>
        </p:txBody>
      </p:sp>
      <p:sp>
        <p:nvSpPr>
          <p:cNvPr id="3" name="副标题 2"/>
          <p:cNvSpPr>
            <a:spLocks noGrp="1"/>
          </p:cNvSpPr>
          <p:nvPr>
            <p:ph type="subTitle" idx="1"/>
          </p:nvPr>
        </p:nvSpPr>
        <p:spPr/>
        <p:txBody>
          <a:bodyPr/>
          <a:lstStyle/>
          <a:p>
            <a:r>
              <a:rPr lang="zh-CN" altLang="en-US" b="0" dirty="0" smtClean="0">
                <a:latin typeface="微软雅黑" pitchFamily="34" charset="-122"/>
                <a:ea typeface="微软雅黑" pitchFamily="34" charset="-122"/>
              </a:rPr>
              <a:t>第一期</a:t>
            </a:r>
            <a:endParaRPr lang="zh-CN" altLang="en-US" b="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第一</a:t>
            </a:r>
            <a:r>
              <a:rPr lang="zh-CN" altLang="en-US" dirty="0" smtClean="0">
                <a:latin typeface="微软雅黑" pitchFamily="34" charset="-122"/>
                <a:ea typeface="微软雅黑" pitchFamily="34" charset="-122"/>
              </a:rPr>
              <a:t>期模块</a:t>
            </a:r>
            <a:r>
              <a:rPr lang="en-US" altLang="zh-CN" dirty="0"/>
              <a:t>-</a:t>
            </a:r>
            <a:r>
              <a:rPr lang="zh-CN" altLang="en-US" dirty="0"/>
              <a:t>在线课堂</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67544" y="1196752"/>
            <a:ext cx="3096344" cy="432048"/>
          </a:xfrm>
        </p:spPr>
        <p:txBody>
          <a:bodyPr>
            <a:normAutofit lnSpcReduction="10000"/>
          </a:bodyPr>
          <a:lstStyle/>
          <a:p>
            <a:r>
              <a:rPr lang="zh-CN" altLang="en-US" dirty="0" smtClean="0">
                <a:latin typeface="微软雅黑" pitchFamily="34" charset="-122"/>
                <a:ea typeface="微软雅黑" pitchFamily="34" charset="-122"/>
              </a:rPr>
              <a:t>在线课堂功能划分</a:t>
            </a:r>
            <a:endParaRPr lang="en-US" altLang="zh-CN" dirty="0"/>
          </a:p>
        </p:txBody>
      </p:sp>
      <p:graphicFrame>
        <p:nvGraphicFramePr>
          <p:cNvPr id="6" name="图示 5"/>
          <p:cNvGraphicFramePr/>
          <p:nvPr>
            <p:extLst>
              <p:ext uri="{D42A27DB-BD31-4B8C-83A1-F6EECF244321}">
                <p14:modId xmlns:p14="http://schemas.microsoft.com/office/powerpoint/2010/main" val="1334093727"/>
              </p:ext>
            </p:extLst>
          </p:nvPr>
        </p:nvGraphicFramePr>
        <p:xfrm>
          <a:off x="1691680" y="184482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6555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第一</a:t>
            </a:r>
            <a:r>
              <a:rPr lang="zh-CN" altLang="en-US" dirty="0" smtClean="0">
                <a:latin typeface="微软雅黑" pitchFamily="34" charset="-122"/>
                <a:ea typeface="微软雅黑" pitchFamily="34" charset="-122"/>
              </a:rPr>
              <a:t>期模块</a:t>
            </a:r>
            <a:r>
              <a:rPr lang="en-US" altLang="zh-CN" dirty="0"/>
              <a:t>-</a:t>
            </a:r>
            <a:r>
              <a:rPr lang="zh-CN" altLang="en-US" dirty="0"/>
              <a:t>在线课堂</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185" y="1124744"/>
            <a:ext cx="2748944" cy="572184"/>
          </a:xfrm>
        </p:spPr>
        <p:txBody>
          <a:bodyPr>
            <a:normAutofit/>
          </a:bodyPr>
          <a:lstStyle/>
          <a:p>
            <a:r>
              <a:rPr lang="zh-CN" altLang="en-US" dirty="0" smtClean="0">
                <a:latin typeface="微软雅黑" pitchFamily="34" charset="-122"/>
                <a:ea typeface="微软雅黑" pitchFamily="34" charset="-122"/>
              </a:rPr>
              <a:t>在线课堂</a:t>
            </a:r>
            <a:r>
              <a:rPr lang="zh-CN" altLang="en-US" dirty="0"/>
              <a:t>流程图</a:t>
            </a:r>
            <a:endParaRPr lang="en-US" altLang="zh-CN" dirty="0"/>
          </a:p>
        </p:txBody>
      </p:sp>
      <p:sp>
        <p:nvSpPr>
          <p:cNvPr id="5" name="流程图: 过程 4"/>
          <p:cNvSpPr/>
          <p:nvPr/>
        </p:nvSpPr>
        <p:spPr>
          <a:xfrm>
            <a:off x="3897941" y="1216867"/>
            <a:ext cx="1094522" cy="35737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课程总览</a:t>
            </a:r>
            <a:endParaRPr lang="zh-CN" altLang="en-US" sz="1400" dirty="0">
              <a:latin typeface="微软雅黑" pitchFamily="34" charset="-122"/>
              <a:ea typeface="微软雅黑" pitchFamily="34" charset="-122"/>
            </a:endParaRPr>
          </a:p>
        </p:txBody>
      </p:sp>
      <p:sp>
        <p:nvSpPr>
          <p:cNvPr id="6" name="流程图: 决策 5"/>
          <p:cNvSpPr/>
          <p:nvPr/>
        </p:nvSpPr>
        <p:spPr>
          <a:xfrm>
            <a:off x="3893749" y="2901440"/>
            <a:ext cx="1094522" cy="460851"/>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选课</a:t>
            </a:r>
            <a:endParaRPr lang="zh-CN" altLang="en-US" sz="1400" dirty="0">
              <a:latin typeface="微软雅黑" pitchFamily="34" charset="-122"/>
              <a:ea typeface="微软雅黑" pitchFamily="34" charset="-122"/>
            </a:endParaRPr>
          </a:p>
        </p:txBody>
      </p:sp>
      <p:cxnSp>
        <p:nvCxnSpPr>
          <p:cNvPr id="8" name="直接箭头连接符 7"/>
          <p:cNvCxnSpPr>
            <a:stCxn id="5" idx="2"/>
            <a:endCxn id="18" idx="0"/>
          </p:cNvCxnSpPr>
          <p:nvPr/>
        </p:nvCxnSpPr>
        <p:spPr>
          <a:xfrm>
            <a:off x="4445202" y="1574238"/>
            <a:ext cx="0" cy="293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流程图: 过程 17"/>
          <p:cNvSpPr/>
          <p:nvPr/>
        </p:nvSpPr>
        <p:spPr>
          <a:xfrm>
            <a:off x="3897941" y="1867285"/>
            <a:ext cx="1094522" cy="73913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en-US" sz="1400" dirty="0" smtClean="0">
                <a:latin typeface="微软雅黑" pitchFamily="34" charset="-122"/>
                <a:ea typeface="微软雅黑" pitchFamily="34" charset="-122"/>
              </a:rPr>
              <a:t>单门课程介绍、大纲、视频预览</a:t>
            </a:r>
            <a:endParaRPr lang="zh-CN" altLang="en-US" sz="1400" dirty="0">
              <a:latin typeface="微软雅黑" pitchFamily="34" charset="-122"/>
              <a:ea typeface="微软雅黑" pitchFamily="34" charset="-122"/>
            </a:endParaRPr>
          </a:p>
        </p:txBody>
      </p:sp>
      <p:cxnSp>
        <p:nvCxnSpPr>
          <p:cNvPr id="20" name="直接箭头连接符 19"/>
          <p:cNvCxnSpPr/>
          <p:nvPr/>
        </p:nvCxnSpPr>
        <p:spPr>
          <a:xfrm>
            <a:off x="4445202" y="2606415"/>
            <a:ext cx="0" cy="286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6" idx="2"/>
          </p:cNvCxnSpPr>
          <p:nvPr/>
        </p:nvCxnSpPr>
        <p:spPr>
          <a:xfrm>
            <a:off x="4441010" y="3362291"/>
            <a:ext cx="4192" cy="307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350009" y="2824091"/>
            <a:ext cx="543739"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不选</a:t>
            </a:r>
            <a:endParaRPr lang="zh-CN" altLang="en-US" sz="1400" dirty="0">
              <a:latin typeface="微软雅黑" pitchFamily="34" charset="-122"/>
              <a:ea typeface="微软雅黑" pitchFamily="34" charset="-122"/>
            </a:endParaRPr>
          </a:p>
        </p:txBody>
      </p:sp>
      <p:sp>
        <p:nvSpPr>
          <p:cNvPr id="33" name="TextBox 32"/>
          <p:cNvSpPr txBox="1"/>
          <p:nvPr/>
        </p:nvSpPr>
        <p:spPr>
          <a:xfrm>
            <a:off x="4427984" y="3362235"/>
            <a:ext cx="364202"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选</a:t>
            </a:r>
            <a:endParaRPr lang="zh-CN" altLang="en-US" sz="1400" dirty="0">
              <a:latin typeface="微软雅黑" pitchFamily="34" charset="-122"/>
              <a:ea typeface="微软雅黑" pitchFamily="34" charset="-122"/>
            </a:endParaRPr>
          </a:p>
        </p:txBody>
      </p:sp>
      <p:sp>
        <p:nvSpPr>
          <p:cNvPr id="40" name="流程图: 过程 39"/>
          <p:cNvSpPr/>
          <p:nvPr/>
        </p:nvSpPr>
        <p:spPr>
          <a:xfrm>
            <a:off x="3897941" y="3667125"/>
            <a:ext cx="1094522" cy="355385"/>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课程章浏览</a:t>
            </a:r>
            <a:endParaRPr lang="zh-CN" altLang="en-US" sz="1400" dirty="0">
              <a:latin typeface="微软雅黑" pitchFamily="34" charset="-122"/>
              <a:ea typeface="微软雅黑" pitchFamily="34" charset="-122"/>
            </a:endParaRPr>
          </a:p>
        </p:txBody>
      </p:sp>
      <p:cxnSp>
        <p:nvCxnSpPr>
          <p:cNvPr id="47" name="直接箭头连接符 46"/>
          <p:cNvCxnSpPr>
            <a:stCxn id="40" idx="2"/>
            <a:endCxn id="48" idx="0"/>
          </p:cNvCxnSpPr>
          <p:nvPr/>
        </p:nvCxnSpPr>
        <p:spPr>
          <a:xfrm>
            <a:off x="4445202" y="4022510"/>
            <a:ext cx="11585" cy="390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流程图: 过程 47"/>
          <p:cNvSpPr/>
          <p:nvPr/>
        </p:nvSpPr>
        <p:spPr>
          <a:xfrm>
            <a:off x="3909526" y="4412638"/>
            <a:ext cx="1094522" cy="7620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en-US" sz="1400" dirty="0" smtClean="0">
                <a:latin typeface="微软雅黑" pitchFamily="34" charset="-122"/>
                <a:ea typeface="微软雅黑" pitchFamily="34" charset="-122"/>
              </a:rPr>
              <a:t>单章的节与知识点列表学习画面</a:t>
            </a:r>
            <a:endParaRPr lang="zh-CN" altLang="en-US" sz="1400" dirty="0">
              <a:latin typeface="微软雅黑" pitchFamily="34" charset="-122"/>
              <a:ea typeface="微软雅黑" pitchFamily="34" charset="-122"/>
            </a:endParaRPr>
          </a:p>
        </p:txBody>
      </p:sp>
      <p:sp>
        <p:nvSpPr>
          <p:cNvPr id="52" name="TextBox 51"/>
          <p:cNvSpPr txBox="1"/>
          <p:nvPr/>
        </p:nvSpPr>
        <p:spPr>
          <a:xfrm>
            <a:off x="4427984" y="4094518"/>
            <a:ext cx="998140"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选择章节</a:t>
            </a:r>
            <a:endParaRPr lang="zh-CN" altLang="en-US" sz="1400" dirty="0">
              <a:latin typeface="微软雅黑" pitchFamily="34" charset="-122"/>
              <a:ea typeface="微软雅黑" pitchFamily="34" charset="-122"/>
            </a:endParaRPr>
          </a:p>
        </p:txBody>
      </p:sp>
      <p:sp>
        <p:nvSpPr>
          <p:cNvPr id="54" name="流程图: 过程 53"/>
          <p:cNvSpPr/>
          <p:nvPr/>
        </p:nvSpPr>
        <p:spPr>
          <a:xfrm>
            <a:off x="3909526" y="5434142"/>
            <a:ext cx="1094522" cy="355385"/>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知识点学习</a:t>
            </a:r>
            <a:endParaRPr lang="zh-CN" altLang="en-US" sz="1400" dirty="0">
              <a:latin typeface="微软雅黑" pitchFamily="34" charset="-122"/>
              <a:ea typeface="微软雅黑" pitchFamily="34" charset="-122"/>
            </a:endParaRPr>
          </a:p>
        </p:txBody>
      </p:sp>
      <p:cxnSp>
        <p:nvCxnSpPr>
          <p:cNvPr id="55" name="直接箭头连接符 54"/>
          <p:cNvCxnSpPr>
            <a:stCxn id="48" idx="2"/>
            <a:endCxn id="54" idx="0"/>
          </p:cNvCxnSpPr>
          <p:nvPr/>
        </p:nvCxnSpPr>
        <p:spPr>
          <a:xfrm>
            <a:off x="4456787" y="5174638"/>
            <a:ext cx="0" cy="259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54" idx="1"/>
            <a:endCxn id="53" idx="2"/>
          </p:cNvCxnSpPr>
          <p:nvPr/>
        </p:nvCxnSpPr>
        <p:spPr>
          <a:xfrm rot="10800000">
            <a:off x="2351842" y="5195599"/>
            <a:ext cx="1557685" cy="41623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6" idx="1"/>
            <a:endCxn id="5" idx="1"/>
          </p:cNvCxnSpPr>
          <p:nvPr/>
        </p:nvCxnSpPr>
        <p:spPr>
          <a:xfrm rot="10800000" flipH="1">
            <a:off x="3893749" y="1395554"/>
            <a:ext cx="4192" cy="1736313"/>
          </a:xfrm>
          <a:prstGeom prst="bentConnector3">
            <a:avLst>
              <a:gd name="adj1" fmla="val -1211832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707059" y="5359538"/>
            <a:ext cx="998140"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进度记录</a:t>
            </a:r>
            <a:endParaRPr lang="zh-CN" altLang="en-US" sz="1400" dirty="0">
              <a:latin typeface="微软雅黑" pitchFamily="34" charset="-122"/>
              <a:ea typeface="微软雅黑" pitchFamily="34" charset="-122"/>
            </a:endParaRPr>
          </a:p>
        </p:txBody>
      </p:sp>
      <p:cxnSp>
        <p:nvCxnSpPr>
          <p:cNvPr id="68" name="直接箭头连接符 67"/>
          <p:cNvCxnSpPr>
            <a:stCxn id="53" idx="3"/>
            <a:endCxn id="48" idx="1"/>
          </p:cNvCxnSpPr>
          <p:nvPr/>
        </p:nvCxnSpPr>
        <p:spPr>
          <a:xfrm>
            <a:off x="2771800" y="4789074"/>
            <a:ext cx="1137726" cy="4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53" idx="0"/>
            <a:endCxn id="40" idx="1"/>
          </p:cNvCxnSpPr>
          <p:nvPr/>
        </p:nvCxnSpPr>
        <p:spPr>
          <a:xfrm rot="5400000" flipH="1" flipV="1">
            <a:off x="2856025" y="3340634"/>
            <a:ext cx="537732" cy="1546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809222" y="4526566"/>
            <a:ext cx="998140"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进度显示</a:t>
            </a:r>
            <a:endParaRPr lang="zh-CN" altLang="en-US" sz="1400" dirty="0">
              <a:latin typeface="微软雅黑" pitchFamily="34" charset="-122"/>
              <a:ea typeface="微软雅黑" pitchFamily="34" charset="-122"/>
            </a:endParaRPr>
          </a:p>
        </p:txBody>
      </p:sp>
      <p:sp>
        <p:nvSpPr>
          <p:cNvPr id="72" name="TextBox 71"/>
          <p:cNvSpPr txBox="1"/>
          <p:nvPr/>
        </p:nvSpPr>
        <p:spPr>
          <a:xfrm>
            <a:off x="2311014" y="3590462"/>
            <a:ext cx="1496347"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进度百分比显示</a:t>
            </a:r>
            <a:endParaRPr lang="zh-CN" altLang="en-US" sz="1400" dirty="0">
              <a:latin typeface="微软雅黑" pitchFamily="34" charset="-122"/>
              <a:ea typeface="微软雅黑" pitchFamily="34" charset="-122"/>
            </a:endParaRPr>
          </a:p>
        </p:txBody>
      </p:sp>
      <p:sp>
        <p:nvSpPr>
          <p:cNvPr id="73" name="流程图: 过程 72"/>
          <p:cNvSpPr/>
          <p:nvPr/>
        </p:nvSpPr>
        <p:spPr>
          <a:xfrm>
            <a:off x="6372200" y="1216866"/>
            <a:ext cx="1094522" cy="35737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用户登录</a:t>
            </a:r>
            <a:endParaRPr lang="zh-CN" altLang="en-US" sz="1400" dirty="0">
              <a:latin typeface="微软雅黑" pitchFamily="34" charset="-122"/>
              <a:ea typeface="微软雅黑" pitchFamily="34" charset="-122"/>
            </a:endParaRPr>
          </a:p>
        </p:txBody>
      </p:sp>
      <p:cxnSp>
        <p:nvCxnSpPr>
          <p:cNvPr id="87" name="直接箭头连接符 86"/>
          <p:cNvCxnSpPr>
            <a:stCxn id="73" idx="2"/>
            <a:endCxn id="88" idx="0"/>
          </p:cNvCxnSpPr>
          <p:nvPr/>
        </p:nvCxnSpPr>
        <p:spPr>
          <a:xfrm>
            <a:off x="6919461" y="1574237"/>
            <a:ext cx="0" cy="662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流程图: 可选过程 87"/>
          <p:cNvSpPr/>
          <p:nvPr/>
        </p:nvSpPr>
        <p:spPr>
          <a:xfrm>
            <a:off x="6119941" y="2236850"/>
            <a:ext cx="1599040" cy="513047"/>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学习进度及情况获取</a:t>
            </a:r>
            <a:endParaRPr lang="zh-CN" altLang="en-US" sz="1400" dirty="0">
              <a:latin typeface="微软雅黑" pitchFamily="34" charset="-122"/>
              <a:ea typeface="微软雅黑" pitchFamily="34" charset="-122"/>
            </a:endParaRPr>
          </a:p>
        </p:txBody>
      </p:sp>
      <p:sp>
        <p:nvSpPr>
          <p:cNvPr id="94" name="TextBox 93"/>
          <p:cNvSpPr txBox="1"/>
          <p:nvPr/>
        </p:nvSpPr>
        <p:spPr>
          <a:xfrm>
            <a:off x="1670781" y="6489721"/>
            <a:ext cx="2202038"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推送</a:t>
            </a:r>
            <a:r>
              <a:rPr lang="zh-CN" altLang="en-US" sz="1400" dirty="0" smtClean="0">
                <a:latin typeface="微软雅黑" pitchFamily="34" charset="-122"/>
                <a:ea typeface="微软雅黑" pitchFamily="34" charset="-122"/>
              </a:rPr>
              <a:t>用户学习进度</a:t>
            </a:r>
            <a:endParaRPr lang="zh-CN" altLang="en-US" sz="1400" dirty="0">
              <a:latin typeface="微软雅黑" pitchFamily="34" charset="-122"/>
              <a:ea typeface="微软雅黑" pitchFamily="34" charset="-122"/>
            </a:endParaRPr>
          </a:p>
        </p:txBody>
      </p:sp>
      <p:cxnSp>
        <p:nvCxnSpPr>
          <p:cNvPr id="107" name="直接箭头连接符 106"/>
          <p:cNvCxnSpPr>
            <a:stCxn id="73" idx="1"/>
            <a:endCxn id="5" idx="3"/>
          </p:cNvCxnSpPr>
          <p:nvPr/>
        </p:nvCxnSpPr>
        <p:spPr>
          <a:xfrm flipH="1">
            <a:off x="4992463" y="1395552"/>
            <a:ext cx="13797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肘形连接符 114"/>
          <p:cNvCxnSpPr/>
          <p:nvPr/>
        </p:nvCxnSpPr>
        <p:spPr>
          <a:xfrm rot="10800000" flipH="1">
            <a:off x="2116295" y="2749898"/>
            <a:ext cx="4987579" cy="2039177"/>
          </a:xfrm>
          <a:prstGeom prst="bentConnector4">
            <a:avLst>
              <a:gd name="adj1" fmla="val -8912"/>
              <a:gd name="adj2" fmla="val -976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肘形连接符 118"/>
          <p:cNvCxnSpPr>
            <a:stCxn id="88" idx="2"/>
            <a:endCxn id="48" idx="3"/>
          </p:cNvCxnSpPr>
          <p:nvPr/>
        </p:nvCxnSpPr>
        <p:spPr>
          <a:xfrm rot="5400000">
            <a:off x="4939885" y="2814061"/>
            <a:ext cx="2043741" cy="191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426124" y="4544079"/>
            <a:ext cx="895221"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直接跳转</a:t>
            </a:r>
            <a:endParaRPr lang="zh-CN" altLang="en-US" sz="1400" dirty="0">
              <a:latin typeface="微软雅黑" pitchFamily="34" charset="-122"/>
              <a:ea typeface="微软雅黑" pitchFamily="34" charset="-122"/>
            </a:endParaRPr>
          </a:p>
        </p:txBody>
      </p:sp>
      <p:sp>
        <p:nvSpPr>
          <p:cNvPr id="121" name="TextBox 120"/>
          <p:cNvSpPr txBox="1"/>
          <p:nvPr/>
        </p:nvSpPr>
        <p:spPr>
          <a:xfrm>
            <a:off x="5234720" y="1389151"/>
            <a:ext cx="895221"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新的学习</a:t>
            </a:r>
            <a:endParaRPr lang="zh-CN" altLang="en-US" sz="1400" dirty="0">
              <a:latin typeface="微软雅黑" pitchFamily="34" charset="-122"/>
              <a:ea typeface="微软雅黑" pitchFamily="34" charset="-122"/>
            </a:endParaRPr>
          </a:p>
        </p:txBody>
      </p:sp>
      <p:sp>
        <p:nvSpPr>
          <p:cNvPr id="122" name="TextBox 121"/>
          <p:cNvSpPr txBox="1"/>
          <p:nvPr/>
        </p:nvSpPr>
        <p:spPr>
          <a:xfrm>
            <a:off x="6876256" y="1750426"/>
            <a:ext cx="998140"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继续学习</a:t>
            </a:r>
            <a:endParaRPr lang="zh-CN" altLang="en-US" sz="1400" dirty="0">
              <a:latin typeface="微软雅黑" pitchFamily="34" charset="-122"/>
              <a:ea typeface="微软雅黑" pitchFamily="34" charset="-122"/>
            </a:endParaRPr>
          </a:p>
        </p:txBody>
      </p:sp>
      <p:cxnSp>
        <p:nvCxnSpPr>
          <p:cNvPr id="127" name="直接箭头连接符 126"/>
          <p:cNvCxnSpPr>
            <a:endCxn id="51" idx="0"/>
          </p:cNvCxnSpPr>
          <p:nvPr/>
        </p:nvCxnSpPr>
        <p:spPr>
          <a:xfrm>
            <a:off x="4988271" y="5030084"/>
            <a:ext cx="915608" cy="937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流程图: 内部贮存 52"/>
          <p:cNvSpPr/>
          <p:nvPr/>
        </p:nvSpPr>
        <p:spPr>
          <a:xfrm>
            <a:off x="1931882" y="4382550"/>
            <a:ext cx="839918" cy="813048"/>
          </a:xfrm>
          <a:prstGeom prst="flowChartInternalStorag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学习</a:t>
            </a:r>
            <a:endParaRPr lang="en-US" altLang="zh-CN" sz="1400" dirty="0" smtClean="0">
              <a:latin typeface="微软雅黑" pitchFamily="34" charset="-122"/>
              <a:ea typeface="微软雅黑" pitchFamily="34" charset="-122"/>
            </a:endParaRPr>
          </a:p>
          <a:p>
            <a:pPr algn="ctr"/>
            <a:r>
              <a:rPr lang="zh-CN" altLang="en-US" sz="1400" dirty="0" smtClean="0">
                <a:latin typeface="微软雅黑" pitchFamily="34" charset="-122"/>
                <a:ea typeface="微软雅黑" pitchFamily="34" charset="-122"/>
              </a:rPr>
              <a:t>进度</a:t>
            </a:r>
            <a:endParaRPr lang="zh-CN" altLang="en-US" sz="1400" dirty="0">
              <a:latin typeface="微软雅黑" pitchFamily="34" charset="-122"/>
              <a:ea typeface="微软雅黑" pitchFamily="34" charset="-122"/>
            </a:endParaRPr>
          </a:p>
        </p:txBody>
      </p:sp>
      <p:sp>
        <p:nvSpPr>
          <p:cNvPr id="51" name="流程图: 可选过程 50"/>
          <p:cNvSpPr/>
          <p:nvPr/>
        </p:nvSpPr>
        <p:spPr>
          <a:xfrm>
            <a:off x="5104359" y="5967821"/>
            <a:ext cx="1599040" cy="513047"/>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单元测试（每节有一个）</a:t>
            </a:r>
            <a:endParaRPr lang="zh-CN" altLang="en-US" sz="1400" dirty="0">
              <a:latin typeface="微软雅黑" pitchFamily="34" charset="-122"/>
              <a:ea typeface="微软雅黑" pitchFamily="34" charset="-122"/>
            </a:endParaRPr>
          </a:p>
        </p:txBody>
      </p:sp>
      <p:cxnSp>
        <p:nvCxnSpPr>
          <p:cNvPr id="17" name="肘形连接符 16"/>
          <p:cNvCxnSpPr>
            <a:stCxn id="51" idx="1"/>
            <a:endCxn id="53" idx="2"/>
          </p:cNvCxnSpPr>
          <p:nvPr/>
        </p:nvCxnSpPr>
        <p:spPr>
          <a:xfrm rot="10800000">
            <a:off x="2351841" y="5195599"/>
            <a:ext cx="2752518" cy="10287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059187" y="5966712"/>
            <a:ext cx="998140"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成绩记录</a:t>
            </a:r>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1083535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第一期</a:t>
            </a:r>
            <a:r>
              <a:rPr lang="zh-CN" altLang="en-US" dirty="0" smtClean="0"/>
              <a:t>模块</a:t>
            </a:r>
            <a:r>
              <a:rPr lang="en-US" altLang="zh-CN" dirty="0" smtClean="0"/>
              <a:t>-</a:t>
            </a:r>
            <a:r>
              <a:rPr lang="zh-CN" altLang="en-US" dirty="0" smtClean="0"/>
              <a:t>实训中心</a:t>
            </a:r>
            <a:endParaRPr lang="zh-CN" altLang="en-US" dirty="0"/>
          </a:p>
        </p:txBody>
      </p:sp>
      <p:sp>
        <p:nvSpPr>
          <p:cNvPr id="3" name="内容占位符 2"/>
          <p:cNvSpPr>
            <a:spLocks noGrp="1"/>
          </p:cNvSpPr>
          <p:nvPr>
            <p:ph idx="1"/>
          </p:nvPr>
        </p:nvSpPr>
        <p:spPr>
          <a:xfrm>
            <a:off x="476250" y="1223963"/>
            <a:ext cx="8305800" cy="5013349"/>
          </a:xfrm>
        </p:spPr>
        <p:txBody>
          <a:bodyPr>
            <a:normAutofit fontScale="92500" lnSpcReduction="10000"/>
          </a:bodyPr>
          <a:lstStyle/>
          <a:p>
            <a:r>
              <a:rPr lang="zh-CN" altLang="en-US" dirty="0" smtClean="0"/>
              <a:t>实训中心</a:t>
            </a:r>
            <a:endParaRPr lang="en-US" altLang="zh-CN" dirty="0" smtClean="0"/>
          </a:p>
          <a:p>
            <a:pPr lvl="1"/>
            <a:r>
              <a:rPr lang="zh-CN" altLang="en-US" dirty="0" smtClean="0"/>
              <a:t>放入的实训案例内容：</a:t>
            </a:r>
            <a:endParaRPr lang="en-US" altLang="zh-CN" dirty="0" smtClean="0"/>
          </a:p>
          <a:p>
            <a:pPr lvl="2"/>
            <a:r>
              <a:rPr lang="zh-CN" altLang="en-US" dirty="0" smtClean="0"/>
              <a:t>综合案例</a:t>
            </a:r>
            <a:endParaRPr lang="en-US" altLang="zh-CN" dirty="0" smtClean="0"/>
          </a:p>
          <a:p>
            <a:pPr lvl="2"/>
            <a:r>
              <a:rPr lang="zh-CN" altLang="en-US" dirty="0"/>
              <a:t>企业</a:t>
            </a:r>
            <a:r>
              <a:rPr lang="zh-CN" altLang="en-US" dirty="0" smtClean="0"/>
              <a:t>级案例</a:t>
            </a:r>
            <a:endParaRPr lang="en-US" altLang="zh-CN" dirty="0" smtClean="0"/>
          </a:p>
          <a:p>
            <a:pPr lvl="1"/>
            <a:r>
              <a:rPr lang="zh-CN" altLang="en-US" dirty="0" smtClean="0"/>
              <a:t>实训案例拆解：</a:t>
            </a:r>
            <a:endParaRPr lang="en-US" altLang="zh-CN" dirty="0" smtClean="0"/>
          </a:p>
          <a:p>
            <a:pPr lvl="2"/>
            <a:r>
              <a:rPr lang="zh-CN" altLang="en-US" dirty="0"/>
              <a:t>第一</a:t>
            </a:r>
            <a:r>
              <a:rPr lang="zh-CN" altLang="en-US" dirty="0" smtClean="0"/>
              <a:t>层模块：项目先拆分成多个模块</a:t>
            </a:r>
            <a:endParaRPr lang="en-US" altLang="zh-CN" dirty="0" smtClean="0"/>
          </a:p>
          <a:p>
            <a:pPr lvl="2"/>
            <a:r>
              <a:rPr lang="zh-CN" altLang="en-US" dirty="0" smtClean="0"/>
              <a:t>第二层场景：每个模块拆分成多个场景，场景中就提供实训手册下载</a:t>
            </a:r>
            <a:endParaRPr lang="en-US" altLang="zh-CN" dirty="0" smtClean="0"/>
          </a:p>
          <a:p>
            <a:pPr lvl="1"/>
            <a:r>
              <a:rPr lang="zh-CN" altLang="en-US" dirty="0" smtClean="0"/>
              <a:t>实训学习方式：</a:t>
            </a:r>
            <a:endParaRPr lang="en-US" altLang="zh-CN" dirty="0" smtClean="0"/>
          </a:p>
          <a:p>
            <a:pPr lvl="2"/>
            <a:r>
              <a:rPr lang="zh-CN" altLang="en-US" dirty="0" smtClean="0"/>
              <a:t>模块中分到每个课程（技能）</a:t>
            </a:r>
            <a:endParaRPr lang="en-US" altLang="zh-CN" dirty="0" smtClean="0"/>
          </a:p>
          <a:p>
            <a:pPr lvl="2"/>
            <a:r>
              <a:rPr lang="zh-CN" altLang="en-US" dirty="0" smtClean="0"/>
              <a:t>课程中选择对应的章</a:t>
            </a:r>
            <a:endParaRPr lang="en-US" altLang="zh-CN" dirty="0" smtClean="0"/>
          </a:p>
          <a:p>
            <a:pPr lvl="2"/>
            <a:r>
              <a:rPr lang="zh-CN" altLang="en-US" dirty="0" smtClean="0"/>
              <a:t>通过章进行学习（跳转到在线课堂画面）</a:t>
            </a:r>
            <a:endParaRPr lang="en-US" altLang="zh-CN" dirty="0" smtClean="0"/>
          </a:p>
          <a:p>
            <a:pPr lvl="1"/>
            <a:r>
              <a:rPr lang="zh-CN" altLang="en-US" dirty="0" smtClean="0"/>
              <a:t>实训案例中可供下载的资源</a:t>
            </a:r>
            <a:endParaRPr lang="en-US" altLang="zh-CN" dirty="0" smtClean="0"/>
          </a:p>
          <a:p>
            <a:pPr lvl="2"/>
            <a:r>
              <a:rPr lang="zh-CN" altLang="en-US" dirty="0"/>
              <a:t>实训指导手册</a:t>
            </a:r>
            <a:endParaRPr lang="en-US" altLang="zh-CN" dirty="0"/>
          </a:p>
          <a:p>
            <a:pPr lvl="2"/>
            <a:r>
              <a:rPr lang="zh-CN" altLang="en-US" dirty="0"/>
              <a:t>实训参考</a:t>
            </a:r>
            <a:r>
              <a:rPr lang="zh-CN" altLang="en-US" dirty="0" smtClean="0"/>
              <a:t>手册（只老师下载）</a:t>
            </a:r>
            <a:r>
              <a:rPr lang="zh-CN" altLang="en-US" dirty="0"/>
              <a:t>	</a:t>
            </a:r>
          </a:p>
          <a:p>
            <a:pPr lvl="2"/>
            <a:r>
              <a:rPr lang="zh-CN" altLang="en-US" dirty="0"/>
              <a:t>实</a:t>
            </a:r>
            <a:r>
              <a:rPr lang="zh-CN" altLang="en-US" dirty="0" smtClean="0"/>
              <a:t>训项目体验</a:t>
            </a:r>
            <a:endParaRPr lang="en-US" altLang="zh-CN" dirty="0"/>
          </a:p>
          <a:p>
            <a:pPr lvl="2"/>
            <a:r>
              <a:rPr lang="zh-CN" altLang="en-US" dirty="0"/>
              <a:t>实训参考工程</a:t>
            </a:r>
            <a:r>
              <a:rPr lang="zh-CN" altLang="en-US" dirty="0" smtClean="0"/>
              <a:t>包（只老师下载）</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723482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第一期</a:t>
            </a:r>
            <a:r>
              <a:rPr lang="zh-CN" altLang="en-US" dirty="0" smtClean="0"/>
              <a:t>模块</a:t>
            </a:r>
            <a:r>
              <a:rPr lang="en-US" altLang="zh-CN" dirty="0"/>
              <a:t>-</a:t>
            </a:r>
            <a:r>
              <a:rPr lang="zh-CN" altLang="en-US" dirty="0"/>
              <a:t>实训中心</a:t>
            </a:r>
          </a:p>
        </p:txBody>
      </p:sp>
      <p:sp>
        <p:nvSpPr>
          <p:cNvPr id="3" name="内容占位符 2"/>
          <p:cNvSpPr>
            <a:spLocks noGrp="1"/>
          </p:cNvSpPr>
          <p:nvPr>
            <p:ph idx="1"/>
          </p:nvPr>
        </p:nvSpPr>
        <p:spPr>
          <a:xfrm>
            <a:off x="476250" y="1223963"/>
            <a:ext cx="8305800" cy="5013349"/>
          </a:xfrm>
        </p:spPr>
        <p:txBody>
          <a:bodyPr>
            <a:normAutofit/>
          </a:bodyPr>
          <a:lstStyle/>
          <a:p>
            <a:r>
              <a:rPr lang="zh-CN" altLang="en-US" dirty="0" smtClean="0"/>
              <a:t>实训中心</a:t>
            </a:r>
            <a:endParaRPr lang="en-US" altLang="zh-CN" dirty="0" smtClean="0"/>
          </a:p>
          <a:p>
            <a:pPr lvl="1"/>
            <a:r>
              <a:rPr lang="zh-CN" altLang="en-US" dirty="0" smtClean="0"/>
              <a:t>实训案例展示方式</a:t>
            </a:r>
            <a:endParaRPr lang="en-US" altLang="zh-CN" dirty="0" smtClean="0"/>
          </a:p>
          <a:p>
            <a:pPr lvl="2"/>
            <a:r>
              <a:rPr lang="zh-CN" altLang="en-US" dirty="0" smtClean="0"/>
              <a:t>实训案例介绍（图片及文字说明）</a:t>
            </a:r>
            <a:endParaRPr lang="en-US" altLang="zh-CN" dirty="0" smtClean="0"/>
          </a:p>
          <a:p>
            <a:pPr lvl="2"/>
            <a:r>
              <a:rPr lang="zh-CN" altLang="en-US" dirty="0"/>
              <a:t>实</a:t>
            </a:r>
            <a:r>
              <a:rPr lang="zh-CN" altLang="en-US" dirty="0" smtClean="0"/>
              <a:t>训案例教学视频</a:t>
            </a:r>
            <a:endParaRPr lang="en-US" altLang="zh-CN" dirty="0"/>
          </a:p>
          <a:p>
            <a:pPr lvl="2"/>
            <a:r>
              <a:rPr lang="zh-CN" altLang="en-US" dirty="0" smtClean="0"/>
              <a:t>在线选择实训案例学习</a:t>
            </a:r>
            <a:endParaRPr lang="en-US" altLang="zh-CN" dirty="0" smtClean="0"/>
          </a:p>
          <a:p>
            <a:pPr lvl="1"/>
            <a:endParaRPr lang="en-US" altLang="zh-CN" dirty="0"/>
          </a:p>
          <a:p>
            <a:pPr lvl="1"/>
            <a:endParaRPr lang="zh-CN" altLang="en-US" dirty="0"/>
          </a:p>
        </p:txBody>
      </p:sp>
    </p:spTree>
    <p:extLst>
      <p:ext uri="{BB962C8B-B14F-4D97-AF65-F5344CB8AC3E}">
        <p14:creationId xmlns:p14="http://schemas.microsoft.com/office/powerpoint/2010/main" val="4081794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第一期</a:t>
            </a:r>
            <a:r>
              <a:rPr lang="zh-CN" altLang="en-US" dirty="0" smtClean="0"/>
              <a:t>模块</a:t>
            </a:r>
            <a:r>
              <a:rPr lang="en-US" altLang="zh-CN" dirty="0"/>
              <a:t>-</a:t>
            </a:r>
            <a:r>
              <a:rPr lang="zh-CN" altLang="en-US" dirty="0"/>
              <a:t>实训中心</a:t>
            </a:r>
          </a:p>
        </p:txBody>
      </p:sp>
      <p:sp>
        <p:nvSpPr>
          <p:cNvPr id="3" name="内容占位符 2"/>
          <p:cNvSpPr>
            <a:spLocks noGrp="1"/>
          </p:cNvSpPr>
          <p:nvPr>
            <p:ph idx="1"/>
          </p:nvPr>
        </p:nvSpPr>
        <p:spPr>
          <a:xfrm>
            <a:off x="476250" y="1223963"/>
            <a:ext cx="4815830" cy="5013349"/>
          </a:xfrm>
        </p:spPr>
        <p:txBody>
          <a:bodyPr>
            <a:normAutofit/>
          </a:bodyPr>
          <a:lstStyle/>
          <a:p>
            <a:r>
              <a:rPr lang="zh-CN" altLang="en-US" dirty="0" smtClean="0"/>
              <a:t>实训中心</a:t>
            </a:r>
            <a:endParaRPr lang="en-US" altLang="zh-CN" dirty="0" smtClean="0"/>
          </a:p>
          <a:p>
            <a:pPr lvl="1"/>
            <a:r>
              <a:rPr lang="zh-CN" altLang="en-US" dirty="0" smtClean="0"/>
              <a:t>实训案例学习画面包含内容</a:t>
            </a:r>
            <a:endParaRPr lang="en-US" altLang="zh-CN" dirty="0" smtClean="0"/>
          </a:p>
          <a:p>
            <a:pPr lvl="2"/>
            <a:r>
              <a:rPr lang="zh-CN" altLang="en-US" dirty="0" smtClean="0"/>
              <a:t>案例学习画面进行模块选择</a:t>
            </a:r>
            <a:endParaRPr lang="en-US" altLang="zh-CN" dirty="0" smtClean="0"/>
          </a:p>
          <a:p>
            <a:pPr lvl="2"/>
            <a:r>
              <a:rPr lang="zh-CN" altLang="en-US" dirty="0" smtClean="0"/>
              <a:t>模块选择后可以选择场景下载相关实训资源，也可以选择课程进行学习</a:t>
            </a:r>
            <a:endParaRPr lang="en-US" altLang="zh-CN" dirty="0" smtClean="0"/>
          </a:p>
          <a:p>
            <a:pPr lvl="2"/>
            <a:r>
              <a:rPr lang="zh-CN" altLang="en-US" dirty="0" smtClean="0"/>
              <a:t>课程选择后进入章的选择（非实训涉及的章为灰色）</a:t>
            </a:r>
            <a:endParaRPr lang="en-US" altLang="zh-CN" dirty="0" smtClean="0"/>
          </a:p>
          <a:p>
            <a:pPr lvl="2"/>
            <a:r>
              <a:rPr lang="zh-CN" altLang="en-US" dirty="0" smtClean="0"/>
              <a:t>然后跳转到对应的节</a:t>
            </a:r>
            <a:r>
              <a:rPr lang="zh-CN" altLang="en-US" dirty="0"/>
              <a:t>和</a:t>
            </a:r>
            <a:r>
              <a:rPr lang="zh-CN" altLang="en-US" dirty="0" smtClean="0"/>
              <a:t>知识点的树状列表学习画面</a:t>
            </a:r>
            <a:endParaRPr lang="en-US" altLang="zh-CN" dirty="0" smtClean="0"/>
          </a:p>
          <a:p>
            <a:pPr marL="457200" lvl="1" indent="0">
              <a:buNone/>
            </a:pPr>
            <a:endParaRPr lang="en-US" altLang="zh-CN" dirty="0"/>
          </a:p>
          <a:p>
            <a:pPr lvl="2"/>
            <a:endParaRPr lang="en-US" altLang="zh-CN" dirty="0" smtClean="0"/>
          </a:p>
          <a:p>
            <a:pPr lvl="1"/>
            <a:endParaRPr lang="en-US" altLang="zh-CN" dirty="0"/>
          </a:p>
          <a:p>
            <a:pPr lvl="1"/>
            <a:endParaRPr lang="zh-CN" altLang="en-US" dirty="0"/>
          </a:p>
        </p:txBody>
      </p:sp>
      <p:pic>
        <p:nvPicPr>
          <p:cNvPr id="1026"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772816"/>
            <a:ext cx="5867815"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715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第一期</a:t>
            </a:r>
            <a:r>
              <a:rPr lang="zh-CN" altLang="en-US" dirty="0" smtClean="0"/>
              <a:t>模块</a:t>
            </a:r>
            <a:r>
              <a:rPr lang="en-US" altLang="zh-CN" dirty="0"/>
              <a:t>-</a:t>
            </a:r>
            <a:r>
              <a:rPr lang="zh-CN" altLang="en-US" dirty="0"/>
              <a:t>实训中心</a:t>
            </a:r>
          </a:p>
        </p:txBody>
      </p:sp>
      <p:sp>
        <p:nvSpPr>
          <p:cNvPr id="3" name="内容占位符 2"/>
          <p:cNvSpPr>
            <a:spLocks noGrp="1"/>
          </p:cNvSpPr>
          <p:nvPr>
            <p:ph idx="1"/>
          </p:nvPr>
        </p:nvSpPr>
        <p:spPr>
          <a:xfrm>
            <a:off x="476250" y="1223963"/>
            <a:ext cx="4887838" cy="620861"/>
          </a:xfrm>
        </p:spPr>
        <p:txBody>
          <a:bodyPr>
            <a:normAutofit/>
          </a:bodyPr>
          <a:lstStyle/>
          <a:p>
            <a:r>
              <a:rPr lang="zh-CN" altLang="en-US" dirty="0" smtClean="0"/>
              <a:t>实训中心功能划分</a:t>
            </a:r>
            <a:endParaRPr lang="en-US" altLang="zh-CN" dirty="0" smtClean="0"/>
          </a:p>
          <a:p>
            <a:pPr lvl="1"/>
            <a:endParaRPr lang="en-US" altLang="zh-CN" dirty="0"/>
          </a:p>
          <a:p>
            <a:pPr lvl="2"/>
            <a:endParaRPr lang="en-US" altLang="zh-CN" dirty="0" smtClean="0"/>
          </a:p>
          <a:p>
            <a:pPr lvl="1"/>
            <a:endParaRPr lang="en-US" altLang="zh-CN" dirty="0"/>
          </a:p>
          <a:p>
            <a:pPr lvl="1"/>
            <a:endParaRPr lang="zh-CN" altLang="en-US" dirty="0"/>
          </a:p>
        </p:txBody>
      </p:sp>
      <p:graphicFrame>
        <p:nvGraphicFramePr>
          <p:cNvPr id="5" name="图示 4"/>
          <p:cNvGraphicFramePr/>
          <p:nvPr>
            <p:extLst>
              <p:ext uri="{D42A27DB-BD31-4B8C-83A1-F6EECF244321}">
                <p14:modId xmlns:p14="http://schemas.microsoft.com/office/powerpoint/2010/main" val="742302323"/>
              </p:ext>
            </p:extLst>
          </p:nvPr>
        </p:nvGraphicFramePr>
        <p:xfrm>
          <a:off x="1691680" y="184482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1977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第一期</a:t>
            </a:r>
            <a:r>
              <a:rPr lang="zh-CN" altLang="en-US" dirty="0" smtClean="0"/>
              <a:t>模块</a:t>
            </a:r>
            <a:r>
              <a:rPr lang="en-US" altLang="zh-CN" dirty="0"/>
              <a:t>-</a:t>
            </a:r>
            <a:r>
              <a:rPr lang="zh-CN" altLang="en-US" dirty="0"/>
              <a:t>实训中心</a:t>
            </a:r>
          </a:p>
        </p:txBody>
      </p:sp>
      <p:sp>
        <p:nvSpPr>
          <p:cNvPr id="3" name="内容占位符 2"/>
          <p:cNvSpPr>
            <a:spLocks noGrp="1"/>
          </p:cNvSpPr>
          <p:nvPr>
            <p:ph idx="1"/>
          </p:nvPr>
        </p:nvSpPr>
        <p:spPr>
          <a:xfrm>
            <a:off x="476250" y="1223963"/>
            <a:ext cx="4887838" cy="620861"/>
          </a:xfrm>
        </p:spPr>
        <p:txBody>
          <a:bodyPr>
            <a:normAutofit/>
          </a:bodyPr>
          <a:lstStyle/>
          <a:p>
            <a:r>
              <a:rPr lang="zh-CN" altLang="en-US" dirty="0" smtClean="0"/>
              <a:t>实训中心流程图</a:t>
            </a:r>
            <a:endParaRPr lang="en-US" altLang="zh-CN" dirty="0"/>
          </a:p>
          <a:p>
            <a:pPr lvl="2"/>
            <a:endParaRPr lang="en-US" altLang="zh-CN" dirty="0" smtClean="0"/>
          </a:p>
          <a:p>
            <a:pPr lvl="1"/>
            <a:endParaRPr lang="en-US" altLang="zh-CN" dirty="0"/>
          </a:p>
          <a:p>
            <a:pPr lvl="1"/>
            <a:endParaRPr lang="zh-CN" altLang="en-US" dirty="0"/>
          </a:p>
        </p:txBody>
      </p:sp>
      <p:sp>
        <p:nvSpPr>
          <p:cNvPr id="6" name="流程图: 过程 5"/>
          <p:cNvSpPr/>
          <p:nvPr/>
        </p:nvSpPr>
        <p:spPr>
          <a:xfrm>
            <a:off x="3897941" y="1124745"/>
            <a:ext cx="1094522" cy="44949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a:latin typeface="微软雅黑" pitchFamily="34" charset="-122"/>
                <a:ea typeface="微软雅黑" pitchFamily="34" charset="-122"/>
              </a:rPr>
              <a:t>实</a:t>
            </a:r>
            <a:r>
              <a:rPr lang="zh-CN" altLang="en-US" sz="1400" dirty="0" smtClean="0">
                <a:latin typeface="微软雅黑" pitchFamily="34" charset="-122"/>
                <a:ea typeface="微软雅黑" pitchFamily="34" charset="-122"/>
              </a:rPr>
              <a:t>训案例总览</a:t>
            </a:r>
            <a:endParaRPr lang="zh-CN" altLang="en-US" sz="1400" dirty="0">
              <a:latin typeface="微软雅黑" pitchFamily="34" charset="-122"/>
              <a:ea typeface="微软雅黑" pitchFamily="34" charset="-122"/>
            </a:endParaRPr>
          </a:p>
        </p:txBody>
      </p:sp>
      <p:sp>
        <p:nvSpPr>
          <p:cNvPr id="7" name="流程图: 决策 6"/>
          <p:cNvSpPr/>
          <p:nvPr/>
        </p:nvSpPr>
        <p:spPr>
          <a:xfrm>
            <a:off x="3893749" y="2901440"/>
            <a:ext cx="1094522" cy="460851"/>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选择</a:t>
            </a:r>
            <a:endParaRPr lang="zh-CN" altLang="en-US" sz="1400" dirty="0">
              <a:latin typeface="微软雅黑" pitchFamily="34" charset="-122"/>
              <a:ea typeface="微软雅黑" pitchFamily="34" charset="-122"/>
            </a:endParaRPr>
          </a:p>
        </p:txBody>
      </p:sp>
      <p:cxnSp>
        <p:nvCxnSpPr>
          <p:cNvPr id="8" name="直接箭头连接符 7"/>
          <p:cNvCxnSpPr>
            <a:stCxn id="6" idx="2"/>
            <a:endCxn id="9" idx="0"/>
          </p:cNvCxnSpPr>
          <p:nvPr/>
        </p:nvCxnSpPr>
        <p:spPr>
          <a:xfrm>
            <a:off x="4445202" y="1574239"/>
            <a:ext cx="14601" cy="301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流程图: 过程 8"/>
          <p:cNvSpPr/>
          <p:nvPr/>
        </p:nvSpPr>
        <p:spPr>
          <a:xfrm>
            <a:off x="3798133" y="1875266"/>
            <a:ext cx="1323340" cy="73913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en-US" sz="1400" dirty="0" smtClean="0">
                <a:latin typeface="微软雅黑" pitchFamily="34" charset="-122"/>
                <a:ea typeface="微软雅黑" pitchFamily="34" charset="-122"/>
              </a:rPr>
              <a:t>单个实训案例介绍（文字</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图片</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视频）</a:t>
            </a:r>
            <a:endParaRPr lang="zh-CN" altLang="en-US" sz="1400" dirty="0">
              <a:latin typeface="微软雅黑" pitchFamily="34" charset="-122"/>
              <a:ea typeface="微软雅黑" pitchFamily="34" charset="-122"/>
            </a:endParaRPr>
          </a:p>
        </p:txBody>
      </p:sp>
      <p:cxnSp>
        <p:nvCxnSpPr>
          <p:cNvPr id="10" name="直接箭头连接符 9"/>
          <p:cNvCxnSpPr/>
          <p:nvPr/>
        </p:nvCxnSpPr>
        <p:spPr>
          <a:xfrm>
            <a:off x="4445202" y="2606415"/>
            <a:ext cx="0" cy="286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2"/>
          </p:cNvCxnSpPr>
          <p:nvPr/>
        </p:nvCxnSpPr>
        <p:spPr>
          <a:xfrm>
            <a:off x="4441010" y="3362291"/>
            <a:ext cx="4192" cy="307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50009" y="2824091"/>
            <a:ext cx="543739"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不选</a:t>
            </a:r>
            <a:endParaRPr lang="zh-CN" altLang="en-US" sz="1400" dirty="0">
              <a:latin typeface="微软雅黑" pitchFamily="34" charset="-122"/>
              <a:ea typeface="微软雅黑" pitchFamily="34" charset="-122"/>
            </a:endParaRPr>
          </a:p>
        </p:txBody>
      </p:sp>
      <p:sp>
        <p:nvSpPr>
          <p:cNvPr id="13" name="TextBox 12"/>
          <p:cNvSpPr txBox="1"/>
          <p:nvPr/>
        </p:nvSpPr>
        <p:spPr>
          <a:xfrm>
            <a:off x="4427984" y="3284984"/>
            <a:ext cx="364202"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选</a:t>
            </a:r>
            <a:endParaRPr lang="zh-CN" altLang="en-US" sz="1400" dirty="0">
              <a:latin typeface="微软雅黑" pitchFamily="34" charset="-122"/>
              <a:ea typeface="微软雅黑" pitchFamily="34" charset="-122"/>
            </a:endParaRPr>
          </a:p>
        </p:txBody>
      </p:sp>
      <p:sp>
        <p:nvSpPr>
          <p:cNvPr id="14" name="流程图: 过程 13"/>
          <p:cNvSpPr/>
          <p:nvPr/>
        </p:nvSpPr>
        <p:spPr>
          <a:xfrm>
            <a:off x="3897941" y="3573016"/>
            <a:ext cx="1094522" cy="355385"/>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模块浏览</a:t>
            </a:r>
            <a:endParaRPr lang="zh-CN" altLang="en-US" sz="1400" dirty="0">
              <a:latin typeface="微软雅黑" pitchFamily="34" charset="-122"/>
              <a:ea typeface="微软雅黑" pitchFamily="34" charset="-122"/>
            </a:endParaRPr>
          </a:p>
        </p:txBody>
      </p:sp>
      <p:cxnSp>
        <p:nvCxnSpPr>
          <p:cNvPr id="15" name="直接箭头连接符 14"/>
          <p:cNvCxnSpPr>
            <a:stCxn id="14" idx="2"/>
            <a:endCxn id="73" idx="0"/>
          </p:cNvCxnSpPr>
          <p:nvPr/>
        </p:nvCxnSpPr>
        <p:spPr>
          <a:xfrm>
            <a:off x="4445202" y="3928401"/>
            <a:ext cx="1" cy="230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流程图: 过程 15"/>
          <p:cNvSpPr/>
          <p:nvPr/>
        </p:nvSpPr>
        <p:spPr>
          <a:xfrm>
            <a:off x="3895124" y="5301208"/>
            <a:ext cx="1094522" cy="7620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en-US" sz="1400" dirty="0" smtClean="0">
                <a:latin typeface="微软雅黑" pitchFamily="34" charset="-122"/>
                <a:ea typeface="微软雅黑" pitchFamily="34" charset="-122"/>
              </a:rPr>
              <a:t>单章的节与知识点列表学习画面</a:t>
            </a:r>
            <a:endParaRPr lang="zh-CN" altLang="en-US" sz="1400" dirty="0">
              <a:latin typeface="微软雅黑" pitchFamily="34" charset="-122"/>
              <a:ea typeface="微软雅黑" pitchFamily="34" charset="-122"/>
            </a:endParaRPr>
          </a:p>
        </p:txBody>
      </p:sp>
      <p:sp>
        <p:nvSpPr>
          <p:cNvPr id="18" name="流程图: 过程 17"/>
          <p:cNvSpPr/>
          <p:nvPr/>
        </p:nvSpPr>
        <p:spPr>
          <a:xfrm>
            <a:off x="3897942" y="6312028"/>
            <a:ext cx="1094522" cy="355385"/>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知识点学习</a:t>
            </a:r>
            <a:endParaRPr lang="zh-CN" altLang="en-US" sz="1400" dirty="0">
              <a:latin typeface="微软雅黑" pitchFamily="34" charset="-122"/>
              <a:ea typeface="微软雅黑" pitchFamily="34" charset="-122"/>
            </a:endParaRPr>
          </a:p>
        </p:txBody>
      </p:sp>
      <p:cxnSp>
        <p:nvCxnSpPr>
          <p:cNvPr id="19" name="直接箭头连接符 18"/>
          <p:cNvCxnSpPr>
            <a:stCxn id="16" idx="2"/>
            <a:endCxn id="18" idx="0"/>
          </p:cNvCxnSpPr>
          <p:nvPr/>
        </p:nvCxnSpPr>
        <p:spPr>
          <a:xfrm>
            <a:off x="4442385" y="6063208"/>
            <a:ext cx="2818" cy="24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8" idx="1"/>
            <a:endCxn id="45" idx="2"/>
          </p:cNvCxnSpPr>
          <p:nvPr/>
        </p:nvCxnSpPr>
        <p:spPr>
          <a:xfrm rot="10800000">
            <a:off x="2311014" y="6108673"/>
            <a:ext cx="1586928" cy="38104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7" idx="1"/>
            <a:endCxn id="6" idx="1"/>
          </p:cNvCxnSpPr>
          <p:nvPr/>
        </p:nvCxnSpPr>
        <p:spPr>
          <a:xfrm rot="10800000" flipH="1">
            <a:off x="3893749" y="1349492"/>
            <a:ext cx="4192" cy="1782374"/>
          </a:xfrm>
          <a:prstGeom prst="bentConnector3">
            <a:avLst>
              <a:gd name="adj1" fmla="val -11997137"/>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23738" y="6108672"/>
            <a:ext cx="998140"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进度记录</a:t>
            </a:r>
            <a:endParaRPr lang="zh-CN" altLang="en-US" sz="1400" dirty="0">
              <a:latin typeface="微软雅黑" pitchFamily="34" charset="-122"/>
              <a:ea typeface="微软雅黑" pitchFamily="34" charset="-122"/>
            </a:endParaRPr>
          </a:p>
        </p:txBody>
      </p:sp>
      <p:cxnSp>
        <p:nvCxnSpPr>
          <p:cNvPr id="23" name="直接箭头连接符 22"/>
          <p:cNvCxnSpPr>
            <a:stCxn id="45" idx="3"/>
            <a:endCxn id="16" idx="1"/>
          </p:cNvCxnSpPr>
          <p:nvPr/>
        </p:nvCxnSpPr>
        <p:spPr>
          <a:xfrm>
            <a:off x="2730973" y="5661496"/>
            <a:ext cx="1164151" cy="20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45" idx="0"/>
            <a:endCxn id="14" idx="1"/>
          </p:cNvCxnSpPr>
          <p:nvPr/>
        </p:nvCxnSpPr>
        <p:spPr>
          <a:xfrm rot="5400000" flipH="1" flipV="1">
            <a:off x="2372672" y="3689051"/>
            <a:ext cx="1463610" cy="15869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771800" y="5283730"/>
            <a:ext cx="998140"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进度显示</a:t>
            </a:r>
            <a:endParaRPr lang="zh-CN" altLang="en-US" sz="1400" dirty="0">
              <a:latin typeface="微软雅黑" pitchFamily="34" charset="-122"/>
              <a:ea typeface="微软雅黑" pitchFamily="34" charset="-122"/>
            </a:endParaRPr>
          </a:p>
        </p:txBody>
      </p:sp>
      <p:sp>
        <p:nvSpPr>
          <p:cNvPr id="26" name="TextBox 25"/>
          <p:cNvSpPr txBox="1"/>
          <p:nvPr/>
        </p:nvSpPr>
        <p:spPr>
          <a:xfrm>
            <a:off x="2311014" y="3590462"/>
            <a:ext cx="1496347"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进度百分比显示</a:t>
            </a:r>
            <a:endParaRPr lang="zh-CN" altLang="en-US" sz="1400" dirty="0">
              <a:latin typeface="微软雅黑" pitchFamily="34" charset="-122"/>
              <a:ea typeface="微软雅黑" pitchFamily="34" charset="-122"/>
            </a:endParaRPr>
          </a:p>
        </p:txBody>
      </p:sp>
      <p:sp>
        <p:nvSpPr>
          <p:cNvPr id="27" name="流程图: 过程 26"/>
          <p:cNvSpPr/>
          <p:nvPr/>
        </p:nvSpPr>
        <p:spPr>
          <a:xfrm>
            <a:off x="6362640" y="1170806"/>
            <a:ext cx="1094522" cy="35737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用户登录</a:t>
            </a:r>
            <a:endParaRPr lang="zh-CN" altLang="en-US" sz="1400" dirty="0">
              <a:latin typeface="微软雅黑" pitchFamily="34" charset="-122"/>
              <a:ea typeface="微软雅黑" pitchFamily="34" charset="-122"/>
            </a:endParaRPr>
          </a:p>
        </p:txBody>
      </p:sp>
      <p:cxnSp>
        <p:nvCxnSpPr>
          <p:cNvPr id="28" name="直接箭头连接符 27"/>
          <p:cNvCxnSpPr>
            <a:stCxn id="27" idx="2"/>
            <a:endCxn id="29" idx="0"/>
          </p:cNvCxnSpPr>
          <p:nvPr/>
        </p:nvCxnSpPr>
        <p:spPr>
          <a:xfrm>
            <a:off x="6909901" y="1528177"/>
            <a:ext cx="9560" cy="7086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流程图: 可选过程 28"/>
          <p:cNvSpPr/>
          <p:nvPr/>
        </p:nvSpPr>
        <p:spPr>
          <a:xfrm>
            <a:off x="6119941" y="2236850"/>
            <a:ext cx="1599040" cy="513047"/>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学习进度及情况获取</a:t>
            </a:r>
            <a:endParaRPr lang="zh-CN" altLang="en-US" sz="1400" dirty="0">
              <a:latin typeface="微软雅黑" pitchFamily="34" charset="-122"/>
              <a:ea typeface="微软雅黑" pitchFamily="34" charset="-122"/>
            </a:endParaRPr>
          </a:p>
        </p:txBody>
      </p:sp>
      <p:sp>
        <p:nvSpPr>
          <p:cNvPr id="30" name="TextBox 29"/>
          <p:cNvSpPr txBox="1"/>
          <p:nvPr/>
        </p:nvSpPr>
        <p:spPr>
          <a:xfrm>
            <a:off x="1670781" y="6489721"/>
            <a:ext cx="2202038"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rPr>
              <a:t>推送</a:t>
            </a:r>
            <a:r>
              <a:rPr lang="zh-CN" altLang="en-US" sz="1400" dirty="0" smtClean="0">
                <a:latin typeface="微软雅黑" pitchFamily="34" charset="-122"/>
                <a:ea typeface="微软雅黑" pitchFamily="34" charset="-122"/>
              </a:rPr>
              <a:t>用户学习进度</a:t>
            </a:r>
            <a:endParaRPr lang="zh-CN" altLang="en-US" sz="1400" dirty="0">
              <a:latin typeface="微软雅黑" pitchFamily="34" charset="-122"/>
              <a:ea typeface="微软雅黑" pitchFamily="34" charset="-122"/>
            </a:endParaRPr>
          </a:p>
        </p:txBody>
      </p:sp>
      <p:cxnSp>
        <p:nvCxnSpPr>
          <p:cNvPr id="31" name="直接箭头连接符 30"/>
          <p:cNvCxnSpPr>
            <a:stCxn id="27" idx="1"/>
            <a:endCxn id="6" idx="3"/>
          </p:cNvCxnSpPr>
          <p:nvPr/>
        </p:nvCxnSpPr>
        <p:spPr>
          <a:xfrm flipH="1">
            <a:off x="4992463" y="1349492"/>
            <a:ext cx="13701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10800000" flipH="1">
            <a:off x="2116296" y="2755602"/>
            <a:ext cx="4987578" cy="2609641"/>
          </a:xfrm>
          <a:prstGeom prst="bentConnector4">
            <a:avLst>
              <a:gd name="adj1" fmla="val -8861"/>
              <a:gd name="adj2" fmla="val -5433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9" idx="2"/>
            <a:endCxn id="16" idx="3"/>
          </p:cNvCxnSpPr>
          <p:nvPr/>
        </p:nvCxnSpPr>
        <p:spPr>
          <a:xfrm rot="5400000">
            <a:off x="4488399" y="3251145"/>
            <a:ext cx="2932311" cy="192981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29940" y="5368709"/>
            <a:ext cx="895221"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直接跳转</a:t>
            </a:r>
            <a:endParaRPr lang="zh-CN" altLang="en-US" sz="1400" dirty="0">
              <a:latin typeface="微软雅黑" pitchFamily="34" charset="-122"/>
              <a:ea typeface="微软雅黑" pitchFamily="34" charset="-122"/>
            </a:endParaRPr>
          </a:p>
        </p:txBody>
      </p:sp>
      <p:sp>
        <p:nvSpPr>
          <p:cNvPr id="35" name="TextBox 34"/>
          <p:cNvSpPr txBox="1"/>
          <p:nvPr/>
        </p:nvSpPr>
        <p:spPr>
          <a:xfrm>
            <a:off x="5234720" y="1389151"/>
            <a:ext cx="895221"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新的学习</a:t>
            </a:r>
            <a:endParaRPr lang="zh-CN" altLang="en-US" sz="1400" dirty="0">
              <a:latin typeface="微软雅黑" pitchFamily="34" charset="-122"/>
              <a:ea typeface="微软雅黑" pitchFamily="34" charset="-122"/>
            </a:endParaRPr>
          </a:p>
        </p:txBody>
      </p:sp>
      <p:sp>
        <p:nvSpPr>
          <p:cNvPr id="36" name="TextBox 35"/>
          <p:cNvSpPr txBox="1"/>
          <p:nvPr/>
        </p:nvSpPr>
        <p:spPr>
          <a:xfrm>
            <a:off x="6876256" y="1750426"/>
            <a:ext cx="998140"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继续学习</a:t>
            </a:r>
            <a:endParaRPr lang="zh-CN" altLang="en-US" sz="1400" dirty="0">
              <a:latin typeface="微软雅黑" pitchFamily="34" charset="-122"/>
              <a:ea typeface="微软雅黑" pitchFamily="34" charset="-122"/>
            </a:endParaRPr>
          </a:p>
        </p:txBody>
      </p:sp>
      <p:sp>
        <p:nvSpPr>
          <p:cNvPr id="45" name="流程图: 内部贮存 44"/>
          <p:cNvSpPr/>
          <p:nvPr/>
        </p:nvSpPr>
        <p:spPr>
          <a:xfrm>
            <a:off x="1891055" y="5214319"/>
            <a:ext cx="839918" cy="894353"/>
          </a:xfrm>
          <a:prstGeom prst="flowChartInternalStorag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学习</a:t>
            </a:r>
            <a:endParaRPr lang="en-US" altLang="zh-CN" sz="1400" dirty="0" smtClean="0">
              <a:latin typeface="微软雅黑" pitchFamily="34" charset="-122"/>
              <a:ea typeface="微软雅黑" pitchFamily="34" charset="-122"/>
            </a:endParaRPr>
          </a:p>
          <a:p>
            <a:pPr algn="ctr"/>
            <a:r>
              <a:rPr lang="zh-CN" altLang="en-US" sz="1400" dirty="0" smtClean="0">
                <a:latin typeface="微软雅黑" pitchFamily="34" charset="-122"/>
                <a:ea typeface="微软雅黑" pitchFamily="34" charset="-122"/>
              </a:rPr>
              <a:t>进度</a:t>
            </a:r>
            <a:endParaRPr lang="zh-CN" altLang="en-US" sz="1400" dirty="0">
              <a:latin typeface="微软雅黑" pitchFamily="34" charset="-122"/>
              <a:ea typeface="微软雅黑" pitchFamily="34" charset="-122"/>
            </a:endParaRPr>
          </a:p>
        </p:txBody>
      </p:sp>
      <p:sp>
        <p:nvSpPr>
          <p:cNvPr id="73" name="流程图: 过程 72"/>
          <p:cNvSpPr/>
          <p:nvPr/>
        </p:nvSpPr>
        <p:spPr>
          <a:xfrm>
            <a:off x="3897942" y="4159088"/>
            <a:ext cx="1094522" cy="355385"/>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选择课程</a:t>
            </a:r>
            <a:endParaRPr lang="zh-CN" altLang="en-US" sz="1400" dirty="0">
              <a:latin typeface="微软雅黑" pitchFamily="34" charset="-122"/>
              <a:ea typeface="微软雅黑" pitchFamily="34" charset="-122"/>
            </a:endParaRPr>
          </a:p>
        </p:txBody>
      </p:sp>
      <p:cxnSp>
        <p:nvCxnSpPr>
          <p:cNvPr id="74" name="直接箭头连接符 73"/>
          <p:cNvCxnSpPr>
            <a:stCxn id="73" idx="2"/>
          </p:cNvCxnSpPr>
          <p:nvPr/>
        </p:nvCxnSpPr>
        <p:spPr>
          <a:xfrm>
            <a:off x="4445203" y="4514473"/>
            <a:ext cx="0" cy="21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流程图: 可选过程 86"/>
          <p:cNvSpPr/>
          <p:nvPr/>
        </p:nvSpPr>
        <p:spPr>
          <a:xfrm>
            <a:off x="5234720" y="4955204"/>
            <a:ext cx="1582966" cy="321352"/>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相关资源下载</a:t>
            </a:r>
            <a:endParaRPr lang="zh-CN" altLang="en-US" sz="1400" dirty="0">
              <a:latin typeface="微软雅黑" pitchFamily="34" charset="-122"/>
              <a:ea typeface="微软雅黑" pitchFamily="34" charset="-122"/>
            </a:endParaRPr>
          </a:p>
        </p:txBody>
      </p:sp>
      <p:cxnSp>
        <p:nvCxnSpPr>
          <p:cNvPr id="89" name="直接箭头连接符 88"/>
          <p:cNvCxnSpPr>
            <a:stCxn id="14" idx="3"/>
          </p:cNvCxnSpPr>
          <p:nvPr/>
        </p:nvCxnSpPr>
        <p:spPr>
          <a:xfrm>
            <a:off x="4992463" y="3750709"/>
            <a:ext cx="4576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流程图: 可选过程 43"/>
          <p:cNvSpPr/>
          <p:nvPr/>
        </p:nvSpPr>
        <p:spPr>
          <a:xfrm>
            <a:off x="5457660" y="3573016"/>
            <a:ext cx="1162100" cy="407658"/>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场景选择</a:t>
            </a:r>
            <a:endParaRPr lang="zh-CN" altLang="en-US" sz="1400" dirty="0">
              <a:latin typeface="微软雅黑" pitchFamily="34" charset="-122"/>
              <a:ea typeface="微软雅黑" pitchFamily="34" charset="-122"/>
            </a:endParaRPr>
          </a:p>
        </p:txBody>
      </p:sp>
      <p:cxnSp>
        <p:nvCxnSpPr>
          <p:cNvPr id="46" name="直接箭头连接符 45"/>
          <p:cNvCxnSpPr>
            <a:stCxn id="44" idx="2"/>
            <a:endCxn id="53" idx="0"/>
          </p:cNvCxnSpPr>
          <p:nvPr/>
        </p:nvCxnSpPr>
        <p:spPr>
          <a:xfrm>
            <a:off x="6038710" y="3980674"/>
            <a:ext cx="0" cy="2353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流程图: 过程 52"/>
          <p:cNvSpPr/>
          <p:nvPr/>
        </p:nvSpPr>
        <p:spPr>
          <a:xfrm>
            <a:off x="5247226" y="4216052"/>
            <a:ext cx="1582967" cy="49404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场景说明（图片</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文字）</a:t>
            </a:r>
            <a:endParaRPr lang="zh-CN" altLang="en-US" sz="1400" dirty="0">
              <a:latin typeface="微软雅黑" pitchFamily="34" charset="-122"/>
              <a:ea typeface="微软雅黑" pitchFamily="34" charset="-122"/>
            </a:endParaRPr>
          </a:p>
        </p:txBody>
      </p:sp>
      <p:cxnSp>
        <p:nvCxnSpPr>
          <p:cNvPr id="54" name="直接箭头连接符 53"/>
          <p:cNvCxnSpPr>
            <a:stCxn id="53" idx="2"/>
            <a:endCxn id="87" idx="0"/>
          </p:cNvCxnSpPr>
          <p:nvPr/>
        </p:nvCxnSpPr>
        <p:spPr>
          <a:xfrm flipH="1">
            <a:off x="6026203" y="4710100"/>
            <a:ext cx="12507" cy="245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流程图: 过程 60"/>
          <p:cNvSpPr/>
          <p:nvPr/>
        </p:nvSpPr>
        <p:spPr>
          <a:xfrm>
            <a:off x="3880723" y="4721348"/>
            <a:ext cx="1094522" cy="355385"/>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dirty="0" smtClean="0">
                <a:latin typeface="微软雅黑" pitchFamily="34" charset="-122"/>
                <a:ea typeface="微软雅黑" pitchFamily="34" charset="-122"/>
              </a:rPr>
              <a:t>选择章</a:t>
            </a:r>
            <a:endParaRPr lang="zh-CN" altLang="en-US" sz="1400" dirty="0">
              <a:latin typeface="微软雅黑" pitchFamily="34" charset="-122"/>
              <a:ea typeface="微软雅黑" pitchFamily="34" charset="-122"/>
            </a:endParaRPr>
          </a:p>
        </p:txBody>
      </p:sp>
      <p:cxnSp>
        <p:nvCxnSpPr>
          <p:cNvPr id="77" name="直接箭头连接符 76"/>
          <p:cNvCxnSpPr>
            <a:stCxn id="61" idx="2"/>
            <a:endCxn id="16" idx="0"/>
          </p:cNvCxnSpPr>
          <p:nvPr/>
        </p:nvCxnSpPr>
        <p:spPr>
          <a:xfrm>
            <a:off x="4427984" y="5076733"/>
            <a:ext cx="14401" cy="224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323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第一期</a:t>
            </a:r>
            <a:r>
              <a:rPr lang="zh-CN" altLang="en-US" dirty="0" smtClean="0"/>
              <a:t>模块</a:t>
            </a:r>
            <a:r>
              <a:rPr lang="en-US" altLang="zh-CN" dirty="0" smtClean="0"/>
              <a:t>-</a:t>
            </a:r>
            <a:r>
              <a:rPr lang="zh-CN" altLang="en-US" dirty="0" smtClean="0"/>
              <a:t>后台</a:t>
            </a:r>
            <a:endParaRPr lang="zh-CN" altLang="en-US" dirty="0"/>
          </a:p>
        </p:txBody>
      </p:sp>
      <p:sp>
        <p:nvSpPr>
          <p:cNvPr id="3" name="内容占位符 2"/>
          <p:cNvSpPr>
            <a:spLocks noGrp="1"/>
          </p:cNvSpPr>
          <p:nvPr>
            <p:ph idx="1"/>
          </p:nvPr>
        </p:nvSpPr>
        <p:spPr>
          <a:xfrm>
            <a:off x="404242" y="1196752"/>
            <a:ext cx="5967958" cy="5472608"/>
          </a:xfrm>
        </p:spPr>
        <p:txBody>
          <a:bodyPr>
            <a:normAutofit lnSpcReduction="10000"/>
          </a:bodyPr>
          <a:lstStyle/>
          <a:p>
            <a:r>
              <a:rPr lang="zh-CN" altLang="en-US" dirty="0" smtClean="0"/>
              <a:t>后台模块</a:t>
            </a:r>
            <a:endParaRPr lang="en-US" altLang="zh-CN" dirty="0" smtClean="0"/>
          </a:p>
          <a:p>
            <a:pPr lvl="1"/>
            <a:r>
              <a:rPr lang="zh-CN" altLang="en-US" dirty="0" smtClean="0"/>
              <a:t>在线课堂管理（</a:t>
            </a:r>
            <a:r>
              <a:rPr lang="zh-CN" altLang="en-US" dirty="0" smtClean="0">
                <a:solidFill>
                  <a:srgbClr val="FF0000"/>
                </a:solidFill>
              </a:rPr>
              <a:t>需要</a:t>
            </a:r>
            <a:r>
              <a:rPr lang="zh-CN" altLang="en-US" dirty="0" smtClean="0">
                <a:solidFill>
                  <a:srgbClr val="FF0000"/>
                </a:solidFill>
              </a:rPr>
              <a:t>明确导入资源的规则</a:t>
            </a:r>
            <a:r>
              <a:rPr lang="zh-CN" altLang="en-US" dirty="0" smtClean="0"/>
              <a:t>）</a:t>
            </a:r>
            <a:endParaRPr lang="en-US" altLang="zh-CN" dirty="0" smtClean="0"/>
          </a:p>
          <a:p>
            <a:pPr lvl="2"/>
            <a:r>
              <a:rPr lang="zh-CN" altLang="en-US" dirty="0" smtClean="0"/>
              <a:t>支持</a:t>
            </a:r>
            <a:r>
              <a:rPr lang="zh-CN" altLang="en-US" dirty="0" smtClean="0"/>
              <a:t>将课程资源目录的整体导入</a:t>
            </a:r>
            <a:endParaRPr lang="en-US" altLang="zh-CN" dirty="0" smtClean="0"/>
          </a:p>
          <a:p>
            <a:pPr lvl="3"/>
            <a:r>
              <a:rPr lang="zh-CN" altLang="en-US" dirty="0" smtClean="0"/>
              <a:t>将课程目录复制到服务器指定目录中</a:t>
            </a:r>
            <a:endParaRPr lang="en-US" altLang="zh-CN" dirty="0" smtClean="0"/>
          </a:p>
          <a:p>
            <a:pPr lvl="3"/>
            <a:r>
              <a:rPr lang="zh-CN" altLang="en-US" dirty="0" smtClean="0"/>
              <a:t>每一个课程目录即被认定为一门课程</a:t>
            </a:r>
            <a:endParaRPr lang="en-US" altLang="zh-CN" dirty="0" smtClean="0"/>
          </a:p>
          <a:p>
            <a:pPr lvl="2"/>
            <a:r>
              <a:rPr lang="zh-CN" altLang="en-US" dirty="0" smtClean="0"/>
              <a:t>按照课程资源规则对</a:t>
            </a:r>
            <a:r>
              <a:rPr lang="zh-CN" altLang="en-US" dirty="0" smtClean="0"/>
              <a:t>课程目录的整体遍历</a:t>
            </a:r>
            <a:endParaRPr lang="en-US" altLang="zh-CN" dirty="0" smtClean="0"/>
          </a:p>
          <a:p>
            <a:pPr lvl="2"/>
            <a:r>
              <a:rPr lang="zh-CN" altLang="en-US" dirty="0" smtClean="0"/>
              <a:t>自动读取教学大纲目录中的</a:t>
            </a:r>
            <a:r>
              <a:rPr lang="en-US" altLang="zh-CN" dirty="0" smtClean="0"/>
              <a:t>excel</a:t>
            </a:r>
            <a:r>
              <a:rPr lang="zh-CN" altLang="en-US" dirty="0" smtClean="0"/>
              <a:t>文档自动生成课程大纲</a:t>
            </a:r>
            <a:endParaRPr lang="en-US" altLang="zh-CN" dirty="0" smtClean="0"/>
          </a:p>
          <a:p>
            <a:pPr lvl="2"/>
            <a:r>
              <a:rPr lang="zh-CN" altLang="en-US" dirty="0" smtClean="0"/>
              <a:t>自动读取授课</a:t>
            </a:r>
            <a:r>
              <a:rPr lang="en-US" altLang="zh-CN" dirty="0" smtClean="0"/>
              <a:t>PPT</a:t>
            </a:r>
            <a:r>
              <a:rPr lang="zh-CN" altLang="en-US" dirty="0" smtClean="0"/>
              <a:t>，并自动进行遍历，在将每一页</a:t>
            </a:r>
            <a:r>
              <a:rPr lang="en-US" altLang="zh-CN" dirty="0" smtClean="0"/>
              <a:t>PPT</a:t>
            </a:r>
            <a:r>
              <a:rPr lang="zh-CN" altLang="en-US" dirty="0" smtClean="0"/>
              <a:t>转换成网页可浏览的资源的同时，并按节和知识点拆分</a:t>
            </a:r>
            <a:endParaRPr lang="en-US" altLang="zh-CN" dirty="0" smtClean="0"/>
          </a:p>
          <a:p>
            <a:pPr lvl="2"/>
            <a:r>
              <a:rPr lang="zh-CN" altLang="en-US" dirty="0" smtClean="0"/>
              <a:t>自动读取授课视频，自动匹配到对应的知识点</a:t>
            </a:r>
            <a:endParaRPr lang="en-US" altLang="zh-CN" dirty="0" smtClean="0"/>
          </a:p>
          <a:p>
            <a:pPr lvl="2"/>
            <a:r>
              <a:rPr lang="zh-CN" altLang="en-US" dirty="0" smtClean="0"/>
              <a:t>自动读取源码、操作手册等资源，自动匹配到对应的</a:t>
            </a:r>
            <a:r>
              <a:rPr lang="zh-CN" altLang="en-US" dirty="0" smtClean="0"/>
              <a:t>节</a:t>
            </a:r>
            <a:endParaRPr lang="en-US" altLang="zh-CN" dirty="0" smtClean="0"/>
          </a:p>
          <a:p>
            <a:pPr lvl="2"/>
            <a:r>
              <a:rPr lang="zh-CN" altLang="en-US" dirty="0" smtClean="0"/>
              <a:t>自动读取课程简介</a:t>
            </a:r>
            <a:endParaRPr lang="en-US" altLang="zh-CN" dirty="0" smtClean="0"/>
          </a:p>
          <a:p>
            <a:pPr lvl="2"/>
            <a:r>
              <a:rPr lang="zh-CN" altLang="en-US" dirty="0" smtClean="0"/>
              <a:t>自动读取课程的预览视频</a:t>
            </a:r>
            <a:endParaRPr lang="en-US" altLang="zh-CN" dirty="0" smtClean="0"/>
          </a:p>
          <a:p>
            <a:pPr lvl="2"/>
            <a:r>
              <a:rPr lang="zh-CN" altLang="en-US" b="1" dirty="0" smtClean="0"/>
              <a:t>对于</a:t>
            </a:r>
            <a:r>
              <a:rPr lang="zh-CN" altLang="en-US" b="1" dirty="0" smtClean="0"/>
              <a:t>自动读取的资源也可以</a:t>
            </a:r>
            <a:r>
              <a:rPr lang="zh-CN" altLang="en-US" b="1" dirty="0" smtClean="0"/>
              <a:t>手动提交</a:t>
            </a:r>
            <a:endParaRPr lang="en-US" altLang="zh-CN" dirty="0"/>
          </a:p>
          <a:p>
            <a:pPr lvl="2"/>
            <a:endParaRPr lang="en-US" altLang="zh-CN" dirty="0" smtClean="0"/>
          </a:p>
          <a:p>
            <a:pPr lvl="1"/>
            <a:endParaRPr lang="en-US" altLang="zh-CN" dirty="0"/>
          </a:p>
          <a:p>
            <a:pPr lvl="1"/>
            <a:endParaRPr lang="zh-CN" altLang="en-US" dirty="0"/>
          </a:p>
        </p:txBody>
      </p:sp>
      <p:pic>
        <p:nvPicPr>
          <p:cNvPr id="1025" name="Picture 1" descr="C:\Users\sh\AppData\Roaming\Tencent\Users\17933074\QQ\WinTemp\RichOle\H~2E2NZCN]W4W1B@]})6}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728" y="1916832"/>
            <a:ext cx="2731298"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986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第一期模块</a:t>
            </a:r>
            <a:r>
              <a:rPr lang="en-US" altLang="zh-CN" dirty="0"/>
              <a:t>-</a:t>
            </a:r>
            <a:r>
              <a:rPr lang="zh-CN" altLang="en-US" dirty="0"/>
              <a:t>后台</a:t>
            </a:r>
          </a:p>
        </p:txBody>
      </p:sp>
      <p:sp>
        <p:nvSpPr>
          <p:cNvPr id="3" name="内容占位符 2"/>
          <p:cNvSpPr>
            <a:spLocks noGrp="1"/>
          </p:cNvSpPr>
          <p:nvPr>
            <p:ph idx="1"/>
          </p:nvPr>
        </p:nvSpPr>
        <p:spPr>
          <a:xfrm>
            <a:off x="476250" y="1223963"/>
            <a:ext cx="7912174" cy="4941341"/>
          </a:xfrm>
        </p:spPr>
        <p:txBody>
          <a:bodyPr>
            <a:normAutofit/>
          </a:bodyPr>
          <a:lstStyle/>
          <a:p>
            <a:r>
              <a:rPr lang="zh-CN" altLang="en-US" dirty="0" smtClean="0"/>
              <a:t>后台模块</a:t>
            </a:r>
            <a:endParaRPr lang="en-US" altLang="zh-CN" dirty="0" smtClean="0"/>
          </a:p>
          <a:p>
            <a:pPr lvl="1"/>
            <a:r>
              <a:rPr lang="zh-CN" altLang="en-US" dirty="0" smtClean="0"/>
              <a:t>在线课堂管理</a:t>
            </a:r>
            <a:endParaRPr lang="en-US" altLang="zh-CN" dirty="0" smtClean="0"/>
          </a:p>
          <a:p>
            <a:pPr lvl="2"/>
            <a:r>
              <a:rPr lang="zh-CN" altLang="en-US" dirty="0" smtClean="0"/>
              <a:t>可以添加课程</a:t>
            </a:r>
            <a:r>
              <a:rPr lang="zh-CN" altLang="en-US" dirty="0" smtClean="0"/>
              <a:t>的图片</a:t>
            </a:r>
            <a:endParaRPr lang="en-US" altLang="zh-CN" dirty="0" smtClean="0"/>
          </a:p>
          <a:p>
            <a:pPr lvl="2"/>
            <a:r>
              <a:rPr lang="zh-CN" altLang="en-US" dirty="0" smtClean="0"/>
              <a:t>可根据导入的资源自动设置资源标识</a:t>
            </a:r>
            <a:endParaRPr lang="en-US" altLang="zh-CN" dirty="0" smtClean="0"/>
          </a:p>
          <a:p>
            <a:pPr lvl="2"/>
            <a:r>
              <a:rPr lang="zh-CN" altLang="en-US" dirty="0" smtClean="0"/>
              <a:t>可根据单元测试文档自动生成在线单元测试</a:t>
            </a:r>
            <a:endParaRPr lang="en-US" altLang="zh-CN" dirty="0" smtClean="0"/>
          </a:p>
          <a:p>
            <a:pPr lvl="3"/>
            <a:r>
              <a:rPr lang="zh-CN" altLang="en-US" dirty="0" smtClean="0"/>
              <a:t>可手动添加、编辑和删除单元测试题</a:t>
            </a:r>
            <a:endParaRPr lang="en-US" altLang="zh-CN" dirty="0" smtClean="0"/>
          </a:p>
          <a:p>
            <a:pPr lvl="3"/>
            <a:r>
              <a:rPr lang="zh-CN" altLang="en-US" dirty="0" smtClean="0"/>
              <a:t>题型：单选、多选、判断、填空</a:t>
            </a:r>
            <a:endParaRPr lang="en-US" altLang="zh-CN" dirty="0" smtClean="0"/>
          </a:p>
          <a:p>
            <a:pPr lvl="2"/>
            <a:r>
              <a:rPr lang="zh-CN" altLang="en-US" dirty="0" smtClean="0"/>
              <a:t>可以编辑和增加课程对应的参考资料</a:t>
            </a:r>
            <a:endParaRPr lang="en-US" altLang="zh-CN" dirty="0" smtClean="0"/>
          </a:p>
          <a:p>
            <a:pPr lvl="3"/>
            <a:r>
              <a:rPr lang="zh-CN" altLang="en-US" dirty="0" smtClean="0"/>
              <a:t>相关网站：可增加网址、网站截图、网站使用说明</a:t>
            </a:r>
            <a:endParaRPr lang="en-US" altLang="zh-CN" dirty="0" smtClean="0"/>
          </a:p>
          <a:p>
            <a:pPr lvl="3"/>
            <a:r>
              <a:rPr lang="zh-CN" altLang="en-US" dirty="0" smtClean="0"/>
              <a:t>相关书籍：可增加书名、封面图片、作者、出版社，</a:t>
            </a:r>
            <a:r>
              <a:rPr lang="en-US" altLang="zh-CN" dirty="0" smtClean="0"/>
              <a:t>ISBN</a:t>
            </a:r>
            <a:r>
              <a:rPr lang="zh-CN" altLang="en-US" dirty="0" smtClean="0"/>
              <a:t>号</a:t>
            </a:r>
            <a:endParaRPr lang="en-US" altLang="zh-CN" dirty="0" smtClean="0"/>
          </a:p>
          <a:p>
            <a:pPr lvl="2"/>
            <a:r>
              <a:rPr lang="zh-CN" altLang="en-US" dirty="0" smtClean="0"/>
              <a:t>设置课程所属体系</a:t>
            </a:r>
            <a:endParaRPr lang="en-US" altLang="zh-CN" dirty="0" smtClean="0"/>
          </a:p>
          <a:p>
            <a:pPr lvl="2"/>
            <a:r>
              <a:rPr lang="zh-CN" altLang="en-US" dirty="0" smtClean="0"/>
              <a:t>目录</a:t>
            </a:r>
            <a:r>
              <a:rPr lang="zh-CN" altLang="en-US" dirty="0"/>
              <a:t>配置：可以配置扫描目录的对应文件夹</a:t>
            </a:r>
            <a:endParaRPr lang="en-US" altLang="zh-CN" dirty="0"/>
          </a:p>
          <a:p>
            <a:pPr lvl="2"/>
            <a:endParaRPr lang="en-US" altLang="zh-CN" dirty="0"/>
          </a:p>
          <a:p>
            <a:pPr lvl="2"/>
            <a:endParaRPr lang="en-US" altLang="zh-CN" dirty="0" smtClean="0"/>
          </a:p>
          <a:p>
            <a:pPr lvl="1"/>
            <a:endParaRPr lang="en-US" altLang="zh-CN" dirty="0"/>
          </a:p>
          <a:p>
            <a:pPr lvl="1"/>
            <a:endParaRPr lang="zh-CN" altLang="en-US" dirty="0"/>
          </a:p>
        </p:txBody>
      </p:sp>
    </p:spTree>
    <p:extLst>
      <p:ext uri="{BB962C8B-B14F-4D97-AF65-F5344CB8AC3E}">
        <p14:creationId xmlns:p14="http://schemas.microsoft.com/office/powerpoint/2010/main" val="2851963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第一期模块</a:t>
            </a:r>
            <a:r>
              <a:rPr lang="en-US" altLang="zh-CN" dirty="0"/>
              <a:t>-</a:t>
            </a:r>
            <a:r>
              <a:rPr lang="zh-CN" altLang="en-US" dirty="0"/>
              <a:t>后台</a:t>
            </a:r>
          </a:p>
        </p:txBody>
      </p:sp>
      <p:sp>
        <p:nvSpPr>
          <p:cNvPr id="3" name="内容占位符 2"/>
          <p:cNvSpPr>
            <a:spLocks noGrp="1"/>
          </p:cNvSpPr>
          <p:nvPr>
            <p:ph idx="1"/>
          </p:nvPr>
        </p:nvSpPr>
        <p:spPr>
          <a:xfrm>
            <a:off x="476250" y="1223963"/>
            <a:ext cx="7912174" cy="5445397"/>
          </a:xfrm>
        </p:spPr>
        <p:txBody>
          <a:bodyPr>
            <a:normAutofit/>
          </a:bodyPr>
          <a:lstStyle/>
          <a:p>
            <a:r>
              <a:rPr lang="zh-CN" altLang="en-US" dirty="0" smtClean="0"/>
              <a:t>后台模块</a:t>
            </a:r>
            <a:endParaRPr lang="en-US" altLang="zh-CN" dirty="0" smtClean="0"/>
          </a:p>
          <a:p>
            <a:pPr lvl="1"/>
            <a:r>
              <a:rPr lang="zh-CN" altLang="en-US" sz="2400" dirty="0" smtClean="0"/>
              <a:t>实训中心后台</a:t>
            </a:r>
            <a:r>
              <a:rPr lang="zh-CN" altLang="en-US" sz="2400" dirty="0" smtClean="0"/>
              <a:t>管理</a:t>
            </a:r>
            <a:endParaRPr lang="en-US" altLang="zh-CN" sz="2400" dirty="0" smtClean="0"/>
          </a:p>
          <a:p>
            <a:pPr lvl="2"/>
            <a:r>
              <a:rPr lang="zh-CN" altLang="en-US" sz="1800" dirty="0" smtClean="0"/>
              <a:t>支持将实训资源</a:t>
            </a:r>
            <a:r>
              <a:rPr lang="zh-CN" altLang="en-US" sz="1800" dirty="0"/>
              <a:t>整个目录导</a:t>
            </a:r>
            <a:r>
              <a:rPr lang="zh-CN" altLang="en-US" sz="1800" dirty="0" smtClean="0"/>
              <a:t>入</a:t>
            </a:r>
            <a:endParaRPr lang="en-US" altLang="zh-CN" sz="1800" dirty="0" smtClean="0"/>
          </a:p>
          <a:p>
            <a:pPr lvl="3"/>
            <a:r>
              <a:rPr lang="zh-CN" altLang="en-US" dirty="0" smtClean="0"/>
              <a:t>将实训资源目录</a:t>
            </a:r>
            <a:r>
              <a:rPr lang="zh-CN" altLang="en-US" dirty="0"/>
              <a:t>复制到服务器指定目录中</a:t>
            </a:r>
            <a:endParaRPr lang="en-US" altLang="zh-CN" dirty="0"/>
          </a:p>
          <a:p>
            <a:pPr lvl="3"/>
            <a:r>
              <a:rPr lang="zh-CN" altLang="en-US" dirty="0"/>
              <a:t>每一</a:t>
            </a:r>
            <a:r>
              <a:rPr lang="zh-CN" altLang="en-US" dirty="0" smtClean="0"/>
              <a:t>个实训资源目录</a:t>
            </a:r>
            <a:r>
              <a:rPr lang="zh-CN" altLang="en-US" dirty="0"/>
              <a:t>即被认定为</a:t>
            </a:r>
            <a:r>
              <a:rPr lang="zh-CN" altLang="en-US" dirty="0" smtClean="0"/>
              <a:t>一个实训项目</a:t>
            </a:r>
            <a:endParaRPr lang="en-US" altLang="zh-CN" dirty="0" smtClean="0"/>
          </a:p>
          <a:p>
            <a:pPr lvl="2"/>
            <a:r>
              <a:rPr lang="zh-CN" altLang="en-US" sz="2000" dirty="0" smtClean="0"/>
              <a:t>支持对实训资源目录</a:t>
            </a:r>
            <a:r>
              <a:rPr lang="zh-CN" altLang="en-US" sz="2000" dirty="0"/>
              <a:t>的整体遍历</a:t>
            </a:r>
            <a:endParaRPr lang="en-US" altLang="zh-CN" sz="2000" dirty="0"/>
          </a:p>
          <a:p>
            <a:pPr lvl="2"/>
            <a:r>
              <a:rPr lang="zh-CN" altLang="en-US" sz="2000" dirty="0"/>
              <a:t>自动</a:t>
            </a:r>
            <a:r>
              <a:rPr lang="zh-CN" altLang="en-US" sz="2000" dirty="0" smtClean="0"/>
              <a:t>读取实训大纲目录</a:t>
            </a:r>
            <a:r>
              <a:rPr lang="zh-CN" altLang="en-US" sz="2000" dirty="0"/>
              <a:t>中的</a:t>
            </a:r>
            <a:r>
              <a:rPr lang="en-US" altLang="zh-CN" sz="2000" dirty="0"/>
              <a:t>excel</a:t>
            </a:r>
            <a:r>
              <a:rPr lang="zh-CN" altLang="en-US" sz="2000" dirty="0"/>
              <a:t>文档自动</a:t>
            </a:r>
            <a:r>
              <a:rPr lang="zh-CN" altLang="en-US" sz="2000" dirty="0" smtClean="0"/>
              <a:t>生成实训大纲</a:t>
            </a:r>
            <a:endParaRPr lang="en-US" altLang="zh-CN" sz="2000" dirty="0"/>
          </a:p>
          <a:p>
            <a:pPr lvl="2"/>
            <a:r>
              <a:rPr lang="zh-CN" altLang="en-US" sz="2000" dirty="0" smtClean="0"/>
              <a:t>自动读取实训视频</a:t>
            </a:r>
            <a:endParaRPr lang="en-US" altLang="zh-CN" sz="2000" dirty="0" smtClean="0"/>
          </a:p>
          <a:p>
            <a:pPr lvl="2"/>
            <a:r>
              <a:rPr lang="zh-CN" altLang="en-US" sz="2000" dirty="0" smtClean="0"/>
              <a:t>自动读取需下载的资源</a:t>
            </a:r>
            <a:endParaRPr lang="en-US" altLang="zh-CN" sz="2000" dirty="0" smtClean="0"/>
          </a:p>
          <a:p>
            <a:pPr lvl="2"/>
            <a:r>
              <a:rPr lang="zh-CN" altLang="en-US" sz="2000" dirty="0" smtClean="0"/>
              <a:t>自动读取实训简介</a:t>
            </a:r>
            <a:endParaRPr lang="en-US" altLang="zh-CN" sz="2000" dirty="0" smtClean="0"/>
          </a:p>
          <a:p>
            <a:pPr lvl="2"/>
            <a:r>
              <a:rPr lang="zh-CN" altLang="en-US" sz="2000" dirty="0" smtClean="0"/>
              <a:t>可以添加实训图片</a:t>
            </a:r>
            <a:endParaRPr lang="en-US" altLang="zh-CN" sz="2000" dirty="0" smtClean="0"/>
          </a:p>
          <a:p>
            <a:pPr lvl="2"/>
            <a:r>
              <a:rPr lang="zh-CN" altLang="en-US" sz="2000" dirty="0"/>
              <a:t>可根据导入的资源自动设置资源</a:t>
            </a:r>
            <a:r>
              <a:rPr lang="zh-CN" altLang="en-US" sz="2000" dirty="0" smtClean="0"/>
              <a:t>标识</a:t>
            </a:r>
            <a:endParaRPr lang="en-US" altLang="zh-CN" sz="2000" dirty="0"/>
          </a:p>
          <a:p>
            <a:pPr lvl="2"/>
            <a:r>
              <a:rPr lang="zh-CN" altLang="en-US" sz="2000" b="1" dirty="0" smtClean="0"/>
              <a:t>对于</a:t>
            </a:r>
            <a:r>
              <a:rPr lang="zh-CN" altLang="en-US" sz="2000" b="1" dirty="0"/>
              <a:t>自动读取的资源也可以手动提交</a:t>
            </a:r>
            <a:endParaRPr lang="en-US" altLang="zh-CN" sz="2000" b="1" dirty="0"/>
          </a:p>
          <a:p>
            <a:pPr marL="914400" lvl="2" indent="0">
              <a:buNone/>
            </a:pPr>
            <a:endParaRPr lang="en-US" altLang="zh-CN" dirty="0" smtClean="0"/>
          </a:p>
          <a:p>
            <a:pPr lvl="2"/>
            <a:endParaRPr lang="en-US" altLang="zh-CN" dirty="0" smtClean="0"/>
          </a:p>
          <a:p>
            <a:pPr lvl="2"/>
            <a:endParaRPr lang="en-US" altLang="zh-CN" dirty="0"/>
          </a:p>
          <a:p>
            <a:pPr lvl="2"/>
            <a:endParaRPr lang="en-US" altLang="zh-CN" dirty="0" smtClean="0"/>
          </a:p>
          <a:p>
            <a:pPr lvl="1"/>
            <a:endParaRPr lang="en-US" altLang="zh-CN" dirty="0"/>
          </a:p>
          <a:p>
            <a:pPr lvl="1"/>
            <a:endParaRPr lang="zh-CN" altLang="en-US" dirty="0"/>
          </a:p>
        </p:txBody>
      </p:sp>
    </p:spTree>
    <p:extLst>
      <p:ext uri="{BB962C8B-B14F-4D97-AF65-F5344CB8AC3E}">
        <p14:creationId xmlns:p14="http://schemas.microsoft.com/office/powerpoint/2010/main" val="2249570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平台阶段及功能</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76250" y="1223963"/>
            <a:ext cx="8272214" cy="5013349"/>
          </a:xfrm>
        </p:spPr>
        <p:txBody>
          <a:bodyPr>
            <a:normAutofit/>
          </a:bodyPr>
          <a:lstStyle/>
          <a:p>
            <a:r>
              <a:rPr lang="zh-CN" altLang="en-US" dirty="0" smtClean="0">
                <a:latin typeface="微软雅黑" pitchFamily="34" charset="-122"/>
                <a:ea typeface="微软雅黑" pitchFamily="34" charset="-122"/>
              </a:rPr>
              <a:t>平台开发阶段</a:t>
            </a:r>
            <a:endParaRPr lang="en-US" altLang="zh-CN" dirty="0" smtClean="0">
              <a:latin typeface="微软雅黑" pitchFamily="34" charset="-122"/>
              <a:ea typeface="微软雅黑" pitchFamily="34" charset="-122"/>
            </a:endParaRPr>
          </a:p>
          <a:p>
            <a:pPr lvl="1"/>
            <a:r>
              <a:rPr lang="zh-CN" altLang="en-US" dirty="0"/>
              <a:t>阶段</a:t>
            </a:r>
            <a:r>
              <a:rPr lang="zh-CN" altLang="en-US" dirty="0" smtClean="0"/>
              <a:t>一</a:t>
            </a:r>
            <a:r>
              <a:rPr lang="en-US" altLang="zh-CN" dirty="0" smtClean="0"/>
              <a:t> </a:t>
            </a:r>
            <a:r>
              <a:rPr lang="zh-CN" altLang="en-US" dirty="0" smtClean="0"/>
              <a:t>能</a:t>
            </a:r>
            <a:r>
              <a:rPr lang="zh-CN" altLang="en-US" dirty="0"/>
              <a:t>看能</a:t>
            </a:r>
            <a:r>
              <a:rPr lang="zh-CN" altLang="en-US" dirty="0" smtClean="0"/>
              <a:t>学</a:t>
            </a:r>
            <a:endParaRPr lang="en-US" altLang="zh-CN" dirty="0" smtClean="0"/>
          </a:p>
          <a:p>
            <a:pPr lvl="2"/>
            <a:r>
              <a:rPr lang="zh-CN" altLang="en-US" dirty="0" smtClean="0"/>
              <a:t>可以在线学习和观看各种学习资源</a:t>
            </a:r>
            <a:endParaRPr lang="en-US" altLang="zh-CN" dirty="0" smtClean="0"/>
          </a:p>
          <a:p>
            <a:pPr lvl="2"/>
            <a:r>
              <a:rPr lang="zh-CN" altLang="en-US" dirty="0" smtClean="0"/>
              <a:t>具备一些基础的进度跟踪功能</a:t>
            </a:r>
            <a:endParaRPr lang="en-US" altLang="zh-CN" dirty="0" smtClean="0"/>
          </a:p>
          <a:p>
            <a:pPr lvl="2"/>
            <a:r>
              <a:rPr lang="zh-CN" altLang="en-US" dirty="0" smtClean="0"/>
              <a:t>不具备交互功能</a:t>
            </a:r>
            <a:endParaRPr lang="zh-CN" altLang="en-US" dirty="0"/>
          </a:p>
          <a:p>
            <a:pPr lvl="1"/>
            <a:r>
              <a:rPr lang="zh-CN" altLang="en-US" dirty="0"/>
              <a:t>阶段</a:t>
            </a:r>
            <a:r>
              <a:rPr lang="zh-CN" altLang="en-US" dirty="0" smtClean="0"/>
              <a:t>二</a:t>
            </a:r>
            <a:r>
              <a:rPr lang="en-US" altLang="zh-CN" dirty="0" smtClean="0"/>
              <a:t> </a:t>
            </a:r>
            <a:r>
              <a:rPr lang="zh-CN" altLang="en-US" dirty="0" smtClean="0"/>
              <a:t>能</a:t>
            </a:r>
            <a:r>
              <a:rPr lang="zh-CN" altLang="en-US" dirty="0"/>
              <a:t>管能</a:t>
            </a:r>
            <a:r>
              <a:rPr lang="zh-CN" altLang="en-US" dirty="0" smtClean="0"/>
              <a:t>测</a:t>
            </a:r>
            <a:endParaRPr lang="en-US" altLang="zh-CN" dirty="0" smtClean="0"/>
          </a:p>
          <a:p>
            <a:pPr lvl="2"/>
            <a:r>
              <a:rPr lang="zh-CN" altLang="en-US" dirty="0" smtClean="0"/>
              <a:t>具备完整的教学管理与监控功能</a:t>
            </a:r>
            <a:endParaRPr lang="en-US" altLang="zh-CN" dirty="0" smtClean="0"/>
          </a:p>
          <a:p>
            <a:pPr lvl="2"/>
            <a:r>
              <a:rPr lang="zh-CN" altLang="en-US" dirty="0" smtClean="0"/>
              <a:t>具备完善的在线考试系统</a:t>
            </a:r>
            <a:endParaRPr lang="en-US" altLang="zh-CN" dirty="0" smtClean="0"/>
          </a:p>
          <a:p>
            <a:pPr lvl="2"/>
            <a:r>
              <a:rPr lang="zh-CN" altLang="en-US" dirty="0" smtClean="0"/>
              <a:t>具备教学交互功能</a:t>
            </a:r>
            <a:endParaRPr lang="zh-CN" altLang="en-US" dirty="0"/>
          </a:p>
          <a:p>
            <a:pPr lvl="1"/>
            <a:r>
              <a:rPr lang="zh-CN" altLang="en-US" dirty="0"/>
              <a:t>阶段</a:t>
            </a:r>
            <a:r>
              <a:rPr lang="zh-CN" altLang="en-US" dirty="0" smtClean="0"/>
              <a:t>三</a:t>
            </a:r>
            <a:r>
              <a:rPr lang="en-US" altLang="zh-CN" dirty="0" smtClean="0"/>
              <a:t> </a:t>
            </a:r>
            <a:r>
              <a:rPr lang="zh-CN" altLang="en-US" dirty="0" smtClean="0"/>
              <a:t>能</a:t>
            </a:r>
            <a:r>
              <a:rPr lang="zh-CN" altLang="en-US" dirty="0"/>
              <a:t>扩展能</a:t>
            </a:r>
            <a:r>
              <a:rPr lang="zh-CN" altLang="en-US" dirty="0" smtClean="0"/>
              <a:t>定制</a:t>
            </a:r>
            <a:endParaRPr lang="en-US" altLang="zh-CN" dirty="0" smtClean="0"/>
          </a:p>
          <a:p>
            <a:pPr lvl="2"/>
            <a:r>
              <a:rPr lang="zh-CN" altLang="en-US" dirty="0" smtClean="0">
                <a:latin typeface="微软雅黑" pitchFamily="34" charset="-122"/>
                <a:ea typeface="微软雅黑" pitchFamily="34" charset="-122"/>
              </a:rPr>
              <a:t>产品模块化，可以按照需求扩展各种功能</a:t>
            </a:r>
            <a:endParaRPr lang="en-US" altLang="zh-CN" dirty="0" smtClean="0">
              <a:latin typeface="微软雅黑" pitchFamily="34" charset="-122"/>
              <a:ea typeface="微软雅黑" pitchFamily="34" charset="-122"/>
            </a:endParaRPr>
          </a:p>
          <a:p>
            <a:pPr lvl="2"/>
            <a:r>
              <a:rPr lang="zh-CN" altLang="en-US" dirty="0" smtClean="0"/>
              <a:t>可以为客户量身定制个性化功能模块</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pPr lvl="1"/>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812399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第一期模块</a:t>
            </a:r>
            <a:r>
              <a:rPr lang="en-US" altLang="zh-CN" dirty="0"/>
              <a:t>-</a:t>
            </a:r>
            <a:r>
              <a:rPr lang="zh-CN" altLang="en-US" dirty="0"/>
              <a:t>后台</a:t>
            </a:r>
          </a:p>
        </p:txBody>
      </p:sp>
      <p:sp>
        <p:nvSpPr>
          <p:cNvPr id="3" name="内容占位符 2"/>
          <p:cNvSpPr>
            <a:spLocks noGrp="1"/>
          </p:cNvSpPr>
          <p:nvPr>
            <p:ph idx="1"/>
          </p:nvPr>
        </p:nvSpPr>
        <p:spPr>
          <a:xfrm>
            <a:off x="476250" y="1223963"/>
            <a:ext cx="7912174" cy="4941341"/>
          </a:xfrm>
        </p:spPr>
        <p:txBody>
          <a:bodyPr>
            <a:normAutofit/>
          </a:bodyPr>
          <a:lstStyle/>
          <a:p>
            <a:r>
              <a:rPr lang="zh-CN" altLang="en-US" dirty="0" smtClean="0"/>
              <a:t>后台模块</a:t>
            </a:r>
            <a:endParaRPr lang="en-US" altLang="zh-CN" dirty="0" smtClean="0"/>
          </a:p>
          <a:p>
            <a:pPr lvl="1"/>
            <a:r>
              <a:rPr lang="zh-CN" altLang="en-US" dirty="0" smtClean="0"/>
              <a:t>用户管理</a:t>
            </a:r>
            <a:endParaRPr lang="en-US" altLang="zh-CN" dirty="0" smtClean="0"/>
          </a:p>
          <a:p>
            <a:pPr lvl="2"/>
            <a:r>
              <a:rPr lang="zh-CN" altLang="en-US" dirty="0"/>
              <a:t>用户</a:t>
            </a:r>
            <a:r>
              <a:rPr lang="zh-CN" altLang="en-US" dirty="0" smtClean="0"/>
              <a:t>信息批量导入</a:t>
            </a:r>
            <a:endParaRPr lang="en-US" altLang="zh-CN" dirty="0" smtClean="0"/>
          </a:p>
          <a:p>
            <a:pPr lvl="2"/>
            <a:r>
              <a:rPr lang="zh-CN" altLang="en-US" dirty="0" smtClean="0"/>
              <a:t>用户名及密码自动生成</a:t>
            </a:r>
            <a:endParaRPr lang="en-US" altLang="zh-CN" dirty="0" smtClean="0"/>
          </a:p>
          <a:p>
            <a:pPr lvl="2"/>
            <a:r>
              <a:rPr lang="zh-CN" altLang="en-US" dirty="0" smtClean="0"/>
              <a:t>用户密码重置</a:t>
            </a:r>
            <a:endParaRPr lang="en-US" altLang="zh-CN" dirty="0" smtClean="0"/>
          </a:p>
          <a:p>
            <a:pPr lvl="2"/>
            <a:r>
              <a:rPr lang="zh-CN" altLang="en-US" dirty="0" smtClean="0"/>
              <a:t>用户信息</a:t>
            </a:r>
            <a:r>
              <a:rPr lang="zh-CN" altLang="en-US" dirty="0" smtClean="0"/>
              <a:t>修改</a:t>
            </a:r>
            <a:endParaRPr lang="en-US" altLang="zh-CN" dirty="0" smtClean="0"/>
          </a:p>
          <a:p>
            <a:pPr lvl="2"/>
            <a:r>
              <a:rPr lang="zh-CN" altLang="en-US" dirty="0" smtClean="0"/>
              <a:t>课程浏览权限设置：可以对不同的专业的学生设置可浏览的课程</a:t>
            </a:r>
            <a:endParaRPr lang="en-US" altLang="zh-CN" dirty="0" smtClean="0"/>
          </a:p>
          <a:p>
            <a:pPr lvl="2"/>
            <a:r>
              <a:rPr lang="zh-CN" altLang="en-US" dirty="0" smtClean="0"/>
              <a:t>用户权限设置：学生、教师、</a:t>
            </a:r>
            <a:r>
              <a:rPr lang="zh-CN" altLang="en-US" dirty="0" smtClean="0"/>
              <a:t>管理员</a:t>
            </a:r>
            <a:endParaRPr lang="en-US" altLang="zh-CN" dirty="0" smtClean="0"/>
          </a:p>
          <a:p>
            <a:pPr lvl="3"/>
            <a:r>
              <a:rPr lang="zh-CN" altLang="en-US" dirty="0" smtClean="0"/>
              <a:t>学生：设置学生可以浏览的课程、实训项目及可下载的资源</a:t>
            </a:r>
            <a:endParaRPr lang="en-US" altLang="zh-CN" dirty="0" smtClean="0"/>
          </a:p>
          <a:p>
            <a:pPr lvl="3"/>
            <a:r>
              <a:rPr lang="zh-CN" altLang="en-US" dirty="0" smtClean="0"/>
              <a:t>教师：设置教师可以浏览的课程、实训项目</a:t>
            </a:r>
            <a:endParaRPr lang="en-US" altLang="zh-CN" dirty="0" smtClean="0"/>
          </a:p>
          <a:p>
            <a:pPr lvl="3"/>
            <a:r>
              <a:rPr lang="zh-CN" altLang="en-US" dirty="0" smtClean="0"/>
              <a:t>管理员：具备所有操作权限，可以对课程和实训项目进行增加和编辑</a:t>
            </a:r>
            <a:endParaRPr lang="en-US" altLang="zh-CN" dirty="0" smtClean="0"/>
          </a:p>
          <a:p>
            <a:pPr lvl="2"/>
            <a:r>
              <a:rPr lang="zh-CN" altLang="en-US" dirty="0" smtClean="0"/>
              <a:t>用户手动添加及删除</a:t>
            </a:r>
            <a:endParaRPr lang="en-US" altLang="zh-CN" dirty="0" smtClean="0"/>
          </a:p>
          <a:p>
            <a:pPr marL="914400" lvl="2" indent="0">
              <a:buNone/>
            </a:pPr>
            <a:endParaRPr lang="en-US" altLang="zh-CN" dirty="0" smtClean="0"/>
          </a:p>
          <a:p>
            <a:pPr lvl="2"/>
            <a:endParaRPr lang="en-US" altLang="zh-CN" dirty="0"/>
          </a:p>
          <a:p>
            <a:pPr lvl="2"/>
            <a:endParaRPr lang="en-US" altLang="zh-CN" dirty="0" smtClean="0"/>
          </a:p>
          <a:p>
            <a:pPr lvl="1"/>
            <a:endParaRPr lang="en-US" altLang="zh-CN" dirty="0"/>
          </a:p>
          <a:p>
            <a:pPr lvl="1"/>
            <a:endParaRPr lang="zh-CN" altLang="en-US" dirty="0"/>
          </a:p>
        </p:txBody>
      </p:sp>
    </p:spTree>
    <p:extLst>
      <p:ext uri="{BB962C8B-B14F-4D97-AF65-F5344CB8AC3E}">
        <p14:creationId xmlns:p14="http://schemas.microsoft.com/office/powerpoint/2010/main" val="354415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第一期模块</a:t>
            </a:r>
            <a:r>
              <a:rPr lang="en-US" altLang="zh-CN" dirty="0"/>
              <a:t>-</a:t>
            </a:r>
            <a:r>
              <a:rPr lang="zh-CN" altLang="en-US" dirty="0"/>
              <a:t>后台</a:t>
            </a:r>
          </a:p>
        </p:txBody>
      </p:sp>
      <p:sp>
        <p:nvSpPr>
          <p:cNvPr id="3" name="内容占位符 2"/>
          <p:cNvSpPr>
            <a:spLocks noGrp="1"/>
          </p:cNvSpPr>
          <p:nvPr>
            <p:ph idx="1"/>
          </p:nvPr>
        </p:nvSpPr>
        <p:spPr>
          <a:xfrm>
            <a:off x="476250" y="1223963"/>
            <a:ext cx="2079526" cy="548853"/>
          </a:xfrm>
        </p:spPr>
        <p:txBody>
          <a:bodyPr>
            <a:normAutofit/>
          </a:bodyPr>
          <a:lstStyle/>
          <a:p>
            <a:r>
              <a:rPr lang="zh-CN" altLang="en-US" dirty="0" smtClean="0"/>
              <a:t>后台模块</a:t>
            </a:r>
            <a:endParaRPr lang="en-US" altLang="zh-CN" dirty="0" smtClean="0"/>
          </a:p>
          <a:p>
            <a:pPr lvl="2"/>
            <a:endParaRPr lang="en-US" altLang="zh-CN" dirty="0" smtClean="0"/>
          </a:p>
          <a:p>
            <a:pPr marL="914400" lvl="2" indent="0">
              <a:buNone/>
            </a:pPr>
            <a:endParaRPr lang="en-US" altLang="zh-CN" dirty="0" smtClean="0"/>
          </a:p>
          <a:p>
            <a:pPr lvl="2"/>
            <a:endParaRPr lang="en-US" altLang="zh-CN" dirty="0"/>
          </a:p>
          <a:p>
            <a:pPr lvl="2"/>
            <a:endParaRPr lang="en-US" altLang="zh-CN" dirty="0" smtClean="0"/>
          </a:p>
          <a:p>
            <a:pPr lvl="1"/>
            <a:endParaRPr lang="en-US" altLang="zh-CN" dirty="0"/>
          </a:p>
          <a:p>
            <a:pPr lvl="1"/>
            <a:endParaRPr lang="zh-CN" altLang="en-US" dirty="0"/>
          </a:p>
        </p:txBody>
      </p:sp>
      <p:graphicFrame>
        <p:nvGraphicFramePr>
          <p:cNvPr id="4" name="图示 3"/>
          <p:cNvGraphicFramePr/>
          <p:nvPr>
            <p:extLst>
              <p:ext uri="{D42A27DB-BD31-4B8C-83A1-F6EECF244321}">
                <p14:modId xmlns:p14="http://schemas.microsoft.com/office/powerpoint/2010/main" val="1186677510"/>
              </p:ext>
            </p:extLst>
          </p:nvPr>
        </p:nvGraphicFramePr>
        <p:xfrm>
          <a:off x="1691680" y="1844824"/>
          <a:ext cx="6336704"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9742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5076056" y="1301176"/>
            <a:ext cx="3168352" cy="36724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第一期模块</a:t>
            </a:r>
            <a:r>
              <a:rPr lang="en-US" altLang="zh-CN" dirty="0"/>
              <a:t>-</a:t>
            </a:r>
            <a:r>
              <a:rPr lang="zh-CN" altLang="en-US" dirty="0"/>
              <a:t>后台</a:t>
            </a:r>
          </a:p>
        </p:txBody>
      </p:sp>
      <p:sp>
        <p:nvSpPr>
          <p:cNvPr id="3" name="内容占位符 2"/>
          <p:cNvSpPr>
            <a:spLocks noGrp="1"/>
          </p:cNvSpPr>
          <p:nvPr>
            <p:ph idx="1"/>
          </p:nvPr>
        </p:nvSpPr>
        <p:spPr>
          <a:xfrm>
            <a:off x="476250" y="1223963"/>
            <a:ext cx="4743822" cy="620861"/>
          </a:xfrm>
        </p:spPr>
        <p:txBody>
          <a:bodyPr>
            <a:normAutofit/>
          </a:bodyPr>
          <a:lstStyle/>
          <a:p>
            <a:r>
              <a:rPr lang="zh-CN" altLang="en-US" dirty="0" smtClean="0"/>
              <a:t>后台模块流程图</a:t>
            </a:r>
            <a:r>
              <a:rPr lang="en-US" altLang="zh-CN" dirty="0" smtClean="0"/>
              <a:t>-</a:t>
            </a:r>
            <a:r>
              <a:rPr lang="zh-CN" altLang="en-US" dirty="0" smtClean="0"/>
              <a:t>课程管理</a:t>
            </a:r>
            <a:endParaRPr lang="en-US" altLang="zh-CN" dirty="0" smtClean="0"/>
          </a:p>
          <a:p>
            <a:pPr marL="914400" lvl="2" indent="0">
              <a:buNone/>
            </a:pPr>
            <a:endParaRPr lang="en-US" altLang="zh-CN" dirty="0" smtClean="0"/>
          </a:p>
          <a:p>
            <a:pPr lvl="2"/>
            <a:endParaRPr lang="en-US" altLang="zh-CN" dirty="0"/>
          </a:p>
          <a:p>
            <a:pPr lvl="2"/>
            <a:endParaRPr lang="en-US" altLang="zh-CN" dirty="0" smtClean="0"/>
          </a:p>
          <a:p>
            <a:pPr lvl="1"/>
            <a:endParaRPr lang="en-US" altLang="zh-CN" dirty="0"/>
          </a:p>
          <a:p>
            <a:pPr lvl="1"/>
            <a:endParaRPr lang="zh-CN" altLang="en-US" dirty="0"/>
          </a:p>
        </p:txBody>
      </p:sp>
      <p:sp>
        <p:nvSpPr>
          <p:cNvPr id="5" name="流程图: 过程 4"/>
          <p:cNvSpPr/>
          <p:nvPr/>
        </p:nvSpPr>
        <p:spPr>
          <a:xfrm>
            <a:off x="899592" y="1837648"/>
            <a:ext cx="2217400" cy="50405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课程资源目录导入</a:t>
            </a:r>
            <a:endParaRPr lang="zh-CN" altLang="en-US" dirty="0">
              <a:latin typeface="微软雅黑" pitchFamily="34" charset="-122"/>
              <a:ea typeface="微软雅黑" pitchFamily="34" charset="-122"/>
            </a:endParaRPr>
          </a:p>
        </p:txBody>
      </p:sp>
      <p:sp>
        <p:nvSpPr>
          <p:cNvPr id="21" name="流程图: 可选过程 20"/>
          <p:cNvSpPr/>
          <p:nvPr/>
        </p:nvSpPr>
        <p:spPr>
          <a:xfrm>
            <a:off x="5222427" y="1459277"/>
            <a:ext cx="1296144" cy="504056"/>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课程大纲</a:t>
            </a:r>
            <a:endParaRPr lang="zh-CN" altLang="en-US" dirty="0">
              <a:latin typeface="微软雅黑" pitchFamily="34" charset="-122"/>
              <a:ea typeface="微软雅黑" pitchFamily="34" charset="-122"/>
            </a:endParaRPr>
          </a:p>
        </p:txBody>
      </p:sp>
      <p:sp>
        <p:nvSpPr>
          <p:cNvPr id="44" name="流程图: 过程 43"/>
          <p:cNvSpPr/>
          <p:nvPr/>
        </p:nvSpPr>
        <p:spPr>
          <a:xfrm>
            <a:off x="1349791" y="3933056"/>
            <a:ext cx="1317002" cy="79208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生成课程</a:t>
            </a:r>
            <a:endParaRPr lang="zh-CN" altLang="en-US" dirty="0">
              <a:latin typeface="微软雅黑" pitchFamily="34" charset="-122"/>
              <a:ea typeface="微软雅黑" pitchFamily="34" charset="-122"/>
            </a:endParaRPr>
          </a:p>
        </p:txBody>
      </p:sp>
      <p:sp>
        <p:nvSpPr>
          <p:cNvPr id="53" name="流程图: 可选过程 52"/>
          <p:cNvSpPr/>
          <p:nvPr/>
        </p:nvSpPr>
        <p:spPr>
          <a:xfrm>
            <a:off x="5244901" y="2159541"/>
            <a:ext cx="1302716" cy="522079"/>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课程介绍</a:t>
            </a:r>
            <a:endParaRPr lang="zh-CN" altLang="en-US" dirty="0">
              <a:latin typeface="微软雅黑" pitchFamily="34" charset="-122"/>
              <a:ea typeface="微软雅黑" pitchFamily="34" charset="-122"/>
            </a:endParaRPr>
          </a:p>
        </p:txBody>
      </p:sp>
      <p:cxnSp>
        <p:nvCxnSpPr>
          <p:cNvPr id="15" name="直接箭头连接符 14"/>
          <p:cNvCxnSpPr>
            <a:stCxn id="5" idx="2"/>
            <a:endCxn id="44" idx="0"/>
          </p:cNvCxnSpPr>
          <p:nvPr/>
        </p:nvCxnSpPr>
        <p:spPr>
          <a:xfrm>
            <a:off x="2008292" y="2341704"/>
            <a:ext cx="0" cy="1591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流程图: 可选过程 44"/>
          <p:cNvSpPr/>
          <p:nvPr/>
        </p:nvSpPr>
        <p:spPr>
          <a:xfrm>
            <a:off x="5244901" y="2879621"/>
            <a:ext cx="1302716" cy="522079"/>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预览视频</a:t>
            </a:r>
            <a:endParaRPr lang="zh-CN" altLang="en-US" dirty="0">
              <a:latin typeface="微软雅黑" pitchFamily="34" charset="-122"/>
              <a:ea typeface="微软雅黑" pitchFamily="34" charset="-122"/>
            </a:endParaRPr>
          </a:p>
        </p:txBody>
      </p:sp>
      <p:sp>
        <p:nvSpPr>
          <p:cNvPr id="47" name="流程图: 可选过程 46"/>
          <p:cNvSpPr/>
          <p:nvPr/>
        </p:nvSpPr>
        <p:spPr>
          <a:xfrm>
            <a:off x="5245104" y="3599701"/>
            <a:ext cx="1302716" cy="522079"/>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授课</a:t>
            </a:r>
            <a:r>
              <a:rPr lang="en-US" altLang="zh-CN" dirty="0" smtClean="0">
                <a:latin typeface="微软雅黑" pitchFamily="34" charset="-122"/>
                <a:ea typeface="微软雅黑" pitchFamily="34" charset="-122"/>
              </a:rPr>
              <a:t>PPT</a:t>
            </a:r>
            <a:endParaRPr lang="zh-CN" altLang="en-US" dirty="0">
              <a:latin typeface="微软雅黑" pitchFamily="34" charset="-122"/>
              <a:ea typeface="微软雅黑" pitchFamily="34" charset="-122"/>
            </a:endParaRPr>
          </a:p>
        </p:txBody>
      </p:sp>
      <p:sp>
        <p:nvSpPr>
          <p:cNvPr id="49" name="流程图: 可选过程 48"/>
          <p:cNvSpPr/>
          <p:nvPr/>
        </p:nvSpPr>
        <p:spPr>
          <a:xfrm>
            <a:off x="5264089" y="4319781"/>
            <a:ext cx="1302716" cy="522079"/>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电子课件</a:t>
            </a:r>
            <a:endParaRPr lang="zh-CN" altLang="en-US" dirty="0">
              <a:latin typeface="微软雅黑" pitchFamily="34" charset="-122"/>
              <a:ea typeface="微软雅黑" pitchFamily="34" charset="-122"/>
            </a:endParaRPr>
          </a:p>
        </p:txBody>
      </p:sp>
      <p:sp>
        <p:nvSpPr>
          <p:cNvPr id="51" name="流程图: 可选过程 50"/>
          <p:cNvSpPr/>
          <p:nvPr/>
        </p:nvSpPr>
        <p:spPr>
          <a:xfrm>
            <a:off x="6769685" y="1459277"/>
            <a:ext cx="1302716" cy="522079"/>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电子教材</a:t>
            </a:r>
            <a:endParaRPr lang="zh-CN" altLang="en-US" dirty="0">
              <a:latin typeface="微软雅黑" pitchFamily="34" charset="-122"/>
              <a:ea typeface="微软雅黑" pitchFamily="34" charset="-122"/>
            </a:endParaRPr>
          </a:p>
        </p:txBody>
      </p:sp>
      <p:sp>
        <p:nvSpPr>
          <p:cNvPr id="55" name="流程图: 可选过程 54"/>
          <p:cNvSpPr/>
          <p:nvPr/>
        </p:nvSpPr>
        <p:spPr>
          <a:xfrm>
            <a:off x="6776257" y="2159541"/>
            <a:ext cx="1302716" cy="522079"/>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例题</a:t>
            </a:r>
            <a:endParaRPr lang="zh-CN" altLang="en-US" dirty="0">
              <a:latin typeface="微软雅黑" pitchFamily="34" charset="-122"/>
              <a:ea typeface="微软雅黑" pitchFamily="34" charset="-122"/>
            </a:endParaRPr>
          </a:p>
        </p:txBody>
      </p:sp>
      <p:sp>
        <p:nvSpPr>
          <p:cNvPr id="56" name="流程图: 可选过程 55"/>
          <p:cNvSpPr/>
          <p:nvPr/>
        </p:nvSpPr>
        <p:spPr>
          <a:xfrm>
            <a:off x="6776257" y="2876320"/>
            <a:ext cx="1302716" cy="522079"/>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习题</a:t>
            </a:r>
            <a:endParaRPr lang="zh-CN" altLang="en-US" dirty="0">
              <a:latin typeface="微软雅黑" pitchFamily="34" charset="-122"/>
              <a:ea typeface="微软雅黑" pitchFamily="34" charset="-122"/>
            </a:endParaRPr>
          </a:p>
        </p:txBody>
      </p:sp>
      <p:sp>
        <p:nvSpPr>
          <p:cNvPr id="57" name="流程图: 可选过程 56"/>
          <p:cNvSpPr/>
          <p:nvPr/>
        </p:nvSpPr>
        <p:spPr>
          <a:xfrm>
            <a:off x="6776257" y="4319559"/>
            <a:ext cx="1302716" cy="522079"/>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演示案例</a:t>
            </a:r>
            <a:endParaRPr lang="zh-CN" altLang="en-US" dirty="0">
              <a:latin typeface="微软雅黑" pitchFamily="34" charset="-122"/>
              <a:ea typeface="微软雅黑" pitchFamily="34" charset="-122"/>
            </a:endParaRPr>
          </a:p>
        </p:txBody>
      </p:sp>
      <p:sp>
        <p:nvSpPr>
          <p:cNvPr id="58" name="流程图: 可选过程 57"/>
          <p:cNvSpPr/>
          <p:nvPr/>
        </p:nvSpPr>
        <p:spPr>
          <a:xfrm>
            <a:off x="6776257" y="3579885"/>
            <a:ext cx="1302716" cy="522079"/>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教学视频</a:t>
            </a:r>
            <a:endParaRPr lang="zh-CN" altLang="en-US" dirty="0">
              <a:latin typeface="微软雅黑" pitchFamily="34" charset="-122"/>
              <a:ea typeface="微软雅黑" pitchFamily="34" charset="-122"/>
            </a:endParaRPr>
          </a:p>
        </p:txBody>
      </p:sp>
      <p:cxnSp>
        <p:nvCxnSpPr>
          <p:cNvPr id="38" name="直接箭头连接符 37"/>
          <p:cNvCxnSpPr>
            <a:stCxn id="36" idx="1"/>
            <a:endCxn id="44" idx="3"/>
          </p:cNvCxnSpPr>
          <p:nvPr/>
        </p:nvCxnSpPr>
        <p:spPr>
          <a:xfrm flipH="1">
            <a:off x="2666793" y="3137380"/>
            <a:ext cx="2409263" cy="1191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412276" y="3893464"/>
            <a:ext cx="1278335"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手动导入</a:t>
            </a:r>
            <a:endParaRPr lang="zh-CN" altLang="en-US" dirty="0">
              <a:latin typeface="微软雅黑" pitchFamily="34" charset="-122"/>
              <a:ea typeface="微软雅黑" pitchFamily="34" charset="-122"/>
            </a:endParaRPr>
          </a:p>
        </p:txBody>
      </p:sp>
      <p:sp>
        <p:nvSpPr>
          <p:cNvPr id="60" name="TextBox 59"/>
          <p:cNvSpPr txBox="1"/>
          <p:nvPr/>
        </p:nvSpPr>
        <p:spPr>
          <a:xfrm>
            <a:off x="2008292" y="2416136"/>
            <a:ext cx="1278335" cy="1477328"/>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自动搜索和遍历目录里的各种资源自动导入</a:t>
            </a:r>
            <a:endParaRPr lang="zh-CN" altLang="en-US" dirty="0">
              <a:latin typeface="微软雅黑" pitchFamily="34" charset="-122"/>
              <a:ea typeface="微软雅黑" pitchFamily="34" charset="-122"/>
            </a:endParaRPr>
          </a:p>
        </p:txBody>
      </p:sp>
      <p:sp>
        <p:nvSpPr>
          <p:cNvPr id="62" name="流程图: 过程 61"/>
          <p:cNvSpPr/>
          <p:nvPr/>
        </p:nvSpPr>
        <p:spPr>
          <a:xfrm>
            <a:off x="2858656" y="5629810"/>
            <a:ext cx="1713344" cy="50405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课程封面图片</a:t>
            </a:r>
            <a:endParaRPr lang="zh-CN" altLang="en-US" dirty="0">
              <a:latin typeface="微软雅黑" pitchFamily="34" charset="-122"/>
              <a:ea typeface="微软雅黑" pitchFamily="34" charset="-122"/>
            </a:endParaRPr>
          </a:p>
        </p:txBody>
      </p:sp>
      <p:sp>
        <p:nvSpPr>
          <p:cNvPr id="66" name="流程图: 过程 65"/>
          <p:cNvSpPr/>
          <p:nvPr/>
        </p:nvSpPr>
        <p:spPr>
          <a:xfrm>
            <a:off x="248636" y="5629810"/>
            <a:ext cx="2425702" cy="50405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设置课程体系与分类</a:t>
            </a:r>
            <a:endParaRPr lang="zh-CN" altLang="en-US" dirty="0">
              <a:latin typeface="微软雅黑" pitchFamily="34" charset="-122"/>
              <a:ea typeface="微软雅黑" pitchFamily="34" charset="-122"/>
            </a:endParaRPr>
          </a:p>
        </p:txBody>
      </p:sp>
      <p:cxnSp>
        <p:nvCxnSpPr>
          <p:cNvPr id="68" name="直接箭头连接符 67"/>
          <p:cNvCxnSpPr>
            <a:stCxn id="62" idx="0"/>
          </p:cNvCxnSpPr>
          <p:nvPr/>
        </p:nvCxnSpPr>
        <p:spPr>
          <a:xfrm flipH="1" flipV="1">
            <a:off x="2093840" y="4742322"/>
            <a:ext cx="1621488" cy="887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6" idx="0"/>
            <a:endCxn id="44" idx="2"/>
          </p:cNvCxnSpPr>
          <p:nvPr/>
        </p:nvCxnSpPr>
        <p:spPr>
          <a:xfrm flipV="1">
            <a:off x="1461487" y="4725144"/>
            <a:ext cx="546805" cy="90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流程图: 过程 71"/>
          <p:cNvSpPr/>
          <p:nvPr/>
        </p:nvSpPr>
        <p:spPr>
          <a:xfrm>
            <a:off x="5082101" y="5377782"/>
            <a:ext cx="1713344" cy="50405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生成资源标识</a:t>
            </a:r>
            <a:endParaRPr lang="zh-CN" altLang="en-US" dirty="0">
              <a:latin typeface="微软雅黑" pitchFamily="34" charset="-122"/>
              <a:ea typeface="微软雅黑" pitchFamily="34" charset="-122"/>
            </a:endParaRPr>
          </a:p>
        </p:txBody>
      </p:sp>
      <p:cxnSp>
        <p:nvCxnSpPr>
          <p:cNvPr id="74" name="直接箭头连接符 73"/>
          <p:cNvCxnSpPr>
            <a:stCxn id="44" idx="3"/>
            <a:endCxn id="72" idx="1"/>
          </p:cNvCxnSpPr>
          <p:nvPr/>
        </p:nvCxnSpPr>
        <p:spPr>
          <a:xfrm>
            <a:off x="2666793" y="4329100"/>
            <a:ext cx="2415308" cy="1300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409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第一期模块</a:t>
            </a:r>
            <a:r>
              <a:rPr lang="en-US" altLang="zh-CN" dirty="0"/>
              <a:t>-</a:t>
            </a:r>
            <a:r>
              <a:rPr lang="zh-CN" altLang="en-US" dirty="0"/>
              <a:t>后台</a:t>
            </a:r>
          </a:p>
        </p:txBody>
      </p:sp>
      <p:sp>
        <p:nvSpPr>
          <p:cNvPr id="3" name="内容占位符 2"/>
          <p:cNvSpPr>
            <a:spLocks noGrp="1"/>
          </p:cNvSpPr>
          <p:nvPr>
            <p:ph idx="1"/>
          </p:nvPr>
        </p:nvSpPr>
        <p:spPr>
          <a:xfrm>
            <a:off x="476250" y="1223963"/>
            <a:ext cx="4907852" cy="620861"/>
          </a:xfrm>
        </p:spPr>
        <p:txBody>
          <a:bodyPr>
            <a:normAutofit/>
          </a:bodyPr>
          <a:lstStyle/>
          <a:p>
            <a:r>
              <a:rPr lang="zh-CN" altLang="en-US" dirty="0" smtClean="0"/>
              <a:t>后台模块流程图</a:t>
            </a:r>
            <a:r>
              <a:rPr lang="en-US" altLang="zh-CN" dirty="0" smtClean="0"/>
              <a:t>-</a:t>
            </a:r>
            <a:r>
              <a:rPr lang="zh-CN" altLang="en-US" dirty="0" smtClean="0"/>
              <a:t>实训案例管理</a:t>
            </a:r>
            <a:endParaRPr lang="en-US" altLang="zh-CN" dirty="0" smtClean="0"/>
          </a:p>
          <a:p>
            <a:pPr lvl="2"/>
            <a:endParaRPr lang="en-US" altLang="zh-CN" dirty="0" smtClean="0"/>
          </a:p>
          <a:p>
            <a:pPr marL="914400" lvl="2" indent="0">
              <a:buNone/>
            </a:pPr>
            <a:endParaRPr lang="en-US" altLang="zh-CN" dirty="0" smtClean="0"/>
          </a:p>
          <a:p>
            <a:pPr lvl="2"/>
            <a:endParaRPr lang="en-US" altLang="zh-CN" dirty="0"/>
          </a:p>
          <a:p>
            <a:pPr lvl="2"/>
            <a:endParaRPr lang="en-US" altLang="zh-CN" dirty="0" smtClean="0"/>
          </a:p>
          <a:p>
            <a:pPr lvl="1"/>
            <a:endParaRPr lang="en-US" altLang="zh-CN" dirty="0"/>
          </a:p>
          <a:p>
            <a:pPr lvl="1"/>
            <a:endParaRPr lang="zh-CN" altLang="en-US" dirty="0"/>
          </a:p>
        </p:txBody>
      </p:sp>
      <p:sp>
        <p:nvSpPr>
          <p:cNvPr id="98" name="流程图: 过程 97"/>
          <p:cNvSpPr/>
          <p:nvPr/>
        </p:nvSpPr>
        <p:spPr>
          <a:xfrm>
            <a:off x="1043607" y="4041068"/>
            <a:ext cx="2022591" cy="79208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生成实训案例项目</a:t>
            </a:r>
            <a:endParaRPr lang="zh-CN" altLang="en-US" dirty="0">
              <a:latin typeface="微软雅黑" pitchFamily="34" charset="-122"/>
              <a:ea typeface="微软雅黑" pitchFamily="34" charset="-122"/>
            </a:endParaRPr>
          </a:p>
        </p:txBody>
      </p:sp>
      <p:sp>
        <p:nvSpPr>
          <p:cNvPr id="28" name="流程图: 过程 27"/>
          <p:cNvSpPr/>
          <p:nvPr/>
        </p:nvSpPr>
        <p:spPr>
          <a:xfrm>
            <a:off x="946203" y="2204864"/>
            <a:ext cx="2217400" cy="50405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实训资源</a:t>
            </a:r>
            <a:r>
              <a:rPr lang="zh-CN" altLang="en-US" dirty="0" smtClean="0">
                <a:latin typeface="微软雅黑" pitchFamily="34" charset="-122"/>
                <a:ea typeface="微软雅黑" pitchFamily="34" charset="-122"/>
              </a:rPr>
              <a:t>目录导入</a:t>
            </a:r>
            <a:endParaRPr lang="zh-CN" altLang="en-US" dirty="0">
              <a:latin typeface="微软雅黑" pitchFamily="34" charset="-122"/>
              <a:ea typeface="微软雅黑" pitchFamily="34" charset="-122"/>
            </a:endParaRPr>
          </a:p>
        </p:txBody>
      </p:sp>
      <p:cxnSp>
        <p:nvCxnSpPr>
          <p:cNvPr id="6" name="直接箭头连接符 5"/>
          <p:cNvCxnSpPr>
            <a:stCxn id="28" idx="2"/>
            <a:endCxn id="98" idx="0"/>
          </p:cNvCxnSpPr>
          <p:nvPr/>
        </p:nvCxnSpPr>
        <p:spPr>
          <a:xfrm>
            <a:off x="2054903" y="2708920"/>
            <a:ext cx="0" cy="133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79712" y="2804735"/>
            <a:ext cx="1656184" cy="1200329"/>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自动遍历资源，根据实训大纲自动拆分实训项目</a:t>
            </a:r>
            <a:endParaRPr lang="zh-CN" altLang="en-US" dirty="0">
              <a:latin typeface="微软雅黑" pitchFamily="34" charset="-122"/>
              <a:ea typeface="微软雅黑" pitchFamily="34" charset="-122"/>
            </a:endParaRPr>
          </a:p>
        </p:txBody>
      </p:sp>
      <p:sp>
        <p:nvSpPr>
          <p:cNvPr id="34" name="流程图: 过程 33"/>
          <p:cNvSpPr/>
          <p:nvPr/>
        </p:nvSpPr>
        <p:spPr>
          <a:xfrm>
            <a:off x="1029834" y="5847201"/>
            <a:ext cx="2081866" cy="50405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实训项目封面图片</a:t>
            </a:r>
            <a:endParaRPr lang="zh-CN" altLang="en-US" dirty="0">
              <a:latin typeface="微软雅黑" pitchFamily="34" charset="-122"/>
              <a:ea typeface="微软雅黑" pitchFamily="34" charset="-122"/>
            </a:endParaRPr>
          </a:p>
        </p:txBody>
      </p:sp>
      <p:cxnSp>
        <p:nvCxnSpPr>
          <p:cNvPr id="12" name="直接箭头连接符 11"/>
          <p:cNvCxnSpPr>
            <a:stCxn id="34" idx="0"/>
            <a:endCxn id="98" idx="2"/>
          </p:cNvCxnSpPr>
          <p:nvPr/>
        </p:nvCxnSpPr>
        <p:spPr>
          <a:xfrm flipH="1" flipV="1">
            <a:off x="2054903" y="4833156"/>
            <a:ext cx="15864" cy="1014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4729529" y="2562038"/>
            <a:ext cx="3096344" cy="1800200"/>
            <a:chOff x="4716016" y="2204864"/>
            <a:chExt cx="3096344" cy="1800200"/>
          </a:xfrm>
        </p:grpSpPr>
        <p:sp>
          <p:nvSpPr>
            <p:cNvPr id="42" name="矩形 41"/>
            <p:cNvSpPr/>
            <p:nvPr/>
          </p:nvSpPr>
          <p:spPr>
            <a:xfrm>
              <a:off x="4716016" y="2204864"/>
              <a:ext cx="3096344"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3" name="流程图: 可选过程 42"/>
            <p:cNvSpPr/>
            <p:nvPr/>
          </p:nvSpPr>
          <p:spPr>
            <a:xfrm>
              <a:off x="4862387" y="2362965"/>
              <a:ext cx="1296144" cy="504056"/>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实训大纲</a:t>
              </a:r>
              <a:endParaRPr lang="zh-CN" altLang="en-US" dirty="0">
                <a:latin typeface="微软雅黑" pitchFamily="34" charset="-122"/>
                <a:ea typeface="微软雅黑" pitchFamily="34" charset="-122"/>
              </a:endParaRPr>
            </a:p>
          </p:txBody>
        </p:sp>
        <p:sp>
          <p:nvSpPr>
            <p:cNvPr id="44" name="流程图: 可选过程 43"/>
            <p:cNvSpPr/>
            <p:nvPr/>
          </p:nvSpPr>
          <p:spPr>
            <a:xfrm>
              <a:off x="4884861" y="3063229"/>
              <a:ext cx="1302716" cy="522079"/>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实训介绍</a:t>
              </a:r>
              <a:endParaRPr lang="zh-CN" altLang="en-US" dirty="0">
                <a:latin typeface="微软雅黑" pitchFamily="34" charset="-122"/>
                <a:ea typeface="微软雅黑" pitchFamily="34" charset="-122"/>
              </a:endParaRPr>
            </a:p>
          </p:txBody>
        </p:sp>
        <p:sp>
          <p:nvSpPr>
            <p:cNvPr id="45" name="流程图: 可选过程 44"/>
            <p:cNvSpPr/>
            <p:nvPr/>
          </p:nvSpPr>
          <p:spPr>
            <a:xfrm>
              <a:off x="6336196" y="2365844"/>
              <a:ext cx="1302716" cy="522079"/>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实训视频</a:t>
              </a:r>
              <a:endParaRPr lang="zh-CN" altLang="en-US" dirty="0">
                <a:latin typeface="微软雅黑" pitchFamily="34" charset="-122"/>
                <a:ea typeface="微软雅黑" pitchFamily="34" charset="-122"/>
              </a:endParaRPr>
            </a:p>
          </p:txBody>
        </p:sp>
        <p:sp>
          <p:nvSpPr>
            <p:cNvPr id="46" name="流程图: 可选过程 45"/>
            <p:cNvSpPr/>
            <p:nvPr/>
          </p:nvSpPr>
          <p:spPr>
            <a:xfrm>
              <a:off x="6336196" y="3081231"/>
              <a:ext cx="1302716" cy="689807"/>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实训下载资源</a:t>
              </a:r>
              <a:endParaRPr lang="zh-CN" altLang="en-US" dirty="0">
                <a:latin typeface="微软雅黑" pitchFamily="34" charset="-122"/>
                <a:ea typeface="微软雅黑" pitchFamily="34" charset="-122"/>
              </a:endParaRPr>
            </a:p>
          </p:txBody>
        </p:sp>
      </p:grpSp>
      <p:cxnSp>
        <p:nvCxnSpPr>
          <p:cNvPr id="22" name="直接箭头连接符 21"/>
          <p:cNvCxnSpPr>
            <a:stCxn id="42" idx="1"/>
            <a:endCxn id="98" idx="3"/>
          </p:cNvCxnSpPr>
          <p:nvPr/>
        </p:nvCxnSpPr>
        <p:spPr>
          <a:xfrm flipH="1">
            <a:off x="3066198" y="3462138"/>
            <a:ext cx="1663331" cy="9749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419872" y="4113918"/>
            <a:ext cx="1110078"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手动导入</a:t>
            </a:r>
            <a:endParaRPr lang="zh-CN" altLang="en-US" dirty="0">
              <a:latin typeface="微软雅黑" pitchFamily="34" charset="-122"/>
              <a:ea typeface="微软雅黑" pitchFamily="34" charset="-122"/>
            </a:endParaRPr>
          </a:p>
        </p:txBody>
      </p:sp>
      <p:sp>
        <p:nvSpPr>
          <p:cNvPr id="59" name="流程图: 过程 58"/>
          <p:cNvSpPr/>
          <p:nvPr/>
        </p:nvSpPr>
        <p:spPr>
          <a:xfrm>
            <a:off x="3974911" y="5307469"/>
            <a:ext cx="1811740" cy="50405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生成资源标识</a:t>
            </a:r>
            <a:endParaRPr lang="zh-CN" altLang="en-US" dirty="0">
              <a:latin typeface="微软雅黑" pitchFamily="34" charset="-122"/>
              <a:ea typeface="微软雅黑" pitchFamily="34" charset="-122"/>
            </a:endParaRPr>
          </a:p>
        </p:txBody>
      </p:sp>
      <p:cxnSp>
        <p:nvCxnSpPr>
          <p:cNvPr id="25" name="直接箭头连接符 24"/>
          <p:cNvCxnSpPr>
            <a:endCxn id="59" idx="0"/>
          </p:cNvCxnSpPr>
          <p:nvPr/>
        </p:nvCxnSpPr>
        <p:spPr>
          <a:xfrm>
            <a:off x="3066198" y="4833156"/>
            <a:ext cx="1814583" cy="47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769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自建团队开发预算</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301974232"/>
              </p:ext>
            </p:extLst>
          </p:nvPr>
        </p:nvGraphicFramePr>
        <p:xfrm>
          <a:off x="240435" y="1340768"/>
          <a:ext cx="8784976" cy="1925076"/>
        </p:xfrm>
        <a:graphic>
          <a:graphicData uri="http://schemas.openxmlformats.org/drawingml/2006/table">
            <a:tbl>
              <a:tblPr>
                <a:tableStyleId>{5C22544A-7EE6-4342-B048-85BDC9FD1C3A}</a:tableStyleId>
              </a:tblPr>
              <a:tblGrid>
                <a:gridCol w="3022554"/>
                <a:gridCol w="2522419"/>
                <a:gridCol w="1522149"/>
                <a:gridCol w="1717854"/>
              </a:tblGrid>
              <a:tr h="393765">
                <a:tc>
                  <a:txBody>
                    <a:bodyPr/>
                    <a:lstStyle/>
                    <a:p>
                      <a:pPr algn="ctr" fontAlgn="ctr"/>
                      <a:r>
                        <a:rPr lang="zh-CN" altLang="en-US" sz="1700" b="1" u="none" strike="noStrike" dirty="0">
                          <a:effectLst/>
                          <a:latin typeface="微软雅黑" pitchFamily="34" charset="-122"/>
                          <a:ea typeface="微软雅黑" pitchFamily="34" charset="-122"/>
                        </a:rPr>
                        <a:t>职位</a:t>
                      </a:r>
                      <a:endParaRPr lang="zh-CN" altLang="en-US" sz="1700" b="1" i="0" u="none" strike="noStrike" dirty="0">
                        <a:solidFill>
                          <a:srgbClr val="000000"/>
                        </a:solidFill>
                        <a:effectLst/>
                        <a:latin typeface="微软雅黑" pitchFamily="34" charset="-122"/>
                        <a:ea typeface="微软雅黑" pitchFamily="34" charset="-122"/>
                      </a:endParaRPr>
                    </a:p>
                  </a:txBody>
                  <a:tcPr marL="11849" marR="11849" marT="11849" marB="0" anchor="ctr"/>
                </a:tc>
                <a:tc>
                  <a:txBody>
                    <a:bodyPr/>
                    <a:lstStyle/>
                    <a:p>
                      <a:pPr algn="ctr" fontAlgn="ctr"/>
                      <a:r>
                        <a:rPr lang="zh-CN" altLang="en-US" sz="1700" b="1" u="none" strike="noStrike" dirty="0">
                          <a:effectLst/>
                          <a:latin typeface="微软雅黑" pitchFamily="34" charset="-122"/>
                          <a:ea typeface="微软雅黑" pitchFamily="34" charset="-122"/>
                        </a:rPr>
                        <a:t>薪资（元</a:t>
                      </a:r>
                      <a:r>
                        <a:rPr lang="en-US" altLang="zh-CN" sz="1700" b="1" u="none" strike="noStrike" dirty="0">
                          <a:effectLst/>
                          <a:latin typeface="微软雅黑" pitchFamily="34" charset="-122"/>
                          <a:ea typeface="微软雅黑" pitchFamily="34" charset="-122"/>
                        </a:rPr>
                        <a:t>/</a:t>
                      </a:r>
                      <a:r>
                        <a:rPr lang="zh-CN" altLang="en-US" sz="1700" b="1" u="none" strike="noStrike" dirty="0">
                          <a:effectLst/>
                          <a:latin typeface="微软雅黑" pitchFamily="34" charset="-122"/>
                          <a:ea typeface="微软雅黑" pitchFamily="34" charset="-122"/>
                        </a:rPr>
                        <a:t>月）</a:t>
                      </a:r>
                      <a:endParaRPr lang="zh-CN" altLang="en-US" sz="1700" b="1" i="0" u="none" strike="noStrike" dirty="0">
                        <a:solidFill>
                          <a:srgbClr val="000000"/>
                        </a:solidFill>
                        <a:effectLst/>
                        <a:latin typeface="微软雅黑" pitchFamily="34" charset="-122"/>
                        <a:ea typeface="微软雅黑" pitchFamily="34" charset="-122"/>
                      </a:endParaRPr>
                    </a:p>
                  </a:txBody>
                  <a:tcPr marL="11849" marR="11849" marT="11849" marB="0" anchor="ctr"/>
                </a:tc>
                <a:tc>
                  <a:txBody>
                    <a:bodyPr/>
                    <a:lstStyle/>
                    <a:p>
                      <a:pPr algn="ctr" fontAlgn="ctr"/>
                      <a:r>
                        <a:rPr lang="zh-CN" altLang="en-US" sz="1700" b="1" u="none" strike="noStrike" dirty="0">
                          <a:effectLst/>
                          <a:latin typeface="微软雅黑" pitchFamily="34" charset="-122"/>
                          <a:ea typeface="微软雅黑" pitchFamily="34" charset="-122"/>
                        </a:rPr>
                        <a:t>人数</a:t>
                      </a:r>
                      <a:endParaRPr lang="zh-CN" altLang="en-US" sz="1700" b="1" i="0" u="none" strike="noStrike" dirty="0">
                        <a:solidFill>
                          <a:srgbClr val="000000"/>
                        </a:solidFill>
                        <a:effectLst/>
                        <a:latin typeface="微软雅黑" pitchFamily="34" charset="-122"/>
                        <a:ea typeface="微软雅黑" pitchFamily="34" charset="-122"/>
                      </a:endParaRPr>
                    </a:p>
                  </a:txBody>
                  <a:tcPr marL="11849" marR="11849" marT="11849" marB="0" anchor="ctr"/>
                </a:tc>
                <a:tc>
                  <a:txBody>
                    <a:bodyPr/>
                    <a:lstStyle/>
                    <a:p>
                      <a:pPr algn="ctr" fontAlgn="ctr"/>
                      <a:r>
                        <a:rPr lang="zh-CN" altLang="en-US" sz="1700" b="1" u="none" strike="noStrike" dirty="0">
                          <a:effectLst/>
                          <a:latin typeface="微软雅黑" pitchFamily="34" charset="-122"/>
                          <a:ea typeface="微软雅黑" pitchFamily="34" charset="-122"/>
                        </a:rPr>
                        <a:t>总计（元</a:t>
                      </a:r>
                      <a:r>
                        <a:rPr lang="en-US" altLang="zh-CN" sz="1700" b="1" u="none" strike="noStrike" dirty="0">
                          <a:effectLst/>
                          <a:latin typeface="微软雅黑" pitchFamily="34" charset="-122"/>
                          <a:ea typeface="微软雅黑" pitchFamily="34" charset="-122"/>
                        </a:rPr>
                        <a:t>/</a:t>
                      </a:r>
                      <a:r>
                        <a:rPr lang="zh-CN" altLang="en-US" sz="1700" b="1" u="none" strike="noStrike" dirty="0">
                          <a:effectLst/>
                          <a:latin typeface="微软雅黑" pitchFamily="34" charset="-122"/>
                          <a:ea typeface="微软雅黑" pitchFamily="34" charset="-122"/>
                        </a:rPr>
                        <a:t>月）</a:t>
                      </a:r>
                      <a:endParaRPr lang="zh-CN" altLang="en-US" sz="1700" b="1" i="0" u="none" strike="noStrike" dirty="0">
                        <a:solidFill>
                          <a:srgbClr val="000000"/>
                        </a:solidFill>
                        <a:effectLst/>
                        <a:latin typeface="微软雅黑" pitchFamily="34" charset="-122"/>
                        <a:ea typeface="微软雅黑" pitchFamily="34" charset="-122"/>
                      </a:endParaRPr>
                    </a:p>
                  </a:txBody>
                  <a:tcPr marL="11849" marR="11849" marT="11849" marB="0" anchor="ctr"/>
                </a:tc>
              </a:tr>
              <a:tr h="379182">
                <a:tc>
                  <a:txBody>
                    <a:bodyPr/>
                    <a:lstStyle/>
                    <a:p>
                      <a:pPr algn="ctr" fontAlgn="b"/>
                      <a:r>
                        <a:rPr lang="en-US" sz="1700" u="none" strike="noStrike" dirty="0">
                          <a:effectLst/>
                          <a:latin typeface="微软雅黑" pitchFamily="34" charset="-122"/>
                          <a:ea typeface="微软雅黑" pitchFamily="34" charset="-122"/>
                        </a:rPr>
                        <a:t>UI</a:t>
                      </a:r>
                      <a:endParaRPr lang="en-US" sz="1700" b="0" i="0" u="none" strike="noStrike" dirty="0">
                        <a:solidFill>
                          <a:srgbClr val="000000"/>
                        </a:solidFill>
                        <a:effectLst/>
                        <a:latin typeface="微软雅黑" pitchFamily="34" charset="-122"/>
                        <a:ea typeface="微软雅黑" pitchFamily="34" charset="-122"/>
                      </a:endParaRPr>
                    </a:p>
                  </a:txBody>
                  <a:tcPr marL="11849" marR="11849" marT="11849" marB="0" anchor="b"/>
                </a:tc>
                <a:tc>
                  <a:txBody>
                    <a:bodyPr/>
                    <a:lstStyle/>
                    <a:p>
                      <a:pPr algn="ctr" fontAlgn="b"/>
                      <a:r>
                        <a:rPr lang="en-US" altLang="zh-CN" sz="1700" u="none" strike="noStrike" dirty="0">
                          <a:effectLst/>
                          <a:latin typeface="微软雅黑" pitchFamily="34" charset="-122"/>
                          <a:ea typeface="微软雅黑" pitchFamily="34" charset="-122"/>
                        </a:rPr>
                        <a:t>8000</a:t>
                      </a:r>
                      <a:endParaRPr lang="en-US" altLang="zh-CN" sz="1700" b="0" i="0" u="none" strike="noStrike" dirty="0">
                        <a:solidFill>
                          <a:srgbClr val="000000"/>
                        </a:solidFill>
                        <a:effectLst/>
                        <a:latin typeface="微软雅黑" pitchFamily="34" charset="-122"/>
                        <a:ea typeface="微软雅黑" pitchFamily="34" charset="-122"/>
                      </a:endParaRPr>
                    </a:p>
                  </a:txBody>
                  <a:tcPr marL="11849" marR="11849" marT="11849" marB="0" anchor="b"/>
                </a:tc>
                <a:tc>
                  <a:txBody>
                    <a:bodyPr/>
                    <a:lstStyle/>
                    <a:p>
                      <a:pPr algn="ctr" fontAlgn="b"/>
                      <a:r>
                        <a:rPr lang="en-US" altLang="zh-CN" sz="1700" u="none" strike="noStrike">
                          <a:effectLst/>
                          <a:latin typeface="微软雅黑" pitchFamily="34" charset="-122"/>
                          <a:ea typeface="微软雅黑" pitchFamily="34" charset="-122"/>
                        </a:rPr>
                        <a:t>1</a:t>
                      </a:r>
                      <a:endParaRPr lang="en-US" altLang="zh-CN" sz="1700" b="0" i="0" u="none" strike="noStrike">
                        <a:solidFill>
                          <a:srgbClr val="000000"/>
                        </a:solidFill>
                        <a:effectLst/>
                        <a:latin typeface="微软雅黑" pitchFamily="34" charset="-122"/>
                        <a:ea typeface="微软雅黑" pitchFamily="34" charset="-122"/>
                      </a:endParaRPr>
                    </a:p>
                  </a:txBody>
                  <a:tcPr marL="11849" marR="11849" marT="11849" marB="0" anchor="b"/>
                </a:tc>
                <a:tc>
                  <a:txBody>
                    <a:bodyPr/>
                    <a:lstStyle/>
                    <a:p>
                      <a:pPr algn="ctr" fontAlgn="b"/>
                      <a:r>
                        <a:rPr lang="en-US" altLang="zh-CN" sz="1700" u="none" strike="noStrike">
                          <a:effectLst/>
                          <a:latin typeface="微软雅黑" pitchFamily="34" charset="-122"/>
                          <a:ea typeface="微软雅黑" pitchFamily="34" charset="-122"/>
                        </a:rPr>
                        <a:t>8000</a:t>
                      </a:r>
                      <a:endParaRPr lang="en-US" altLang="zh-CN" sz="1700" b="0" i="0" u="none" strike="noStrike">
                        <a:solidFill>
                          <a:srgbClr val="000000"/>
                        </a:solidFill>
                        <a:effectLst/>
                        <a:latin typeface="微软雅黑" pitchFamily="34" charset="-122"/>
                        <a:ea typeface="微软雅黑" pitchFamily="34" charset="-122"/>
                      </a:endParaRPr>
                    </a:p>
                  </a:txBody>
                  <a:tcPr marL="11849" marR="11849" marT="11849" marB="0" anchor="b"/>
                </a:tc>
              </a:tr>
              <a:tr h="379182">
                <a:tc>
                  <a:txBody>
                    <a:bodyPr/>
                    <a:lstStyle/>
                    <a:p>
                      <a:pPr algn="ctr" fontAlgn="b"/>
                      <a:r>
                        <a:rPr lang="zh-CN" altLang="en-US" sz="1700" u="none" strike="noStrike">
                          <a:effectLst/>
                          <a:latin typeface="微软雅黑" pitchFamily="34" charset="-122"/>
                          <a:ea typeface="微软雅黑" pitchFamily="34" charset="-122"/>
                        </a:rPr>
                        <a:t>高级软件工程师</a:t>
                      </a:r>
                      <a:endParaRPr lang="zh-CN" altLang="en-US" sz="1700" b="0" i="0" u="none" strike="noStrike">
                        <a:solidFill>
                          <a:srgbClr val="000000"/>
                        </a:solidFill>
                        <a:effectLst/>
                        <a:latin typeface="微软雅黑" pitchFamily="34" charset="-122"/>
                        <a:ea typeface="微软雅黑" pitchFamily="34" charset="-122"/>
                      </a:endParaRPr>
                    </a:p>
                  </a:txBody>
                  <a:tcPr marL="11849" marR="11849" marT="11849" marB="0" anchor="b"/>
                </a:tc>
                <a:tc>
                  <a:txBody>
                    <a:bodyPr/>
                    <a:lstStyle/>
                    <a:p>
                      <a:pPr algn="ctr" fontAlgn="b"/>
                      <a:r>
                        <a:rPr lang="en-US" altLang="zh-CN" sz="1700" u="none" strike="noStrike" dirty="0">
                          <a:effectLst/>
                          <a:latin typeface="微软雅黑" pitchFamily="34" charset="-122"/>
                          <a:ea typeface="微软雅黑" pitchFamily="34" charset="-122"/>
                        </a:rPr>
                        <a:t>8000</a:t>
                      </a:r>
                      <a:endParaRPr lang="en-US" altLang="zh-CN" sz="1700" b="0" i="0" u="none" strike="noStrike" dirty="0">
                        <a:solidFill>
                          <a:srgbClr val="000000"/>
                        </a:solidFill>
                        <a:effectLst/>
                        <a:latin typeface="微软雅黑" pitchFamily="34" charset="-122"/>
                        <a:ea typeface="微软雅黑" pitchFamily="34" charset="-122"/>
                      </a:endParaRPr>
                    </a:p>
                  </a:txBody>
                  <a:tcPr marL="11849" marR="11849" marT="11849" marB="0" anchor="b"/>
                </a:tc>
                <a:tc>
                  <a:txBody>
                    <a:bodyPr/>
                    <a:lstStyle/>
                    <a:p>
                      <a:pPr algn="ctr" fontAlgn="b"/>
                      <a:r>
                        <a:rPr lang="en-US" altLang="zh-CN" sz="1700" u="none" strike="noStrike" dirty="0">
                          <a:effectLst/>
                          <a:latin typeface="微软雅黑" pitchFamily="34" charset="-122"/>
                          <a:ea typeface="微软雅黑" pitchFamily="34" charset="-122"/>
                        </a:rPr>
                        <a:t>1</a:t>
                      </a:r>
                      <a:endParaRPr lang="en-US" altLang="zh-CN" sz="1700" b="0" i="0" u="none" strike="noStrike" dirty="0">
                        <a:solidFill>
                          <a:srgbClr val="000000"/>
                        </a:solidFill>
                        <a:effectLst/>
                        <a:latin typeface="微软雅黑" pitchFamily="34" charset="-122"/>
                        <a:ea typeface="微软雅黑" pitchFamily="34" charset="-122"/>
                      </a:endParaRPr>
                    </a:p>
                  </a:txBody>
                  <a:tcPr marL="11849" marR="11849" marT="11849" marB="0" anchor="b"/>
                </a:tc>
                <a:tc>
                  <a:txBody>
                    <a:bodyPr/>
                    <a:lstStyle/>
                    <a:p>
                      <a:pPr algn="ctr" fontAlgn="b"/>
                      <a:r>
                        <a:rPr lang="en-US" altLang="zh-CN" sz="1700" u="none" strike="noStrike">
                          <a:effectLst/>
                          <a:latin typeface="微软雅黑" pitchFamily="34" charset="-122"/>
                          <a:ea typeface="微软雅黑" pitchFamily="34" charset="-122"/>
                        </a:rPr>
                        <a:t>8000</a:t>
                      </a:r>
                      <a:endParaRPr lang="en-US" altLang="zh-CN" sz="1700" b="0" i="0" u="none" strike="noStrike">
                        <a:solidFill>
                          <a:srgbClr val="000000"/>
                        </a:solidFill>
                        <a:effectLst/>
                        <a:latin typeface="微软雅黑" pitchFamily="34" charset="-122"/>
                        <a:ea typeface="微软雅黑" pitchFamily="34" charset="-122"/>
                      </a:endParaRPr>
                    </a:p>
                  </a:txBody>
                  <a:tcPr marL="11849" marR="11849" marT="11849" marB="0" anchor="b"/>
                </a:tc>
              </a:tr>
              <a:tr h="379182">
                <a:tc>
                  <a:txBody>
                    <a:bodyPr/>
                    <a:lstStyle/>
                    <a:p>
                      <a:pPr algn="ctr" fontAlgn="b"/>
                      <a:r>
                        <a:rPr lang="zh-CN" altLang="en-US" sz="1700" u="none" strike="noStrike" dirty="0">
                          <a:effectLst/>
                          <a:latin typeface="微软雅黑" pitchFamily="34" charset="-122"/>
                          <a:ea typeface="微软雅黑" pitchFamily="34" charset="-122"/>
                        </a:rPr>
                        <a:t>软件工程师</a:t>
                      </a:r>
                      <a:endParaRPr lang="zh-CN" altLang="en-US" sz="1700" b="0" i="0" u="none" strike="noStrike" dirty="0">
                        <a:solidFill>
                          <a:srgbClr val="000000"/>
                        </a:solidFill>
                        <a:effectLst/>
                        <a:latin typeface="微软雅黑" pitchFamily="34" charset="-122"/>
                        <a:ea typeface="微软雅黑" pitchFamily="34" charset="-122"/>
                      </a:endParaRPr>
                    </a:p>
                  </a:txBody>
                  <a:tcPr marL="11849" marR="11849" marT="11849" marB="0" anchor="b"/>
                </a:tc>
                <a:tc>
                  <a:txBody>
                    <a:bodyPr/>
                    <a:lstStyle/>
                    <a:p>
                      <a:pPr algn="ctr" fontAlgn="b"/>
                      <a:r>
                        <a:rPr lang="en-US" altLang="zh-CN" sz="1700" u="none" strike="noStrike" dirty="0">
                          <a:effectLst/>
                          <a:latin typeface="微软雅黑" pitchFamily="34" charset="-122"/>
                          <a:ea typeface="微软雅黑" pitchFamily="34" charset="-122"/>
                        </a:rPr>
                        <a:t>5000</a:t>
                      </a:r>
                      <a:endParaRPr lang="en-US" altLang="zh-CN" sz="1700" b="0" i="0" u="none" strike="noStrike" dirty="0">
                        <a:solidFill>
                          <a:srgbClr val="000000"/>
                        </a:solidFill>
                        <a:effectLst/>
                        <a:latin typeface="微软雅黑" pitchFamily="34" charset="-122"/>
                        <a:ea typeface="微软雅黑" pitchFamily="34" charset="-122"/>
                      </a:endParaRPr>
                    </a:p>
                  </a:txBody>
                  <a:tcPr marL="11849" marR="11849" marT="11849" marB="0" anchor="b"/>
                </a:tc>
                <a:tc>
                  <a:txBody>
                    <a:bodyPr/>
                    <a:lstStyle/>
                    <a:p>
                      <a:pPr algn="ctr" fontAlgn="b"/>
                      <a:r>
                        <a:rPr lang="en-US" altLang="zh-CN" sz="1700" u="none" strike="noStrike" dirty="0">
                          <a:effectLst/>
                          <a:latin typeface="微软雅黑" pitchFamily="34" charset="-122"/>
                          <a:ea typeface="微软雅黑" pitchFamily="34" charset="-122"/>
                        </a:rPr>
                        <a:t>1</a:t>
                      </a:r>
                      <a:endParaRPr lang="en-US" altLang="zh-CN" sz="1700" b="0" i="0" u="none" strike="noStrike" dirty="0">
                        <a:solidFill>
                          <a:srgbClr val="000000"/>
                        </a:solidFill>
                        <a:effectLst/>
                        <a:latin typeface="微软雅黑" pitchFamily="34" charset="-122"/>
                        <a:ea typeface="微软雅黑" pitchFamily="34" charset="-122"/>
                      </a:endParaRPr>
                    </a:p>
                  </a:txBody>
                  <a:tcPr marL="11849" marR="11849" marT="11849" marB="0" anchor="b"/>
                </a:tc>
                <a:tc>
                  <a:txBody>
                    <a:bodyPr/>
                    <a:lstStyle/>
                    <a:p>
                      <a:pPr algn="ctr" fontAlgn="b"/>
                      <a:r>
                        <a:rPr lang="en-US" altLang="zh-CN" sz="1700" u="none" strike="noStrike">
                          <a:effectLst/>
                          <a:latin typeface="微软雅黑" pitchFamily="34" charset="-122"/>
                          <a:ea typeface="微软雅黑" pitchFamily="34" charset="-122"/>
                        </a:rPr>
                        <a:t>5000</a:t>
                      </a:r>
                      <a:endParaRPr lang="en-US" altLang="zh-CN" sz="1700" b="0" i="0" u="none" strike="noStrike">
                        <a:solidFill>
                          <a:srgbClr val="000000"/>
                        </a:solidFill>
                        <a:effectLst/>
                        <a:latin typeface="微软雅黑" pitchFamily="34" charset="-122"/>
                        <a:ea typeface="微软雅黑" pitchFamily="34" charset="-122"/>
                      </a:endParaRPr>
                    </a:p>
                  </a:txBody>
                  <a:tcPr marL="11849" marR="11849" marT="11849" marB="0" anchor="b"/>
                </a:tc>
              </a:tr>
              <a:tr h="393765">
                <a:tc>
                  <a:txBody>
                    <a:bodyPr/>
                    <a:lstStyle/>
                    <a:p>
                      <a:pPr algn="ctr" fontAlgn="b"/>
                      <a:r>
                        <a:rPr lang="zh-CN" altLang="en-US" sz="1700" b="1" u="none" strike="noStrike" dirty="0">
                          <a:effectLst/>
                          <a:latin typeface="微软雅黑" pitchFamily="34" charset="-122"/>
                          <a:ea typeface="微软雅黑" pitchFamily="34" charset="-122"/>
                        </a:rPr>
                        <a:t>总计</a:t>
                      </a:r>
                      <a:endParaRPr lang="zh-CN" altLang="en-US" sz="1700" b="1" i="0" u="none" strike="noStrike" dirty="0">
                        <a:solidFill>
                          <a:srgbClr val="000000"/>
                        </a:solidFill>
                        <a:effectLst/>
                        <a:latin typeface="微软雅黑" pitchFamily="34" charset="-122"/>
                        <a:ea typeface="微软雅黑" pitchFamily="34" charset="-122"/>
                      </a:endParaRPr>
                    </a:p>
                  </a:txBody>
                  <a:tcPr marL="11849" marR="11849" marT="11849" marB="0" anchor="b"/>
                </a:tc>
                <a:tc>
                  <a:txBody>
                    <a:bodyPr/>
                    <a:lstStyle/>
                    <a:p>
                      <a:pPr algn="ctr" fontAlgn="b"/>
                      <a:r>
                        <a:rPr lang="en-US" altLang="zh-CN" sz="1700" b="1" u="none" strike="noStrike" dirty="0" smtClean="0">
                          <a:effectLst/>
                          <a:latin typeface="微软雅黑" pitchFamily="34" charset="-122"/>
                          <a:ea typeface="微软雅黑" pitchFamily="34" charset="-122"/>
                        </a:rPr>
                        <a:t>21000</a:t>
                      </a:r>
                      <a:endParaRPr lang="en-US" altLang="zh-CN" sz="1700" b="1" i="0" u="none" strike="noStrike" dirty="0">
                        <a:solidFill>
                          <a:srgbClr val="000000"/>
                        </a:solidFill>
                        <a:effectLst/>
                        <a:latin typeface="微软雅黑" pitchFamily="34" charset="-122"/>
                        <a:ea typeface="微软雅黑" pitchFamily="34" charset="-122"/>
                      </a:endParaRPr>
                    </a:p>
                  </a:txBody>
                  <a:tcPr marL="11849" marR="11849" marT="11849" marB="0" anchor="b"/>
                </a:tc>
                <a:tc>
                  <a:txBody>
                    <a:bodyPr/>
                    <a:lstStyle/>
                    <a:p>
                      <a:pPr algn="ctr" fontAlgn="b"/>
                      <a:r>
                        <a:rPr lang="en-US" altLang="zh-CN" sz="1700" b="1" u="none" strike="noStrike" dirty="0" smtClean="0">
                          <a:effectLst/>
                          <a:latin typeface="微软雅黑" pitchFamily="34" charset="-122"/>
                          <a:ea typeface="微软雅黑" pitchFamily="34" charset="-122"/>
                        </a:rPr>
                        <a:t>3</a:t>
                      </a:r>
                      <a:endParaRPr lang="en-US" altLang="zh-CN" sz="1700" b="1" i="0" u="none" strike="noStrike" dirty="0">
                        <a:solidFill>
                          <a:srgbClr val="000000"/>
                        </a:solidFill>
                        <a:effectLst/>
                        <a:latin typeface="微软雅黑" pitchFamily="34" charset="-122"/>
                        <a:ea typeface="微软雅黑" pitchFamily="34" charset="-122"/>
                      </a:endParaRPr>
                    </a:p>
                  </a:txBody>
                  <a:tcPr marL="11849" marR="11849" marT="11849" marB="0" anchor="b"/>
                </a:tc>
                <a:tc>
                  <a:txBody>
                    <a:bodyPr/>
                    <a:lstStyle/>
                    <a:p>
                      <a:pPr algn="ctr" fontAlgn="b"/>
                      <a:r>
                        <a:rPr lang="en-US" altLang="zh-CN" sz="1700" b="1" u="none" strike="noStrike" dirty="0" smtClean="0">
                          <a:effectLst/>
                          <a:latin typeface="微软雅黑" pitchFamily="34" charset="-122"/>
                          <a:ea typeface="微软雅黑" pitchFamily="34" charset="-122"/>
                        </a:rPr>
                        <a:t>21000</a:t>
                      </a:r>
                      <a:endParaRPr lang="en-US" altLang="zh-CN" sz="1700" b="1" i="0" u="none" strike="noStrike" dirty="0">
                        <a:solidFill>
                          <a:srgbClr val="000000"/>
                        </a:solidFill>
                        <a:effectLst/>
                        <a:latin typeface="微软雅黑" pitchFamily="34" charset="-122"/>
                        <a:ea typeface="微软雅黑" pitchFamily="34" charset="-122"/>
                      </a:endParaRPr>
                    </a:p>
                  </a:txBody>
                  <a:tcPr marL="11849" marR="11849" marT="11849" marB="0" anchor="b"/>
                </a:tc>
              </a:tr>
            </a:tbl>
          </a:graphicData>
        </a:graphic>
      </p:graphicFrame>
      <p:sp>
        <p:nvSpPr>
          <p:cNvPr id="5" name="内容占位符 2"/>
          <p:cNvSpPr txBox="1">
            <a:spLocks/>
          </p:cNvSpPr>
          <p:nvPr/>
        </p:nvSpPr>
        <p:spPr>
          <a:xfrm>
            <a:off x="480023" y="3645024"/>
            <a:ext cx="8305800" cy="14401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2"/>
              </a:buBlip>
              <a:defRPr sz="2400" b="1" kern="1200">
                <a:solidFill>
                  <a:schemeClr val="tx1"/>
                </a:solidFill>
                <a:latin typeface="微软雅黑" pitchFamily="34" charset="-122"/>
                <a:ea typeface="微软雅黑" pitchFamily="34" charset="-122"/>
                <a:cs typeface="Arial Unicode MS" pitchFamily="34" charset="-122"/>
              </a:defRPr>
            </a:lvl1pPr>
            <a:lvl2pPr marL="742950" indent="-285750" algn="l" defTabSz="914400" rtl="0" eaLnBrk="1" latinLnBrk="0" hangingPunct="1">
              <a:spcBef>
                <a:spcPct val="20000"/>
              </a:spcBef>
              <a:buClr>
                <a:srgbClr val="FF0000"/>
              </a:buClr>
              <a:buFont typeface="Wingdings" pitchFamily="2" charset="2"/>
              <a:buChar char="u"/>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Clr>
                <a:srgbClr val="FF0000"/>
              </a:buClr>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Clr>
                <a:srgbClr val="FF0000"/>
              </a:buClr>
              <a:buFont typeface="Wingdings" pitchFamily="2" charset="2"/>
              <a:buChar char="l"/>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Clr>
                <a:srgbClr val="FF0000"/>
              </a:buClr>
              <a:buFont typeface="Wingdings" pitchFamily="2" charset="2"/>
              <a:buChar char="ü"/>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预计全部人员到位</a:t>
            </a:r>
            <a:r>
              <a:rPr lang="en-US" altLang="zh-CN" dirty="0" smtClean="0"/>
              <a:t>2</a:t>
            </a:r>
            <a:r>
              <a:rPr lang="zh-CN" altLang="en-US" dirty="0" smtClean="0"/>
              <a:t>个月</a:t>
            </a:r>
            <a:endParaRPr lang="en-US" altLang="zh-CN" dirty="0" smtClean="0"/>
          </a:p>
          <a:p>
            <a:r>
              <a:rPr lang="zh-CN" altLang="en-US" dirty="0" smtClean="0"/>
              <a:t>项目开发至少再需要</a:t>
            </a:r>
            <a:r>
              <a:rPr lang="en-US" altLang="zh-CN" dirty="0" smtClean="0"/>
              <a:t>3</a:t>
            </a:r>
            <a:r>
              <a:rPr lang="zh-CN" altLang="en-US" dirty="0" smtClean="0"/>
              <a:t>个月</a:t>
            </a:r>
            <a:endParaRPr lang="en-US" altLang="zh-CN" dirty="0" smtClean="0"/>
          </a:p>
          <a:p>
            <a:r>
              <a:rPr lang="zh-CN" altLang="en-US" dirty="0"/>
              <a:t>自</a:t>
            </a:r>
            <a:r>
              <a:rPr lang="zh-CN" altLang="en-US" dirty="0" smtClean="0"/>
              <a:t>建团队开发总时间需要</a:t>
            </a:r>
            <a:r>
              <a:rPr lang="en-US" altLang="zh-CN" dirty="0" smtClean="0"/>
              <a:t>5</a:t>
            </a:r>
            <a:r>
              <a:rPr lang="zh-CN" altLang="en-US" dirty="0" smtClean="0"/>
              <a:t>个月</a:t>
            </a:r>
            <a:endParaRPr lang="en-US" altLang="zh-CN" dirty="0" smtClean="0"/>
          </a:p>
        </p:txBody>
      </p:sp>
    </p:spTree>
    <p:extLst>
      <p:ext uri="{BB962C8B-B14F-4D97-AF65-F5344CB8AC3E}">
        <p14:creationId xmlns:p14="http://schemas.microsoft.com/office/powerpoint/2010/main" val="4164472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平台阶段及功能</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76250" y="1223963"/>
            <a:ext cx="3951734" cy="5013349"/>
          </a:xfrm>
        </p:spPr>
        <p:txBody>
          <a:bodyPr>
            <a:normAutofit/>
          </a:bodyPr>
          <a:lstStyle/>
          <a:p>
            <a:r>
              <a:rPr lang="zh-CN" altLang="en-US" dirty="0" smtClean="0">
                <a:latin typeface="微软雅黑" pitchFamily="34" charset="-122"/>
                <a:ea typeface="微软雅黑" pitchFamily="34" charset="-122"/>
              </a:rPr>
              <a:t>平台功能模块</a:t>
            </a:r>
            <a:endParaRPr lang="en-US" altLang="zh-CN" dirty="0" smtClean="0">
              <a:latin typeface="微软雅黑" pitchFamily="34" charset="-122"/>
              <a:ea typeface="微软雅黑" pitchFamily="34" charset="-122"/>
            </a:endParaRPr>
          </a:p>
          <a:p>
            <a:pPr lvl="1"/>
            <a:r>
              <a:rPr lang="zh-CN" altLang="en-US" dirty="0" smtClean="0"/>
              <a:t>在线</a:t>
            </a:r>
            <a:r>
              <a:rPr lang="zh-CN" altLang="en-US" dirty="0"/>
              <a:t>学习</a:t>
            </a:r>
          </a:p>
          <a:p>
            <a:pPr lvl="1"/>
            <a:r>
              <a:rPr lang="zh-CN" altLang="en-US" dirty="0" smtClean="0"/>
              <a:t>在线</a:t>
            </a:r>
            <a:r>
              <a:rPr lang="zh-CN" altLang="en-US" dirty="0"/>
              <a:t>管理</a:t>
            </a:r>
          </a:p>
          <a:p>
            <a:pPr lvl="1"/>
            <a:r>
              <a:rPr lang="zh-CN" altLang="en-US" dirty="0" smtClean="0"/>
              <a:t>在线</a:t>
            </a:r>
            <a:r>
              <a:rPr lang="zh-CN" altLang="en-US" dirty="0"/>
              <a:t>实训</a:t>
            </a:r>
          </a:p>
          <a:p>
            <a:pPr lvl="1"/>
            <a:r>
              <a:rPr lang="zh-CN" altLang="en-US" dirty="0" smtClean="0"/>
              <a:t>提问</a:t>
            </a:r>
            <a:r>
              <a:rPr lang="zh-CN" altLang="en-US" dirty="0"/>
              <a:t>与交互</a:t>
            </a:r>
          </a:p>
          <a:p>
            <a:pPr lvl="1"/>
            <a:r>
              <a:rPr lang="zh-CN" altLang="en-US" dirty="0" smtClean="0"/>
              <a:t>在线</a:t>
            </a:r>
            <a:r>
              <a:rPr lang="zh-CN" altLang="en-US" dirty="0"/>
              <a:t>测试</a:t>
            </a:r>
          </a:p>
          <a:p>
            <a:pPr lvl="1"/>
            <a:r>
              <a:rPr lang="zh-CN" altLang="en-US" dirty="0" smtClean="0"/>
              <a:t>测评</a:t>
            </a:r>
            <a:r>
              <a:rPr lang="zh-CN" altLang="en-US" dirty="0"/>
              <a:t>与跟踪</a:t>
            </a:r>
          </a:p>
          <a:p>
            <a:pPr lvl="1"/>
            <a:r>
              <a:rPr lang="zh-CN" altLang="en-US" dirty="0" smtClean="0"/>
              <a:t>后台</a:t>
            </a:r>
            <a:r>
              <a:rPr lang="zh-CN" altLang="en-US" dirty="0"/>
              <a:t>管理</a:t>
            </a:r>
          </a:p>
          <a:p>
            <a:pPr lvl="1"/>
            <a:r>
              <a:rPr lang="zh-CN" altLang="en-US" dirty="0" smtClean="0"/>
              <a:t>权限</a:t>
            </a:r>
            <a:r>
              <a:rPr lang="zh-CN" altLang="en-US" dirty="0"/>
              <a:t>与角色</a:t>
            </a:r>
          </a:p>
          <a:p>
            <a:pPr lvl="1"/>
            <a:r>
              <a:rPr lang="zh-CN" altLang="en-US" dirty="0" smtClean="0"/>
              <a:t>项目</a:t>
            </a:r>
            <a:r>
              <a:rPr lang="zh-CN" altLang="en-US" dirty="0"/>
              <a:t>体验中心</a:t>
            </a:r>
          </a:p>
          <a:p>
            <a:pPr lvl="1"/>
            <a:r>
              <a:rPr lang="zh-CN" altLang="en-US" dirty="0" smtClean="0"/>
              <a:t>对外</a:t>
            </a:r>
            <a:r>
              <a:rPr lang="zh-CN" altLang="en-US" dirty="0"/>
              <a:t>接口、用户定制</a:t>
            </a:r>
          </a:p>
          <a:p>
            <a:pPr lvl="1"/>
            <a:r>
              <a:rPr lang="zh-CN" altLang="en-US" dirty="0" smtClean="0"/>
              <a:t>系统</a:t>
            </a:r>
            <a:r>
              <a:rPr lang="zh-CN" altLang="en-US" dirty="0"/>
              <a:t>体验</a:t>
            </a:r>
            <a:endParaRPr lang="en-US" altLang="zh-CN" dirty="0" smtClean="0">
              <a:latin typeface="微软雅黑" pitchFamily="34" charset="-122"/>
              <a:ea typeface="微软雅黑" pitchFamily="34" charset="-122"/>
            </a:endParaRPr>
          </a:p>
          <a:p>
            <a:pPr lvl="1"/>
            <a:endParaRPr lang="zh-CN" altLang="en-US" dirty="0">
              <a:latin typeface="微软雅黑" pitchFamily="34" charset="-122"/>
              <a:ea typeface="微软雅黑" pitchFamily="34" charset="-122"/>
            </a:endParaRPr>
          </a:p>
        </p:txBody>
      </p:sp>
      <p:sp>
        <p:nvSpPr>
          <p:cNvPr id="4" name="内容占位符 2"/>
          <p:cNvSpPr txBox="1">
            <a:spLocks/>
          </p:cNvSpPr>
          <p:nvPr/>
        </p:nvSpPr>
        <p:spPr>
          <a:xfrm>
            <a:off x="4583183" y="1196752"/>
            <a:ext cx="3951734" cy="501334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2"/>
              </a:buBlip>
              <a:defRPr sz="2400" b="1" kern="1200">
                <a:solidFill>
                  <a:schemeClr val="tx1"/>
                </a:solidFill>
                <a:latin typeface="微软雅黑" pitchFamily="34" charset="-122"/>
                <a:ea typeface="微软雅黑" pitchFamily="34" charset="-122"/>
                <a:cs typeface="Arial Unicode MS" pitchFamily="34" charset="-122"/>
              </a:defRPr>
            </a:lvl1pPr>
            <a:lvl2pPr marL="742950" indent="-285750" algn="l" defTabSz="914400" rtl="0" eaLnBrk="1" latinLnBrk="0" hangingPunct="1">
              <a:spcBef>
                <a:spcPct val="20000"/>
              </a:spcBef>
              <a:buClr>
                <a:srgbClr val="FF0000"/>
              </a:buClr>
              <a:buFont typeface="Wingdings" pitchFamily="2" charset="2"/>
              <a:buChar char="u"/>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Clr>
                <a:srgbClr val="FF0000"/>
              </a:buClr>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Clr>
                <a:srgbClr val="FF0000"/>
              </a:buClr>
              <a:buFont typeface="Wingdings" pitchFamily="2" charset="2"/>
              <a:buChar char="l"/>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Clr>
                <a:srgbClr val="FF0000"/>
              </a:buClr>
              <a:buFont typeface="Wingdings" pitchFamily="2" charset="2"/>
              <a:buChar char="ü"/>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第一期平台功能模块</a:t>
            </a:r>
            <a:endParaRPr lang="en-US" altLang="zh-CN" dirty="0" smtClean="0"/>
          </a:p>
          <a:p>
            <a:pPr lvl="1"/>
            <a:r>
              <a:rPr lang="zh-CN" altLang="en-US" dirty="0" smtClean="0"/>
              <a:t>在线学习</a:t>
            </a:r>
          </a:p>
          <a:p>
            <a:pPr lvl="1"/>
            <a:r>
              <a:rPr lang="zh-CN" altLang="en-US" dirty="0" smtClean="0"/>
              <a:t>后台管理</a:t>
            </a:r>
          </a:p>
          <a:p>
            <a:pPr lvl="1"/>
            <a:r>
              <a:rPr lang="zh-CN" altLang="en-US" dirty="0" smtClean="0"/>
              <a:t>权限与角色</a:t>
            </a:r>
          </a:p>
          <a:p>
            <a:pPr lvl="1"/>
            <a:endParaRPr lang="zh-CN" altLang="en-US" dirty="0"/>
          </a:p>
        </p:txBody>
      </p:sp>
    </p:spTree>
    <p:extLst>
      <p:ext uri="{BB962C8B-B14F-4D97-AF65-F5344CB8AC3E}">
        <p14:creationId xmlns:p14="http://schemas.microsoft.com/office/powerpoint/2010/main" val="674783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平台架构</a:t>
            </a:r>
            <a:endParaRPr lang="zh-CN" altLang="en-US" dirty="0">
              <a:latin typeface="微软雅黑" pitchFamily="34" charset="-122"/>
              <a:ea typeface="微软雅黑" pitchFamily="34" charset="-122"/>
            </a:endParaRPr>
          </a:p>
        </p:txBody>
      </p:sp>
      <p:sp>
        <p:nvSpPr>
          <p:cNvPr id="6" name="流程图: 过程 5"/>
          <p:cNvSpPr/>
          <p:nvPr/>
        </p:nvSpPr>
        <p:spPr>
          <a:xfrm>
            <a:off x="1115616" y="1940199"/>
            <a:ext cx="3384375" cy="840729"/>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b="1" dirty="0" smtClean="0">
                <a:latin typeface="微软雅黑" pitchFamily="34" charset="-122"/>
                <a:ea typeface="微软雅黑" pitchFamily="34" charset="-122"/>
              </a:rPr>
              <a:t>Source Server</a:t>
            </a:r>
          </a:p>
          <a:p>
            <a:pPr algn="ctr"/>
            <a:r>
              <a:rPr lang="zh-CN" altLang="en-US" dirty="0" smtClean="0">
                <a:latin typeface="微软雅黑" pitchFamily="34" charset="-122"/>
                <a:ea typeface="微软雅黑" pitchFamily="34" charset="-122"/>
              </a:rPr>
              <a:t>资源服务器</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Server</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HD</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Folder</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7" name="双括号 6"/>
          <p:cNvSpPr/>
          <p:nvPr/>
        </p:nvSpPr>
        <p:spPr>
          <a:xfrm>
            <a:off x="467544" y="1124744"/>
            <a:ext cx="4680520" cy="864096"/>
          </a:xfrm>
          <a:prstGeom prst="bracketPair">
            <a:avLst/>
          </a:prstGeom>
        </p:spPr>
        <p:style>
          <a:lnRef idx="1">
            <a:schemeClr val="accent2"/>
          </a:lnRef>
          <a:fillRef idx="0">
            <a:schemeClr val="accent2"/>
          </a:fillRef>
          <a:effectRef idx="0">
            <a:schemeClr val="accent2"/>
          </a:effectRef>
          <a:fontRef idx="minor">
            <a:schemeClr val="tx1"/>
          </a:fontRef>
        </p:style>
        <p:txBody>
          <a:bodyPr rtlCol="0" anchor="ctr"/>
          <a:lstStyle/>
          <a:p>
            <a:pPr algn="ctr"/>
            <a:r>
              <a:rPr lang="zh-CN" altLang="en-US" sz="1400" b="1" dirty="0" smtClean="0">
                <a:latin typeface="微软雅黑" pitchFamily="34" charset="-122"/>
                <a:ea typeface="微软雅黑" pitchFamily="34" charset="-122"/>
              </a:rPr>
              <a:t>教育资源与教辅资源</a:t>
            </a:r>
            <a:endParaRPr lang="en-US" altLang="zh-CN" sz="1400" b="1" dirty="0" smtClean="0">
              <a:latin typeface="微软雅黑" pitchFamily="34" charset="-122"/>
              <a:ea typeface="微软雅黑" pitchFamily="34" charset="-122"/>
            </a:endParaRPr>
          </a:p>
          <a:p>
            <a:pPr algn="ctr"/>
            <a:r>
              <a:rPr lang="zh-CN" altLang="en-US" sz="1400" dirty="0" smtClean="0">
                <a:latin typeface="微软雅黑" pitchFamily="34" charset="-122"/>
                <a:ea typeface="微软雅黑" pitchFamily="34" charset="-122"/>
              </a:rPr>
              <a:t>资源格式：</a:t>
            </a:r>
            <a:r>
              <a:rPr lang="en-US" altLang="zh-CN" sz="1400" dirty="0" err="1" smtClean="0">
                <a:latin typeface="微软雅黑" pitchFamily="34" charset="-122"/>
                <a:ea typeface="微软雅黑" pitchFamily="34" charset="-122"/>
              </a:rPr>
              <a:t>docx</a:t>
            </a:r>
            <a:r>
              <a:rPr lang="zh-CN" altLang="en-US" sz="1400" dirty="0" smtClean="0">
                <a:latin typeface="微软雅黑" pitchFamily="34" charset="-122"/>
                <a:ea typeface="微软雅黑" pitchFamily="34" charset="-122"/>
              </a:rPr>
              <a:t>、</a:t>
            </a:r>
            <a:r>
              <a:rPr lang="en-US" altLang="zh-CN" sz="1400" dirty="0" err="1" smtClean="0">
                <a:latin typeface="微软雅黑" pitchFamily="34" charset="-122"/>
                <a:ea typeface="微软雅黑" pitchFamily="34" charset="-122"/>
              </a:rPr>
              <a:t>xlsx</a:t>
            </a: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txt</a:t>
            </a:r>
            <a:r>
              <a:rPr lang="zh-CN" altLang="en-US" sz="1400" dirty="0" smtClean="0">
                <a:latin typeface="微软雅黑" pitchFamily="34" charset="-122"/>
                <a:ea typeface="微软雅黑" pitchFamily="34" charset="-122"/>
              </a:rPr>
              <a:t>、</a:t>
            </a:r>
            <a:r>
              <a:rPr lang="en-US" altLang="zh-CN" sz="1400" dirty="0" err="1" smtClean="0">
                <a:latin typeface="微软雅黑" pitchFamily="34" charset="-122"/>
                <a:ea typeface="微软雅黑" pitchFamily="34" charset="-122"/>
              </a:rPr>
              <a:t>pptx</a:t>
            </a: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html</a:t>
            </a:r>
            <a:r>
              <a:rPr lang="zh-CN" altLang="en-US" sz="1400" dirty="0" smtClean="0">
                <a:latin typeface="微软雅黑" pitchFamily="34" charset="-122"/>
                <a:ea typeface="微软雅黑" pitchFamily="34" charset="-122"/>
              </a:rPr>
              <a:t>、视频、源码</a:t>
            </a:r>
            <a:endParaRPr lang="en-US" altLang="zh-CN" sz="1400" dirty="0" smtClean="0">
              <a:latin typeface="微软雅黑" pitchFamily="34" charset="-122"/>
              <a:ea typeface="微软雅黑" pitchFamily="34" charset="-122"/>
            </a:endParaRPr>
          </a:p>
          <a:p>
            <a:pPr algn="ctr"/>
            <a:r>
              <a:rPr lang="zh-CN" altLang="en-US" sz="1400" dirty="0" smtClean="0">
                <a:latin typeface="微软雅黑" pitchFamily="34" charset="-122"/>
                <a:ea typeface="微软雅黑" pitchFamily="34" charset="-122"/>
              </a:rPr>
              <a:t>资源要求：细粒度，符合规则</a:t>
            </a:r>
            <a:endParaRPr lang="zh-CN" altLang="en-US" sz="1400" dirty="0">
              <a:latin typeface="微软雅黑" pitchFamily="34" charset="-122"/>
              <a:ea typeface="微软雅黑" pitchFamily="34" charset="-122"/>
            </a:endParaRPr>
          </a:p>
        </p:txBody>
      </p:sp>
      <p:sp>
        <p:nvSpPr>
          <p:cNvPr id="9" name="流程图: 内部贮存 8"/>
          <p:cNvSpPr/>
          <p:nvPr/>
        </p:nvSpPr>
        <p:spPr>
          <a:xfrm>
            <a:off x="1907703" y="3645024"/>
            <a:ext cx="1800200" cy="864096"/>
          </a:xfrm>
          <a:prstGeom prst="flowChartInternalStorag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b="1" dirty="0" smtClean="0">
                <a:latin typeface="微软雅黑" pitchFamily="34" charset="-122"/>
                <a:ea typeface="微软雅黑" pitchFamily="34" charset="-122"/>
              </a:rPr>
              <a:t>Database</a:t>
            </a:r>
          </a:p>
          <a:p>
            <a:pPr algn="ctr"/>
            <a:r>
              <a:rPr lang="zh-CN" altLang="en-US" dirty="0" smtClean="0">
                <a:latin typeface="微软雅黑" pitchFamily="34" charset="-122"/>
                <a:ea typeface="微软雅黑" pitchFamily="34" charset="-122"/>
              </a:rPr>
              <a:t>业务数据库</a:t>
            </a:r>
            <a:endParaRPr lang="zh-CN" altLang="en-US" dirty="0">
              <a:latin typeface="微软雅黑" pitchFamily="34" charset="-122"/>
              <a:ea typeface="微软雅黑" pitchFamily="34" charset="-122"/>
            </a:endParaRPr>
          </a:p>
        </p:txBody>
      </p:sp>
      <p:cxnSp>
        <p:nvCxnSpPr>
          <p:cNvPr id="11" name="直接箭头连接符 10"/>
          <p:cNvCxnSpPr>
            <a:stCxn id="6" idx="2"/>
            <a:endCxn id="9" idx="0"/>
          </p:cNvCxnSpPr>
          <p:nvPr/>
        </p:nvCxnSpPr>
        <p:spPr>
          <a:xfrm flipH="1">
            <a:off x="2807803" y="2780928"/>
            <a:ext cx="1" cy="8640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同侧圆角矩形 11"/>
          <p:cNvSpPr/>
          <p:nvPr/>
        </p:nvSpPr>
        <p:spPr>
          <a:xfrm>
            <a:off x="107504" y="3753036"/>
            <a:ext cx="1080120" cy="648072"/>
          </a:xfrm>
          <a:prstGeom prst="round2Same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后台</a:t>
            </a:r>
            <a:endParaRPr lang="zh-CN" altLang="en-US" dirty="0">
              <a:latin typeface="微软雅黑" pitchFamily="34" charset="-122"/>
              <a:ea typeface="微软雅黑" pitchFamily="34" charset="-122"/>
            </a:endParaRPr>
          </a:p>
        </p:txBody>
      </p:sp>
      <p:cxnSp>
        <p:nvCxnSpPr>
          <p:cNvPr id="14" name="直接箭头连接符 13"/>
          <p:cNvCxnSpPr>
            <a:stCxn id="12" idx="3"/>
            <a:endCxn id="6" idx="1"/>
          </p:cNvCxnSpPr>
          <p:nvPr/>
        </p:nvCxnSpPr>
        <p:spPr>
          <a:xfrm flipV="1">
            <a:off x="647564" y="2360564"/>
            <a:ext cx="468052" cy="1392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0"/>
            <a:endCxn id="9" idx="1"/>
          </p:cNvCxnSpPr>
          <p:nvPr/>
        </p:nvCxnSpPr>
        <p:spPr>
          <a:xfrm>
            <a:off x="1187624" y="4077072"/>
            <a:ext cx="72007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5694" y="2905199"/>
            <a:ext cx="543739"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管理</a:t>
            </a:r>
            <a:endParaRPr lang="zh-CN" altLang="en-US" sz="1400" dirty="0">
              <a:latin typeface="微软雅黑" pitchFamily="34" charset="-122"/>
              <a:ea typeface="微软雅黑" pitchFamily="34" charset="-122"/>
            </a:endParaRPr>
          </a:p>
        </p:txBody>
      </p:sp>
      <p:sp>
        <p:nvSpPr>
          <p:cNvPr id="18" name="TextBox 17"/>
          <p:cNvSpPr txBox="1"/>
          <p:nvPr/>
        </p:nvSpPr>
        <p:spPr>
          <a:xfrm>
            <a:off x="1275793" y="3789040"/>
            <a:ext cx="543739"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管理</a:t>
            </a:r>
            <a:endParaRPr lang="zh-CN" altLang="en-US" sz="1400" dirty="0">
              <a:latin typeface="微软雅黑" pitchFamily="34" charset="-122"/>
              <a:ea typeface="微软雅黑" pitchFamily="34" charset="-122"/>
            </a:endParaRPr>
          </a:p>
        </p:txBody>
      </p:sp>
      <p:sp>
        <p:nvSpPr>
          <p:cNvPr id="20" name="流程图: 卡片 19"/>
          <p:cNvSpPr/>
          <p:nvPr/>
        </p:nvSpPr>
        <p:spPr>
          <a:xfrm>
            <a:off x="1406645" y="5517232"/>
            <a:ext cx="2802318" cy="1152128"/>
          </a:xfrm>
          <a:prstGeom prst="flowChartPunchedCar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latin typeface="微软雅黑" pitchFamily="34" charset="-122"/>
                <a:ea typeface="微软雅黑" pitchFamily="34" charset="-122"/>
              </a:rPr>
              <a:t>管理：资源自动</a:t>
            </a:r>
            <a:r>
              <a:rPr lang="zh-CN" altLang="en-US" sz="1600" dirty="0">
                <a:latin typeface="微软雅黑" pitchFamily="34" charset="-122"/>
                <a:ea typeface="微软雅黑" pitchFamily="34" charset="-122"/>
              </a:rPr>
              <a:t>提交</a:t>
            </a:r>
            <a:endParaRPr lang="en-US" altLang="zh-CN" sz="1600" dirty="0">
              <a:latin typeface="微软雅黑" pitchFamily="34" charset="-122"/>
              <a:ea typeface="微软雅黑" pitchFamily="34" charset="-122"/>
            </a:endParaRPr>
          </a:p>
          <a:p>
            <a:pPr algn="ctr"/>
            <a:r>
              <a:rPr lang="zh-CN" altLang="en-US" sz="1600" dirty="0">
                <a:latin typeface="微软雅黑" pitchFamily="34" charset="-122"/>
                <a:ea typeface="微软雅黑" pitchFamily="34" charset="-122"/>
              </a:rPr>
              <a:t>管理：</a:t>
            </a:r>
            <a:r>
              <a:rPr lang="zh-CN" altLang="en-US" sz="1600" dirty="0" smtClean="0">
                <a:latin typeface="微软雅黑" pitchFamily="34" charset="-122"/>
                <a:ea typeface="微软雅黑" pitchFamily="34" charset="-122"/>
              </a:rPr>
              <a:t>资源手动</a:t>
            </a:r>
            <a:r>
              <a:rPr lang="zh-CN" altLang="en-US" sz="1600" dirty="0">
                <a:latin typeface="微软雅黑" pitchFamily="34" charset="-122"/>
                <a:ea typeface="微软雅黑" pitchFamily="34" charset="-122"/>
              </a:rPr>
              <a:t>提交</a:t>
            </a:r>
            <a:endParaRPr lang="en-US" altLang="zh-CN" sz="1600" dirty="0">
              <a:latin typeface="微软雅黑" pitchFamily="34" charset="-122"/>
              <a:ea typeface="微软雅黑" pitchFamily="34" charset="-122"/>
            </a:endParaRPr>
          </a:p>
          <a:p>
            <a:pPr algn="ctr"/>
            <a:r>
              <a:rPr lang="zh-CN" altLang="en-US" sz="1600" dirty="0">
                <a:latin typeface="微软雅黑" pitchFamily="34" charset="-122"/>
                <a:ea typeface="微软雅黑" pitchFamily="34" charset="-122"/>
              </a:rPr>
              <a:t>管理：</a:t>
            </a:r>
            <a:r>
              <a:rPr lang="zh-CN" altLang="en-US" sz="1600" dirty="0" smtClean="0">
                <a:latin typeface="微软雅黑" pitchFamily="34" charset="-122"/>
                <a:ea typeface="微软雅黑" pitchFamily="34" charset="-122"/>
              </a:rPr>
              <a:t>资源</a:t>
            </a:r>
            <a:r>
              <a:rPr lang="zh-CN" altLang="en-US" sz="1600" dirty="0">
                <a:latin typeface="微软雅黑" pitchFamily="34" charset="-122"/>
                <a:ea typeface="微软雅黑" pitchFamily="34" charset="-122"/>
              </a:rPr>
              <a:t>排列于组合</a:t>
            </a:r>
            <a:endParaRPr lang="en-US" altLang="zh-CN" sz="1600" dirty="0">
              <a:latin typeface="微软雅黑" pitchFamily="34" charset="-122"/>
              <a:ea typeface="微软雅黑" pitchFamily="34" charset="-122"/>
            </a:endParaRPr>
          </a:p>
          <a:p>
            <a:pPr algn="ctr"/>
            <a:r>
              <a:rPr lang="zh-CN" altLang="en-US" sz="1600" dirty="0" smtClean="0">
                <a:latin typeface="微软雅黑" pitchFamily="34" charset="-122"/>
                <a:ea typeface="微软雅黑" pitchFamily="34" charset="-122"/>
              </a:rPr>
              <a:t>使用：用户</a:t>
            </a:r>
            <a:r>
              <a:rPr lang="zh-CN" altLang="en-US" sz="1600" dirty="0">
                <a:latin typeface="微软雅黑" pitchFamily="34" charset="-122"/>
                <a:ea typeface="微软雅黑" pitchFamily="34" charset="-122"/>
              </a:rPr>
              <a:t>、角色、权限</a:t>
            </a:r>
          </a:p>
          <a:p>
            <a:pPr algn="ctr"/>
            <a:endParaRPr lang="zh-CN" altLang="en-US" dirty="0"/>
          </a:p>
        </p:txBody>
      </p:sp>
      <p:cxnSp>
        <p:nvCxnSpPr>
          <p:cNvPr id="22" name="直接箭头连接符 21"/>
          <p:cNvCxnSpPr>
            <a:stCxn id="20" idx="0"/>
            <a:endCxn id="9" idx="2"/>
          </p:cNvCxnSpPr>
          <p:nvPr/>
        </p:nvCxnSpPr>
        <p:spPr>
          <a:xfrm flipH="1" flipV="1">
            <a:off x="2807803" y="4509120"/>
            <a:ext cx="1"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339752" y="4849415"/>
            <a:ext cx="543739"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操作</a:t>
            </a:r>
            <a:endParaRPr lang="zh-CN" altLang="en-US" sz="1400" dirty="0">
              <a:latin typeface="微软雅黑" pitchFamily="34" charset="-122"/>
              <a:ea typeface="微软雅黑" pitchFamily="34" charset="-122"/>
            </a:endParaRPr>
          </a:p>
        </p:txBody>
      </p:sp>
      <p:cxnSp>
        <p:nvCxnSpPr>
          <p:cNvPr id="41" name="直接箭头连接符 40"/>
          <p:cNvCxnSpPr>
            <a:stCxn id="37" idx="1"/>
            <a:endCxn id="9" idx="3"/>
          </p:cNvCxnSpPr>
          <p:nvPr/>
        </p:nvCxnSpPr>
        <p:spPr>
          <a:xfrm flipH="1" flipV="1">
            <a:off x="3707903" y="4077072"/>
            <a:ext cx="1132001" cy="7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851920" y="3789040"/>
            <a:ext cx="902811"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业务整合</a:t>
            </a:r>
            <a:endParaRPr lang="zh-CN" altLang="en-US" sz="1400" dirty="0">
              <a:latin typeface="微软雅黑" pitchFamily="34" charset="-122"/>
              <a:ea typeface="微软雅黑" pitchFamily="34" charset="-122"/>
            </a:endParaRPr>
          </a:p>
        </p:txBody>
      </p:sp>
      <p:sp>
        <p:nvSpPr>
          <p:cNvPr id="48" name="流程图: 过程 47"/>
          <p:cNvSpPr/>
          <p:nvPr/>
        </p:nvSpPr>
        <p:spPr>
          <a:xfrm>
            <a:off x="5580112" y="2623260"/>
            <a:ext cx="2304255" cy="660709"/>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b="1" dirty="0" smtClean="0">
                <a:latin typeface="微软雅黑" pitchFamily="34" charset="-122"/>
                <a:ea typeface="微软雅黑" pitchFamily="34" charset="-122"/>
              </a:rPr>
              <a:t>View(Web) Server</a:t>
            </a:r>
          </a:p>
          <a:p>
            <a:pPr algn="ctr"/>
            <a:r>
              <a:rPr lang="zh-CN" altLang="en-US" dirty="0">
                <a:latin typeface="微软雅黑" pitchFamily="34" charset="-122"/>
                <a:ea typeface="微软雅黑" pitchFamily="34" charset="-122"/>
              </a:rPr>
              <a:t>浏览</a:t>
            </a:r>
            <a:r>
              <a:rPr lang="zh-CN" altLang="en-US" dirty="0" smtClean="0">
                <a:latin typeface="微软雅黑" pitchFamily="34" charset="-122"/>
                <a:ea typeface="微软雅黑" pitchFamily="34" charset="-122"/>
              </a:rPr>
              <a:t>服务器</a:t>
            </a:r>
            <a:endParaRPr lang="en-US" altLang="zh-CN" dirty="0" smtClean="0">
              <a:latin typeface="微软雅黑" pitchFamily="34" charset="-122"/>
              <a:ea typeface="微软雅黑" pitchFamily="34" charset="-122"/>
            </a:endParaRPr>
          </a:p>
        </p:txBody>
      </p:sp>
      <p:cxnSp>
        <p:nvCxnSpPr>
          <p:cNvPr id="50" name="肘形连接符 49"/>
          <p:cNvCxnSpPr>
            <a:stCxn id="37" idx="2"/>
            <a:endCxn id="57" idx="1"/>
          </p:cNvCxnSpPr>
          <p:nvPr/>
        </p:nvCxnSpPr>
        <p:spPr>
          <a:xfrm rot="16200000" flipH="1">
            <a:off x="5606778" y="4799810"/>
            <a:ext cx="1318700" cy="54819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肘形连接符 50"/>
          <p:cNvCxnSpPr/>
          <p:nvPr/>
        </p:nvCxnSpPr>
        <p:spPr>
          <a:xfrm rot="16200000" flipH="1">
            <a:off x="5706286" y="4157539"/>
            <a:ext cx="1109802" cy="5298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37" idx="2"/>
            <a:endCxn id="56" idx="1"/>
          </p:cNvCxnSpPr>
          <p:nvPr/>
        </p:nvCxnSpPr>
        <p:spPr>
          <a:xfrm rot="16200000" flipH="1">
            <a:off x="5797556" y="4609032"/>
            <a:ext cx="942126" cy="55317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516216" y="4797152"/>
            <a:ext cx="902811"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1400" b="1" dirty="0" smtClean="0">
                <a:latin typeface="微软雅黑" pitchFamily="34" charset="-122"/>
                <a:ea typeface="微软雅黑" pitchFamily="34" charset="-122"/>
              </a:rPr>
              <a:t>数据呈现</a:t>
            </a:r>
            <a:endParaRPr lang="zh-CN" altLang="en-US" sz="1400" b="1" dirty="0">
              <a:latin typeface="微软雅黑" pitchFamily="34" charset="-122"/>
              <a:ea typeface="微软雅黑" pitchFamily="34" charset="-122"/>
            </a:endParaRPr>
          </a:p>
        </p:txBody>
      </p:sp>
      <p:sp>
        <p:nvSpPr>
          <p:cNvPr id="56" name="TextBox 55"/>
          <p:cNvSpPr txBox="1"/>
          <p:nvPr/>
        </p:nvSpPr>
        <p:spPr>
          <a:xfrm>
            <a:off x="6545206" y="5202793"/>
            <a:ext cx="543739"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1400" b="1" dirty="0" smtClean="0">
                <a:latin typeface="微软雅黑" pitchFamily="34" charset="-122"/>
                <a:ea typeface="微软雅黑" pitchFamily="34" charset="-122"/>
              </a:rPr>
              <a:t>下载</a:t>
            </a:r>
            <a:endParaRPr lang="zh-CN" altLang="en-US" sz="1400" b="1" dirty="0">
              <a:latin typeface="微软雅黑" pitchFamily="34" charset="-122"/>
              <a:ea typeface="微软雅黑" pitchFamily="34" charset="-122"/>
            </a:endParaRPr>
          </a:p>
        </p:txBody>
      </p:sp>
      <p:sp>
        <p:nvSpPr>
          <p:cNvPr id="57" name="TextBox 56"/>
          <p:cNvSpPr txBox="1"/>
          <p:nvPr/>
        </p:nvSpPr>
        <p:spPr>
          <a:xfrm>
            <a:off x="6540224" y="5579367"/>
            <a:ext cx="543739"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1400" b="1" dirty="0" smtClean="0">
                <a:latin typeface="微软雅黑" pitchFamily="34" charset="-122"/>
                <a:ea typeface="微软雅黑" pitchFamily="34" charset="-122"/>
              </a:rPr>
              <a:t>交互</a:t>
            </a:r>
            <a:endParaRPr lang="zh-CN" altLang="en-US" sz="1400" b="1" dirty="0">
              <a:latin typeface="微软雅黑" pitchFamily="34" charset="-122"/>
              <a:ea typeface="微软雅黑" pitchFamily="34" charset="-122"/>
            </a:endParaRPr>
          </a:p>
        </p:txBody>
      </p:sp>
      <p:cxnSp>
        <p:nvCxnSpPr>
          <p:cNvPr id="59" name="肘形连接符 58"/>
          <p:cNvCxnSpPr>
            <a:endCxn id="48" idx="1"/>
          </p:cNvCxnSpPr>
          <p:nvPr/>
        </p:nvCxnSpPr>
        <p:spPr>
          <a:xfrm rot="16200000" flipV="1">
            <a:off x="5256096" y="3277632"/>
            <a:ext cx="1445747" cy="797714"/>
          </a:xfrm>
          <a:prstGeom prst="bentConnector4">
            <a:avLst>
              <a:gd name="adj1" fmla="val 14179"/>
              <a:gd name="adj2" fmla="val 15813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流程图: 过程 36"/>
          <p:cNvSpPr/>
          <p:nvPr/>
        </p:nvSpPr>
        <p:spPr>
          <a:xfrm>
            <a:off x="4839904" y="3753847"/>
            <a:ext cx="2304255" cy="660709"/>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b="1" dirty="0" err="1" smtClean="0">
                <a:latin typeface="微软雅黑" pitchFamily="34" charset="-122"/>
                <a:ea typeface="微软雅黑" pitchFamily="34" charset="-122"/>
              </a:rPr>
              <a:t>Businese</a:t>
            </a:r>
            <a:r>
              <a:rPr lang="en-US" altLang="zh-CN" b="1" dirty="0" smtClean="0">
                <a:latin typeface="微软雅黑" pitchFamily="34" charset="-122"/>
                <a:ea typeface="微软雅黑" pitchFamily="34" charset="-122"/>
              </a:rPr>
              <a:t> Server</a:t>
            </a:r>
          </a:p>
          <a:p>
            <a:pPr algn="ctr"/>
            <a:r>
              <a:rPr lang="zh-CN" altLang="en-US" dirty="0" smtClean="0">
                <a:latin typeface="微软雅黑" pitchFamily="34" charset="-122"/>
                <a:ea typeface="微软雅黑" pitchFamily="34" charset="-122"/>
              </a:rPr>
              <a:t>业务服务器</a:t>
            </a:r>
            <a:endParaRPr lang="en-US" altLang="zh-CN" dirty="0" smtClean="0">
              <a:latin typeface="微软雅黑" pitchFamily="34" charset="-122"/>
              <a:ea typeface="微软雅黑" pitchFamily="34" charset="-122"/>
            </a:endParaRPr>
          </a:p>
        </p:txBody>
      </p:sp>
      <p:sp>
        <p:nvSpPr>
          <p:cNvPr id="64" name="TextBox 63"/>
          <p:cNvSpPr txBox="1"/>
          <p:nvPr/>
        </p:nvSpPr>
        <p:spPr>
          <a:xfrm>
            <a:off x="5700302" y="4672817"/>
            <a:ext cx="400110" cy="948789"/>
          </a:xfrm>
          <a:prstGeom prst="rect">
            <a:avLst/>
          </a:prstGeom>
          <a:noFill/>
        </p:spPr>
        <p:txBody>
          <a:bodyPr vert="eaVert" wrap="square" rtlCol="0">
            <a:spAutoFit/>
          </a:bodyPr>
          <a:lstStyle/>
          <a:p>
            <a:r>
              <a:rPr lang="zh-CN" altLang="en-US" sz="1400" dirty="0" smtClean="0">
                <a:latin typeface="微软雅黑" pitchFamily="34" charset="-122"/>
                <a:ea typeface="微软雅黑" pitchFamily="34" charset="-122"/>
              </a:rPr>
              <a:t>资源加工</a:t>
            </a:r>
            <a:endParaRPr lang="zh-CN" altLang="en-US" sz="1400" dirty="0">
              <a:latin typeface="微软雅黑" pitchFamily="34" charset="-122"/>
              <a:ea typeface="微软雅黑" pitchFamily="34" charset="-122"/>
            </a:endParaRPr>
          </a:p>
        </p:txBody>
      </p:sp>
      <p:cxnSp>
        <p:nvCxnSpPr>
          <p:cNvPr id="81" name="肘形连接符 80"/>
          <p:cNvCxnSpPr>
            <a:stCxn id="55" idx="3"/>
          </p:cNvCxnSpPr>
          <p:nvPr/>
        </p:nvCxnSpPr>
        <p:spPr>
          <a:xfrm flipV="1">
            <a:off x="7419027" y="3283970"/>
            <a:ext cx="249317" cy="166707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流程图: 过程 83"/>
          <p:cNvSpPr/>
          <p:nvPr/>
        </p:nvSpPr>
        <p:spPr>
          <a:xfrm>
            <a:off x="7884367" y="4766029"/>
            <a:ext cx="1080120" cy="37002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latin typeface="微软雅黑" pitchFamily="34" charset="-122"/>
                <a:ea typeface="微软雅黑" pitchFamily="34" charset="-122"/>
              </a:rPr>
              <a:t>智能手机</a:t>
            </a:r>
            <a:endParaRPr lang="en-US" altLang="zh-CN" sz="1600" dirty="0" smtClean="0">
              <a:latin typeface="微软雅黑" pitchFamily="34" charset="-122"/>
              <a:ea typeface="微软雅黑" pitchFamily="34" charset="-122"/>
            </a:endParaRPr>
          </a:p>
        </p:txBody>
      </p:sp>
      <p:sp>
        <p:nvSpPr>
          <p:cNvPr id="85" name="流程图: 过程 84"/>
          <p:cNvSpPr/>
          <p:nvPr/>
        </p:nvSpPr>
        <p:spPr>
          <a:xfrm>
            <a:off x="7884367" y="5499598"/>
            <a:ext cx="1080120" cy="37002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latin typeface="微软雅黑" pitchFamily="34" charset="-122"/>
                <a:ea typeface="微软雅黑" pitchFamily="34" charset="-122"/>
              </a:rPr>
              <a:t>智能平板</a:t>
            </a:r>
            <a:endParaRPr lang="en-US" altLang="zh-CN" sz="1600" dirty="0" smtClean="0">
              <a:latin typeface="微软雅黑" pitchFamily="34" charset="-122"/>
              <a:ea typeface="微软雅黑" pitchFamily="34" charset="-122"/>
            </a:endParaRPr>
          </a:p>
        </p:txBody>
      </p:sp>
      <p:cxnSp>
        <p:nvCxnSpPr>
          <p:cNvPr id="87" name="直接箭头连接符 86"/>
          <p:cNvCxnSpPr>
            <a:stCxn id="55" idx="3"/>
            <a:endCxn id="84" idx="1"/>
          </p:cNvCxnSpPr>
          <p:nvPr/>
        </p:nvCxnSpPr>
        <p:spPr>
          <a:xfrm flipV="1">
            <a:off x="7419027" y="4951040"/>
            <a:ext cx="46534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肘形连接符 89"/>
          <p:cNvCxnSpPr>
            <a:stCxn id="55" idx="3"/>
            <a:endCxn id="85" idx="1"/>
          </p:cNvCxnSpPr>
          <p:nvPr/>
        </p:nvCxnSpPr>
        <p:spPr>
          <a:xfrm>
            <a:off x="7419027" y="4951041"/>
            <a:ext cx="465340" cy="733568"/>
          </a:xfrm>
          <a:prstGeom prst="bentConnector3">
            <a:avLst>
              <a:gd name="adj1" fmla="val 52807"/>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076158" y="3368712"/>
            <a:ext cx="1555234"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安全机制：</a:t>
            </a:r>
            <a:r>
              <a:rPr lang="en-US" altLang="zh-CN" sz="1400" dirty="0" smtClean="0">
                <a:latin typeface="微软雅黑" pitchFamily="34" charset="-122"/>
                <a:ea typeface="微软雅黑" pitchFamily="34" charset="-122"/>
              </a:rPr>
              <a:t>Https</a:t>
            </a:r>
            <a:endParaRPr lang="zh-CN" altLang="en-US" sz="1400" dirty="0">
              <a:latin typeface="微软雅黑" pitchFamily="34" charset="-122"/>
              <a:ea typeface="微软雅黑" pitchFamily="34" charset="-122"/>
            </a:endParaRPr>
          </a:p>
        </p:txBody>
      </p:sp>
      <p:sp>
        <p:nvSpPr>
          <p:cNvPr id="95" name="流程图: 可选过程 94"/>
          <p:cNvSpPr/>
          <p:nvPr/>
        </p:nvSpPr>
        <p:spPr>
          <a:xfrm>
            <a:off x="5900357" y="1257076"/>
            <a:ext cx="1664501" cy="599431"/>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000" b="1" dirty="0" smtClean="0">
                <a:latin typeface="微软雅黑" pitchFamily="34" charset="-122"/>
                <a:ea typeface="微软雅黑" pitchFamily="34" charset="-122"/>
              </a:rPr>
              <a:t>用户</a:t>
            </a:r>
            <a:endParaRPr lang="zh-CN" altLang="en-US" sz="2000" b="1" dirty="0">
              <a:latin typeface="微软雅黑" pitchFamily="34" charset="-122"/>
              <a:ea typeface="微软雅黑" pitchFamily="34" charset="-122"/>
            </a:endParaRPr>
          </a:p>
        </p:txBody>
      </p:sp>
      <p:cxnSp>
        <p:nvCxnSpPr>
          <p:cNvPr id="97" name="直接箭头连接符 96"/>
          <p:cNvCxnSpPr>
            <a:stCxn id="48" idx="0"/>
            <a:endCxn id="95" idx="2"/>
          </p:cNvCxnSpPr>
          <p:nvPr/>
        </p:nvCxnSpPr>
        <p:spPr>
          <a:xfrm flipV="1">
            <a:off x="6732240" y="1856507"/>
            <a:ext cx="368" cy="7667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6689174" y="2113111"/>
            <a:ext cx="1624163" cy="307777"/>
          </a:xfrm>
          <a:prstGeom prst="rect">
            <a:avLst/>
          </a:prstGeom>
          <a:noFill/>
        </p:spPr>
        <p:txBody>
          <a:bodyPr wrap="none" rtlCol="0">
            <a:spAutoFit/>
          </a:bodyPr>
          <a:lstStyle/>
          <a:p>
            <a:r>
              <a:rPr lang="en-US" altLang="zh-CN" sz="1400" dirty="0" smtClean="0">
                <a:latin typeface="微软雅黑" pitchFamily="34" charset="-122"/>
                <a:ea typeface="微软雅黑" pitchFamily="34" charset="-122"/>
              </a:rPr>
              <a:t>Html/CSS/JS</a:t>
            </a:r>
            <a:r>
              <a:rPr lang="zh-CN" altLang="en-US" sz="1400" dirty="0" smtClean="0">
                <a:latin typeface="微软雅黑" pitchFamily="34" charset="-122"/>
                <a:ea typeface="微软雅黑" pitchFamily="34" charset="-122"/>
              </a:rPr>
              <a:t>呈现</a:t>
            </a:r>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357939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第一期</a:t>
            </a:r>
            <a:r>
              <a:rPr lang="zh-CN" altLang="en-US" dirty="0" smtClean="0">
                <a:latin typeface="微软雅黑" pitchFamily="34" charset="-122"/>
                <a:ea typeface="微软雅黑" pitchFamily="34" charset="-122"/>
              </a:rPr>
              <a:t>平台定位</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76250" y="1223963"/>
            <a:ext cx="8272214" cy="5013349"/>
          </a:xfrm>
        </p:spPr>
        <p:txBody>
          <a:bodyPr>
            <a:normAutofit/>
          </a:bodyPr>
          <a:lstStyle/>
          <a:p>
            <a:r>
              <a:rPr lang="zh-CN" altLang="en-US" dirty="0" smtClean="0">
                <a:latin typeface="微软雅黑" pitchFamily="34" charset="-122"/>
                <a:ea typeface="微软雅黑" pitchFamily="34" charset="-122"/>
              </a:rPr>
              <a:t>以实训资源驱动学科建设</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以兴趣驱动学习</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作为体制内课程的复习平台</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作为学生自学的第二课堂</a:t>
            </a:r>
            <a:endParaRPr lang="en-US" altLang="zh-CN" dirty="0" smtClean="0">
              <a:latin typeface="微软雅黑" pitchFamily="34" charset="-122"/>
              <a:ea typeface="微软雅黑" pitchFamily="34" charset="-122"/>
            </a:endParaRPr>
          </a:p>
          <a:p>
            <a:r>
              <a:rPr lang="zh-CN" altLang="en-US" dirty="0" smtClean="0"/>
              <a:t>作为我们课程交付中的在线教程（立体教材）</a:t>
            </a:r>
            <a:endParaRPr lang="en-US" altLang="zh-CN" dirty="0" smtClean="0"/>
          </a:p>
          <a:p>
            <a:r>
              <a:rPr lang="zh-CN" altLang="en-US" dirty="0" smtClean="0"/>
              <a:t>作为销售资源的辅助工具</a:t>
            </a:r>
            <a:endParaRPr lang="en-US" altLang="zh-CN" dirty="0" smtClean="0"/>
          </a:p>
          <a:p>
            <a:r>
              <a:rPr lang="zh-CN" altLang="en-US" dirty="0">
                <a:latin typeface="微软雅黑" pitchFamily="34" charset="-122"/>
                <a:ea typeface="微软雅黑" pitchFamily="34" charset="-122"/>
              </a:rPr>
              <a:t>第一</a:t>
            </a:r>
            <a:r>
              <a:rPr lang="zh-CN" altLang="en-US" dirty="0" smtClean="0">
                <a:latin typeface="微软雅黑" pitchFamily="34" charset="-122"/>
                <a:ea typeface="微软雅黑" pitchFamily="34" charset="-122"/>
              </a:rPr>
              <a:t>期模块划分：在线课堂、实</a:t>
            </a:r>
            <a:r>
              <a:rPr lang="zh-CN" altLang="en-US" dirty="0" smtClean="0">
                <a:latin typeface="微软雅黑" pitchFamily="34" charset="-122"/>
                <a:ea typeface="微软雅黑" pitchFamily="34" charset="-122"/>
              </a:rPr>
              <a:t>训中心</a:t>
            </a:r>
            <a:r>
              <a:rPr lang="zh-CN" altLang="en-US" dirty="0" smtClean="0"/>
              <a:t>、后台管理</a:t>
            </a:r>
            <a:endParaRPr lang="en-US" altLang="zh-CN" dirty="0" smtClean="0">
              <a:latin typeface="微软雅黑" pitchFamily="34" charset="-122"/>
              <a:ea typeface="微软雅黑" pitchFamily="34" charset="-122"/>
            </a:endParaRPr>
          </a:p>
          <a:p>
            <a:pPr fontAlgn="base"/>
            <a:r>
              <a:rPr lang="zh-CN" altLang="en-US" dirty="0" smtClean="0"/>
              <a:t>参考网站：</a:t>
            </a:r>
            <a:r>
              <a:rPr lang="zh-CN" altLang="en-US" dirty="0" smtClean="0">
                <a:hlinkClick r:id="rId2"/>
              </a:rPr>
              <a:t>开课吧</a:t>
            </a:r>
            <a:r>
              <a:rPr lang="zh-CN" altLang="en-US" dirty="0" smtClean="0"/>
              <a:t>，</a:t>
            </a:r>
            <a:r>
              <a:rPr lang="zh-CN" altLang="en-US" dirty="0" smtClean="0">
                <a:hlinkClick r:id="rId3"/>
              </a:rPr>
              <a:t>慕课网</a:t>
            </a:r>
            <a:r>
              <a:rPr lang="zh-CN" altLang="en-US" dirty="0" smtClean="0"/>
              <a:t>，</a:t>
            </a:r>
            <a:r>
              <a:rPr lang="en-US" altLang="zh-CN" dirty="0" smtClean="0">
                <a:hlinkClick r:id="rId4"/>
              </a:rPr>
              <a:t>Android</a:t>
            </a:r>
            <a:r>
              <a:rPr lang="zh-CN" altLang="en-US" dirty="0">
                <a:hlinkClick r:id="rId4"/>
              </a:rPr>
              <a:t>应用程序</a:t>
            </a:r>
            <a:r>
              <a:rPr lang="zh-CN" altLang="en-US" dirty="0" smtClean="0">
                <a:hlinkClick r:id="rId4"/>
              </a:rPr>
              <a:t>设计</a:t>
            </a:r>
            <a:r>
              <a:rPr lang="en-US" altLang="zh-CN" dirty="0"/>
              <a:t>(</a:t>
            </a:r>
            <a:r>
              <a:rPr lang="zh-CN" altLang="en-US" dirty="0" smtClean="0"/>
              <a:t>上海</a:t>
            </a:r>
            <a:r>
              <a:rPr lang="zh-CN" altLang="en-US" dirty="0"/>
              <a:t>电子信息职业技术</a:t>
            </a:r>
            <a:r>
              <a:rPr lang="zh-CN" altLang="en-US" dirty="0" smtClean="0"/>
              <a:t>学院</a:t>
            </a:r>
            <a:r>
              <a:rPr lang="en-US" altLang="zh-CN" dirty="0"/>
              <a:t>)</a:t>
            </a:r>
            <a:r>
              <a:rPr lang="zh-CN" altLang="en-US" dirty="0" smtClean="0"/>
              <a:t>等</a:t>
            </a:r>
            <a:endParaRPr lang="en-US" altLang="zh-CN" dirty="0" smtClean="0"/>
          </a:p>
          <a:p>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pPr lvl="1"/>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3256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第一</a:t>
            </a:r>
            <a:r>
              <a:rPr lang="zh-CN" altLang="en-US" dirty="0" smtClean="0">
                <a:latin typeface="微软雅黑" pitchFamily="34" charset="-122"/>
                <a:ea typeface="微软雅黑" pitchFamily="34" charset="-122"/>
              </a:rPr>
              <a:t>期模块</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用户中心</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67544" y="1139513"/>
            <a:ext cx="6120680" cy="5601855"/>
          </a:xfrm>
        </p:spPr>
        <p:txBody>
          <a:bodyPr>
            <a:normAutofit fontScale="85000" lnSpcReduction="20000"/>
          </a:bodyPr>
          <a:lstStyle/>
          <a:p>
            <a:r>
              <a:rPr lang="zh-CN" altLang="en-US" dirty="0" smtClean="0">
                <a:latin typeface="微软雅黑" pitchFamily="34" charset="-122"/>
                <a:ea typeface="微软雅黑" pitchFamily="34" charset="-122"/>
              </a:rPr>
              <a:t>用户中心</a:t>
            </a:r>
            <a:endParaRPr lang="en-US" altLang="zh-CN" dirty="0" smtClean="0">
              <a:latin typeface="微软雅黑" pitchFamily="34" charset="-122"/>
              <a:ea typeface="微软雅黑" pitchFamily="34" charset="-122"/>
            </a:endParaRPr>
          </a:p>
          <a:p>
            <a:pPr lvl="1"/>
            <a:r>
              <a:rPr lang="zh-CN" altLang="en-US" dirty="0" smtClean="0"/>
              <a:t>用户基本信息（分学生和教师</a:t>
            </a:r>
            <a:r>
              <a:rPr lang="zh-CN" altLang="en-US" dirty="0" smtClean="0"/>
              <a:t>）</a:t>
            </a:r>
            <a:endParaRPr lang="en-US" altLang="zh-CN" dirty="0" smtClean="0"/>
          </a:p>
          <a:p>
            <a:pPr lvl="2"/>
            <a:r>
              <a:rPr lang="zh-CN" altLang="en-US" dirty="0" smtClean="0"/>
              <a:t>用户头像</a:t>
            </a:r>
            <a:endParaRPr lang="en-US" altLang="zh-CN" dirty="0" smtClean="0"/>
          </a:p>
          <a:p>
            <a:pPr lvl="2"/>
            <a:r>
              <a:rPr lang="zh-CN" altLang="en-US" dirty="0"/>
              <a:t>用户名</a:t>
            </a:r>
            <a:endParaRPr lang="en-US" altLang="zh-CN" dirty="0" smtClean="0"/>
          </a:p>
          <a:p>
            <a:pPr lvl="2"/>
            <a:r>
              <a:rPr lang="zh-CN" altLang="en-US" dirty="0" smtClean="0"/>
              <a:t>姓名</a:t>
            </a:r>
            <a:endParaRPr lang="en-US" altLang="zh-CN" dirty="0" smtClean="0"/>
          </a:p>
          <a:p>
            <a:pPr lvl="2"/>
            <a:r>
              <a:rPr lang="zh-CN" altLang="en-US" dirty="0"/>
              <a:t>学生</a:t>
            </a:r>
            <a:endParaRPr lang="en-US" altLang="zh-CN" dirty="0" smtClean="0"/>
          </a:p>
          <a:p>
            <a:pPr lvl="3"/>
            <a:r>
              <a:rPr lang="zh-CN" altLang="en-US" dirty="0"/>
              <a:t>学</a:t>
            </a:r>
            <a:r>
              <a:rPr lang="zh-CN" altLang="en-US" dirty="0" smtClean="0"/>
              <a:t>号</a:t>
            </a:r>
            <a:endParaRPr lang="en-US" altLang="zh-CN" dirty="0" smtClean="0"/>
          </a:p>
          <a:p>
            <a:pPr lvl="3"/>
            <a:r>
              <a:rPr lang="zh-CN" altLang="en-US" dirty="0" smtClean="0"/>
              <a:t>班级</a:t>
            </a:r>
            <a:endParaRPr lang="en-US" altLang="zh-CN" dirty="0" smtClean="0"/>
          </a:p>
          <a:p>
            <a:pPr lvl="3"/>
            <a:r>
              <a:rPr lang="zh-CN" altLang="en-US" dirty="0" smtClean="0"/>
              <a:t>年级</a:t>
            </a:r>
            <a:endParaRPr lang="en-US" altLang="zh-CN" dirty="0" smtClean="0"/>
          </a:p>
          <a:p>
            <a:pPr lvl="3"/>
            <a:r>
              <a:rPr lang="zh-CN" altLang="en-US" dirty="0" smtClean="0"/>
              <a:t>专业</a:t>
            </a:r>
            <a:endParaRPr lang="en-US" altLang="zh-CN" dirty="0" smtClean="0"/>
          </a:p>
          <a:p>
            <a:pPr lvl="2"/>
            <a:r>
              <a:rPr lang="zh-CN" altLang="en-US" dirty="0" smtClean="0"/>
              <a:t>教师</a:t>
            </a:r>
            <a:endParaRPr lang="en-US" altLang="zh-CN" dirty="0" smtClean="0"/>
          </a:p>
          <a:p>
            <a:pPr lvl="3"/>
            <a:r>
              <a:rPr lang="zh-CN" altLang="en-US" dirty="0" smtClean="0"/>
              <a:t>工号</a:t>
            </a:r>
            <a:endParaRPr lang="en-US" altLang="zh-CN" dirty="0" smtClean="0"/>
          </a:p>
          <a:p>
            <a:pPr lvl="3"/>
            <a:r>
              <a:rPr lang="zh-CN" altLang="en-US" dirty="0"/>
              <a:t>院系</a:t>
            </a:r>
            <a:endParaRPr lang="en-US" altLang="zh-CN" dirty="0" smtClean="0"/>
          </a:p>
          <a:p>
            <a:pPr lvl="3"/>
            <a:r>
              <a:rPr lang="zh-CN" altLang="en-US" dirty="0"/>
              <a:t>所</a:t>
            </a:r>
            <a:r>
              <a:rPr lang="zh-CN" altLang="en-US" dirty="0" smtClean="0"/>
              <a:t>教课程（只列平台中和教师相关的课程）</a:t>
            </a:r>
            <a:endParaRPr lang="en-US" altLang="zh-CN" dirty="0" smtClean="0"/>
          </a:p>
          <a:p>
            <a:pPr lvl="1"/>
            <a:r>
              <a:rPr lang="zh-CN" altLang="en-US" dirty="0" smtClean="0"/>
              <a:t>账号管理</a:t>
            </a:r>
            <a:endParaRPr lang="en-US" altLang="zh-CN" dirty="0" smtClean="0"/>
          </a:p>
          <a:p>
            <a:pPr lvl="2"/>
            <a:r>
              <a:rPr lang="zh-CN" altLang="en-US" dirty="0" smtClean="0"/>
              <a:t>密码修改</a:t>
            </a:r>
            <a:endParaRPr lang="en-US" altLang="zh-CN" dirty="0"/>
          </a:p>
          <a:p>
            <a:pPr lvl="2"/>
            <a:r>
              <a:rPr lang="zh-CN" altLang="en-US" dirty="0" smtClean="0"/>
              <a:t>头像修改</a:t>
            </a:r>
            <a:endParaRPr lang="en-US" altLang="zh-CN" dirty="0" smtClean="0"/>
          </a:p>
          <a:p>
            <a:pPr lvl="1"/>
            <a:r>
              <a:rPr lang="zh-CN" altLang="en-US" dirty="0" smtClean="0"/>
              <a:t>学习信息</a:t>
            </a:r>
            <a:endParaRPr lang="en-US" altLang="zh-CN" dirty="0" smtClean="0"/>
          </a:p>
          <a:p>
            <a:pPr lvl="2"/>
            <a:r>
              <a:rPr lang="zh-CN" altLang="en-US" dirty="0" smtClean="0"/>
              <a:t>已选择学习的课程</a:t>
            </a:r>
            <a:endParaRPr lang="en-US" altLang="zh-CN" dirty="0" smtClean="0"/>
          </a:p>
          <a:p>
            <a:pPr lvl="2"/>
            <a:r>
              <a:rPr lang="zh-CN" altLang="en-US" dirty="0" smtClean="0"/>
              <a:t>已选择学习的实训案例</a:t>
            </a:r>
            <a:endParaRPr lang="en-US" altLang="zh-CN" dirty="0" smtClean="0"/>
          </a:p>
          <a:p>
            <a:pPr lvl="2"/>
            <a:r>
              <a:rPr lang="zh-CN" altLang="en-US" dirty="0" smtClean="0"/>
              <a:t>课程的学习进度（百分比）</a:t>
            </a:r>
            <a:endParaRPr lang="en-US" altLang="zh-CN" dirty="0" smtClean="0"/>
          </a:p>
          <a:p>
            <a:pPr lvl="2"/>
            <a:r>
              <a:rPr lang="zh-CN" altLang="en-US" dirty="0"/>
              <a:t>实</a:t>
            </a:r>
            <a:r>
              <a:rPr lang="zh-CN" altLang="en-US" dirty="0" smtClean="0"/>
              <a:t>训案例的学习进度（百分比）</a:t>
            </a:r>
            <a:endParaRPr lang="en-US" altLang="zh-CN" dirty="0" smtClean="0"/>
          </a:p>
          <a:p>
            <a:pPr lvl="2"/>
            <a:r>
              <a:rPr lang="zh-CN" altLang="en-US" dirty="0" smtClean="0"/>
              <a:t>继续学习：点选进度直接跳转到学习画面</a:t>
            </a:r>
            <a:endParaRPr lang="en-US" altLang="zh-CN" dirty="0" smtClean="0"/>
          </a:p>
          <a:p>
            <a:pPr marL="914400" lvl="2" indent="0">
              <a:buNone/>
            </a:pPr>
            <a:endParaRPr lang="en-US" altLang="zh-CN" dirty="0" smtClean="0"/>
          </a:p>
          <a:p>
            <a:pPr lvl="2"/>
            <a:endParaRPr lang="en-US" altLang="zh-CN" dirty="0" smtClean="0"/>
          </a:p>
          <a:p>
            <a:pPr lvl="1"/>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pPr marL="0" indent="0">
              <a:buNone/>
            </a:pP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997616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第一</a:t>
            </a:r>
            <a:r>
              <a:rPr lang="zh-CN" altLang="en-US" dirty="0" smtClean="0">
                <a:latin typeface="微软雅黑" pitchFamily="34" charset="-122"/>
                <a:ea typeface="微软雅黑" pitchFamily="34" charset="-122"/>
              </a:rPr>
              <a:t>期模块</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在线课堂</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smtClean="0">
                <a:latin typeface="微软雅黑" pitchFamily="34" charset="-122"/>
                <a:ea typeface="微软雅黑" pitchFamily="34" charset="-122"/>
              </a:rPr>
              <a:t>在线课堂</a:t>
            </a:r>
            <a:endParaRPr lang="en-US" altLang="zh-CN" dirty="0" smtClean="0">
              <a:latin typeface="微软雅黑" pitchFamily="34" charset="-122"/>
              <a:ea typeface="微软雅黑" pitchFamily="34" charset="-122"/>
            </a:endParaRPr>
          </a:p>
          <a:p>
            <a:pPr lvl="1"/>
            <a:r>
              <a:rPr lang="zh-CN" altLang="en-US" dirty="0" smtClean="0"/>
              <a:t>课程展示：</a:t>
            </a:r>
            <a:endParaRPr lang="en-US" altLang="zh-CN" dirty="0" smtClean="0"/>
          </a:p>
          <a:p>
            <a:pPr lvl="2"/>
            <a:r>
              <a:rPr lang="zh-CN" altLang="en-US" dirty="0" smtClean="0">
                <a:latin typeface="微软雅黑" pitchFamily="34" charset="-122"/>
                <a:ea typeface="微软雅黑" pitchFamily="34" charset="-122"/>
              </a:rPr>
              <a:t>课程介绍</a:t>
            </a:r>
            <a:endParaRPr lang="en-US" altLang="zh-CN" dirty="0" smtClean="0">
              <a:latin typeface="微软雅黑" pitchFamily="34" charset="-122"/>
              <a:ea typeface="微软雅黑" pitchFamily="34" charset="-122"/>
            </a:endParaRPr>
          </a:p>
          <a:p>
            <a:pPr lvl="2"/>
            <a:r>
              <a:rPr lang="zh-CN" altLang="en-US" dirty="0" smtClean="0"/>
              <a:t>课程大纲</a:t>
            </a:r>
            <a:endParaRPr lang="en-US" altLang="zh-CN" dirty="0" smtClean="0"/>
          </a:p>
          <a:p>
            <a:pPr lvl="2"/>
            <a:r>
              <a:rPr lang="zh-CN" altLang="en-US" dirty="0" smtClean="0">
                <a:latin typeface="微软雅黑" pitchFamily="34" charset="-122"/>
                <a:ea typeface="微软雅黑" pitchFamily="34" charset="-122"/>
              </a:rPr>
              <a:t>课程预览</a:t>
            </a:r>
            <a:r>
              <a:rPr lang="zh-CN" altLang="en-US" dirty="0"/>
              <a:t>视频</a:t>
            </a:r>
            <a:endParaRPr lang="en-US" altLang="zh-CN" dirty="0" smtClean="0">
              <a:latin typeface="微软雅黑" pitchFamily="34" charset="-122"/>
              <a:ea typeface="微软雅黑" pitchFamily="34" charset="-122"/>
            </a:endParaRPr>
          </a:p>
          <a:p>
            <a:pPr lvl="2"/>
            <a:r>
              <a:rPr lang="zh-CN" altLang="en-US" dirty="0" smtClean="0"/>
              <a:t>课程所包含的资源说明</a:t>
            </a:r>
            <a:endParaRPr lang="en-US" altLang="zh-CN" dirty="0" smtClean="0"/>
          </a:p>
          <a:p>
            <a:pPr lvl="3"/>
            <a:r>
              <a:rPr lang="zh-CN" altLang="en-US" dirty="0" smtClean="0"/>
              <a:t>电子课件</a:t>
            </a:r>
            <a:endParaRPr lang="en-US" altLang="zh-CN" dirty="0" smtClean="0"/>
          </a:p>
          <a:p>
            <a:pPr lvl="3"/>
            <a:r>
              <a:rPr lang="zh-CN" altLang="en-US" dirty="0" smtClean="0"/>
              <a:t>电子教材</a:t>
            </a:r>
            <a:endParaRPr lang="en-US" altLang="zh-CN" dirty="0" smtClean="0"/>
          </a:p>
          <a:p>
            <a:pPr lvl="3"/>
            <a:r>
              <a:rPr lang="zh-CN" altLang="en-US" dirty="0" smtClean="0"/>
              <a:t>例题</a:t>
            </a:r>
            <a:endParaRPr lang="en-US" altLang="zh-CN" dirty="0" smtClean="0"/>
          </a:p>
          <a:p>
            <a:pPr lvl="3"/>
            <a:r>
              <a:rPr lang="zh-CN" altLang="en-US" dirty="0" smtClean="0"/>
              <a:t>习题</a:t>
            </a:r>
            <a:endParaRPr lang="en-US" altLang="zh-CN" dirty="0" smtClean="0"/>
          </a:p>
          <a:p>
            <a:pPr lvl="3"/>
            <a:r>
              <a:rPr lang="zh-CN" altLang="en-US" dirty="0" smtClean="0"/>
              <a:t>教学视频</a:t>
            </a:r>
            <a:endParaRPr lang="en-US" altLang="zh-CN" dirty="0" smtClean="0"/>
          </a:p>
          <a:p>
            <a:pPr lvl="3"/>
            <a:r>
              <a:rPr lang="zh-CN" altLang="en-US" dirty="0" smtClean="0"/>
              <a:t>演示案例</a:t>
            </a:r>
            <a:endParaRPr lang="en-US" altLang="zh-CN" dirty="0" smtClean="0"/>
          </a:p>
          <a:p>
            <a:pPr lvl="2"/>
            <a:r>
              <a:rPr lang="zh-CN" altLang="en-US" dirty="0" smtClean="0"/>
              <a:t>在线选课</a:t>
            </a:r>
            <a:endParaRPr lang="en-US" altLang="zh-CN" dirty="0" smtClean="0"/>
          </a:p>
          <a:p>
            <a:pPr lvl="2"/>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pPr marL="0" indent="0">
              <a:buNone/>
            </a:pPr>
            <a:endParaRPr lang="zh-CN" altLang="en-US" dirty="0">
              <a:latin typeface="微软雅黑" pitchFamily="34" charset="-122"/>
              <a:ea typeface="微软雅黑" pitchFamily="34" charset="-122"/>
            </a:endParaRPr>
          </a:p>
        </p:txBody>
      </p:sp>
      <p:pic>
        <p:nvPicPr>
          <p:cNvPr id="4" name="图片 3" descr="C:\Users\sh\AppData\Roaming\Tencent\Users\17933074\QQ\WinTemp\RichOle\0%A`TOS381_F8BJVFQ`ORPD.jpg">
            <a:hlinkClick r:id="rId2"/>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0583" y="1844824"/>
            <a:ext cx="4884840" cy="3312368"/>
          </a:xfrm>
          <a:prstGeom prst="rect">
            <a:avLst/>
          </a:prstGeom>
          <a:noFill/>
          <a:ln>
            <a:noFill/>
          </a:ln>
        </p:spPr>
      </p:pic>
    </p:spTree>
    <p:extLst>
      <p:ext uri="{BB962C8B-B14F-4D97-AF65-F5344CB8AC3E}">
        <p14:creationId xmlns:p14="http://schemas.microsoft.com/office/powerpoint/2010/main" val="3891461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第一</a:t>
            </a:r>
            <a:r>
              <a:rPr lang="zh-CN" altLang="en-US" dirty="0" smtClean="0">
                <a:latin typeface="微软雅黑" pitchFamily="34" charset="-122"/>
                <a:ea typeface="微软雅黑" pitchFamily="34" charset="-122"/>
              </a:rPr>
              <a:t>期模块</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在线课堂</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微软雅黑" pitchFamily="34" charset="-122"/>
                <a:ea typeface="微软雅黑" pitchFamily="34" charset="-122"/>
              </a:rPr>
              <a:t>在线课堂</a:t>
            </a:r>
            <a:endParaRPr lang="en-US" altLang="zh-CN" dirty="0" smtClean="0">
              <a:latin typeface="微软雅黑" pitchFamily="34" charset="-122"/>
              <a:ea typeface="微软雅黑" pitchFamily="34" charset="-122"/>
            </a:endParaRPr>
          </a:p>
          <a:p>
            <a:pPr lvl="1"/>
            <a:r>
              <a:rPr lang="zh-CN" altLang="en-US" dirty="0" smtClean="0"/>
              <a:t>课程体系划分：按照体系分类</a:t>
            </a:r>
            <a:endParaRPr lang="en-US" altLang="zh-CN" dirty="0" smtClean="0"/>
          </a:p>
          <a:p>
            <a:pPr lvl="1"/>
            <a:r>
              <a:rPr lang="zh-CN" altLang="en-US" dirty="0" smtClean="0"/>
              <a:t>课程</a:t>
            </a:r>
            <a:r>
              <a:rPr lang="zh-CN" altLang="en-US" dirty="0"/>
              <a:t>划分</a:t>
            </a:r>
            <a:r>
              <a:rPr lang="zh-CN" altLang="en-US" dirty="0" smtClean="0"/>
              <a:t>：学历内、第二课堂及</a:t>
            </a:r>
            <a:r>
              <a:rPr lang="zh-CN" altLang="en-US" dirty="0"/>
              <a:t>进阶三个阶段</a:t>
            </a:r>
            <a:endParaRPr lang="en-US" altLang="zh-CN" dirty="0"/>
          </a:p>
          <a:p>
            <a:pPr lvl="2"/>
            <a:r>
              <a:rPr lang="zh-CN" altLang="en-US" dirty="0"/>
              <a:t>学历内课程为课堂中学习的课程</a:t>
            </a:r>
            <a:endParaRPr lang="en-US" altLang="zh-CN" dirty="0"/>
          </a:p>
          <a:p>
            <a:pPr lvl="2"/>
            <a:r>
              <a:rPr lang="zh-CN" altLang="en-US" dirty="0"/>
              <a:t>第二课堂课程为课堂中不教，但是需要</a:t>
            </a:r>
            <a:r>
              <a:rPr lang="zh-CN" altLang="en-US" dirty="0" smtClean="0"/>
              <a:t>学生自学掌握的</a:t>
            </a:r>
            <a:r>
              <a:rPr lang="zh-CN" altLang="en-US" dirty="0"/>
              <a:t>课程</a:t>
            </a:r>
            <a:endParaRPr lang="en-US" altLang="zh-CN" dirty="0"/>
          </a:p>
          <a:p>
            <a:pPr lvl="2"/>
            <a:r>
              <a:rPr lang="zh-CN" altLang="en-US" dirty="0"/>
              <a:t>进阶课程为对于一部分有兴趣也有能力的学生进一步提高自身技术水平的</a:t>
            </a:r>
            <a:r>
              <a:rPr lang="zh-CN" altLang="en-US" dirty="0" smtClean="0"/>
              <a:t>课程</a:t>
            </a:r>
            <a:endParaRPr lang="en-US" altLang="zh-CN" dirty="0" smtClean="0"/>
          </a:p>
          <a:p>
            <a:pPr lvl="1"/>
            <a:r>
              <a:rPr lang="zh-CN" altLang="en-US" dirty="0" smtClean="0"/>
              <a:t>课程选择方式：</a:t>
            </a:r>
            <a:endParaRPr lang="en-US" altLang="zh-CN" dirty="0" smtClean="0"/>
          </a:p>
          <a:p>
            <a:pPr lvl="2"/>
            <a:r>
              <a:rPr lang="zh-CN" altLang="en-US" dirty="0" smtClean="0"/>
              <a:t>先选择课程体系</a:t>
            </a:r>
            <a:endParaRPr lang="en-US" altLang="zh-CN" dirty="0" smtClean="0"/>
          </a:p>
          <a:p>
            <a:pPr lvl="2"/>
            <a:r>
              <a:rPr lang="zh-CN" altLang="en-US" dirty="0"/>
              <a:t>再</a:t>
            </a:r>
            <a:r>
              <a:rPr lang="zh-CN" altLang="en-US" dirty="0" smtClean="0"/>
              <a:t>选择课程，后选择章</a:t>
            </a:r>
            <a:endParaRPr lang="en-US" altLang="zh-CN" dirty="0" smtClean="0"/>
          </a:p>
          <a:p>
            <a:pPr lvl="2"/>
            <a:r>
              <a:rPr lang="zh-CN" altLang="en-US" dirty="0" smtClean="0"/>
              <a:t>章画面中，节与知识点以树状形式展示，供学生点选学习</a:t>
            </a:r>
            <a:endParaRPr lang="en-US" altLang="zh-CN" dirty="0" smtClean="0"/>
          </a:p>
          <a:p>
            <a:pPr lvl="2"/>
            <a:r>
              <a:rPr lang="zh-CN" altLang="en-US" dirty="0"/>
              <a:t>点</a:t>
            </a:r>
            <a:r>
              <a:rPr lang="zh-CN" altLang="en-US" dirty="0" smtClean="0"/>
              <a:t>选知道点需要能跳转到对应的</a:t>
            </a:r>
            <a:r>
              <a:rPr lang="en-US" altLang="zh-CN" dirty="0" err="1" smtClean="0"/>
              <a:t>ppt</a:t>
            </a:r>
            <a:r>
              <a:rPr lang="zh-CN" altLang="en-US" dirty="0" smtClean="0"/>
              <a:t>页面</a:t>
            </a:r>
            <a:endParaRPr lang="en-US" altLang="zh-CN" dirty="0"/>
          </a:p>
          <a:p>
            <a:pPr lvl="1"/>
            <a:r>
              <a:rPr lang="zh-CN" altLang="en-US" dirty="0"/>
              <a:t>以网页形式</a:t>
            </a:r>
            <a:r>
              <a:rPr lang="zh-CN" altLang="en-US" dirty="0" smtClean="0"/>
              <a:t>展示授课</a:t>
            </a:r>
            <a:r>
              <a:rPr lang="en-US" altLang="zh-CN" dirty="0" smtClean="0"/>
              <a:t>PPT</a:t>
            </a:r>
            <a:r>
              <a:rPr lang="zh-CN" altLang="en-US" dirty="0"/>
              <a:t>，供学生</a:t>
            </a:r>
            <a:r>
              <a:rPr lang="zh-CN" altLang="en-US" dirty="0" smtClean="0"/>
              <a:t>自主学习</a:t>
            </a:r>
            <a:endParaRPr lang="en-US" altLang="zh-CN" dirty="0" smtClean="0"/>
          </a:p>
          <a:p>
            <a:pPr lvl="1"/>
            <a:r>
              <a:rPr lang="zh-CN" altLang="en-US" dirty="0"/>
              <a:t>学生可以下载</a:t>
            </a:r>
            <a:r>
              <a:rPr lang="zh-CN" altLang="en-US" dirty="0" smtClean="0"/>
              <a:t>对应章和节的</a:t>
            </a:r>
            <a:r>
              <a:rPr lang="zh-CN" altLang="en-US" dirty="0"/>
              <a:t>资源文档，包括（源码、文档等</a:t>
            </a:r>
            <a:r>
              <a:rPr lang="zh-CN" altLang="en-US" dirty="0" smtClean="0"/>
              <a:t>）</a:t>
            </a:r>
            <a:endParaRPr lang="en-US" altLang="zh-CN" dirty="0"/>
          </a:p>
          <a:p>
            <a:pPr lvl="1"/>
            <a:r>
              <a:rPr lang="zh-CN" altLang="en-US" dirty="0" smtClean="0"/>
              <a:t>学生</a:t>
            </a:r>
            <a:r>
              <a:rPr lang="zh-CN" altLang="en-US" dirty="0"/>
              <a:t>可以在线</a:t>
            </a:r>
            <a:r>
              <a:rPr lang="zh-CN" altLang="en-US" dirty="0" smtClean="0"/>
              <a:t>观看对应知识点的视频</a:t>
            </a:r>
            <a:r>
              <a:rPr lang="zh-CN" altLang="en-US" dirty="0"/>
              <a:t>等各种</a:t>
            </a:r>
            <a:r>
              <a:rPr lang="zh-CN" altLang="en-US" dirty="0" smtClean="0"/>
              <a:t>资源</a:t>
            </a:r>
            <a:endParaRPr lang="en-US" altLang="zh-CN" dirty="0" smtClean="0">
              <a:latin typeface="微软雅黑" pitchFamily="34" charset="-122"/>
              <a:ea typeface="微软雅黑" pitchFamily="34" charset="-122"/>
            </a:endParaRPr>
          </a:p>
          <a:p>
            <a:pPr lvl="1"/>
            <a:r>
              <a:rPr lang="zh-CN" altLang="en-US" dirty="0" smtClean="0"/>
              <a:t>学习记录</a:t>
            </a:r>
            <a:endParaRPr lang="en-US" altLang="zh-CN" dirty="0" smtClean="0"/>
          </a:p>
          <a:p>
            <a:pPr lvl="2"/>
            <a:r>
              <a:rPr lang="zh-CN" altLang="en-US" dirty="0" smtClean="0"/>
              <a:t>记录学生的学习轨迹</a:t>
            </a:r>
            <a:endParaRPr lang="en-US" altLang="zh-CN" dirty="0" smtClean="0"/>
          </a:p>
          <a:p>
            <a:pPr lvl="2"/>
            <a:r>
              <a:rPr lang="zh-CN" altLang="en-US" dirty="0" smtClean="0"/>
              <a:t>统计学生的课程学习完成度</a:t>
            </a:r>
            <a:endParaRPr lang="en-US" altLang="zh-CN" dirty="0" smtClean="0"/>
          </a:p>
          <a:p>
            <a:pPr marL="457200" lvl="1" indent="0">
              <a:buNone/>
            </a:pPr>
            <a:endParaRPr lang="en-US" altLang="zh-CN" dirty="0" smtClean="0">
              <a:latin typeface="微软雅黑" pitchFamily="34" charset="-122"/>
              <a:ea typeface="微软雅黑" pitchFamily="34" charset="-122"/>
            </a:endParaRPr>
          </a:p>
          <a:p>
            <a:pPr marL="0" indent="0">
              <a:buNone/>
            </a:pP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580908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第一</a:t>
            </a:r>
            <a:r>
              <a:rPr lang="zh-CN" altLang="en-US" dirty="0" smtClean="0">
                <a:latin typeface="微软雅黑" pitchFamily="34" charset="-122"/>
                <a:ea typeface="微软雅黑" pitchFamily="34" charset="-122"/>
              </a:rPr>
              <a:t>期模块</a:t>
            </a:r>
            <a:r>
              <a:rPr lang="en-US" altLang="zh-CN" dirty="0"/>
              <a:t>-</a:t>
            </a:r>
            <a:r>
              <a:rPr lang="zh-CN" altLang="en-US" dirty="0"/>
              <a:t>在线课堂</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smtClean="0">
                <a:latin typeface="微软雅黑" pitchFamily="34" charset="-122"/>
                <a:ea typeface="微软雅黑" pitchFamily="34" charset="-122"/>
              </a:rPr>
              <a:t>在线课堂</a:t>
            </a:r>
            <a:endParaRPr lang="en-US" altLang="zh-CN" dirty="0"/>
          </a:p>
          <a:p>
            <a:pPr lvl="1"/>
            <a:r>
              <a:rPr lang="zh-CN" altLang="en-US" dirty="0" smtClean="0"/>
              <a:t>单元测试</a:t>
            </a:r>
            <a:endParaRPr lang="en-US" altLang="zh-CN" dirty="0" smtClean="0"/>
          </a:p>
          <a:p>
            <a:pPr lvl="2"/>
            <a:r>
              <a:rPr lang="zh-CN" altLang="en-US" dirty="0" smtClean="0"/>
              <a:t>每一节有一个小型的单元测试</a:t>
            </a:r>
            <a:endParaRPr lang="en-US" altLang="zh-CN" dirty="0" smtClean="0"/>
          </a:p>
          <a:p>
            <a:pPr lvl="2"/>
            <a:r>
              <a:rPr lang="zh-CN" altLang="en-US" dirty="0" smtClean="0"/>
              <a:t>题型只有：填空、选择、是非</a:t>
            </a:r>
            <a:endParaRPr lang="en-US" altLang="zh-CN" dirty="0" smtClean="0"/>
          </a:p>
          <a:p>
            <a:pPr lvl="2"/>
            <a:r>
              <a:rPr lang="zh-CN" altLang="en-US" dirty="0" smtClean="0"/>
              <a:t>学生在线答题</a:t>
            </a:r>
            <a:endParaRPr lang="en-US" altLang="zh-CN" dirty="0" smtClean="0"/>
          </a:p>
          <a:p>
            <a:pPr lvl="2"/>
            <a:r>
              <a:rPr lang="zh-CN" altLang="en-US" dirty="0" smtClean="0"/>
              <a:t>答题结束即自动批改</a:t>
            </a:r>
            <a:endParaRPr lang="en-US" altLang="zh-CN" dirty="0" smtClean="0"/>
          </a:p>
          <a:p>
            <a:pPr lvl="2"/>
            <a:r>
              <a:rPr lang="zh-CN" altLang="en-US" dirty="0" smtClean="0"/>
              <a:t>对于答错的题，系统会给出正确答案</a:t>
            </a:r>
            <a:endParaRPr lang="en-US" altLang="zh-CN" dirty="0"/>
          </a:p>
          <a:p>
            <a:pPr lvl="2"/>
            <a:r>
              <a:rPr lang="zh-CN" altLang="en-US" dirty="0" smtClean="0"/>
              <a:t>成绩会记录到个人学习进度中，并可在章节列表中看到</a:t>
            </a:r>
            <a:endParaRPr lang="en-US" altLang="zh-CN" dirty="0" smtClean="0"/>
          </a:p>
          <a:p>
            <a:pPr lvl="1"/>
            <a:r>
              <a:rPr lang="zh-CN" altLang="en-US" dirty="0" smtClean="0"/>
              <a:t>参考资料</a:t>
            </a:r>
            <a:endParaRPr lang="en-US" altLang="zh-CN" dirty="0" smtClean="0"/>
          </a:p>
          <a:p>
            <a:pPr lvl="2"/>
            <a:r>
              <a:rPr lang="zh-CN" altLang="en-US" dirty="0" smtClean="0"/>
              <a:t>参考资料网站：点击即跳转到相关网站</a:t>
            </a:r>
            <a:endParaRPr lang="en-US" altLang="zh-CN" dirty="0" smtClean="0"/>
          </a:p>
          <a:p>
            <a:pPr lvl="2"/>
            <a:r>
              <a:rPr lang="zh-CN" altLang="en-US" dirty="0" smtClean="0"/>
              <a:t>相关课程书籍</a:t>
            </a:r>
            <a:endParaRPr lang="en-US" altLang="zh-CN" dirty="0" smtClean="0"/>
          </a:p>
          <a:p>
            <a:pPr lvl="1"/>
            <a:r>
              <a:rPr lang="zh-CN" altLang="en-US" dirty="0" smtClean="0"/>
              <a:t>实训资源：</a:t>
            </a:r>
            <a:r>
              <a:rPr lang="zh-CN" altLang="en-US" dirty="0" smtClean="0">
                <a:latin typeface="微软雅黑" pitchFamily="34" charset="-122"/>
                <a:ea typeface="微软雅黑" pitchFamily="34" charset="-122"/>
              </a:rPr>
              <a:t>点击即跳转到与课程相关的实训案例</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592222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3076</TotalTime>
  <Words>1862</Words>
  <Application>Microsoft Office PowerPoint</Application>
  <PresentationFormat>全屏显示(4:3)</PresentationFormat>
  <Paragraphs>383</Paragraphs>
  <Slides>24</Slides>
  <Notes>1</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在线教学平台需求</vt:lpstr>
      <vt:lpstr>平台阶段及功能</vt:lpstr>
      <vt:lpstr>平台阶段及功能</vt:lpstr>
      <vt:lpstr>平台架构</vt:lpstr>
      <vt:lpstr>第一期平台定位</vt:lpstr>
      <vt:lpstr>第一期模块-用户中心</vt:lpstr>
      <vt:lpstr>第一期模块-在线课堂</vt:lpstr>
      <vt:lpstr>第一期模块-在线课堂</vt:lpstr>
      <vt:lpstr>第一期模块-在线课堂</vt:lpstr>
      <vt:lpstr>第一期模块-在线课堂</vt:lpstr>
      <vt:lpstr>第一期模块-在线课堂</vt:lpstr>
      <vt:lpstr>第一期模块-实训中心</vt:lpstr>
      <vt:lpstr>第一期模块-实训中心</vt:lpstr>
      <vt:lpstr>第一期模块-实训中心</vt:lpstr>
      <vt:lpstr>第一期模块-实训中心</vt:lpstr>
      <vt:lpstr>第一期模块-实训中心</vt:lpstr>
      <vt:lpstr>第一期模块-后台</vt:lpstr>
      <vt:lpstr>第一期模块-后台</vt:lpstr>
      <vt:lpstr>第一期模块-后台</vt:lpstr>
      <vt:lpstr>第一期模块-后台</vt:lpstr>
      <vt:lpstr>第一期模块-后台</vt:lpstr>
      <vt:lpstr>第一期模块-后台</vt:lpstr>
      <vt:lpstr>第一期模块-后台</vt:lpstr>
      <vt:lpstr>自建团队开发预算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Frank</dc:creator>
  <cp:lastModifiedBy>Terry Wang</cp:lastModifiedBy>
  <cp:revision>311</cp:revision>
  <dcterms:created xsi:type="dcterms:W3CDTF">2013-02-18T07:03:35Z</dcterms:created>
  <dcterms:modified xsi:type="dcterms:W3CDTF">2014-01-07T10:21:40Z</dcterms:modified>
</cp:coreProperties>
</file>