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587" r:id="rId2"/>
    <p:sldId id="698" r:id="rId3"/>
    <p:sldId id="712" r:id="rId4"/>
    <p:sldId id="713" r:id="rId5"/>
    <p:sldId id="700" r:id="rId6"/>
    <p:sldId id="732" r:id="rId7"/>
    <p:sldId id="714" r:id="rId8"/>
    <p:sldId id="715" r:id="rId9"/>
    <p:sldId id="726" r:id="rId10"/>
    <p:sldId id="702" r:id="rId11"/>
    <p:sldId id="716" r:id="rId12"/>
    <p:sldId id="704" r:id="rId13"/>
    <p:sldId id="705" r:id="rId14"/>
    <p:sldId id="711" r:id="rId15"/>
    <p:sldId id="717" r:id="rId16"/>
    <p:sldId id="720" r:id="rId17"/>
    <p:sldId id="707" r:id="rId18"/>
    <p:sldId id="722" r:id="rId19"/>
    <p:sldId id="719" r:id="rId20"/>
    <p:sldId id="723" r:id="rId21"/>
    <p:sldId id="725" r:id="rId22"/>
    <p:sldId id="724" r:id="rId23"/>
    <p:sldId id="721" r:id="rId24"/>
    <p:sldId id="708" r:id="rId25"/>
    <p:sldId id="729" r:id="rId26"/>
    <p:sldId id="709" r:id="rId27"/>
    <p:sldId id="727" r:id="rId28"/>
    <p:sldId id="728" r:id="rId29"/>
    <p:sldId id="730" r:id="rId30"/>
    <p:sldId id="584" r:id="rId31"/>
  </p:sldIdLst>
  <p:sldSz cx="12187238"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787" autoAdjust="0"/>
  </p:normalViewPr>
  <p:slideViewPr>
    <p:cSldViewPr>
      <p:cViewPr>
        <p:scale>
          <a:sx n="70" d="100"/>
          <a:sy n="70" d="100"/>
        </p:scale>
        <p:origin x="-636" y="354"/>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95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16BF8CA-3DBE-49EF-A7D1-73982AC519E4}" type="datetimeFigureOut">
              <a:rPr lang="zh-CN" altLang="en-US" smtClean="0"/>
              <a:pPr/>
              <a:t>2014/8/22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E97015-1702-4C7B-B3F2-1D18519D8C4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54752F-08FB-4FAC-869A-00125FCBA981}" type="datetimeFigureOut">
              <a:rPr lang="zh-CN" altLang="en-US" smtClean="0"/>
              <a:pPr/>
              <a:t>2014/8/22</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333B7C-1850-4EDE-84F0-DDE5E104CA5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4256E5-58AA-4F69-B75C-8500084CEBCD}" type="slidenum">
              <a:rPr lang="en-US" altLang="zh-CN"/>
              <a:pPr/>
              <a:t>22</a:t>
            </a:fld>
            <a:endParaRPr lang="en-US" altLang="zh-CN"/>
          </a:p>
        </p:txBody>
      </p:sp>
      <p:sp>
        <p:nvSpPr>
          <p:cNvPr id="2642946" name="Rectangle 2"/>
          <p:cNvSpPr>
            <a:spLocks noGrp="1" noRot="1" noChangeAspect="1" noChangeArrowheads="1" noTextEdit="1"/>
          </p:cNvSpPr>
          <p:nvPr>
            <p:ph type="sldImg"/>
          </p:nvPr>
        </p:nvSpPr>
        <p:spPr>
          <a:ln/>
        </p:spPr>
      </p:sp>
      <p:sp>
        <p:nvSpPr>
          <p:cNvPr id="264294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tLang="zh-CN" smtClean="0"/>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3A8A8DA-57E7-4363-8F84-1EC8B5449BE7}" type="slidenum">
              <a:rPr lang="en-US" altLang="zh-CN" smtClean="0"/>
              <a:pPr fontAlgn="base">
                <a:spcBef>
                  <a:spcPct val="0"/>
                </a:spcBef>
                <a:spcAft>
                  <a:spcPct val="0"/>
                </a:spcAft>
                <a:defRPr/>
              </a:pPr>
              <a:t>30</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043" y="2130426"/>
            <a:ext cx="10359152" cy="1470025"/>
          </a:xfrm>
          <a:prstGeom prst="rect">
            <a:avLst/>
          </a:prstGeom>
        </p:spPr>
        <p:txBody>
          <a:bodyPr>
            <a:noAutofit/>
          </a:bodyPr>
          <a:lstStyle>
            <a:lvl1pPr>
              <a:defRPr sz="5800" b="1">
                <a:latin typeface="+mj-ea"/>
                <a:ea typeface="+mj-ea"/>
                <a:cs typeface="Arial Unicode MS"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828086" y="3886200"/>
            <a:ext cx="8531067" cy="1752600"/>
          </a:xfrm>
        </p:spPr>
        <p:txBody>
          <a:bodyPr>
            <a:normAutofit/>
          </a:bodyPr>
          <a:lstStyle>
            <a:lvl1pPr marL="0" indent="0" algn="ctr">
              <a:buNone/>
              <a:defRPr sz="3600" b="1">
                <a:solidFill>
                  <a:schemeClr val="tx1"/>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pic>
        <p:nvPicPr>
          <p:cNvPr id="7" name="Picture 19" descr="Oracle_Wrkfo_Dev_wht"/>
          <p:cNvPicPr>
            <a:picLocks noChangeAspect="1" noChangeArrowheads="1"/>
          </p:cNvPicPr>
          <p:nvPr userDrawn="1"/>
        </p:nvPicPr>
        <p:blipFill>
          <a:blip r:embed="rId2" cstate="print"/>
          <a:srcRect/>
          <a:stretch>
            <a:fillRect/>
          </a:stretch>
        </p:blipFill>
        <p:spPr bwMode="auto">
          <a:xfrm>
            <a:off x="1" y="0"/>
            <a:ext cx="5234588" cy="11493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标题 1"/>
          <p:cNvSpPr txBox="1">
            <a:spLocks/>
          </p:cNvSpPr>
          <p:nvPr userDrawn="1"/>
        </p:nvSpPr>
        <p:spPr>
          <a:xfrm>
            <a:off x="911069" y="188641"/>
            <a:ext cx="11040453" cy="696913"/>
          </a:xfrm>
          <a:prstGeom prst="rect">
            <a:avLst/>
          </a:prstGeom>
        </p:spPr>
        <p:txBody>
          <a:bodyPr>
            <a:normAutofit/>
          </a:bodyPr>
          <a:lstStyle>
            <a:lvl1pPr algn="r">
              <a:defRPr sz="3000" b="1"/>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smtClean="0">
                <a:ln>
                  <a:noFill/>
                </a:ln>
                <a:solidFill>
                  <a:schemeClr val="tx1"/>
                </a:solidFill>
                <a:effectLst/>
                <a:uLnTx/>
                <a:uFillTx/>
                <a:latin typeface="+mj-lt"/>
                <a:ea typeface="+mj-ea"/>
                <a:cs typeface="+mj-cs"/>
              </a:rPr>
              <a:t>单击此处编辑母版标题样式</a:t>
            </a:r>
            <a:endParaRPr kumimoji="0" lang="zh-CN" altLang="en-US" sz="3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49449" y="1124745"/>
            <a:ext cx="2803487" cy="5183981"/>
          </a:xfrm>
          <a:prstGeom prst="rect">
            <a:avLst/>
          </a:prstGeom>
        </p:spPr>
        <p:txBody>
          <a:bodyPr vert="eaVert"/>
          <a:lstStyle>
            <a:lvl1pPr>
              <a:defRPr sz="30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634752" y="1124745"/>
            <a:ext cx="8211575" cy="518398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标题 1"/>
          <p:cNvSpPr txBox="1">
            <a:spLocks/>
          </p:cNvSpPr>
          <p:nvPr userDrawn="1"/>
        </p:nvSpPr>
        <p:spPr>
          <a:xfrm>
            <a:off x="911069" y="188641"/>
            <a:ext cx="11040453" cy="696913"/>
          </a:xfrm>
          <a:prstGeom prst="rect">
            <a:avLst/>
          </a:prstGeom>
        </p:spPr>
        <p:txBody>
          <a:bodyPr>
            <a:normAutofit/>
          </a:bodyPr>
          <a:lstStyle>
            <a:lvl1pPr algn="r">
              <a:defRPr sz="3000" b="1"/>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smtClean="0">
                <a:ln>
                  <a:noFill/>
                </a:ln>
                <a:solidFill>
                  <a:schemeClr val="tx1"/>
                </a:solidFill>
                <a:effectLst/>
                <a:uLnTx/>
                <a:uFillTx/>
                <a:latin typeface="+mj-lt"/>
                <a:ea typeface="+mj-ea"/>
                <a:cs typeface="+mj-cs"/>
              </a:rPr>
              <a:t>单击此处编辑母版标题样式</a:t>
            </a:r>
            <a:endParaRPr kumimoji="0" lang="zh-CN" altLang="en-US" sz="3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和表格">
    <p:spTree>
      <p:nvGrpSpPr>
        <p:cNvPr id="1" name=""/>
        <p:cNvGrpSpPr/>
        <p:nvPr/>
      </p:nvGrpSpPr>
      <p:grpSpPr>
        <a:xfrm>
          <a:off x="0" y="0"/>
          <a:ext cx="0" cy="0"/>
          <a:chOff x="0" y="0"/>
          <a:chExt cx="0" cy="0"/>
        </a:xfrm>
      </p:grpSpPr>
      <p:sp>
        <p:nvSpPr>
          <p:cNvPr id="3" name="表格占位符 2"/>
          <p:cNvSpPr>
            <a:spLocks noGrp="1"/>
          </p:cNvSpPr>
          <p:nvPr>
            <p:ph type="tbl" idx="1"/>
          </p:nvPr>
        </p:nvSpPr>
        <p:spPr>
          <a:xfrm>
            <a:off x="634752" y="1223963"/>
            <a:ext cx="11070075" cy="5084762"/>
          </a:xfrm>
        </p:spPr>
        <p:txBody>
          <a:bodyPr/>
          <a:lstStyle/>
          <a:p>
            <a:pPr lvl="0"/>
            <a:endParaRPr lang="zh-CN" altLang="en-US" noProof="0" smtClean="0"/>
          </a:p>
        </p:txBody>
      </p:sp>
      <p:sp>
        <p:nvSpPr>
          <p:cNvPr id="5" name="标题 1"/>
          <p:cNvSpPr txBox="1">
            <a:spLocks/>
          </p:cNvSpPr>
          <p:nvPr userDrawn="1"/>
        </p:nvSpPr>
        <p:spPr>
          <a:xfrm>
            <a:off x="911069" y="188641"/>
            <a:ext cx="11040453" cy="696913"/>
          </a:xfrm>
          <a:prstGeom prst="rect">
            <a:avLst/>
          </a:prstGeom>
        </p:spPr>
        <p:txBody>
          <a:bodyPr>
            <a:normAutofit/>
          </a:bodyPr>
          <a:lstStyle>
            <a:lvl1pPr algn="r">
              <a:defRPr sz="3000" b="1"/>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smtClean="0">
                <a:ln>
                  <a:noFill/>
                </a:ln>
                <a:solidFill>
                  <a:schemeClr val="tx1"/>
                </a:solidFill>
                <a:effectLst/>
                <a:uLnTx/>
                <a:uFillTx/>
                <a:latin typeface="+mj-lt"/>
                <a:ea typeface="+mj-ea"/>
                <a:cs typeface="+mj-cs"/>
              </a:rPr>
              <a:t>单击此处编辑母版标题样式</a:t>
            </a:r>
            <a:endParaRPr kumimoji="0" lang="zh-CN" altLang="en-US" sz="3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900" y="275167"/>
            <a:ext cx="10967439" cy="1143000"/>
          </a:xfrm>
          <a:prstGeom prst="rect">
            <a:avLst/>
          </a:prstGeom>
        </p:spPr>
        <p:txBody>
          <a:bodyPr lIns="80614" tIns="40307" rIns="80614" bIns="40307"/>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899" y="6356048"/>
            <a:ext cx="2842614" cy="365881"/>
          </a:xfrm>
          <a:prstGeom prst="rect">
            <a:avLst/>
          </a:prstGeom>
        </p:spPr>
        <p:txBody>
          <a:bodyPr lIns="80614" tIns="40307" rIns="80614" bIns="40307"/>
          <a:lstStyle>
            <a:lvl1pPr>
              <a:defRPr/>
            </a:lvl1pPr>
          </a:lstStyle>
          <a:p>
            <a:pPr>
              <a:defRPr/>
            </a:pPr>
            <a:fld id="{441D6BC4-9E9F-4185-A328-67A2FB91F5AD}" type="datetime1">
              <a:rPr lang="zh-CN" altLang="en-US"/>
              <a:pPr>
                <a:defRPr/>
              </a:pPr>
              <a:t>2014/8/22</a:t>
            </a:fld>
            <a:endParaRPr lang="zh-CN" altLang="en-US">
              <a:solidFill>
                <a:schemeClr val="tx1"/>
              </a:solidFill>
              <a:ea typeface="+mn-ea"/>
            </a:endParaRPr>
          </a:p>
        </p:txBody>
      </p:sp>
      <p:sp>
        <p:nvSpPr>
          <p:cNvPr id="4" name="页脚占位符 3"/>
          <p:cNvSpPr>
            <a:spLocks noGrp="1"/>
          </p:cNvSpPr>
          <p:nvPr>
            <p:ph type="ftr" sz="quarter" idx="11"/>
          </p:nvPr>
        </p:nvSpPr>
        <p:spPr>
          <a:xfrm>
            <a:off x="4164511" y="6356048"/>
            <a:ext cx="3858217" cy="365881"/>
          </a:xfrm>
          <a:prstGeom prst="rect">
            <a:avLst/>
          </a:prstGeom>
        </p:spPr>
        <p:txBody>
          <a:bodyPr lIns="80614" tIns="40307" rIns="80614" bIns="40307"/>
          <a:lstStyle>
            <a:lvl1pPr>
              <a:defRPr/>
            </a:lvl1pPr>
          </a:lstStyle>
          <a:p>
            <a:pPr>
              <a:defRPr/>
            </a:pPr>
            <a:endParaRPr lang="zh-CN" altLang="zh-CN"/>
          </a:p>
        </p:txBody>
      </p:sp>
      <p:sp>
        <p:nvSpPr>
          <p:cNvPr id="5" name="灯片编号占位符 4"/>
          <p:cNvSpPr>
            <a:spLocks noGrp="1"/>
          </p:cNvSpPr>
          <p:nvPr>
            <p:ph type="sldNum" sz="quarter" idx="12"/>
          </p:nvPr>
        </p:nvSpPr>
        <p:spPr>
          <a:xfrm>
            <a:off x="8734725" y="6356048"/>
            <a:ext cx="2842614" cy="365881"/>
          </a:xfrm>
          <a:prstGeom prst="rect">
            <a:avLst/>
          </a:prstGeom>
        </p:spPr>
        <p:txBody>
          <a:bodyPr lIns="80614" tIns="40307" rIns="80614" bIns="40307"/>
          <a:lstStyle>
            <a:lvl1pPr>
              <a:defRPr/>
            </a:lvl1pPr>
          </a:lstStyle>
          <a:p>
            <a:pPr>
              <a:defRPr/>
            </a:pPr>
            <a:fld id="{3C9835E3-74F2-4B3B-A59E-D299944B14DA}" type="slidenum">
              <a:rPr lang="zh-CN" altLang="en-US"/>
              <a:pPr>
                <a:defRPr/>
              </a:pPr>
              <a:t>‹#›</a:t>
            </a:fld>
            <a:endParaRPr lang="zh-CN" altLang="en-US">
              <a:solidFill>
                <a:schemeClr val="tx1"/>
              </a:solidFill>
              <a:ea typeface="+mn-ea"/>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5" name="标题 1"/>
          <p:cNvSpPr>
            <a:spLocks noGrp="1"/>
          </p:cNvSpPr>
          <p:nvPr>
            <p:ph type="title"/>
          </p:nvPr>
        </p:nvSpPr>
        <p:spPr>
          <a:xfrm>
            <a:off x="911069" y="188641"/>
            <a:ext cx="11040453" cy="696913"/>
          </a:xfrm>
          <a:prstGeom prst="rect">
            <a:avLst/>
          </a:prstGeom>
        </p:spPr>
        <p:txBody>
          <a:bodyPr>
            <a:normAutofit/>
          </a:bodyPr>
          <a:lstStyle>
            <a:lvl1pPr algn="r">
              <a:defRPr sz="3000" b="1"/>
            </a:lvl1pPr>
          </a:lstStyle>
          <a:p>
            <a:r>
              <a:rPr lang="zh-CN" altLang="en-US" dirty="0" smtClean="0"/>
              <a:t>单击此处编辑母版标题样式</a:t>
            </a:r>
            <a:endParaRPr lang="zh-CN" altLang="en-US" dirty="0"/>
          </a:p>
        </p:txBody>
      </p:sp>
      <p:sp>
        <p:nvSpPr>
          <p:cNvPr id="6" name="内容占位符 2"/>
          <p:cNvSpPr>
            <a:spLocks noGrp="1"/>
          </p:cNvSpPr>
          <p:nvPr>
            <p:ph idx="1"/>
          </p:nvPr>
        </p:nvSpPr>
        <p:spPr>
          <a:xfrm>
            <a:off x="634752" y="1223963"/>
            <a:ext cx="11070075" cy="5084762"/>
          </a:xfrm>
        </p:spPr>
        <p:txBody>
          <a:bodyPr/>
          <a:lstStyle>
            <a:lvl1pPr>
              <a:buFontTx/>
              <a:buBlip>
                <a:blip r:embed="rId2"/>
              </a:buBlip>
              <a:defRPr sz="2400" b="1">
                <a:latin typeface="+mn-ea"/>
                <a:ea typeface="+mn-ea"/>
                <a:cs typeface="Arial Unicode MS" pitchFamily="34" charset="-122"/>
              </a:defRPr>
            </a:lvl1pPr>
            <a:lvl2pPr>
              <a:buClr>
                <a:srgbClr val="FF0000"/>
              </a:buClr>
              <a:buFont typeface="Wingdings" pitchFamily="2" charset="2"/>
              <a:buChar char="u"/>
              <a:defRPr sz="2000"/>
            </a:lvl2pPr>
            <a:lvl3pPr>
              <a:buClr>
                <a:srgbClr val="FF0000"/>
              </a:buClr>
              <a:buFont typeface="Wingdings" pitchFamily="2" charset="2"/>
              <a:buChar char="Ø"/>
              <a:defRPr sz="1800"/>
            </a:lvl3pPr>
            <a:lvl4pPr>
              <a:buClr>
                <a:srgbClr val="FF0000"/>
              </a:buClr>
              <a:buFont typeface="Wingdings" pitchFamily="2" charset="2"/>
              <a:buChar char="l"/>
              <a:defRPr sz="1800"/>
            </a:lvl4pPr>
            <a:lvl5pPr>
              <a:buClr>
                <a:srgbClr val="FF0000"/>
              </a:buClr>
              <a:buFont typeface="Wingdings" pitchFamily="2" charset="2"/>
              <a:buChar char="ü"/>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708" y="4406901"/>
            <a:ext cx="10359152" cy="1362075"/>
          </a:xfrm>
          <a:prstGeom prst="rect">
            <a:avLst/>
          </a:prstGeom>
        </p:spPr>
        <p:txBody>
          <a:bodyPr anchor="t">
            <a:normAutofit/>
          </a:bodyPr>
          <a:lstStyle>
            <a:lvl1pPr algn="l">
              <a:defRPr sz="38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962708" y="2906713"/>
            <a:ext cx="10359152" cy="1500187"/>
          </a:xfrm>
        </p:spPr>
        <p:txBody>
          <a:bodyPr anchor="b">
            <a:normAutofit/>
          </a:bodyPr>
          <a:lstStyle>
            <a:lvl1pPr marL="0" indent="0">
              <a:buNone/>
              <a:defRPr sz="28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5" name="标题 1"/>
          <p:cNvSpPr txBox="1">
            <a:spLocks/>
          </p:cNvSpPr>
          <p:nvPr userDrawn="1"/>
        </p:nvSpPr>
        <p:spPr>
          <a:xfrm>
            <a:off x="911069" y="188641"/>
            <a:ext cx="11040453" cy="696913"/>
          </a:xfrm>
          <a:prstGeom prst="rect">
            <a:avLst/>
          </a:prstGeom>
        </p:spPr>
        <p:txBody>
          <a:bodyPr>
            <a:normAutofit/>
          </a:bodyPr>
          <a:lstStyle>
            <a:lvl1pPr algn="r">
              <a:defRPr sz="3000" b="1"/>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smtClean="0">
                <a:ln>
                  <a:noFill/>
                </a:ln>
                <a:solidFill>
                  <a:schemeClr val="tx1"/>
                </a:solidFill>
                <a:effectLst/>
                <a:uLnTx/>
                <a:uFillTx/>
                <a:latin typeface="+mj-lt"/>
                <a:ea typeface="+mj-ea"/>
                <a:cs typeface="+mj-cs"/>
              </a:rPr>
              <a:t>单击此处编辑母版标题样式</a:t>
            </a:r>
            <a:endParaRPr kumimoji="0" lang="zh-CN" altLang="en-US" sz="3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34752" y="1223963"/>
            <a:ext cx="5433477" cy="5084762"/>
          </a:xfrm>
        </p:spPr>
        <p:txBody>
          <a:bodyPr/>
          <a:lstStyle>
            <a:lvl1pPr>
              <a:buFontTx/>
              <a:buBlip>
                <a:blip r:embed="rId2"/>
              </a:buBlip>
              <a:defRPr sz="2400"/>
            </a:lvl1pPr>
            <a:lvl2pPr>
              <a:buClr>
                <a:srgbClr val="FF0000"/>
              </a:buClr>
              <a:buFont typeface="Wingdings" pitchFamily="2" charset="2"/>
              <a:buChar char="u"/>
              <a:defRPr sz="2000"/>
            </a:lvl2pPr>
            <a:lvl3pPr>
              <a:buClr>
                <a:srgbClr val="FF0000"/>
              </a:buClr>
              <a:buFont typeface="Wingdings" pitchFamily="2" charset="2"/>
              <a:buChar char="Ø"/>
              <a:defRPr sz="1800"/>
            </a:lvl3pPr>
            <a:lvl4pPr>
              <a:buClr>
                <a:srgbClr val="FF0000"/>
              </a:buClr>
              <a:buFont typeface="Wingdings" pitchFamily="2" charset="2"/>
              <a:buChar char="l"/>
              <a:defRPr sz="1800"/>
            </a:lvl4pPr>
            <a:lvl5pPr>
              <a:buClr>
                <a:srgbClr val="FF0000"/>
              </a:buClr>
              <a:buFont typeface="Wingdings" pitchFamily="2" charset="2"/>
              <a:buChar char="ü"/>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271350" y="1223963"/>
            <a:ext cx="5433477" cy="5084762"/>
          </a:xfrm>
        </p:spPr>
        <p:txBody>
          <a:bodyPr/>
          <a:lstStyle>
            <a:lvl1pPr>
              <a:buFontTx/>
              <a:buBlip>
                <a:blip r:embed="rId2"/>
              </a:buBlip>
              <a:defRPr sz="2400"/>
            </a:lvl1pPr>
            <a:lvl2pPr algn="l" defTabSz="914400" rtl="0" eaLnBrk="1" latinLnBrk="0" hangingPunct="1">
              <a:spcBef>
                <a:spcPct val="20000"/>
              </a:spcBef>
              <a:buClr>
                <a:srgbClr val="FF0000"/>
              </a:buClr>
              <a:buFont typeface="Wingdings" pitchFamily="2" charset="2"/>
              <a:buChar char="u"/>
              <a:defRPr lang="zh-CN" altLang="en-US" sz="2000" kern="1200" dirty="0" smtClean="0">
                <a:solidFill>
                  <a:schemeClr val="tx1"/>
                </a:solidFill>
                <a:latin typeface="+mn-lt"/>
                <a:ea typeface="+mn-ea"/>
                <a:cs typeface="+mn-cs"/>
              </a:defRPr>
            </a:lvl2pPr>
            <a:lvl3pPr algn="l" defTabSz="914400" rtl="0" eaLnBrk="1" latinLnBrk="0" hangingPunct="1">
              <a:spcBef>
                <a:spcPct val="20000"/>
              </a:spcBef>
              <a:buClr>
                <a:srgbClr val="FF0000"/>
              </a:buClr>
              <a:buFont typeface="Wingdings" pitchFamily="2" charset="2"/>
              <a:buChar char="Ø"/>
              <a:defRPr lang="zh-CN" altLang="en-US" sz="2000" kern="1200" dirty="0" smtClean="0">
                <a:solidFill>
                  <a:schemeClr val="tx1"/>
                </a:solidFill>
                <a:latin typeface="+mn-lt"/>
                <a:ea typeface="+mn-ea"/>
                <a:cs typeface="+mn-cs"/>
              </a:defRPr>
            </a:lvl3pPr>
            <a:lvl4pPr algn="l" defTabSz="914400" rtl="0" eaLnBrk="1" latinLnBrk="0" hangingPunct="1">
              <a:spcBef>
                <a:spcPct val="20000"/>
              </a:spcBef>
              <a:buClr>
                <a:srgbClr val="FF0000"/>
              </a:buClr>
              <a:buFont typeface="Wingdings" pitchFamily="2" charset="2"/>
              <a:buChar char="l"/>
              <a:defRPr lang="zh-CN" altLang="en-US" sz="2000" kern="1200" dirty="0" smtClean="0">
                <a:solidFill>
                  <a:schemeClr val="tx1"/>
                </a:solidFill>
                <a:latin typeface="+mn-lt"/>
                <a:ea typeface="+mn-ea"/>
                <a:cs typeface="+mn-cs"/>
              </a:defRPr>
            </a:lvl4pPr>
            <a:lvl5pPr algn="l" defTabSz="914400" rtl="0" eaLnBrk="1" latinLnBrk="0" hangingPunct="1">
              <a:spcBef>
                <a:spcPct val="20000"/>
              </a:spcBef>
              <a:buClr>
                <a:srgbClr val="FF0000"/>
              </a:buClr>
              <a:buFont typeface="Wingdings" pitchFamily="2" charset="2"/>
              <a:buChar char="ü"/>
              <a:defRPr lang="zh-CN" altLang="en-US" sz="20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标题 1"/>
          <p:cNvSpPr>
            <a:spLocks noGrp="1"/>
          </p:cNvSpPr>
          <p:nvPr>
            <p:ph type="title"/>
          </p:nvPr>
        </p:nvSpPr>
        <p:spPr>
          <a:xfrm>
            <a:off x="911069" y="188641"/>
            <a:ext cx="11040453" cy="696913"/>
          </a:xfrm>
          <a:prstGeom prst="rect">
            <a:avLst/>
          </a:prstGeom>
        </p:spPr>
        <p:txBody>
          <a:bodyPr>
            <a:normAutofit/>
          </a:bodyPr>
          <a:lstStyle>
            <a:lvl1pPr algn="r">
              <a:defRPr sz="3000" b="1"/>
            </a:lvl1pPr>
          </a:lstStyle>
          <a:p>
            <a:r>
              <a:rPr lang="zh-CN" altLang="en-US" dirty="0" smtClean="0"/>
              <a:t>单击此处编辑母版标题样式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09362" y="1535113"/>
            <a:ext cx="538481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362" y="2174875"/>
            <a:ext cx="5384813" cy="3951288"/>
          </a:xfrm>
        </p:spPr>
        <p:txBody>
          <a:bodyPr/>
          <a:lstStyle>
            <a:lvl1pPr>
              <a:buFontTx/>
              <a:buBlip>
                <a:blip r:embed="rId2"/>
              </a:buBlip>
              <a:defRPr sz="2400"/>
            </a:lvl1pPr>
            <a:lvl2pPr>
              <a:buClr>
                <a:srgbClr val="FF0000"/>
              </a:buClr>
              <a:buFont typeface="Wingdings" pitchFamily="2" charset="2"/>
              <a:buChar char="u"/>
              <a:defRPr sz="2000"/>
            </a:lvl2pPr>
            <a:lvl3pPr>
              <a:buClr>
                <a:srgbClr val="FF0000"/>
              </a:buClr>
              <a:buFont typeface="Wingdings" pitchFamily="2" charset="2"/>
              <a:buChar char="Ø"/>
              <a:defRPr sz="1800"/>
            </a:lvl3pPr>
            <a:lvl4pPr>
              <a:buClr>
                <a:srgbClr val="FF0000"/>
              </a:buClr>
              <a:buFont typeface="Wingdings" pitchFamily="2" charset="2"/>
              <a:buChar char="l"/>
              <a:defRPr sz="1800"/>
            </a:lvl4pPr>
            <a:lvl5pPr>
              <a:buClr>
                <a:srgbClr val="FF0000"/>
              </a:buClr>
              <a:buFont typeface="Wingdings" pitchFamily="2" charset="2"/>
              <a:buChar char="ü"/>
              <a:defRPr sz="18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90949" y="1535113"/>
            <a:ext cx="538692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0949" y="2174875"/>
            <a:ext cx="5386928" cy="3951288"/>
          </a:xfrm>
        </p:spPr>
        <p:txBody>
          <a:bodyPr/>
          <a:lstStyle>
            <a:lvl1pPr>
              <a:buFontTx/>
              <a:buBlip>
                <a:blip r:embed="rId2"/>
              </a:buBlip>
              <a:defRPr sz="2400"/>
            </a:lvl1pPr>
            <a:lvl2pPr>
              <a:buClr>
                <a:srgbClr val="FF0000"/>
              </a:buClr>
              <a:buFont typeface="Wingdings" pitchFamily="2" charset="2"/>
              <a:buChar char="u"/>
              <a:defRPr sz="2000"/>
            </a:lvl2pPr>
            <a:lvl3pPr>
              <a:buClr>
                <a:srgbClr val="FF0000"/>
              </a:buClr>
              <a:buFont typeface="Wingdings" pitchFamily="2" charset="2"/>
              <a:buChar char="Ø"/>
              <a:defRPr sz="1800"/>
            </a:lvl3pPr>
            <a:lvl4pPr>
              <a:buClr>
                <a:srgbClr val="FF0000"/>
              </a:buClr>
              <a:buFont typeface="Wingdings" pitchFamily="2" charset="2"/>
              <a:buChar char="l"/>
              <a:defRPr sz="1800"/>
            </a:lvl4pPr>
            <a:lvl5pPr>
              <a:buClr>
                <a:srgbClr val="FF0000"/>
              </a:buClr>
              <a:buFont typeface="Wingdings" pitchFamily="2" charset="2"/>
              <a:buChar char="ü"/>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标题 1"/>
          <p:cNvSpPr>
            <a:spLocks noGrp="1"/>
          </p:cNvSpPr>
          <p:nvPr>
            <p:ph type="title"/>
          </p:nvPr>
        </p:nvSpPr>
        <p:spPr>
          <a:xfrm>
            <a:off x="911069" y="188641"/>
            <a:ext cx="11040453" cy="696913"/>
          </a:xfrm>
          <a:prstGeom prst="rect">
            <a:avLst/>
          </a:prstGeom>
        </p:spPr>
        <p:txBody>
          <a:bodyPr>
            <a:normAutofit/>
          </a:bodyPr>
          <a:lstStyle>
            <a:lvl1pPr algn="r">
              <a:defRPr sz="3000" b="1"/>
            </a:lvl1pPr>
          </a:lstStyle>
          <a:p>
            <a:r>
              <a:rPr lang="zh-CN" altLang="en-US" dirty="0" smtClean="0"/>
              <a:t>单击此处编辑母版标题样式</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标题 1"/>
          <p:cNvSpPr>
            <a:spLocks noGrp="1"/>
          </p:cNvSpPr>
          <p:nvPr>
            <p:ph type="title"/>
          </p:nvPr>
        </p:nvSpPr>
        <p:spPr>
          <a:xfrm>
            <a:off x="911069" y="188641"/>
            <a:ext cx="11040453" cy="696913"/>
          </a:xfrm>
          <a:prstGeom prst="rect">
            <a:avLst/>
          </a:prstGeom>
        </p:spPr>
        <p:txBody>
          <a:bodyPr>
            <a:normAutofit/>
          </a:bodyPr>
          <a:lstStyle>
            <a:lvl1pPr algn="r">
              <a:defRPr sz="3000" b="1"/>
            </a:lvl1pPr>
          </a:lstStyle>
          <a:p>
            <a:r>
              <a:rPr lang="zh-CN" altLang="en-US" dirty="0"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3149" y="1196752"/>
            <a:ext cx="4009517" cy="1162050"/>
          </a:xfrm>
          <a:prstGeom prst="rect">
            <a:avLst/>
          </a:prstGeom>
        </p:spPr>
        <p:txBody>
          <a:bodyPr/>
          <a:lstStyle>
            <a:lvl1pPr algn="l">
              <a:defRPr sz="20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764871" y="1196752"/>
            <a:ext cx="6813005" cy="4929411"/>
          </a:xfrm>
        </p:spPr>
        <p:txBody>
          <a:bodyPr/>
          <a:lstStyle>
            <a:lvl1pPr>
              <a:defRPr sz="24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609363" y="2348881"/>
            <a:ext cx="4009517" cy="37772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6" name="标题 1"/>
          <p:cNvSpPr txBox="1">
            <a:spLocks/>
          </p:cNvSpPr>
          <p:nvPr userDrawn="1"/>
        </p:nvSpPr>
        <p:spPr>
          <a:xfrm>
            <a:off x="911069" y="188641"/>
            <a:ext cx="11040453" cy="696913"/>
          </a:xfrm>
          <a:prstGeom prst="rect">
            <a:avLst/>
          </a:prstGeom>
        </p:spPr>
        <p:txBody>
          <a:bodyPr>
            <a:normAutofit/>
          </a:bodyPr>
          <a:lstStyle>
            <a:lvl1pPr algn="r">
              <a:defRPr sz="3000" b="1"/>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smtClean="0">
                <a:ln>
                  <a:noFill/>
                </a:ln>
                <a:solidFill>
                  <a:schemeClr val="tx1"/>
                </a:solidFill>
                <a:effectLst/>
                <a:uLnTx/>
                <a:uFillTx/>
                <a:latin typeface="+mj-lt"/>
                <a:ea typeface="+mj-ea"/>
                <a:cs typeface="+mj-cs"/>
              </a:rPr>
              <a:t>单击此处编辑母版标题样式</a:t>
            </a:r>
            <a:endParaRPr kumimoji="0" lang="zh-CN" altLang="en-US" sz="3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8784" y="4800600"/>
            <a:ext cx="7312343" cy="566738"/>
          </a:xfrm>
          <a:prstGeom prst="rect">
            <a:avLst/>
          </a:prstGeo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8784" y="908720"/>
            <a:ext cx="7312343" cy="381885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8784" y="5367338"/>
            <a:ext cx="731234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标题 1"/>
          <p:cNvSpPr txBox="1">
            <a:spLocks/>
          </p:cNvSpPr>
          <p:nvPr userDrawn="1"/>
        </p:nvSpPr>
        <p:spPr>
          <a:xfrm>
            <a:off x="911069" y="188641"/>
            <a:ext cx="11040453" cy="696913"/>
          </a:xfrm>
          <a:prstGeom prst="rect">
            <a:avLst/>
          </a:prstGeom>
        </p:spPr>
        <p:txBody>
          <a:bodyPr>
            <a:normAutofit/>
          </a:bodyPr>
          <a:lstStyle>
            <a:lvl1pPr algn="r">
              <a:defRPr sz="3000" b="1"/>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smtClean="0">
                <a:ln>
                  <a:noFill/>
                </a:ln>
                <a:solidFill>
                  <a:schemeClr val="tx1"/>
                </a:solidFill>
                <a:effectLst/>
                <a:uLnTx/>
                <a:uFillTx/>
                <a:latin typeface="+mj-lt"/>
                <a:ea typeface="+mj-ea"/>
                <a:cs typeface="+mj-cs"/>
              </a:rPr>
              <a:t>单击此处编辑母版标题样式</a:t>
            </a:r>
            <a:endParaRPr kumimoji="0" lang="zh-CN" altLang="en-US" sz="3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srcRect/>
          <a:stretch>
            <a:fillRect t="-1000" b="-1000"/>
          </a:stretch>
        </a:blip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09362" y="1600201"/>
            <a:ext cx="10968514"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Tx/>
        <a:buBlip>
          <a:blip r:embed="rId16"/>
        </a:buBlip>
        <a:defRPr sz="2400" kern="1200">
          <a:solidFill>
            <a:schemeClr val="tx1"/>
          </a:solidFill>
          <a:latin typeface="+mn-lt"/>
          <a:ea typeface="+mn-ea"/>
          <a:cs typeface="+mn-cs"/>
        </a:defRPr>
      </a:lvl1pPr>
      <a:lvl2pPr marL="742950" indent="-285750" algn="l" defTabSz="914400" rtl="0" eaLnBrk="1" latinLnBrk="0" hangingPunct="1">
        <a:spcBef>
          <a:spcPct val="20000"/>
        </a:spcBef>
        <a:buClr>
          <a:srgbClr val="FF0000"/>
        </a:buClr>
        <a:buFont typeface="Wingdings" pitchFamily="2" charset="2"/>
        <a:buChar char="u"/>
        <a:defRPr sz="2000" kern="1200">
          <a:solidFill>
            <a:schemeClr val="tx1"/>
          </a:solidFill>
          <a:latin typeface="+mn-lt"/>
          <a:ea typeface="+mn-ea"/>
          <a:cs typeface="+mn-cs"/>
        </a:defRPr>
      </a:lvl2pPr>
      <a:lvl3pPr marL="1143000" indent="-228600" algn="l" defTabSz="914400" rtl="0" eaLnBrk="1" latinLnBrk="0" hangingPunct="1">
        <a:spcBef>
          <a:spcPct val="20000"/>
        </a:spcBef>
        <a:buClr>
          <a:srgbClr val="FF0000"/>
        </a:buClr>
        <a:buFont typeface="Wingdings" pitchFamily="2" charset="2"/>
        <a:buChar char="Ø"/>
        <a:defRPr sz="1800" kern="1200">
          <a:solidFill>
            <a:schemeClr val="tx1"/>
          </a:solidFill>
          <a:latin typeface="+mn-lt"/>
          <a:ea typeface="+mn-ea"/>
          <a:cs typeface="+mn-cs"/>
        </a:defRPr>
      </a:lvl3pPr>
      <a:lvl4pPr marL="1600200" indent="-228600" algn="l" defTabSz="914400" rtl="0" eaLnBrk="1" latinLnBrk="0" hangingPunct="1">
        <a:spcBef>
          <a:spcPct val="20000"/>
        </a:spcBef>
        <a:buClr>
          <a:srgbClr val="FF0000"/>
        </a:buClr>
        <a:buFont typeface="Wingdings" pitchFamily="2" charset="2"/>
        <a:buChar char="l"/>
        <a:defRPr sz="1800" kern="1200">
          <a:solidFill>
            <a:schemeClr val="tx1"/>
          </a:solidFill>
          <a:latin typeface="+mn-lt"/>
          <a:ea typeface="+mn-ea"/>
          <a:cs typeface="+mn-cs"/>
        </a:defRPr>
      </a:lvl4pPr>
      <a:lvl5pPr marL="2057400" indent="-228600" algn="l" defTabSz="914400" rtl="0" eaLnBrk="1" latinLnBrk="0" hangingPunct="1">
        <a:spcBef>
          <a:spcPct val="20000"/>
        </a:spcBef>
        <a:buClr>
          <a:srgbClr val="FF0000"/>
        </a:buClr>
        <a:buFont typeface="Wingdings" pitchFamily="2" charset="2"/>
        <a:buChar char="ü"/>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ChangeArrowheads="1"/>
          </p:cNvSpPr>
          <p:nvPr/>
        </p:nvSpPr>
        <p:spPr bwMode="auto">
          <a:xfrm>
            <a:off x="668771" y="4143022"/>
            <a:ext cx="10669054" cy="1392868"/>
          </a:xfrm>
          <a:prstGeom prst="rect">
            <a:avLst/>
          </a:prstGeom>
          <a:solidFill>
            <a:schemeClr val="bg1"/>
          </a:solidFill>
          <a:ln w="9525">
            <a:noFill/>
            <a:miter lim="800000"/>
            <a:headEnd/>
            <a:tailEnd/>
          </a:ln>
        </p:spPr>
        <p:txBody>
          <a:bodyPr anchor="ctr" anchorCtr="1"/>
          <a:lstStyle/>
          <a:p>
            <a:pPr>
              <a:spcBef>
                <a:spcPct val="0"/>
              </a:spcBef>
            </a:pPr>
            <a:r>
              <a:rPr lang="zh-CN" altLang="en-US" sz="2800" b="1" dirty="0" smtClean="0">
                <a:solidFill>
                  <a:srgbClr val="FF0000"/>
                </a:solidFill>
                <a:latin typeface="微软雅黑" pitchFamily="34" charset="-122"/>
                <a:ea typeface="微软雅黑" pitchFamily="34" charset="-122"/>
              </a:rPr>
              <a:t>软件工程与项目管理（一）：软件项目管理</a:t>
            </a:r>
            <a:endParaRPr lang="en-US" altLang="zh-CN" sz="2800" b="1" dirty="0">
              <a:solidFill>
                <a:srgbClr val="FF0000"/>
              </a:solidFill>
              <a:latin typeface="微软雅黑" pitchFamily="34" charset="-122"/>
              <a:ea typeface="微软雅黑" pitchFamily="34" charset="-122"/>
            </a:endParaRPr>
          </a:p>
        </p:txBody>
      </p:sp>
      <p:sp>
        <p:nvSpPr>
          <p:cNvPr id="4" name="TextBox 3"/>
          <p:cNvSpPr txBox="1"/>
          <p:nvPr/>
        </p:nvSpPr>
        <p:spPr>
          <a:xfrm>
            <a:off x="0" y="903112"/>
            <a:ext cx="12187238" cy="2856089"/>
          </a:xfrm>
          <a:prstGeom prst="rect">
            <a:avLst/>
          </a:prstGeom>
          <a:solidFill>
            <a:srgbClr val="FF0000"/>
          </a:solidFill>
        </p:spPr>
        <p:txBody>
          <a:bodyPr wrap="square" rtlCol="0" anchor="ctr" anchorCtr="1">
            <a:noAutofit/>
          </a:bodyPr>
          <a:lstStyle/>
          <a:p>
            <a:pPr algn="ctr"/>
            <a:r>
              <a:rPr lang="zh-CN" altLang="en-US" sz="4800" dirty="0" smtClean="0">
                <a:solidFill>
                  <a:schemeClr val="bg1"/>
                </a:solidFill>
                <a:latin typeface="微软雅黑" pitchFamily="34" charset="-122"/>
                <a:ea typeface="微软雅黑" pitchFamily="34" charset="-122"/>
              </a:rPr>
              <a:t>东南大学暑期实训 </a:t>
            </a:r>
            <a:r>
              <a:rPr lang="en-US" altLang="zh-CN" sz="4800" dirty="0" smtClean="0">
                <a:solidFill>
                  <a:schemeClr val="bg1"/>
                </a:solidFill>
                <a:latin typeface="微软雅黑" pitchFamily="34" charset="-122"/>
                <a:ea typeface="微软雅黑" pitchFamily="34" charset="-122"/>
              </a:rPr>
              <a:t>( </a:t>
            </a:r>
            <a:r>
              <a:rPr lang="zh-CN" altLang="en-US" sz="4800" dirty="0" smtClean="0">
                <a:solidFill>
                  <a:schemeClr val="bg1"/>
                </a:solidFill>
                <a:latin typeface="微软雅黑" pitchFamily="34" charset="-122"/>
                <a:ea typeface="微软雅黑" pitchFamily="34" charset="-122"/>
              </a:rPr>
              <a:t>自选项目班 </a:t>
            </a:r>
            <a:r>
              <a:rPr lang="en-US" altLang="zh-CN" sz="4800" smtClean="0">
                <a:solidFill>
                  <a:schemeClr val="bg1"/>
                </a:solidFill>
                <a:latin typeface="微软雅黑" pitchFamily="34" charset="-122"/>
                <a:ea typeface="微软雅黑" pitchFamily="34" charset="-122"/>
              </a:rPr>
              <a:t>)</a:t>
            </a:r>
            <a:endParaRPr lang="en-US" altLang="zh-CN" sz="4800" dirty="0" smtClean="0">
              <a:solidFill>
                <a:schemeClr val="bg1"/>
              </a:solidFill>
              <a:latin typeface="微软雅黑" pitchFamily="34" charset="-122"/>
              <a:ea typeface="微软雅黑" pitchFamily="34" charset="-122"/>
            </a:endParaRPr>
          </a:p>
        </p:txBody>
      </p:sp>
      <p:sp>
        <p:nvSpPr>
          <p:cNvPr id="5" name="圆角矩形 4"/>
          <p:cNvSpPr/>
          <p:nvPr/>
        </p:nvSpPr>
        <p:spPr>
          <a:xfrm>
            <a:off x="188963" y="0"/>
            <a:ext cx="4896544" cy="83671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6021611" y="3789040"/>
            <a:ext cx="504056" cy="50405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4294967295"/>
          </p:nvPr>
        </p:nvSpPr>
        <p:spPr>
          <a:xfrm>
            <a:off x="8734725" y="6356048"/>
            <a:ext cx="2842614" cy="365881"/>
          </a:xfrm>
          <a:prstGeom prst="rect">
            <a:avLst/>
          </a:prstGeom>
          <a:noFill/>
        </p:spPr>
        <p:txBody>
          <a:bodyPr lIns="80614" tIns="40307" rIns="80614" bIns="40307"/>
          <a:lstStyle/>
          <a:p>
            <a:pPr>
              <a:buFont typeface="Arial" charset="0"/>
              <a:buNone/>
            </a:pPr>
            <a:fld id="{7B981900-DA7E-498B-B221-B1B9B6BE7D3E}" type="slidenum">
              <a:rPr lang="zh-CN" altLang="en-US" smtClean="0"/>
              <a:pPr>
                <a:buFont typeface="Arial" charset="0"/>
                <a:buNone/>
              </a:pPr>
              <a:t>10</a:t>
            </a:fld>
            <a:endParaRPr lang="zh-CN" altLang="en-US" smtClean="0">
              <a:solidFill>
                <a:schemeClr val="tx1"/>
              </a:solidFill>
              <a:ea typeface="宋体" charset="-122"/>
            </a:endParaRPr>
          </a:p>
        </p:txBody>
      </p:sp>
      <p:sp>
        <p:nvSpPr>
          <p:cNvPr id="21507" name="矩形 6"/>
          <p:cNvSpPr>
            <a:spLocks noChangeArrowheads="1"/>
          </p:cNvSpPr>
          <p:nvPr/>
        </p:nvSpPr>
        <p:spPr bwMode="auto">
          <a:xfrm>
            <a:off x="6569646" y="188640"/>
            <a:ext cx="5500637" cy="696954"/>
          </a:xfrm>
          <a:prstGeom prst="rect">
            <a:avLst/>
          </a:prstGeom>
          <a:noFill/>
          <a:ln w="9525">
            <a:noFill/>
            <a:miter lim="800000"/>
            <a:headEnd/>
            <a:tailEnd/>
          </a:ln>
        </p:spPr>
        <p:txBody>
          <a:bodyPr wrap="square" lIns="80614" tIns="40307" rIns="80614" bIns="40307">
            <a:spAutoFit/>
          </a:bodyPr>
          <a:lstStyle/>
          <a:p>
            <a:pPr algn="r" eaLnBrk="0" hangingPunct="0">
              <a:buFont typeface="Arial" charset="0"/>
              <a:buNone/>
            </a:pPr>
            <a:r>
              <a:rPr lang="zh-CN" altLang="en-US" sz="4000" b="1" dirty="0" smtClean="0">
                <a:latin typeface="微软雅黑" pitchFamily="34" charset="-122"/>
                <a:ea typeface="微软雅黑" pitchFamily="34" charset="-122"/>
              </a:rPr>
              <a:t>瀑布开发模型</a:t>
            </a:r>
            <a:endParaRPr lang="en-US" altLang="zh-CN" sz="4000" b="1" dirty="0">
              <a:latin typeface="微软雅黑" pitchFamily="34" charset="-122"/>
              <a:ea typeface="微软雅黑" pitchFamily="34" charset="-122"/>
            </a:endParaRPr>
          </a:p>
        </p:txBody>
      </p:sp>
      <p:sp>
        <p:nvSpPr>
          <p:cNvPr id="21508" name="TextBox 7"/>
          <p:cNvSpPr txBox="1">
            <a:spLocks noChangeArrowheads="1"/>
          </p:cNvSpPr>
          <p:nvPr/>
        </p:nvSpPr>
        <p:spPr bwMode="auto">
          <a:xfrm>
            <a:off x="332979" y="3645024"/>
            <a:ext cx="3312368" cy="620010"/>
          </a:xfrm>
          <a:prstGeom prst="rect">
            <a:avLst/>
          </a:prstGeom>
          <a:noFill/>
          <a:ln w="9525">
            <a:noFill/>
            <a:miter lim="800000"/>
            <a:headEnd/>
            <a:tailEnd/>
          </a:ln>
        </p:spPr>
        <p:txBody>
          <a:bodyPr wrap="square" lIns="80614" tIns="40307" rIns="80614" bIns="40307">
            <a:spAutoFit/>
          </a:bodyPr>
          <a:lstStyle/>
          <a:p>
            <a:pPr eaLnBrk="0" hangingPunct="0">
              <a:buFont typeface="Arial" charset="0"/>
              <a:buNone/>
            </a:pPr>
            <a:r>
              <a:rPr lang="zh-CN" altLang="en-US" sz="3500" b="1" dirty="0">
                <a:solidFill>
                  <a:srgbClr val="C00000"/>
                </a:solidFill>
                <a:latin typeface="微软雅黑" pitchFamily="34" charset="-122"/>
                <a:ea typeface="微软雅黑" pitchFamily="34" charset="-122"/>
              </a:rPr>
              <a:t>瀑布式</a:t>
            </a:r>
            <a:r>
              <a:rPr lang="zh-CN" altLang="en-US" sz="3500" b="1" dirty="0" smtClean="0">
                <a:solidFill>
                  <a:srgbClr val="C00000"/>
                </a:solidFill>
                <a:latin typeface="微软雅黑" pitchFamily="34" charset="-122"/>
                <a:ea typeface="微软雅黑" pitchFamily="34" charset="-122"/>
              </a:rPr>
              <a:t>开发模型</a:t>
            </a:r>
            <a:endParaRPr lang="zh-CN" altLang="en-US" sz="3500" b="1" dirty="0">
              <a:solidFill>
                <a:srgbClr val="C00000"/>
              </a:solidFill>
              <a:latin typeface="微软雅黑" pitchFamily="34" charset="-122"/>
              <a:ea typeface="微软雅黑" pitchFamily="34" charset="-122"/>
            </a:endParaRPr>
          </a:p>
        </p:txBody>
      </p:sp>
      <p:sp>
        <p:nvSpPr>
          <p:cNvPr id="21509" name="矩形 8"/>
          <p:cNvSpPr>
            <a:spLocks noChangeArrowheads="1"/>
          </p:cNvSpPr>
          <p:nvPr/>
        </p:nvSpPr>
        <p:spPr bwMode="auto">
          <a:xfrm>
            <a:off x="3933380" y="1449916"/>
            <a:ext cx="7992888" cy="4513384"/>
          </a:xfrm>
          <a:prstGeom prst="rect">
            <a:avLst/>
          </a:prstGeom>
          <a:noFill/>
          <a:ln w="9525">
            <a:noFill/>
            <a:miter lim="800000"/>
            <a:headEnd/>
            <a:tailEnd/>
          </a:ln>
        </p:spPr>
        <p:txBody>
          <a:bodyPr wrap="square" lIns="80614" tIns="40307" rIns="80614" bIns="40307">
            <a:spAutoFit/>
          </a:bodyPr>
          <a:lstStyle/>
          <a:p>
            <a:pPr indent="403068" eaLnBrk="0" hangingPunct="0">
              <a:lnSpc>
                <a:spcPct val="200000"/>
              </a:lnSpc>
            </a:pPr>
            <a:r>
              <a:rPr lang="zh-CN" altLang="en-US" dirty="0">
                <a:latin typeface="微软雅黑" pitchFamily="34" charset="-122"/>
                <a:ea typeface="微软雅黑" pitchFamily="34" charset="-122"/>
              </a:rPr>
              <a:t> </a:t>
            </a:r>
            <a:r>
              <a:rPr lang="zh-CN" altLang="en-US" b="1" dirty="0">
                <a:solidFill>
                  <a:srgbClr val="FF0000"/>
                </a:solidFill>
                <a:latin typeface="微软雅黑" pitchFamily="34" charset="-122"/>
                <a:ea typeface="微软雅黑" pitchFamily="34" charset="-122"/>
              </a:rPr>
              <a:t>瀑布式开发是一种老旧的，正在过时的计算机软件开发方法</a:t>
            </a:r>
            <a:r>
              <a:rPr lang="zh-CN" altLang="en-US" dirty="0">
                <a:latin typeface="微软雅黑" pitchFamily="34" charset="-122"/>
                <a:ea typeface="微软雅黑" pitchFamily="34" charset="-122"/>
              </a:rPr>
              <a:t>。</a:t>
            </a:r>
          </a:p>
          <a:p>
            <a:pPr indent="403068" eaLnBrk="0" hangingPunct="0">
              <a:lnSpc>
                <a:spcPct val="200000"/>
              </a:lnSpc>
            </a:pPr>
            <a:r>
              <a:rPr lang="zh-CN" altLang="en-US" dirty="0">
                <a:latin typeface="微软雅黑" pitchFamily="34" charset="-122"/>
                <a:ea typeface="微软雅黑" pitchFamily="34" charset="-122"/>
              </a:rPr>
              <a:t>瀑布模型式是最典型的预见性的方法，严格遵循预先计划的需求、分析、设计、编码、测试的步骤顺序进行。步骤成果作为衡量进度的方法，例如需求规格，设计文档，测试计划和代码审阅等等。</a:t>
            </a:r>
          </a:p>
          <a:p>
            <a:pPr indent="403068" eaLnBrk="0" hangingPunct="0">
              <a:lnSpc>
                <a:spcPct val="200000"/>
              </a:lnSpc>
            </a:pPr>
            <a:r>
              <a:rPr lang="zh-CN" altLang="en-US" dirty="0">
                <a:latin typeface="微软雅黑" pitchFamily="34" charset="-122"/>
                <a:ea typeface="微软雅黑" pitchFamily="34" charset="-122"/>
              </a:rPr>
              <a:t>瀑布式的主要的问题是它的严格分级导致的自由度降低，项目早期即作出承诺导致对后期需求的变化难以调整，代价高昂。瀑布式方法在需求不明并且在项目进行过程中可能变化的情况下基本是不可行的。有论文统计他是造成</a:t>
            </a:r>
            <a:r>
              <a:rPr lang="en-US" altLang="zh-CN" dirty="0">
                <a:latin typeface="微软雅黑" pitchFamily="34" charset="-122"/>
                <a:ea typeface="微软雅黑" pitchFamily="34" charset="-122"/>
              </a:rPr>
              <a:t>70%</a:t>
            </a:r>
            <a:r>
              <a:rPr lang="zh-CN" altLang="en-US" dirty="0">
                <a:latin typeface="微软雅黑" pitchFamily="34" charset="-122"/>
                <a:ea typeface="微软雅黑" pitchFamily="34" charset="-122"/>
              </a:rPr>
              <a:t>软件开发失败的原因。</a:t>
            </a: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矩形 13"/>
          <p:cNvSpPr>
            <a:spLocks noChangeArrowheads="1"/>
          </p:cNvSpPr>
          <p:nvPr/>
        </p:nvSpPr>
        <p:spPr bwMode="auto">
          <a:xfrm>
            <a:off x="6951965" y="188640"/>
            <a:ext cx="5118318" cy="696954"/>
          </a:xfrm>
          <a:prstGeom prst="rect">
            <a:avLst/>
          </a:prstGeom>
          <a:noFill/>
          <a:ln w="9525">
            <a:noFill/>
            <a:miter lim="800000"/>
            <a:headEnd/>
            <a:tailEnd/>
          </a:ln>
        </p:spPr>
        <p:txBody>
          <a:bodyPr lIns="80614" tIns="40307" rIns="80614" bIns="40307">
            <a:spAutoFit/>
          </a:bodyPr>
          <a:lstStyle/>
          <a:p>
            <a:pPr algn="r" eaLnBrk="0" hangingPunct="0">
              <a:buFont typeface="Arial" charset="0"/>
              <a:buNone/>
            </a:pPr>
            <a:r>
              <a:rPr lang="zh-CN" altLang="en-US" sz="4000" b="1" dirty="0" smtClean="0">
                <a:latin typeface="微软雅黑" pitchFamily="34" charset="-122"/>
                <a:ea typeface="微软雅黑" pitchFamily="34" charset="-122"/>
              </a:rPr>
              <a:t>瀑布开发模型</a:t>
            </a:r>
            <a:endParaRPr lang="en-US" altLang="zh-CN" sz="4000" b="1" dirty="0">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cstate="print"/>
          <a:srcRect/>
          <a:stretch>
            <a:fillRect/>
          </a:stretch>
        </p:blipFill>
        <p:spPr bwMode="auto">
          <a:xfrm>
            <a:off x="1413099" y="1196752"/>
            <a:ext cx="9610725" cy="3419475"/>
          </a:xfrm>
          <a:prstGeom prst="rect">
            <a:avLst/>
          </a:prstGeom>
          <a:noFill/>
          <a:ln w="9525">
            <a:noFill/>
            <a:miter lim="800000"/>
            <a:headEnd/>
            <a:tailEnd/>
          </a:ln>
        </p:spPr>
      </p:pic>
      <p:sp>
        <p:nvSpPr>
          <p:cNvPr id="5" name="TextBox 4"/>
          <p:cNvSpPr txBox="1"/>
          <p:nvPr/>
        </p:nvSpPr>
        <p:spPr>
          <a:xfrm>
            <a:off x="1989163" y="4725144"/>
            <a:ext cx="3587842" cy="1569660"/>
          </a:xfrm>
          <a:prstGeom prst="rect">
            <a:avLst/>
          </a:prstGeom>
          <a:noFill/>
        </p:spPr>
        <p:txBody>
          <a:bodyPr wrap="none" rtlCol="0">
            <a:spAutoFit/>
          </a:bodyPr>
          <a:lstStyle/>
          <a:p>
            <a:pPr algn="l"/>
            <a:r>
              <a:rPr lang="zh-CN" altLang="en-US" sz="1600" dirty="0" smtClean="0">
                <a:latin typeface="微软雅黑" pitchFamily="34" charset="-122"/>
                <a:ea typeface="微软雅黑" pitchFamily="34" charset="-122"/>
              </a:rPr>
              <a:t>特点：</a:t>
            </a:r>
            <a:endParaRPr lang="en-US" altLang="zh-CN" sz="1600" dirty="0" smtClean="0">
              <a:latin typeface="微软雅黑" pitchFamily="34" charset="-122"/>
              <a:ea typeface="微软雅黑" pitchFamily="34" charset="-122"/>
            </a:endParaRPr>
          </a:p>
          <a:p>
            <a:pPr algn="l"/>
            <a:r>
              <a:rPr lang="en-US" altLang="zh-CN" sz="1600" dirty="0" smtClean="0">
                <a:latin typeface="微软雅黑" pitchFamily="34" charset="-122"/>
                <a:ea typeface="微软雅黑" pitchFamily="34" charset="-122"/>
              </a:rPr>
              <a:t>1</a:t>
            </a:r>
            <a:r>
              <a:rPr lang="zh-CN" altLang="en-US" sz="1600" dirty="0" smtClean="0">
                <a:latin typeface="微软雅黑" pitchFamily="34" charset="-122"/>
                <a:ea typeface="微软雅黑" pitchFamily="34" charset="-122"/>
              </a:rPr>
              <a:t>、只有开发完毕才能看到系统结果。</a:t>
            </a:r>
            <a:endParaRPr lang="en-US" altLang="zh-CN" sz="1600" dirty="0" smtClean="0">
              <a:latin typeface="微软雅黑" pitchFamily="34" charset="-122"/>
              <a:ea typeface="微软雅黑" pitchFamily="34" charset="-122"/>
            </a:endParaRPr>
          </a:p>
          <a:p>
            <a:pPr algn="l"/>
            <a:r>
              <a:rPr lang="en-US" altLang="zh-CN" sz="1600" dirty="0" smtClean="0">
                <a:latin typeface="微软雅黑" pitchFamily="34" charset="-122"/>
                <a:ea typeface="微软雅黑" pitchFamily="34" charset="-122"/>
              </a:rPr>
              <a:t>2</a:t>
            </a:r>
            <a:r>
              <a:rPr lang="zh-CN" altLang="en-US" sz="1600" dirty="0" smtClean="0">
                <a:latin typeface="微软雅黑" pitchFamily="34" charset="-122"/>
                <a:ea typeface="微软雅黑" pitchFamily="34" charset="-122"/>
              </a:rPr>
              <a:t>、严格按照各个阶段顺序进行开发。</a:t>
            </a:r>
            <a:endParaRPr lang="en-US" altLang="zh-CN" sz="1600" dirty="0" smtClean="0">
              <a:latin typeface="微软雅黑" pitchFamily="34" charset="-122"/>
              <a:ea typeface="微软雅黑" pitchFamily="34" charset="-122"/>
            </a:endParaRPr>
          </a:p>
          <a:p>
            <a:pPr algn="l"/>
            <a:r>
              <a:rPr lang="en-US" altLang="zh-CN" sz="1600" dirty="0" smtClean="0">
                <a:latin typeface="微软雅黑" pitchFamily="34" charset="-122"/>
                <a:ea typeface="微软雅黑" pitchFamily="34" charset="-122"/>
              </a:rPr>
              <a:t>3</a:t>
            </a:r>
            <a:r>
              <a:rPr lang="zh-CN" altLang="en-US" sz="1600" dirty="0" smtClean="0">
                <a:latin typeface="微软雅黑" pitchFamily="34" charset="-122"/>
                <a:ea typeface="微软雅黑" pitchFamily="34" charset="-122"/>
              </a:rPr>
              <a:t>、以文档形式驱动。</a:t>
            </a:r>
            <a:endParaRPr lang="en-US" altLang="zh-CN" sz="1600" dirty="0" smtClean="0">
              <a:latin typeface="微软雅黑" pitchFamily="34" charset="-122"/>
              <a:ea typeface="微软雅黑" pitchFamily="34" charset="-122"/>
            </a:endParaRPr>
          </a:p>
          <a:p>
            <a:pPr algn="l"/>
            <a:r>
              <a:rPr lang="en-US" altLang="zh-CN" sz="1600" dirty="0" smtClean="0">
                <a:latin typeface="微软雅黑" pitchFamily="34" charset="-122"/>
                <a:ea typeface="微软雅黑" pitchFamily="34" charset="-122"/>
              </a:rPr>
              <a:t>4</a:t>
            </a:r>
            <a:r>
              <a:rPr lang="zh-CN" altLang="en-US" sz="1600" dirty="0" smtClean="0">
                <a:latin typeface="微软雅黑" pitchFamily="34" charset="-122"/>
                <a:ea typeface="微软雅黑" pitchFamily="34" charset="-122"/>
              </a:rPr>
              <a:t>、以里程碑为原则。</a:t>
            </a:r>
            <a:endParaRPr lang="en-US" altLang="zh-CN" sz="1600" dirty="0" smtClean="0">
              <a:latin typeface="微软雅黑" pitchFamily="34" charset="-122"/>
              <a:ea typeface="微软雅黑" pitchFamily="34" charset="-122"/>
            </a:endParaRPr>
          </a:p>
          <a:p>
            <a:pPr algn="l"/>
            <a:r>
              <a:rPr lang="en-US" altLang="zh-CN" sz="1600" dirty="0" smtClean="0">
                <a:latin typeface="微软雅黑" pitchFamily="34" charset="-122"/>
                <a:ea typeface="微软雅黑" pitchFamily="34" charset="-122"/>
              </a:rPr>
              <a:t>5</a:t>
            </a:r>
            <a:r>
              <a:rPr lang="zh-CN" altLang="en-US" sz="1600" dirty="0" smtClean="0">
                <a:latin typeface="微软雅黑" pitchFamily="34" charset="-122"/>
                <a:ea typeface="微软雅黑" pitchFamily="34" charset="-122"/>
              </a:rPr>
              <a:t>、适合需求非常确定的软件开发。</a:t>
            </a:r>
            <a:endParaRPr lang="zh-CN" altLang="en-US" sz="1600" dirty="0">
              <a:latin typeface="微软雅黑" pitchFamily="34" charset="-122"/>
              <a:ea typeface="微软雅黑" pitchFamily="34" charset="-122"/>
            </a:endParaRPr>
          </a:p>
        </p:txBody>
      </p:sp>
      <p:sp>
        <p:nvSpPr>
          <p:cNvPr id="6" name="TextBox 5"/>
          <p:cNvSpPr txBox="1"/>
          <p:nvPr/>
        </p:nvSpPr>
        <p:spPr>
          <a:xfrm>
            <a:off x="6021611" y="4797152"/>
            <a:ext cx="5024132" cy="1323439"/>
          </a:xfrm>
          <a:prstGeom prst="rect">
            <a:avLst/>
          </a:prstGeom>
          <a:noFill/>
        </p:spPr>
        <p:txBody>
          <a:bodyPr wrap="none" rtlCol="0">
            <a:spAutoFit/>
          </a:bodyPr>
          <a:lstStyle/>
          <a:p>
            <a:pPr algn="l"/>
            <a:r>
              <a:rPr lang="zh-CN" altLang="en-US" sz="1600" dirty="0" smtClean="0">
                <a:latin typeface="微软雅黑" pitchFamily="34" charset="-122"/>
                <a:ea typeface="微软雅黑" pitchFamily="34" charset="-122"/>
              </a:rPr>
              <a:t>局限性：</a:t>
            </a:r>
            <a:endParaRPr lang="en-US" altLang="zh-CN" sz="1600" dirty="0" smtClean="0">
              <a:latin typeface="微软雅黑" pitchFamily="34" charset="-122"/>
              <a:ea typeface="微软雅黑" pitchFamily="34" charset="-122"/>
            </a:endParaRPr>
          </a:p>
          <a:p>
            <a:pPr algn="l"/>
            <a:r>
              <a:rPr lang="en-US" altLang="zh-CN" sz="1600" dirty="0" smtClean="0">
                <a:latin typeface="微软雅黑" pitchFamily="34" charset="-122"/>
                <a:ea typeface="微软雅黑" pitchFamily="34" charset="-122"/>
              </a:rPr>
              <a:t>1</a:t>
            </a:r>
            <a:r>
              <a:rPr lang="zh-CN" altLang="en-US" sz="1600" dirty="0" smtClean="0">
                <a:latin typeface="微软雅黑" pitchFamily="34" charset="-122"/>
                <a:ea typeface="微软雅黑" pitchFamily="34" charset="-122"/>
              </a:rPr>
              <a:t>、软件需求很难在短时间内确定。</a:t>
            </a:r>
            <a:endParaRPr lang="en-US" altLang="zh-CN" sz="1600" dirty="0" smtClean="0">
              <a:latin typeface="微软雅黑" pitchFamily="34" charset="-122"/>
              <a:ea typeface="微软雅黑" pitchFamily="34" charset="-122"/>
            </a:endParaRPr>
          </a:p>
          <a:p>
            <a:pPr algn="l"/>
            <a:r>
              <a:rPr lang="en-US" altLang="zh-CN" sz="1600" dirty="0" smtClean="0">
                <a:latin typeface="微软雅黑" pitchFamily="34" charset="-122"/>
                <a:ea typeface="微软雅黑" pitchFamily="34" charset="-122"/>
              </a:rPr>
              <a:t>2</a:t>
            </a:r>
            <a:r>
              <a:rPr lang="zh-CN" altLang="en-US" sz="1600" dirty="0" smtClean="0">
                <a:latin typeface="微软雅黑" pitchFamily="34" charset="-122"/>
                <a:ea typeface="微软雅黑" pitchFamily="34" charset="-122"/>
              </a:rPr>
              <a:t>、程序员之间，程序员与用户之间的协作要求很高。</a:t>
            </a:r>
            <a:endParaRPr lang="en-US" altLang="zh-CN" sz="1600" dirty="0" smtClean="0">
              <a:latin typeface="微软雅黑" pitchFamily="34" charset="-122"/>
              <a:ea typeface="微软雅黑" pitchFamily="34" charset="-122"/>
            </a:endParaRPr>
          </a:p>
          <a:p>
            <a:pPr algn="l"/>
            <a:r>
              <a:rPr lang="en-US" altLang="zh-CN" sz="1600" dirty="0" smtClean="0">
                <a:latin typeface="微软雅黑" pitchFamily="34" charset="-122"/>
                <a:ea typeface="微软雅黑" pitchFamily="34" charset="-122"/>
              </a:rPr>
              <a:t>3</a:t>
            </a:r>
            <a:r>
              <a:rPr lang="zh-CN" altLang="en-US" sz="1600" dirty="0" smtClean="0">
                <a:latin typeface="微软雅黑" pitchFamily="34" charset="-122"/>
                <a:ea typeface="微软雅黑" pitchFamily="34" charset="-122"/>
              </a:rPr>
              <a:t>、不利于产品的后继演化升级。</a:t>
            </a:r>
            <a:endParaRPr lang="en-US" altLang="zh-CN" sz="1600" dirty="0" smtClean="0">
              <a:latin typeface="微软雅黑" pitchFamily="34" charset="-122"/>
              <a:ea typeface="微软雅黑" pitchFamily="34" charset="-122"/>
            </a:endParaRPr>
          </a:p>
          <a:p>
            <a:pPr algn="l"/>
            <a:r>
              <a:rPr lang="en-US" altLang="zh-CN" sz="1600" dirty="0" smtClean="0">
                <a:latin typeface="微软雅黑" pitchFamily="34" charset="-122"/>
                <a:ea typeface="微软雅黑" pitchFamily="34" charset="-122"/>
              </a:rPr>
              <a:t>4</a:t>
            </a:r>
            <a:r>
              <a:rPr lang="zh-CN" altLang="en-US" sz="1600" dirty="0" smtClean="0">
                <a:latin typeface="微软雅黑" pitchFamily="34" charset="-122"/>
                <a:ea typeface="微软雅黑" pitchFamily="34" charset="-122"/>
              </a:rPr>
              <a:t>、缺乏灵活性，可能导致软件满足不了用户需求。</a:t>
            </a:r>
            <a:endParaRPr lang="zh-CN" altLang="en-US" sz="1600"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4294967295"/>
          </p:nvPr>
        </p:nvSpPr>
        <p:spPr>
          <a:xfrm>
            <a:off x="8734725" y="6356048"/>
            <a:ext cx="2842614" cy="365881"/>
          </a:xfrm>
          <a:prstGeom prst="rect">
            <a:avLst/>
          </a:prstGeom>
          <a:noFill/>
        </p:spPr>
        <p:txBody>
          <a:bodyPr lIns="80614" tIns="40307" rIns="80614" bIns="40307"/>
          <a:lstStyle/>
          <a:p>
            <a:pPr>
              <a:buFont typeface="Arial" charset="0"/>
              <a:buNone/>
            </a:pPr>
            <a:fld id="{50843CB8-0D1E-49AF-BFCE-4E461286577A}" type="slidenum">
              <a:rPr lang="zh-CN" altLang="en-US" smtClean="0"/>
              <a:pPr>
                <a:buFont typeface="Arial" charset="0"/>
                <a:buNone/>
              </a:pPr>
              <a:t>12</a:t>
            </a:fld>
            <a:endParaRPr lang="zh-CN" altLang="en-US" smtClean="0">
              <a:solidFill>
                <a:schemeClr val="tx1"/>
              </a:solidFill>
              <a:ea typeface="宋体" charset="-122"/>
            </a:endParaRPr>
          </a:p>
        </p:txBody>
      </p:sp>
      <p:sp>
        <p:nvSpPr>
          <p:cNvPr id="23555" name="矩形 6"/>
          <p:cNvSpPr>
            <a:spLocks noChangeArrowheads="1"/>
          </p:cNvSpPr>
          <p:nvPr/>
        </p:nvSpPr>
        <p:spPr bwMode="auto">
          <a:xfrm>
            <a:off x="6951965" y="188640"/>
            <a:ext cx="5118318" cy="758510"/>
          </a:xfrm>
          <a:prstGeom prst="rect">
            <a:avLst/>
          </a:prstGeom>
          <a:noFill/>
          <a:ln w="9525">
            <a:noFill/>
            <a:miter lim="800000"/>
            <a:headEnd/>
            <a:tailEnd/>
          </a:ln>
        </p:spPr>
        <p:txBody>
          <a:bodyPr lIns="80614" tIns="40307" rIns="80614" bIns="40307">
            <a:spAutoFit/>
          </a:bodyPr>
          <a:lstStyle/>
          <a:p>
            <a:pPr algn="r" eaLnBrk="0" hangingPunct="0">
              <a:buFont typeface="Arial" charset="0"/>
              <a:buNone/>
            </a:pPr>
            <a:r>
              <a:rPr lang="zh-CN" altLang="en-US" sz="4400" b="1" dirty="0" smtClean="0">
                <a:latin typeface="微软雅黑" pitchFamily="34" charset="-122"/>
                <a:ea typeface="微软雅黑" pitchFamily="34" charset="-122"/>
              </a:rPr>
              <a:t>瀑布开发模型</a:t>
            </a:r>
            <a:endParaRPr lang="en-US" altLang="zh-CN" sz="4400" b="1" dirty="0">
              <a:latin typeface="微软雅黑" pitchFamily="34" charset="-122"/>
              <a:ea typeface="微软雅黑" pitchFamily="34" charset="-122"/>
            </a:endParaRPr>
          </a:p>
        </p:txBody>
      </p:sp>
      <p:sp>
        <p:nvSpPr>
          <p:cNvPr id="23556" name="TextBox 7"/>
          <p:cNvSpPr txBox="1">
            <a:spLocks noChangeArrowheads="1"/>
          </p:cNvSpPr>
          <p:nvPr/>
        </p:nvSpPr>
        <p:spPr bwMode="auto">
          <a:xfrm>
            <a:off x="3107263" y="1508881"/>
            <a:ext cx="5972714" cy="5044298"/>
          </a:xfrm>
          <a:prstGeom prst="rect">
            <a:avLst/>
          </a:prstGeom>
          <a:noFill/>
          <a:ln w="9525">
            <a:noFill/>
            <a:miter lim="800000"/>
            <a:headEnd/>
            <a:tailEnd/>
          </a:ln>
        </p:spPr>
        <p:txBody>
          <a:bodyPr lIns="80614" tIns="40307" rIns="80614" bIns="40307">
            <a:spAutoFit/>
          </a:bodyPr>
          <a:lstStyle/>
          <a:p>
            <a:pPr eaLnBrk="0" hangingPunct="0">
              <a:buFont typeface="Arial" charset="0"/>
              <a:buNone/>
            </a:pPr>
            <a:r>
              <a:rPr lang="zh-CN" altLang="en-US" sz="3500" b="1" dirty="0">
                <a:solidFill>
                  <a:srgbClr val="C00000"/>
                </a:solidFill>
                <a:latin typeface="微软雅黑" pitchFamily="34" charset="-122"/>
                <a:ea typeface="微软雅黑" pitchFamily="34" charset="-122"/>
              </a:rPr>
              <a:t>瀑布式</a:t>
            </a:r>
            <a:r>
              <a:rPr lang="zh-CN" altLang="en-US" sz="3500" b="1" dirty="0" smtClean="0">
                <a:solidFill>
                  <a:srgbClr val="C00000"/>
                </a:solidFill>
                <a:latin typeface="微软雅黑" pitchFamily="34" charset="-122"/>
                <a:ea typeface="微软雅黑" pitchFamily="34" charset="-122"/>
              </a:rPr>
              <a:t>开发</a:t>
            </a:r>
            <a:endParaRPr lang="en-US" altLang="zh-CN" sz="3500" b="1" dirty="0">
              <a:solidFill>
                <a:srgbClr val="C00000"/>
              </a:solidFill>
              <a:latin typeface="微软雅黑" pitchFamily="34" charset="-122"/>
              <a:ea typeface="微软雅黑" pitchFamily="34" charset="-122"/>
            </a:endParaRPr>
          </a:p>
          <a:p>
            <a:pPr eaLnBrk="0" hangingPunct="0">
              <a:buFont typeface="Arial" charset="0"/>
              <a:buNone/>
            </a:pPr>
            <a:endParaRPr lang="en-US" altLang="zh-CN" sz="2500" b="1" dirty="0">
              <a:latin typeface="微软雅黑" pitchFamily="34" charset="-122"/>
              <a:ea typeface="微软雅黑" pitchFamily="34" charset="-122"/>
            </a:endParaRPr>
          </a:p>
          <a:p>
            <a:pPr eaLnBrk="0" hangingPunct="0">
              <a:lnSpc>
                <a:spcPct val="150000"/>
              </a:lnSpc>
              <a:buFont typeface="Arial" charset="0"/>
              <a:buNone/>
            </a:pPr>
            <a:r>
              <a:rPr lang="zh-CN" altLang="en-US" sz="2500" dirty="0" smtClean="0">
                <a:latin typeface="微软雅黑" pitchFamily="34" charset="-122"/>
                <a:ea typeface="微软雅黑" pitchFamily="34" charset="-122"/>
              </a:rPr>
              <a:t>缺点</a:t>
            </a:r>
            <a:r>
              <a:rPr lang="zh-CN" altLang="en-US" sz="2500" dirty="0">
                <a:latin typeface="微软雅黑" pitchFamily="34" charset="-122"/>
                <a:ea typeface="微软雅黑" pitchFamily="34" charset="-122"/>
              </a:rPr>
              <a:t>：</a:t>
            </a:r>
            <a:endParaRPr lang="en-US" altLang="zh-CN" sz="2500" dirty="0">
              <a:latin typeface="微软雅黑" pitchFamily="34" charset="-122"/>
              <a:ea typeface="微软雅黑" pitchFamily="34" charset="-122"/>
            </a:endParaRPr>
          </a:p>
          <a:p>
            <a:pPr eaLnBrk="0" hangingPunct="0">
              <a:lnSpc>
                <a:spcPct val="150000"/>
              </a:lnSpc>
              <a:buFont typeface="Arial" charset="0"/>
              <a:buNone/>
            </a:pPr>
            <a:r>
              <a:rPr lang="en-US" altLang="zh-CN" sz="2500" dirty="0">
                <a:latin typeface="微软雅黑" pitchFamily="34" charset="-122"/>
                <a:ea typeface="微软雅黑" pitchFamily="34" charset="-122"/>
              </a:rPr>
              <a:t>1</a:t>
            </a:r>
            <a:r>
              <a:rPr lang="zh-CN" altLang="en-US" sz="2500" dirty="0">
                <a:latin typeface="微软雅黑" pitchFamily="34" charset="-122"/>
                <a:ea typeface="微软雅黑" pitchFamily="34" charset="-122"/>
              </a:rPr>
              <a:t>、人性的沟壑难填</a:t>
            </a:r>
            <a:endParaRPr lang="en-US" altLang="zh-CN" sz="2500" dirty="0">
              <a:latin typeface="微软雅黑" pitchFamily="34" charset="-122"/>
              <a:ea typeface="微软雅黑" pitchFamily="34" charset="-122"/>
            </a:endParaRPr>
          </a:p>
          <a:p>
            <a:pPr eaLnBrk="0" hangingPunct="0">
              <a:lnSpc>
                <a:spcPct val="150000"/>
              </a:lnSpc>
              <a:buFont typeface="Arial" charset="0"/>
              <a:buNone/>
            </a:pPr>
            <a:r>
              <a:rPr lang="en-US" altLang="zh-CN" sz="2500" dirty="0">
                <a:latin typeface="微软雅黑" pitchFamily="34" charset="-122"/>
                <a:ea typeface="微软雅黑" pitchFamily="34" charset="-122"/>
              </a:rPr>
              <a:t>2</a:t>
            </a:r>
            <a:r>
              <a:rPr lang="zh-CN" altLang="en-US" sz="2500" dirty="0">
                <a:latin typeface="微软雅黑" pitchFamily="34" charset="-122"/>
                <a:ea typeface="微软雅黑" pitchFamily="34" charset="-122"/>
              </a:rPr>
              <a:t>、每个人的理解</a:t>
            </a:r>
            <a:endParaRPr lang="en-US" altLang="zh-CN" sz="2500" dirty="0">
              <a:latin typeface="微软雅黑" pitchFamily="34" charset="-122"/>
              <a:ea typeface="微软雅黑" pitchFamily="34" charset="-122"/>
            </a:endParaRPr>
          </a:p>
          <a:p>
            <a:pPr eaLnBrk="0" hangingPunct="0">
              <a:lnSpc>
                <a:spcPct val="150000"/>
              </a:lnSpc>
              <a:buFont typeface="Arial" charset="0"/>
              <a:buNone/>
            </a:pPr>
            <a:r>
              <a:rPr lang="en-US" altLang="zh-CN" sz="2500" dirty="0">
                <a:latin typeface="微软雅黑" pitchFamily="34" charset="-122"/>
                <a:ea typeface="微软雅黑" pitchFamily="34" charset="-122"/>
              </a:rPr>
              <a:t>3</a:t>
            </a:r>
            <a:r>
              <a:rPr lang="zh-CN" altLang="en-US" sz="2500" dirty="0">
                <a:latin typeface="微软雅黑" pitchFamily="34" charset="-122"/>
                <a:ea typeface="微软雅黑" pitchFamily="34" charset="-122"/>
              </a:rPr>
              <a:t>、项目变更</a:t>
            </a:r>
            <a:endParaRPr lang="en-US" altLang="zh-CN" sz="2500" dirty="0">
              <a:latin typeface="微软雅黑" pitchFamily="34" charset="-122"/>
              <a:ea typeface="微软雅黑" pitchFamily="34" charset="-122"/>
            </a:endParaRPr>
          </a:p>
          <a:p>
            <a:pPr eaLnBrk="0" hangingPunct="0">
              <a:lnSpc>
                <a:spcPct val="150000"/>
              </a:lnSpc>
              <a:buFont typeface="Arial" charset="0"/>
              <a:buNone/>
            </a:pPr>
            <a:r>
              <a:rPr lang="zh-CN" altLang="en-US" sz="2500" dirty="0">
                <a:latin typeface="微软雅黑" pitchFamily="34" charset="-122"/>
                <a:ea typeface="微软雅黑" pitchFamily="34" charset="-122"/>
              </a:rPr>
              <a:t>优点：</a:t>
            </a:r>
            <a:endParaRPr lang="en-US" altLang="zh-CN" sz="2500" dirty="0">
              <a:latin typeface="微软雅黑" pitchFamily="34" charset="-122"/>
              <a:ea typeface="微软雅黑" pitchFamily="34" charset="-122"/>
            </a:endParaRPr>
          </a:p>
          <a:p>
            <a:pPr eaLnBrk="0" hangingPunct="0">
              <a:lnSpc>
                <a:spcPct val="150000"/>
              </a:lnSpc>
              <a:buFont typeface="Arial" charset="0"/>
              <a:buNone/>
            </a:pPr>
            <a:r>
              <a:rPr lang="en-US" altLang="zh-CN" sz="2500" dirty="0">
                <a:latin typeface="微软雅黑" pitchFamily="34" charset="-122"/>
                <a:ea typeface="微软雅黑" pitchFamily="34" charset="-122"/>
              </a:rPr>
              <a:t>1</a:t>
            </a:r>
            <a:r>
              <a:rPr lang="zh-CN" altLang="en-US" sz="2500" dirty="0">
                <a:latin typeface="微软雅黑" pitchFamily="34" charset="-122"/>
                <a:ea typeface="微软雅黑" pitchFamily="34" charset="-122"/>
              </a:rPr>
              <a:t>、管理流程清晰</a:t>
            </a:r>
            <a:endParaRPr lang="en-US" altLang="zh-CN" sz="2500" dirty="0">
              <a:latin typeface="微软雅黑" pitchFamily="34" charset="-122"/>
              <a:ea typeface="微软雅黑" pitchFamily="34" charset="-122"/>
            </a:endParaRPr>
          </a:p>
          <a:p>
            <a:pPr eaLnBrk="0" hangingPunct="0">
              <a:lnSpc>
                <a:spcPct val="150000"/>
              </a:lnSpc>
              <a:buFont typeface="Arial" charset="0"/>
              <a:buNone/>
            </a:pPr>
            <a:r>
              <a:rPr lang="en-US" altLang="zh-CN" sz="2500" dirty="0">
                <a:latin typeface="微软雅黑" pitchFamily="34" charset="-122"/>
                <a:ea typeface="微软雅黑" pitchFamily="34" charset="-122"/>
              </a:rPr>
              <a:t>2</a:t>
            </a:r>
            <a:r>
              <a:rPr lang="zh-CN" altLang="en-US" sz="2500" dirty="0">
                <a:latin typeface="微软雅黑" pitchFamily="34" charset="-122"/>
                <a:ea typeface="微软雅黑" pitchFamily="34" charset="-122"/>
              </a:rPr>
              <a:t>、有较强的规范化文档</a:t>
            </a:r>
            <a:endParaRPr lang="zh-CN" altLang="en-US" sz="3500" b="1" dirty="0">
              <a:solidFill>
                <a:srgbClr val="C00000"/>
              </a:solidFill>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4294967295"/>
          </p:nvPr>
        </p:nvSpPr>
        <p:spPr>
          <a:xfrm>
            <a:off x="8734725" y="6356048"/>
            <a:ext cx="2842614" cy="365881"/>
          </a:xfrm>
          <a:prstGeom prst="rect">
            <a:avLst/>
          </a:prstGeom>
          <a:noFill/>
        </p:spPr>
        <p:txBody>
          <a:bodyPr lIns="80614" tIns="40307" rIns="80614" bIns="40307"/>
          <a:lstStyle/>
          <a:p>
            <a:pPr>
              <a:buFont typeface="Arial" charset="0"/>
              <a:buNone/>
            </a:pPr>
            <a:fld id="{E2DD1D48-F429-4E44-BAAF-270CFE20111B}" type="slidenum">
              <a:rPr lang="zh-CN" altLang="en-US" smtClean="0"/>
              <a:pPr>
                <a:buFont typeface="Arial" charset="0"/>
                <a:buNone/>
              </a:pPr>
              <a:t>13</a:t>
            </a:fld>
            <a:endParaRPr lang="zh-CN" altLang="en-US" smtClean="0">
              <a:solidFill>
                <a:schemeClr val="tx1"/>
              </a:solidFill>
              <a:ea typeface="宋体" charset="-122"/>
            </a:endParaRPr>
          </a:p>
        </p:txBody>
      </p:sp>
      <p:sp>
        <p:nvSpPr>
          <p:cNvPr id="24579" name="矩形 6"/>
          <p:cNvSpPr>
            <a:spLocks noChangeArrowheads="1"/>
          </p:cNvSpPr>
          <p:nvPr/>
        </p:nvSpPr>
        <p:spPr bwMode="auto">
          <a:xfrm>
            <a:off x="6569646" y="188640"/>
            <a:ext cx="5428629" cy="696954"/>
          </a:xfrm>
          <a:prstGeom prst="rect">
            <a:avLst/>
          </a:prstGeom>
          <a:noFill/>
          <a:ln w="9525">
            <a:noFill/>
            <a:miter lim="800000"/>
            <a:headEnd/>
            <a:tailEnd/>
          </a:ln>
        </p:spPr>
        <p:txBody>
          <a:bodyPr wrap="square" lIns="80614" tIns="40307" rIns="80614" bIns="40307">
            <a:spAutoFit/>
          </a:bodyPr>
          <a:lstStyle/>
          <a:p>
            <a:pPr algn="r" eaLnBrk="0" hangingPunct="0">
              <a:buFont typeface="Arial" charset="0"/>
              <a:buNone/>
            </a:pPr>
            <a:r>
              <a:rPr lang="zh-CN" altLang="en-US" sz="4000" b="1" dirty="0" smtClean="0">
                <a:latin typeface="微软雅黑" pitchFamily="34" charset="-122"/>
                <a:ea typeface="微软雅黑" pitchFamily="34" charset="-122"/>
              </a:rPr>
              <a:t>快速原型式开发模型</a:t>
            </a:r>
            <a:endParaRPr lang="en-US" altLang="zh-CN" sz="4000" b="1" dirty="0">
              <a:latin typeface="微软雅黑" pitchFamily="34" charset="-122"/>
              <a:ea typeface="微软雅黑" pitchFamily="34" charset="-122"/>
            </a:endParaRPr>
          </a:p>
        </p:txBody>
      </p:sp>
      <p:sp>
        <p:nvSpPr>
          <p:cNvPr id="9" name="矩形 8"/>
          <p:cNvSpPr/>
          <p:nvPr/>
        </p:nvSpPr>
        <p:spPr>
          <a:xfrm>
            <a:off x="4935616" y="1449916"/>
            <a:ext cx="6774627" cy="3820886"/>
          </a:xfrm>
          <a:prstGeom prst="rect">
            <a:avLst/>
          </a:prstGeom>
        </p:spPr>
        <p:txBody>
          <a:bodyPr wrap="square" lIns="80614" tIns="40307" rIns="80614" bIns="40307">
            <a:spAutoFit/>
          </a:bodyPr>
          <a:lstStyle/>
          <a:p>
            <a:pPr indent="403068" eaLnBrk="0" hangingPunct="0">
              <a:lnSpc>
                <a:spcPct val="150000"/>
              </a:lnSpc>
              <a:defRPr/>
            </a:pPr>
            <a:r>
              <a:rPr lang="zh-CN" altLang="en-US" dirty="0">
                <a:latin typeface="微软雅黑" pitchFamily="34" charset="-122"/>
                <a:ea typeface="微软雅黑" pitchFamily="34" charset="-122"/>
              </a:rPr>
              <a:t>通常简称为原型法，其核心是，用交互的，快速建立起来的原型取代了形式的、僵硬的（不允许更改的）大部分的规格说明，用户通过在计算机上实际运行和试用原型系统而向开发者提供真实的、具体的反馈意见。</a:t>
            </a:r>
            <a:endParaRPr lang="en-US" altLang="zh-CN" dirty="0">
              <a:latin typeface="微软雅黑" pitchFamily="34" charset="-122"/>
              <a:ea typeface="微软雅黑" pitchFamily="34" charset="-122"/>
            </a:endParaRPr>
          </a:p>
          <a:p>
            <a:pPr indent="403068" eaLnBrk="0" hangingPunct="0">
              <a:lnSpc>
                <a:spcPct val="150000"/>
              </a:lnSpc>
              <a:defRPr/>
            </a:pPr>
            <a:r>
              <a:rPr lang="zh-CN" altLang="en-US" dirty="0">
                <a:latin typeface="微软雅黑" pitchFamily="34" charset="-122"/>
                <a:ea typeface="微软雅黑" pitchFamily="34" charset="-122"/>
              </a:rPr>
              <a:t>是在投入大量的人力，物力之前，在限定的时间内，用最经济的方法开发出一个可实际运行的系统模型，用户在运行使用整个原型的基础上，通过对其评价，提出改进意见，对原型进行修改，统一使用，评价过程反复进行，使原型逐步完善，直到完全满足用户的需求为止。</a:t>
            </a:r>
          </a:p>
        </p:txBody>
      </p:sp>
      <p:sp>
        <p:nvSpPr>
          <p:cNvPr id="24581" name="TextBox 9"/>
          <p:cNvSpPr txBox="1">
            <a:spLocks noChangeArrowheads="1"/>
          </p:cNvSpPr>
          <p:nvPr/>
        </p:nvSpPr>
        <p:spPr bwMode="auto">
          <a:xfrm>
            <a:off x="909043" y="3212976"/>
            <a:ext cx="3356222" cy="620010"/>
          </a:xfrm>
          <a:prstGeom prst="rect">
            <a:avLst/>
          </a:prstGeom>
          <a:noFill/>
          <a:ln w="9525">
            <a:noFill/>
            <a:miter lim="800000"/>
            <a:headEnd/>
            <a:tailEnd/>
          </a:ln>
        </p:spPr>
        <p:txBody>
          <a:bodyPr wrap="square" lIns="80614" tIns="40307" rIns="80614" bIns="40307">
            <a:spAutoFit/>
          </a:bodyPr>
          <a:lstStyle/>
          <a:p>
            <a:pPr eaLnBrk="0" hangingPunct="0">
              <a:buFont typeface="Arial" charset="0"/>
              <a:buNone/>
            </a:pPr>
            <a:r>
              <a:rPr lang="zh-CN" altLang="en-US" sz="3500" b="1" dirty="0">
                <a:solidFill>
                  <a:srgbClr val="C00000"/>
                </a:solidFill>
                <a:latin typeface="微软雅黑" pitchFamily="34" charset="-122"/>
                <a:ea typeface="微软雅黑" pitchFamily="34" charset="-122"/>
              </a:rPr>
              <a:t>快速原型式开发</a:t>
            </a: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4294967295"/>
          </p:nvPr>
        </p:nvSpPr>
        <p:spPr>
          <a:xfrm>
            <a:off x="8734725" y="6356048"/>
            <a:ext cx="2842614" cy="365881"/>
          </a:xfrm>
          <a:prstGeom prst="rect">
            <a:avLst/>
          </a:prstGeom>
          <a:noFill/>
        </p:spPr>
        <p:txBody>
          <a:bodyPr lIns="80614" tIns="40307" rIns="80614" bIns="40307"/>
          <a:lstStyle/>
          <a:p>
            <a:pPr>
              <a:buFont typeface="Arial" charset="0"/>
              <a:buNone/>
            </a:pPr>
            <a:fld id="{5D9B9D92-804B-4037-84D2-FFCAB1169699}" type="slidenum">
              <a:rPr lang="zh-CN" altLang="en-US" smtClean="0"/>
              <a:pPr>
                <a:buFont typeface="Arial" charset="0"/>
                <a:buNone/>
              </a:pPr>
              <a:t>14</a:t>
            </a:fld>
            <a:endParaRPr lang="zh-CN" altLang="en-US" smtClean="0">
              <a:solidFill>
                <a:schemeClr val="tx1"/>
              </a:solidFill>
              <a:ea typeface="宋体" charset="-122"/>
            </a:endParaRPr>
          </a:p>
        </p:txBody>
      </p:sp>
      <p:sp>
        <p:nvSpPr>
          <p:cNvPr id="25603" name="矩形 6"/>
          <p:cNvSpPr>
            <a:spLocks noChangeArrowheads="1"/>
          </p:cNvSpPr>
          <p:nvPr/>
        </p:nvSpPr>
        <p:spPr bwMode="auto">
          <a:xfrm>
            <a:off x="6885707" y="188640"/>
            <a:ext cx="5118318" cy="696954"/>
          </a:xfrm>
          <a:prstGeom prst="rect">
            <a:avLst/>
          </a:prstGeom>
          <a:noFill/>
          <a:ln w="9525">
            <a:noFill/>
            <a:miter lim="800000"/>
            <a:headEnd/>
            <a:tailEnd/>
          </a:ln>
        </p:spPr>
        <p:txBody>
          <a:bodyPr lIns="80614" tIns="40307" rIns="80614" bIns="40307">
            <a:spAutoFit/>
          </a:bodyPr>
          <a:lstStyle/>
          <a:p>
            <a:pPr algn="r" eaLnBrk="0" hangingPunct="0">
              <a:buFont typeface="Arial" charset="0"/>
              <a:buNone/>
            </a:pPr>
            <a:r>
              <a:rPr lang="zh-CN" altLang="en-US" sz="4000" b="1" dirty="0" smtClean="0">
                <a:latin typeface="微软雅黑" pitchFamily="34" charset="-122"/>
                <a:ea typeface="微软雅黑" pitchFamily="34" charset="-122"/>
              </a:rPr>
              <a:t>常见原型</a:t>
            </a:r>
            <a:r>
              <a:rPr lang="en-US" altLang="zh-CN" sz="4000" b="1" dirty="0" smtClean="0">
                <a:latin typeface="微软雅黑" pitchFamily="34" charset="-122"/>
                <a:ea typeface="微软雅黑" pitchFamily="34" charset="-122"/>
              </a:rPr>
              <a:t>-</a:t>
            </a:r>
            <a:r>
              <a:rPr lang="zh-CN" altLang="en-US" sz="4000" b="1" dirty="0" smtClean="0">
                <a:latin typeface="微软雅黑" pitchFamily="34" charset="-122"/>
                <a:ea typeface="微软雅黑" pitchFamily="34" charset="-122"/>
              </a:rPr>
              <a:t>线框图</a:t>
            </a:r>
            <a:endParaRPr lang="en-US" altLang="zh-CN" sz="4000" b="1" dirty="0">
              <a:latin typeface="微软雅黑" pitchFamily="34" charset="-122"/>
              <a:ea typeface="微软雅黑" pitchFamily="34" charset="-122"/>
            </a:endParaRPr>
          </a:p>
        </p:txBody>
      </p:sp>
      <p:sp>
        <p:nvSpPr>
          <p:cNvPr id="25604" name="TextBox 7"/>
          <p:cNvSpPr txBox="1">
            <a:spLocks noChangeArrowheads="1"/>
          </p:cNvSpPr>
          <p:nvPr/>
        </p:nvSpPr>
        <p:spPr bwMode="auto">
          <a:xfrm>
            <a:off x="332979" y="2348880"/>
            <a:ext cx="3600400" cy="3497721"/>
          </a:xfrm>
          <a:prstGeom prst="rect">
            <a:avLst/>
          </a:prstGeom>
          <a:noFill/>
          <a:ln w="9525">
            <a:noFill/>
            <a:miter lim="800000"/>
            <a:headEnd/>
            <a:tailEnd/>
          </a:ln>
        </p:spPr>
        <p:txBody>
          <a:bodyPr wrap="square" lIns="80614" tIns="40307" rIns="80614" bIns="40307">
            <a:spAutoFit/>
          </a:bodyPr>
          <a:lstStyle/>
          <a:p>
            <a:pPr eaLnBrk="0" hangingPunct="0">
              <a:buFont typeface="Arial" charset="0"/>
              <a:buNone/>
            </a:pPr>
            <a:r>
              <a:rPr lang="zh-CN" altLang="en-US" sz="3500" b="1" dirty="0">
                <a:solidFill>
                  <a:srgbClr val="C00000"/>
                </a:solidFill>
                <a:latin typeface="微软雅黑" pitchFamily="34" charset="-122"/>
                <a:ea typeface="微软雅黑" pitchFamily="34" charset="-122"/>
              </a:rPr>
              <a:t>线框</a:t>
            </a:r>
            <a:r>
              <a:rPr lang="zh-CN" altLang="en-US" sz="3500" b="1" dirty="0" smtClean="0">
                <a:solidFill>
                  <a:srgbClr val="C00000"/>
                </a:solidFill>
                <a:latin typeface="微软雅黑" pitchFamily="34" charset="-122"/>
                <a:ea typeface="微软雅黑" pitchFamily="34" charset="-122"/>
              </a:rPr>
              <a:t>图，适用：</a:t>
            </a:r>
            <a:endParaRPr lang="en-US" altLang="zh-CN" sz="3500" b="1" dirty="0" smtClean="0">
              <a:solidFill>
                <a:srgbClr val="C00000"/>
              </a:solidFill>
              <a:latin typeface="微软雅黑" pitchFamily="34" charset="-122"/>
              <a:ea typeface="微软雅黑" pitchFamily="34" charset="-122"/>
            </a:endParaRPr>
          </a:p>
          <a:p>
            <a:pPr eaLnBrk="0" hangingPunct="0">
              <a:buFont typeface="Arial" charset="0"/>
              <a:buNone/>
            </a:pPr>
            <a:endParaRPr lang="en-US" altLang="zh-CN" sz="2200" dirty="0" smtClean="0">
              <a:latin typeface="微软雅黑" pitchFamily="34" charset="-122"/>
              <a:ea typeface="微软雅黑" pitchFamily="34" charset="-122"/>
            </a:endParaRPr>
          </a:p>
          <a:p>
            <a:pPr eaLnBrk="0" hangingPunct="0">
              <a:lnSpc>
                <a:spcPct val="150000"/>
              </a:lnSpc>
              <a:buFont typeface="Arial" charset="0"/>
              <a:buNone/>
            </a:pPr>
            <a:r>
              <a:rPr lang="en-US" altLang="zh-CN" sz="2200" dirty="0" smtClean="0">
                <a:latin typeface="微软雅黑" pitchFamily="34" charset="-122"/>
                <a:ea typeface="微软雅黑" pitchFamily="34" charset="-122"/>
              </a:rPr>
              <a:t>1. </a:t>
            </a:r>
            <a:r>
              <a:rPr lang="zh-CN" altLang="en-US" sz="2200" dirty="0" smtClean="0">
                <a:latin typeface="微软雅黑" pitchFamily="34" charset="-122"/>
                <a:ea typeface="微软雅黑" pitchFamily="34" charset="-122"/>
              </a:rPr>
              <a:t>竞标型项目</a:t>
            </a:r>
            <a:endParaRPr lang="en-US" altLang="zh-CN" sz="2200" dirty="0" smtClean="0">
              <a:latin typeface="微软雅黑" pitchFamily="34" charset="-122"/>
              <a:ea typeface="微软雅黑" pitchFamily="34" charset="-122"/>
            </a:endParaRPr>
          </a:p>
          <a:p>
            <a:pPr eaLnBrk="0" hangingPunct="0">
              <a:lnSpc>
                <a:spcPct val="150000"/>
              </a:lnSpc>
              <a:buFont typeface="Arial" charset="0"/>
              <a:buNone/>
            </a:pPr>
            <a:r>
              <a:rPr lang="en-US" altLang="zh-CN" sz="2200" dirty="0" smtClean="0">
                <a:latin typeface="微软雅黑" pitchFamily="34" charset="-122"/>
                <a:ea typeface="微软雅黑" pitchFamily="34" charset="-122"/>
              </a:rPr>
              <a:t>2. </a:t>
            </a:r>
            <a:r>
              <a:rPr lang="zh-CN" altLang="en-US" sz="2200" dirty="0" smtClean="0">
                <a:latin typeface="微软雅黑" pitchFamily="34" charset="-122"/>
                <a:ea typeface="微软雅黑" pitchFamily="34" charset="-122"/>
              </a:rPr>
              <a:t>外包型项目</a:t>
            </a:r>
            <a:endParaRPr lang="en-US" altLang="zh-CN" sz="2200" dirty="0" smtClean="0">
              <a:latin typeface="微软雅黑" pitchFamily="34" charset="-122"/>
              <a:ea typeface="微软雅黑" pitchFamily="34" charset="-122"/>
            </a:endParaRPr>
          </a:p>
          <a:p>
            <a:pPr eaLnBrk="0" hangingPunct="0">
              <a:lnSpc>
                <a:spcPct val="150000"/>
              </a:lnSpc>
              <a:buFont typeface="Arial" charset="0"/>
              <a:buNone/>
            </a:pPr>
            <a:r>
              <a:rPr lang="en-US" altLang="zh-CN" sz="2200" dirty="0" smtClean="0">
                <a:latin typeface="微软雅黑" pitchFamily="34" charset="-122"/>
                <a:ea typeface="微软雅黑" pitchFamily="34" charset="-122"/>
              </a:rPr>
              <a:t>3. </a:t>
            </a:r>
            <a:r>
              <a:rPr lang="zh-CN" altLang="en-US" sz="2200" dirty="0" smtClean="0">
                <a:latin typeface="微软雅黑" pitchFamily="34" charset="-122"/>
                <a:ea typeface="微软雅黑" pitchFamily="34" charset="-122"/>
              </a:rPr>
              <a:t>企业内部项目</a:t>
            </a:r>
            <a:endParaRPr lang="en-US" altLang="zh-CN" sz="2200" dirty="0" smtClean="0">
              <a:latin typeface="微软雅黑" pitchFamily="34" charset="-122"/>
              <a:ea typeface="微软雅黑" pitchFamily="34" charset="-122"/>
            </a:endParaRPr>
          </a:p>
          <a:p>
            <a:pPr eaLnBrk="0" hangingPunct="0">
              <a:lnSpc>
                <a:spcPct val="150000"/>
              </a:lnSpc>
              <a:buFont typeface="Arial" charset="0"/>
              <a:buNone/>
            </a:pPr>
            <a:r>
              <a:rPr lang="en-US" altLang="zh-CN" sz="2200" dirty="0" smtClean="0">
                <a:latin typeface="微软雅黑" pitchFamily="34" charset="-122"/>
                <a:ea typeface="微软雅黑" pitchFamily="34" charset="-122"/>
              </a:rPr>
              <a:t>4. </a:t>
            </a:r>
            <a:r>
              <a:rPr lang="zh-CN" altLang="en-US" sz="2200" dirty="0" smtClean="0">
                <a:latin typeface="微软雅黑" pitchFamily="34" charset="-122"/>
                <a:ea typeface="微软雅黑" pitchFamily="34" charset="-122"/>
              </a:rPr>
              <a:t>产品型项目</a:t>
            </a:r>
            <a:endParaRPr lang="en-US" altLang="zh-CN" sz="2200" dirty="0" smtClean="0">
              <a:latin typeface="微软雅黑" pitchFamily="34" charset="-122"/>
              <a:ea typeface="微软雅黑" pitchFamily="34" charset="-122"/>
            </a:endParaRPr>
          </a:p>
          <a:p>
            <a:pPr eaLnBrk="0" hangingPunct="0">
              <a:lnSpc>
                <a:spcPct val="150000"/>
              </a:lnSpc>
              <a:buFont typeface="Arial" charset="0"/>
              <a:buNone/>
            </a:pPr>
            <a:r>
              <a:rPr lang="en-US" altLang="zh-CN" sz="2200" dirty="0" smtClean="0">
                <a:latin typeface="微软雅黑" pitchFamily="34" charset="-122"/>
                <a:ea typeface="微软雅黑" pitchFamily="34" charset="-122"/>
              </a:rPr>
              <a:t>5. </a:t>
            </a:r>
            <a:r>
              <a:rPr lang="zh-CN" altLang="en-US" sz="2200" dirty="0" smtClean="0">
                <a:latin typeface="微软雅黑" pitchFamily="34" charset="-122"/>
                <a:ea typeface="微软雅黑" pitchFamily="34" charset="-122"/>
              </a:rPr>
              <a:t>定制型项目</a:t>
            </a:r>
            <a:endParaRPr lang="zh-CN" altLang="en-US" sz="2200" dirty="0">
              <a:latin typeface="微软雅黑" pitchFamily="34" charset="-122"/>
              <a:ea typeface="微软雅黑" pitchFamily="34" charset="-122"/>
            </a:endParaRPr>
          </a:p>
        </p:txBody>
      </p:sp>
      <p:pic>
        <p:nvPicPr>
          <p:cNvPr id="25605" name="图片 9" descr="119.jpg"/>
          <p:cNvPicPr>
            <a:picLocks noChangeAspect="1"/>
          </p:cNvPicPr>
          <p:nvPr/>
        </p:nvPicPr>
        <p:blipFill>
          <a:blip r:embed="rId2" cstate="print"/>
          <a:srcRect/>
          <a:stretch>
            <a:fillRect/>
          </a:stretch>
        </p:blipFill>
        <p:spPr bwMode="auto">
          <a:xfrm>
            <a:off x="4509443" y="1484784"/>
            <a:ext cx="6448274" cy="4354286"/>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3789363" y="3429000"/>
            <a:ext cx="4345038" cy="512288"/>
          </a:xfrm>
          <a:prstGeom prst="rect">
            <a:avLst/>
          </a:prstGeom>
          <a:noFill/>
          <a:ln w="9525">
            <a:noFill/>
            <a:miter lim="800000"/>
            <a:headEnd/>
            <a:tailEnd/>
          </a:ln>
        </p:spPr>
        <p:txBody>
          <a:bodyPr wrap="none" lIns="80614" tIns="40307" rIns="80614" bIns="40307">
            <a:spAutoFit/>
          </a:bodyPr>
          <a:lstStyle/>
          <a:p>
            <a:pPr eaLnBrk="0" hangingPunct="0">
              <a:buFont typeface="Arial" charset="0"/>
              <a:buNone/>
            </a:pPr>
            <a:r>
              <a:rPr lang="zh-CN" altLang="en-US" sz="2800" b="1" dirty="0" smtClean="0">
                <a:latin typeface="微软雅黑" pitchFamily="34" charset="-122"/>
                <a:ea typeface="微软雅黑" pitchFamily="34" charset="-122"/>
              </a:rPr>
              <a:t>案例：</a:t>
            </a:r>
            <a:r>
              <a:rPr lang="en-US" altLang="zh-CN" sz="2800" b="1" dirty="0" err="1" smtClean="0">
                <a:latin typeface="微软雅黑" pitchFamily="34" charset="-122"/>
                <a:ea typeface="微软雅黑" pitchFamily="34" charset="-122"/>
              </a:rPr>
              <a:t>iMoocs</a:t>
            </a:r>
            <a:r>
              <a:rPr lang="zh-CN" altLang="en-US" sz="2800" b="1" dirty="0" smtClean="0">
                <a:latin typeface="微软雅黑" pitchFamily="34" charset="-122"/>
                <a:ea typeface="微软雅黑" pitchFamily="34" charset="-122"/>
              </a:rPr>
              <a:t>信息化平台</a:t>
            </a:r>
            <a:endParaRPr lang="zh-CN" altLang="en-US" sz="2800" b="1" dirty="0">
              <a:latin typeface="微软雅黑" pitchFamily="34" charset="-122"/>
              <a:ea typeface="微软雅黑" pitchFamily="34" charset="-122"/>
            </a:endParaRPr>
          </a:p>
        </p:txBody>
      </p:sp>
      <p:sp>
        <p:nvSpPr>
          <p:cNvPr id="17411" name="矩形 4"/>
          <p:cNvSpPr>
            <a:spLocks noChangeArrowheads="1"/>
          </p:cNvSpPr>
          <p:nvPr/>
        </p:nvSpPr>
        <p:spPr bwMode="auto">
          <a:xfrm>
            <a:off x="7533780" y="116632"/>
            <a:ext cx="4536504" cy="696954"/>
          </a:xfrm>
          <a:prstGeom prst="rect">
            <a:avLst/>
          </a:prstGeom>
          <a:noFill/>
          <a:ln w="9525">
            <a:noFill/>
            <a:miter lim="800000"/>
            <a:headEnd/>
            <a:tailEnd/>
          </a:ln>
        </p:spPr>
        <p:txBody>
          <a:bodyPr wrap="square" lIns="80614" tIns="40307" rIns="80614" bIns="40307">
            <a:spAutoFit/>
          </a:bodyPr>
          <a:lstStyle/>
          <a:p>
            <a:pPr algn="r" eaLnBrk="0" hangingPunct="0">
              <a:buFont typeface="Arial" charset="0"/>
              <a:buNone/>
            </a:pPr>
            <a:r>
              <a:rPr lang="zh-CN" altLang="en-US" sz="4000" b="1" dirty="0" smtClean="0">
                <a:latin typeface="微软雅黑" pitchFamily="34" charset="-122"/>
                <a:ea typeface="微软雅黑" pitchFamily="34" charset="-122"/>
              </a:rPr>
              <a:t>常见原型</a:t>
            </a:r>
            <a:r>
              <a:rPr lang="en-US" altLang="zh-CN" sz="4000" b="1" dirty="0" smtClean="0">
                <a:latin typeface="微软雅黑" pitchFamily="34" charset="-122"/>
                <a:ea typeface="微软雅黑" pitchFamily="34" charset="-122"/>
              </a:rPr>
              <a:t>-</a:t>
            </a:r>
            <a:r>
              <a:rPr lang="zh-CN" altLang="en-US" sz="4000" b="1" dirty="0" smtClean="0">
                <a:latin typeface="微软雅黑" pitchFamily="34" charset="-122"/>
                <a:ea typeface="微软雅黑" pitchFamily="34" charset="-122"/>
              </a:rPr>
              <a:t>线框图</a:t>
            </a:r>
            <a:endParaRPr lang="en-US" altLang="zh-CN" sz="4000" b="1" dirty="0">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332979" y="980728"/>
            <a:ext cx="5688632" cy="5099891"/>
          </a:xfrm>
          <a:prstGeom prst="rect">
            <a:avLst/>
          </a:prstGeom>
          <a:noFill/>
          <a:ln w="9525">
            <a:noFill/>
            <a:miter lim="800000"/>
            <a:headEnd/>
            <a:tailEnd/>
          </a:ln>
        </p:spPr>
        <p:txBody>
          <a:bodyPr wrap="square" lIns="80614" tIns="40307" rIns="80614" bIns="40307">
            <a:spAutoFit/>
          </a:bodyPr>
          <a:lstStyle/>
          <a:p>
            <a:pPr marL="514350" indent="-514350" eaLnBrk="0" hangingPunct="0">
              <a:lnSpc>
                <a:spcPct val="150000"/>
              </a:lnSpc>
              <a:buFont typeface="Arial" charset="0"/>
              <a:buAutoNum type="arabicPeriod"/>
            </a:pPr>
            <a:r>
              <a:rPr lang="zh-CN" altLang="en-US" sz="2200" dirty="0" smtClean="0">
                <a:latin typeface="微软雅黑" pitchFamily="34" charset="-122"/>
                <a:ea typeface="微软雅黑" pitchFamily="34" charset="-122"/>
              </a:rPr>
              <a:t>养老院服务系统 </a:t>
            </a:r>
            <a:r>
              <a:rPr lang="en-US" altLang="zh-CN" sz="2200" dirty="0" smtClean="0">
                <a:latin typeface="微软雅黑" pitchFamily="34" charset="-122"/>
                <a:ea typeface="微软雅黑" pitchFamily="34" charset="-122"/>
              </a:rPr>
              <a:t>- </a:t>
            </a:r>
            <a:r>
              <a:rPr lang="zh-CN" altLang="en-US" sz="2200" dirty="0" smtClean="0">
                <a:latin typeface="微软雅黑" pitchFamily="34" charset="-122"/>
                <a:ea typeface="微软雅黑" pitchFamily="34" charset="-122"/>
              </a:rPr>
              <a:t>业务原型</a:t>
            </a:r>
            <a:endParaRPr lang="en-US" altLang="zh-CN" sz="2200" dirty="0" smtClean="0">
              <a:latin typeface="微软雅黑" pitchFamily="34" charset="-122"/>
              <a:ea typeface="微软雅黑" pitchFamily="34" charset="-122"/>
            </a:endParaRPr>
          </a:p>
          <a:p>
            <a:pPr marL="514350" indent="-514350" eaLnBrk="0" hangingPunct="0">
              <a:lnSpc>
                <a:spcPct val="150000"/>
              </a:lnSpc>
              <a:buFontTx/>
              <a:buAutoNum type="arabicPeriod" startAt="2"/>
            </a:pPr>
            <a:r>
              <a:rPr lang="en-US" altLang="zh-CN" sz="2200" dirty="0" smtClean="0">
                <a:latin typeface="微软雅黑" pitchFamily="34" charset="-122"/>
                <a:ea typeface="微软雅黑" pitchFamily="34" charset="-122"/>
              </a:rPr>
              <a:t>Ecclesia - </a:t>
            </a:r>
            <a:r>
              <a:rPr lang="zh-CN" altLang="en-US" sz="2200" dirty="0" smtClean="0">
                <a:latin typeface="微软雅黑" pitchFamily="34" charset="-122"/>
                <a:ea typeface="微软雅黑" pitchFamily="34" charset="-122"/>
              </a:rPr>
              <a:t>业务原型</a:t>
            </a:r>
            <a:endParaRPr lang="en-US" altLang="zh-CN" sz="2200" dirty="0" smtClean="0">
              <a:latin typeface="微软雅黑" pitchFamily="34" charset="-122"/>
              <a:ea typeface="微软雅黑" pitchFamily="34" charset="-122"/>
            </a:endParaRPr>
          </a:p>
          <a:p>
            <a:pPr marL="514350" indent="-514350" eaLnBrk="0" hangingPunct="0">
              <a:lnSpc>
                <a:spcPct val="150000"/>
              </a:lnSpc>
              <a:buFontTx/>
              <a:buAutoNum type="arabicPeriod" startAt="2"/>
            </a:pPr>
            <a:r>
              <a:rPr lang="zh-CN" altLang="en-US" sz="2200" dirty="0" smtClean="0">
                <a:latin typeface="微软雅黑" pitchFamily="34" charset="-122"/>
                <a:ea typeface="微软雅黑" pitchFamily="34" charset="-122"/>
              </a:rPr>
              <a:t>优隔社区买 </a:t>
            </a:r>
            <a:r>
              <a:rPr lang="en-US" altLang="zh-CN" sz="2200" dirty="0" smtClean="0">
                <a:latin typeface="微软雅黑" pitchFamily="34" charset="-122"/>
                <a:ea typeface="微软雅黑" pitchFamily="34" charset="-122"/>
              </a:rPr>
              <a:t>- </a:t>
            </a:r>
            <a:r>
              <a:rPr lang="zh-CN" altLang="en-US" sz="2200" dirty="0" smtClean="0">
                <a:latin typeface="微软雅黑" pitchFamily="34" charset="-122"/>
                <a:ea typeface="微软雅黑" pitchFamily="34" charset="-122"/>
              </a:rPr>
              <a:t>业务原型</a:t>
            </a:r>
            <a:endParaRPr lang="en-US" altLang="zh-CN" sz="2200" dirty="0" smtClean="0">
              <a:latin typeface="微软雅黑" pitchFamily="34" charset="-122"/>
              <a:ea typeface="微软雅黑" pitchFamily="34" charset="-122"/>
            </a:endParaRPr>
          </a:p>
          <a:p>
            <a:pPr marL="514350" indent="-514350" eaLnBrk="0" hangingPunct="0">
              <a:lnSpc>
                <a:spcPct val="150000"/>
              </a:lnSpc>
              <a:buFontTx/>
              <a:buAutoNum type="arabicPeriod" startAt="2"/>
            </a:pPr>
            <a:r>
              <a:rPr lang="zh-CN" altLang="en-US" sz="2200" dirty="0" smtClean="0">
                <a:latin typeface="微软雅黑" pitchFamily="34" charset="-122"/>
                <a:ea typeface="微软雅黑" pitchFamily="34" charset="-122"/>
              </a:rPr>
              <a:t>罗趣</a:t>
            </a:r>
            <a:r>
              <a:rPr lang="en-US" altLang="zh-CN" sz="2200" dirty="0" smtClean="0">
                <a:latin typeface="微软雅黑" pitchFamily="34" charset="-122"/>
                <a:ea typeface="微软雅黑" pitchFamily="34" charset="-122"/>
              </a:rPr>
              <a:t>app - </a:t>
            </a:r>
            <a:r>
              <a:rPr lang="zh-CN" altLang="en-US" sz="2200" dirty="0" smtClean="0">
                <a:latin typeface="微软雅黑" pitchFamily="34" charset="-122"/>
                <a:ea typeface="微软雅黑" pitchFamily="34" charset="-122"/>
              </a:rPr>
              <a:t>业务原型</a:t>
            </a:r>
            <a:endParaRPr lang="en-US" altLang="zh-CN" sz="2200" dirty="0" smtClean="0">
              <a:latin typeface="微软雅黑" pitchFamily="34" charset="-122"/>
              <a:ea typeface="微软雅黑" pitchFamily="34" charset="-122"/>
            </a:endParaRPr>
          </a:p>
          <a:p>
            <a:pPr marL="514350" indent="-514350" eaLnBrk="0" hangingPunct="0">
              <a:lnSpc>
                <a:spcPct val="150000"/>
              </a:lnSpc>
              <a:buFontTx/>
              <a:buAutoNum type="arabicPeriod" startAt="2"/>
            </a:pPr>
            <a:r>
              <a:rPr lang="zh-CN" altLang="en-US" sz="2200" dirty="0" smtClean="0">
                <a:latin typeface="微软雅黑" pitchFamily="34" charset="-122"/>
                <a:ea typeface="微软雅黑" pitchFamily="34" charset="-122"/>
              </a:rPr>
              <a:t>品牌特卖及交流平台 </a:t>
            </a:r>
            <a:r>
              <a:rPr lang="en-US" altLang="zh-CN" sz="2200" dirty="0" smtClean="0">
                <a:latin typeface="微软雅黑" pitchFamily="34" charset="-122"/>
                <a:ea typeface="微软雅黑" pitchFamily="34" charset="-122"/>
              </a:rPr>
              <a:t>- </a:t>
            </a:r>
            <a:r>
              <a:rPr lang="zh-CN" altLang="en-US" sz="2200" dirty="0" smtClean="0">
                <a:latin typeface="微软雅黑" pitchFamily="34" charset="-122"/>
                <a:ea typeface="微软雅黑" pitchFamily="34" charset="-122"/>
              </a:rPr>
              <a:t>业务原型</a:t>
            </a:r>
            <a:endParaRPr lang="en-US" altLang="zh-CN" sz="2200" dirty="0" smtClean="0">
              <a:latin typeface="微软雅黑" pitchFamily="34" charset="-122"/>
              <a:ea typeface="微软雅黑" pitchFamily="34" charset="-122"/>
            </a:endParaRPr>
          </a:p>
          <a:p>
            <a:pPr marL="514350" indent="-514350" eaLnBrk="0" hangingPunct="0">
              <a:lnSpc>
                <a:spcPct val="150000"/>
              </a:lnSpc>
              <a:buFontTx/>
              <a:buAutoNum type="arabicPeriod" startAt="2"/>
            </a:pPr>
            <a:r>
              <a:rPr lang="zh-CN" altLang="en-US" sz="2200" dirty="0" smtClean="0">
                <a:latin typeface="微软雅黑" pitchFamily="34" charset="-122"/>
                <a:ea typeface="微软雅黑" pitchFamily="34" charset="-122"/>
              </a:rPr>
              <a:t>跳蚤市场 </a:t>
            </a:r>
            <a:r>
              <a:rPr lang="en-US" altLang="zh-CN" sz="2200" dirty="0" smtClean="0">
                <a:latin typeface="微软雅黑" pitchFamily="34" charset="-122"/>
                <a:ea typeface="微软雅黑" pitchFamily="34" charset="-122"/>
              </a:rPr>
              <a:t>- </a:t>
            </a:r>
            <a:r>
              <a:rPr lang="zh-CN" altLang="en-US" sz="2200" dirty="0" smtClean="0">
                <a:latin typeface="微软雅黑" pitchFamily="34" charset="-122"/>
                <a:ea typeface="微软雅黑" pitchFamily="34" charset="-122"/>
              </a:rPr>
              <a:t>业务原型</a:t>
            </a:r>
            <a:endParaRPr lang="en-US" altLang="zh-CN" sz="2200" dirty="0" smtClean="0">
              <a:latin typeface="微软雅黑" pitchFamily="34" charset="-122"/>
              <a:ea typeface="微软雅黑" pitchFamily="34" charset="-122"/>
            </a:endParaRPr>
          </a:p>
          <a:p>
            <a:pPr marL="514350" indent="-514350" eaLnBrk="0" hangingPunct="0">
              <a:lnSpc>
                <a:spcPct val="150000"/>
              </a:lnSpc>
              <a:buFontTx/>
              <a:buAutoNum type="arabicPeriod" startAt="2"/>
            </a:pPr>
            <a:r>
              <a:rPr lang="zh-CN" altLang="en-US" sz="2200" dirty="0" smtClean="0">
                <a:latin typeface="微软雅黑" pitchFamily="34" charset="-122"/>
                <a:ea typeface="微软雅黑" pitchFamily="34" charset="-122"/>
              </a:rPr>
              <a:t>外卖在哪儿 </a:t>
            </a:r>
            <a:r>
              <a:rPr lang="en-US" altLang="zh-CN" sz="2200" dirty="0" smtClean="0">
                <a:latin typeface="微软雅黑" pitchFamily="34" charset="-122"/>
                <a:ea typeface="微软雅黑" pitchFamily="34" charset="-122"/>
              </a:rPr>
              <a:t>- </a:t>
            </a:r>
            <a:r>
              <a:rPr lang="zh-CN" altLang="en-US" sz="2200" dirty="0" smtClean="0">
                <a:latin typeface="微软雅黑" pitchFamily="34" charset="-122"/>
                <a:ea typeface="微软雅黑" pitchFamily="34" charset="-122"/>
              </a:rPr>
              <a:t>业务原型</a:t>
            </a:r>
            <a:endParaRPr lang="en-US" altLang="zh-CN" sz="2200" dirty="0" smtClean="0">
              <a:latin typeface="微软雅黑" pitchFamily="34" charset="-122"/>
              <a:ea typeface="微软雅黑" pitchFamily="34" charset="-122"/>
            </a:endParaRPr>
          </a:p>
          <a:p>
            <a:pPr marL="514350" indent="-514350" eaLnBrk="0" hangingPunct="0">
              <a:lnSpc>
                <a:spcPct val="150000"/>
              </a:lnSpc>
              <a:buFontTx/>
              <a:buAutoNum type="arabicPeriod" startAt="2"/>
            </a:pPr>
            <a:r>
              <a:rPr lang="zh-CN" altLang="en-US" sz="2200" dirty="0" smtClean="0">
                <a:latin typeface="微软雅黑" pitchFamily="34" charset="-122"/>
                <a:ea typeface="微软雅黑" pitchFamily="34" charset="-122"/>
              </a:rPr>
              <a:t>先声</a:t>
            </a:r>
            <a:r>
              <a:rPr lang="en-US" altLang="zh-CN" sz="2200" dirty="0" smtClean="0">
                <a:latin typeface="微软雅黑" pitchFamily="34" charset="-122"/>
                <a:ea typeface="微软雅黑" pitchFamily="34" charset="-122"/>
              </a:rPr>
              <a:t>IOS</a:t>
            </a:r>
            <a:r>
              <a:rPr lang="zh-CN" altLang="en-US" sz="2200" dirty="0" smtClean="0">
                <a:latin typeface="微软雅黑" pitchFamily="34" charset="-122"/>
                <a:ea typeface="微软雅黑" pitchFamily="34" charset="-122"/>
              </a:rPr>
              <a:t>客户端 </a:t>
            </a:r>
            <a:r>
              <a:rPr lang="en-US" altLang="zh-CN" sz="2200" dirty="0" smtClean="0">
                <a:latin typeface="微软雅黑" pitchFamily="34" charset="-122"/>
                <a:ea typeface="微软雅黑" pitchFamily="34" charset="-122"/>
              </a:rPr>
              <a:t>- </a:t>
            </a:r>
            <a:r>
              <a:rPr lang="zh-CN" altLang="en-US" sz="2200" dirty="0" smtClean="0">
                <a:latin typeface="微软雅黑" pitchFamily="34" charset="-122"/>
                <a:ea typeface="微软雅黑" pitchFamily="34" charset="-122"/>
              </a:rPr>
              <a:t>业务原型</a:t>
            </a:r>
            <a:endParaRPr lang="en-US" altLang="zh-CN" sz="2200" dirty="0" smtClean="0">
              <a:latin typeface="微软雅黑" pitchFamily="34" charset="-122"/>
              <a:ea typeface="微软雅黑" pitchFamily="34" charset="-122"/>
            </a:endParaRPr>
          </a:p>
          <a:p>
            <a:pPr marL="514350" indent="-514350" eaLnBrk="0" hangingPunct="0">
              <a:lnSpc>
                <a:spcPct val="150000"/>
              </a:lnSpc>
              <a:buFontTx/>
              <a:buAutoNum type="arabicPeriod" startAt="2"/>
            </a:pPr>
            <a:r>
              <a:rPr lang="zh-CN" altLang="en-US" sz="2200" dirty="0" smtClean="0">
                <a:latin typeface="微软雅黑" pitchFamily="34" charset="-122"/>
                <a:ea typeface="微软雅黑" pitchFamily="34" charset="-122"/>
              </a:rPr>
              <a:t>教学的网站 </a:t>
            </a:r>
            <a:r>
              <a:rPr lang="en-US" altLang="zh-CN" sz="2200" dirty="0" smtClean="0">
                <a:latin typeface="微软雅黑" pitchFamily="34" charset="-122"/>
                <a:ea typeface="微软雅黑" pitchFamily="34" charset="-122"/>
              </a:rPr>
              <a:t>- </a:t>
            </a:r>
            <a:r>
              <a:rPr lang="zh-CN" altLang="en-US" sz="2200" dirty="0" smtClean="0">
                <a:latin typeface="微软雅黑" pitchFamily="34" charset="-122"/>
                <a:ea typeface="微软雅黑" pitchFamily="34" charset="-122"/>
              </a:rPr>
              <a:t>业务原型</a:t>
            </a:r>
            <a:endParaRPr lang="en-US" altLang="zh-CN" sz="2200" dirty="0" smtClean="0">
              <a:latin typeface="微软雅黑" pitchFamily="34" charset="-122"/>
              <a:ea typeface="微软雅黑" pitchFamily="34" charset="-122"/>
            </a:endParaRPr>
          </a:p>
          <a:p>
            <a:pPr marL="514350" indent="-514350" eaLnBrk="0" hangingPunct="0">
              <a:lnSpc>
                <a:spcPct val="150000"/>
              </a:lnSpc>
              <a:buFontTx/>
              <a:buAutoNum type="arabicPeriod" startAt="2"/>
            </a:pPr>
            <a:r>
              <a:rPr lang="zh-CN" altLang="en-US" sz="2200" dirty="0" smtClean="0">
                <a:latin typeface="微软雅黑" pitchFamily="34" charset="-122"/>
                <a:ea typeface="微软雅黑" pitchFamily="34" charset="-122"/>
              </a:rPr>
              <a:t> 随心直播 </a:t>
            </a:r>
            <a:r>
              <a:rPr lang="en-US" altLang="zh-CN" sz="2200" dirty="0" smtClean="0">
                <a:latin typeface="微软雅黑" pitchFamily="34" charset="-122"/>
                <a:ea typeface="微软雅黑" pitchFamily="34" charset="-122"/>
              </a:rPr>
              <a:t>- </a:t>
            </a:r>
            <a:r>
              <a:rPr lang="zh-CN" altLang="en-US" sz="2200" dirty="0" smtClean="0">
                <a:latin typeface="微软雅黑" pitchFamily="34" charset="-122"/>
                <a:ea typeface="微软雅黑" pitchFamily="34" charset="-122"/>
              </a:rPr>
              <a:t>业务原型</a:t>
            </a:r>
            <a:endParaRPr lang="en-US" altLang="zh-CN" sz="2200" dirty="0" smtClean="0">
              <a:latin typeface="微软雅黑" pitchFamily="34" charset="-122"/>
              <a:ea typeface="微软雅黑" pitchFamily="34" charset="-122"/>
            </a:endParaRPr>
          </a:p>
        </p:txBody>
      </p:sp>
      <p:sp>
        <p:nvSpPr>
          <p:cNvPr id="17411" name="矩形 4"/>
          <p:cNvSpPr>
            <a:spLocks noChangeArrowheads="1"/>
          </p:cNvSpPr>
          <p:nvPr/>
        </p:nvSpPr>
        <p:spPr bwMode="auto">
          <a:xfrm>
            <a:off x="3645347" y="116632"/>
            <a:ext cx="8424937" cy="696954"/>
          </a:xfrm>
          <a:prstGeom prst="rect">
            <a:avLst/>
          </a:prstGeom>
          <a:noFill/>
          <a:ln w="9525">
            <a:noFill/>
            <a:miter lim="800000"/>
            <a:headEnd/>
            <a:tailEnd/>
          </a:ln>
        </p:spPr>
        <p:txBody>
          <a:bodyPr wrap="square" lIns="80614" tIns="40307" rIns="80614" bIns="40307">
            <a:spAutoFit/>
          </a:bodyPr>
          <a:lstStyle/>
          <a:p>
            <a:pPr algn="r" eaLnBrk="0" hangingPunct="0">
              <a:buFont typeface="Arial" charset="0"/>
              <a:buNone/>
            </a:pPr>
            <a:r>
              <a:rPr lang="zh-CN" altLang="en-US" sz="4000" b="1" dirty="0" smtClean="0">
                <a:latin typeface="微软雅黑" pitchFamily="34" charset="-122"/>
                <a:ea typeface="微软雅黑" pitchFamily="34" charset="-122"/>
              </a:rPr>
              <a:t>实训建议采用该原型法的项目</a:t>
            </a:r>
            <a:endParaRPr lang="en-US" altLang="zh-CN" sz="4000" b="1" dirty="0">
              <a:latin typeface="微软雅黑" pitchFamily="34" charset="-122"/>
              <a:ea typeface="微软雅黑" pitchFamily="34" charset="-122"/>
            </a:endParaRPr>
          </a:p>
        </p:txBody>
      </p:sp>
      <p:pic>
        <p:nvPicPr>
          <p:cNvPr id="4" name="图片 9" descr="119.jpg"/>
          <p:cNvPicPr>
            <a:picLocks noChangeAspect="1"/>
          </p:cNvPicPr>
          <p:nvPr/>
        </p:nvPicPr>
        <p:blipFill>
          <a:blip r:embed="rId2" cstate="print"/>
          <a:srcRect/>
          <a:stretch>
            <a:fillRect/>
          </a:stretch>
        </p:blipFill>
        <p:spPr bwMode="auto">
          <a:xfrm>
            <a:off x="5622009" y="1340768"/>
            <a:ext cx="6448274" cy="4354286"/>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4294967295"/>
          </p:nvPr>
        </p:nvSpPr>
        <p:spPr>
          <a:xfrm>
            <a:off x="8734725" y="6356048"/>
            <a:ext cx="2842614" cy="365881"/>
          </a:xfrm>
          <a:prstGeom prst="rect">
            <a:avLst/>
          </a:prstGeom>
          <a:noFill/>
        </p:spPr>
        <p:txBody>
          <a:bodyPr lIns="80614" tIns="40307" rIns="80614" bIns="40307"/>
          <a:lstStyle/>
          <a:p>
            <a:pPr>
              <a:buFont typeface="Arial" charset="0"/>
              <a:buNone/>
            </a:pPr>
            <a:fld id="{9D373923-A67E-431F-8472-842B85282C4E}" type="slidenum">
              <a:rPr lang="zh-CN" altLang="en-US" smtClean="0"/>
              <a:pPr>
                <a:buFont typeface="Arial" charset="0"/>
                <a:buNone/>
              </a:pPr>
              <a:t>17</a:t>
            </a:fld>
            <a:endParaRPr lang="zh-CN" altLang="en-US" smtClean="0">
              <a:solidFill>
                <a:schemeClr val="tx1"/>
              </a:solidFill>
              <a:ea typeface="宋体" charset="-122"/>
            </a:endParaRPr>
          </a:p>
        </p:txBody>
      </p:sp>
      <p:sp>
        <p:nvSpPr>
          <p:cNvPr id="26628" name="TextBox 7"/>
          <p:cNvSpPr txBox="1">
            <a:spLocks noChangeArrowheads="1"/>
          </p:cNvSpPr>
          <p:nvPr/>
        </p:nvSpPr>
        <p:spPr bwMode="auto">
          <a:xfrm>
            <a:off x="188963" y="2564904"/>
            <a:ext cx="3888432" cy="3189945"/>
          </a:xfrm>
          <a:prstGeom prst="rect">
            <a:avLst/>
          </a:prstGeom>
          <a:noFill/>
          <a:ln w="9525">
            <a:noFill/>
            <a:miter lim="800000"/>
            <a:headEnd/>
            <a:tailEnd/>
          </a:ln>
        </p:spPr>
        <p:txBody>
          <a:bodyPr wrap="square" lIns="80614" tIns="40307" rIns="80614" bIns="40307">
            <a:spAutoFit/>
          </a:bodyPr>
          <a:lstStyle/>
          <a:p>
            <a:pPr eaLnBrk="0" hangingPunct="0">
              <a:buFont typeface="Arial" charset="0"/>
              <a:buNone/>
            </a:pPr>
            <a:r>
              <a:rPr lang="zh-CN" altLang="en-US" sz="3500" b="1" dirty="0">
                <a:solidFill>
                  <a:srgbClr val="C00000"/>
                </a:solidFill>
                <a:latin typeface="微软雅黑" pitchFamily="34" charset="-122"/>
                <a:ea typeface="微软雅黑" pitchFamily="34" charset="-122"/>
              </a:rPr>
              <a:t>高</a:t>
            </a:r>
            <a:r>
              <a:rPr lang="zh-CN" altLang="en-US" sz="3500" b="1" dirty="0" smtClean="0">
                <a:solidFill>
                  <a:srgbClr val="C00000"/>
                </a:solidFill>
                <a:latin typeface="微软雅黑" pitchFamily="34" charset="-122"/>
                <a:ea typeface="微软雅黑" pitchFamily="34" charset="-122"/>
              </a:rPr>
              <a:t>仿原型，适用：</a:t>
            </a:r>
            <a:endParaRPr lang="en-US" altLang="zh-CN" sz="3500" b="1" dirty="0" smtClean="0">
              <a:solidFill>
                <a:srgbClr val="C00000"/>
              </a:solidFill>
              <a:latin typeface="微软雅黑" pitchFamily="34" charset="-122"/>
              <a:ea typeface="微软雅黑" pitchFamily="34" charset="-122"/>
            </a:endParaRPr>
          </a:p>
          <a:p>
            <a:pPr eaLnBrk="0" hangingPunct="0">
              <a:buFont typeface="Arial" charset="0"/>
              <a:buNone/>
            </a:pPr>
            <a:endParaRPr lang="en-US" altLang="zh-CN" sz="3500" b="1" dirty="0" smtClean="0">
              <a:solidFill>
                <a:srgbClr val="C00000"/>
              </a:solidFill>
              <a:latin typeface="微软雅黑" pitchFamily="34" charset="-122"/>
              <a:ea typeface="微软雅黑" pitchFamily="34" charset="-122"/>
            </a:endParaRPr>
          </a:p>
          <a:p>
            <a:pPr marL="514350" indent="-514350" eaLnBrk="0" hangingPunct="0">
              <a:lnSpc>
                <a:spcPct val="150000"/>
              </a:lnSpc>
              <a:buFont typeface="Arial" charset="0"/>
              <a:buAutoNum type="arabicPeriod"/>
            </a:pPr>
            <a:r>
              <a:rPr lang="zh-CN" altLang="en-US" sz="2200" dirty="0" smtClean="0">
                <a:latin typeface="微软雅黑" pitchFamily="34" charset="-122"/>
                <a:ea typeface="微软雅黑" pitchFamily="34" charset="-122"/>
              </a:rPr>
              <a:t>大型产品项目</a:t>
            </a:r>
            <a:endParaRPr lang="en-US" altLang="zh-CN" sz="2200" dirty="0" smtClean="0">
              <a:latin typeface="微软雅黑" pitchFamily="34" charset="-122"/>
              <a:ea typeface="微软雅黑" pitchFamily="34" charset="-122"/>
            </a:endParaRPr>
          </a:p>
          <a:p>
            <a:pPr marL="514350" indent="-514350" eaLnBrk="0" hangingPunct="0">
              <a:lnSpc>
                <a:spcPct val="150000"/>
              </a:lnSpc>
              <a:buFont typeface="Arial" charset="0"/>
              <a:buAutoNum type="arabicPeriod"/>
            </a:pPr>
            <a:r>
              <a:rPr lang="zh-CN" altLang="en-US" sz="2200" dirty="0" smtClean="0">
                <a:latin typeface="微软雅黑" pitchFamily="34" charset="-122"/>
                <a:ea typeface="微软雅黑" pitchFamily="34" charset="-122"/>
              </a:rPr>
              <a:t>平台型项目</a:t>
            </a:r>
            <a:endParaRPr lang="en-US" altLang="zh-CN" sz="2200" dirty="0" smtClean="0">
              <a:latin typeface="微软雅黑" pitchFamily="34" charset="-122"/>
              <a:ea typeface="微软雅黑" pitchFamily="34" charset="-122"/>
            </a:endParaRPr>
          </a:p>
          <a:p>
            <a:pPr marL="514350" indent="-514350" eaLnBrk="0" hangingPunct="0">
              <a:lnSpc>
                <a:spcPct val="150000"/>
              </a:lnSpc>
              <a:buFont typeface="Arial" charset="0"/>
              <a:buAutoNum type="arabicPeriod"/>
            </a:pPr>
            <a:r>
              <a:rPr lang="zh-CN" altLang="en-US" sz="2200" dirty="0" smtClean="0">
                <a:latin typeface="微软雅黑" pitchFamily="34" charset="-122"/>
                <a:ea typeface="微软雅黑" pitchFamily="34" charset="-122"/>
              </a:rPr>
              <a:t>复杂需求项目</a:t>
            </a:r>
            <a:endParaRPr lang="en-US" altLang="zh-CN" sz="2200" dirty="0" smtClean="0">
              <a:latin typeface="微软雅黑" pitchFamily="34" charset="-122"/>
              <a:ea typeface="微软雅黑" pitchFamily="34" charset="-122"/>
            </a:endParaRPr>
          </a:p>
          <a:p>
            <a:pPr marL="514350" indent="-514350" eaLnBrk="0" hangingPunct="0">
              <a:lnSpc>
                <a:spcPct val="150000"/>
              </a:lnSpc>
              <a:buFont typeface="Arial" charset="0"/>
              <a:buAutoNum type="arabicPeriod"/>
            </a:pPr>
            <a:r>
              <a:rPr lang="zh-CN" altLang="en-US" sz="2200" dirty="0" smtClean="0">
                <a:latin typeface="微软雅黑" pitchFamily="34" charset="-122"/>
                <a:ea typeface="微软雅黑" pitchFamily="34" charset="-122"/>
              </a:rPr>
              <a:t>超前型项目</a:t>
            </a:r>
          </a:p>
        </p:txBody>
      </p:sp>
      <p:pic>
        <p:nvPicPr>
          <p:cNvPr id="26629" name="Picture 3"/>
          <p:cNvPicPr>
            <a:picLocks noChangeAspect="1" noChangeArrowheads="1"/>
          </p:cNvPicPr>
          <p:nvPr/>
        </p:nvPicPr>
        <p:blipFill>
          <a:blip r:embed="rId2" cstate="print"/>
          <a:srcRect/>
          <a:stretch>
            <a:fillRect/>
          </a:stretch>
        </p:blipFill>
        <p:spPr bwMode="auto">
          <a:xfrm>
            <a:off x="3816424" y="1778908"/>
            <a:ext cx="8253859" cy="4314388"/>
          </a:xfrm>
          <a:prstGeom prst="rect">
            <a:avLst/>
          </a:prstGeom>
          <a:noFill/>
          <a:ln w="9525">
            <a:noFill/>
            <a:miter lim="800000"/>
            <a:headEnd/>
            <a:tailEnd/>
          </a:ln>
        </p:spPr>
      </p:pic>
      <p:sp>
        <p:nvSpPr>
          <p:cNvPr id="6" name="矩形 6"/>
          <p:cNvSpPr>
            <a:spLocks noChangeArrowheads="1"/>
          </p:cNvSpPr>
          <p:nvPr/>
        </p:nvSpPr>
        <p:spPr bwMode="auto">
          <a:xfrm>
            <a:off x="6885707" y="188640"/>
            <a:ext cx="5118318" cy="696954"/>
          </a:xfrm>
          <a:prstGeom prst="rect">
            <a:avLst/>
          </a:prstGeom>
          <a:noFill/>
          <a:ln w="9525">
            <a:noFill/>
            <a:miter lim="800000"/>
            <a:headEnd/>
            <a:tailEnd/>
          </a:ln>
        </p:spPr>
        <p:txBody>
          <a:bodyPr lIns="80614" tIns="40307" rIns="80614" bIns="40307">
            <a:spAutoFit/>
          </a:bodyPr>
          <a:lstStyle/>
          <a:p>
            <a:pPr algn="r" eaLnBrk="0" hangingPunct="0">
              <a:buFont typeface="Arial" charset="0"/>
              <a:buNone/>
            </a:pPr>
            <a:r>
              <a:rPr lang="zh-CN" altLang="en-US" sz="4000" b="1" dirty="0" smtClean="0">
                <a:latin typeface="微软雅黑" pitchFamily="34" charset="-122"/>
                <a:ea typeface="微软雅黑" pitchFamily="34" charset="-122"/>
              </a:rPr>
              <a:t>常见原型</a:t>
            </a:r>
            <a:r>
              <a:rPr lang="en-US" altLang="zh-CN" sz="4000" b="1" dirty="0" smtClean="0">
                <a:latin typeface="微软雅黑" pitchFamily="34" charset="-122"/>
                <a:ea typeface="微软雅黑" pitchFamily="34" charset="-122"/>
              </a:rPr>
              <a:t>-</a:t>
            </a:r>
            <a:r>
              <a:rPr lang="zh-CN" altLang="en-US" sz="4000" b="1" dirty="0" smtClean="0">
                <a:latin typeface="微软雅黑" pitchFamily="34" charset="-122"/>
                <a:ea typeface="微软雅黑" pitchFamily="34" charset="-122"/>
              </a:rPr>
              <a:t>高仿真原型</a:t>
            </a:r>
            <a:endParaRPr lang="en-US" altLang="zh-CN" sz="4000" b="1"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3357315" y="3140968"/>
            <a:ext cx="4566252" cy="512288"/>
          </a:xfrm>
          <a:prstGeom prst="rect">
            <a:avLst/>
          </a:prstGeom>
          <a:noFill/>
          <a:ln w="9525">
            <a:noFill/>
            <a:miter lim="800000"/>
            <a:headEnd/>
            <a:tailEnd/>
          </a:ln>
        </p:spPr>
        <p:txBody>
          <a:bodyPr wrap="none" lIns="80614" tIns="40307" rIns="80614" bIns="40307">
            <a:spAutoFit/>
          </a:bodyPr>
          <a:lstStyle/>
          <a:p>
            <a:pPr eaLnBrk="0" hangingPunct="0">
              <a:buFont typeface="Arial" charset="0"/>
              <a:buNone/>
            </a:pPr>
            <a:r>
              <a:rPr lang="zh-CN" altLang="en-US" sz="2800" b="1" dirty="0" smtClean="0">
                <a:latin typeface="微软雅黑" pitchFamily="34" charset="-122"/>
                <a:ea typeface="微软雅黑" pitchFamily="34" charset="-122"/>
              </a:rPr>
              <a:t>案例</a:t>
            </a:r>
            <a:r>
              <a:rPr lang="en-US" altLang="zh-CN" sz="2800" b="1" dirty="0" smtClean="0">
                <a:latin typeface="微软雅黑" pitchFamily="34" charset="-122"/>
                <a:ea typeface="微软雅黑" pitchFamily="34" charset="-122"/>
              </a:rPr>
              <a:t>1</a:t>
            </a:r>
            <a:r>
              <a:rPr lang="zh-CN" altLang="en-US" sz="2800" b="1" dirty="0" smtClean="0">
                <a:latin typeface="微软雅黑" pitchFamily="34" charset="-122"/>
                <a:ea typeface="微软雅黑" pitchFamily="34" charset="-122"/>
              </a:rPr>
              <a:t>：</a:t>
            </a:r>
            <a:r>
              <a:rPr lang="en-US" altLang="zh-CN" sz="2800" b="1" dirty="0" err="1" smtClean="0">
                <a:latin typeface="微软雅黑" pitchFamily="34" charset="-122"/>
                <a:ea typeface="微软雅黑" pitchFamily="34" charset="-122"/>
              </a:rPr>
              <a:t>iMoocs</a:t>
            </a:r>
            <a:r>
              <a:rPr lang="zh-CN" altLang="en-US" sz="2800" b="1" dirty="0" smtClean="0">
                <a:latin typeface="微软雅黑" pitchFamily="34" charset="-122"/>
                <a:ea typeface="微软雅黑" pitchFamily="34" charset="-122"/>
              </a:rPr>
              <a:t>信息化平台</a:t>
            </a:r>
            <a:endParaRPr lang="zh-CN" altLang="en-US" sz="2800" b="1" dirty="0">
              <a:latin typeface="微软雅黑" pitchFamily="34" charset="-122"/>
              <a:ea typeface="微软雅黑" pitchFamily="34" charset="-122"/>
            </a:endParaRPr>
          </a:p>
        </p:txBody>
      </p:sp>
      <p:sp>
        <p:nvSpPr>
          <p:cNvPr id="17411" name="矩形 4"/>
          <p:cNvSpPr>
            <a:spLocks noChangeArrowheads="1"/>
          </p:cNvSpPr>
          <p:nvPr/>
        </p:nvSpPr>
        <p:spPr bwMode="auto">
          <a:xfrm>
            <a:off x="7029723" y="116632"/>
            <a:ext cx="5040561" cy="696954"/>
          </a:xfrm>
          <a:prstGeom prst="rect">
            <a:avLst/>
          </a:prstGeom>
          <a:noFill/>
          <a:ln w="9525">
            <a:noFill/>
            <a:miter lim="800000"/>
            <a:headEnd/>
            <a:tailEnd/>
          </a:ln>
        </p:spPr>
        <p:txBody>
          <a:bodyPr wrap="square" lIns="80614" tIns="40307" rIns="80614" bIns="40307">
            <a:spAutoFit/>
          </a:bodyPr>
          <a:lstStyle/>
          <a:p>
            <a:pPr algn="r" eaLnBrk="0" hangingPunct="0">
              <a:buFont typeface="Arial" charset="0"/>
              <a:buNone/>
            </a:pPr>
            <a:r>
              <a:rPr lang="zh-CN" altLang="en-US" sz="4000" b="1" dirty="0" smtClean="0">
                <a:latin typeface="微软雅黑" pitchFamily="34" charset="-122"/>
                <a:ea typeface="微软雅黑" pitchFamily="34" charset="-122"/>
              </a:rPr>
              <a:t>常见原型</a:t>
            </a:r>
            <a:r>
              <a:rPr lang="en-US" altLang="zh-CN" sz="4000" b="1" dirty="0" smtClean="0">
                <a:latin typeface="微软雅黑" pitchFamily="34" charset="-122"/>
                <a:ea typeface="微软雅黑" pitchFamily="34" charset="-122"/>
              </a:rPr>
              <a:t>-</a:t>
            </a:r>
            <a:r>
              <a:rPr lang="zh-CN" altLang="en-US" sz="4000" b="1" dirty="0" smtClean="0">
                <a:latin typeface="微软雅黑" pitchFamily="34" charset="-122"/>
                <a:ea typeface="微软雅黑" pitchFamily="34" charset="-122"/>
              </a:rPr>
              <a:t>高仿真原型</a:t>
            </a:r>
            <a:endParaRPr lang="en-US" altLang="zh-CN" sz="4000" b="1" dirty="0">
              <a:latin typeface="微软雅黑" pitchFamily="34" charset="-122"/>
              <a:ea typeface="微软雅黑" pitchFamily="34" charset="-122"/>
            </a:endParaRPr>
          </a:p>
        </p:txBody>
      </p:sp>
      <p:sp>
        <p:nvSpPr>
          <p:cNvPr id="4" name="Text Box 4"/>
          <p:cNvSpPr txBox="1">
            <a:spLocks noChangeArrowheads="1"/>
          </p:cNvSpPr>
          <p:nvPr/>
        </p:nvSpPr>
        <p:spPr bwMode="auto">
          <a:xfrm>
            <a:off x="3357315" y="4005064"/>
            <a:ext cx="6766149" cy="512288"/>
          </a:xfrm>
          <a:prstGeom prst="rect">
            <a:avLst/>
          </a:prstGeom>
          <a:noFill/>
          <a:ln w="9525">
            <a:noFill/>
            <a:miter lim="800000"/>
            <a:headEnd/>
            <a:tailEnd/>
          </a:ln>
        </p:spPr>
        <p:txBody>
          <a:bodyPr wrap="none" lIns="80614" tIns="40307" rIns="80614" bIns="40307">
            <a:spAutoFit/>
          </a:bodyPr>
          <a:lstStyle/>
          <a:p>
            <a:pPr eaLnBrk="0" hangingPunct="0">
              <a:buFont typeface="Arial" charset="0"/>
              <a:buNone/>
            </a:pPr>
            <a:r>
              <a:rPr lang="zh-CN" altLang="en-US" sz="2800" b="1" dirty="0" smtClean="0">
                <a:latin typeface="微软雅黑" pitchFamily="34" charset="-122"/>
                <a:ea typeface="微软雅黑" pitchFamily="34" charset="-122"/>
              </a:rPr>
              <a:t>案例</a:t>
            </a:r>
            <a:r>
              <a:rPr lang="en-US" altLang="zh-CN" sz="2800" b="1" dirty="0" smtClean="0">
                <a:latin typeface="微软雅黑" pitchFamily="34" charset="-122"/>
                <a:ea typeface="微软雅黑" pitchFamily="34" charset="-122"/>
              </a:rPr>
              <a:t>2</a:t>
            </a:r>
            <a:r>
              <a:rPr lang="zh-CN" altLang="en-US" sz="2800" b="1" dirty="0" smtClean="0">
                <a:latin typeface="微软雅黑" pitchFamily="34" charset="-122"/>
                <a:ea typeface="微软雅黑" pitchFamily="34" charset="-122"/>
              </a:rPr>
              <a:t>：</a:t>
            </a:r>
            <a:r>
              <a:rPr lang="en-US" altLang="zh-CN" sz="2800" b="1" dirty="0" smtClean="0">
                <a:latin typeface="微软雅黑" pitchFamily="34" charset="-122"/>
                <a:ea typeface="微软雅黑" pitchFamily="34" charset="-122"/>
              </a:rPr>
              <a:t>COTAS-</a:t>
            </a:r>
            <a:r>
              <a:rPr lang="zh-CN" altLang="en-US" sz="2800" b="1" dirty="0" smtClean="0">
                <a:latin typeface="微软雅黑" pitchFamily="34" charset="-122"/>
                <a:ea typeface="微软雅黑" pitchFamily="34" charset="-122"/>
              </a:rPr>
              <a:t>国际物流信息化管理平台</a:t>
            </a:r>
            <a:endParaRPr lang="zh-CN" altLang="en-US" sz="2800" b="1" dirty="0">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4294967295"/>
          </p:nvPr>
        </p:nvSpPr>
        <p:spPr>
          <a:xfrm>
            <a:off x="8734725" y="6356048"/>
            <a:ext cx="2842614" cy="365881"/>
          </a:xfrm>
          <a:prstGeom prst="rect">
            <a:avLst/>
          </a:prstGeom>
          <a:noFill/>
        </p:spPr>
        <p:txBody>
          <a:bodyPr lIns="80614" tIns="40307" rIns="80614" bIns="40307"/>
          <a:lstStyle/>
          <a:p>
            <a:pPr>
              <a:buFont typeface="Arial" charset="0"/>
              <a:buNone/>
            </a:pPr>
            <a:fld id="{5D9B9D92-804B-4037-84D2-FFCAB1169699}" type="slidenum">
              <a:rPr lang="zh-CN" altLang="en-US" smtClean="0"/>
              <a:pPr>
                <a:buFont typeface="Arial" charset="0"/>
                <a:buNone/>
              </a:pPr>
              <a:t>19</a:t>
            </a:fld>
            <a:endParaRPr lang="zh-CN" altLang="en-US" smtClean="0">
              <a:solidFill>
                <a:schemeClr val="tx1"/>
              </a:solidFill>
              <a:ea typeface="宋体" charset="-122"/>
            </a:endParaRPr>
          </a:p>
        </p:txBody>
      </p:sp>
      <p:sp>
        <p:nvSpPr>
          <p:cNvPr id="25603" name="矩形 6"/>
          <p:cNvSpPr>
            <a:spLocks noChangeArrowheads="1"/>
          </p:cNvSpPr>
          <p:nvPr/>
        </p:nvSpPr>
        <p:spPr bwMode="auto">
          <a:xfrm>
            <a:off x="6885707" y="188640"/>
            <a:ext cx="5118318" cy="696954"/>
          </a:xfrm>
          <a:prstGeom prst="rect">
            <a:avLst/>
          </a:prstGeom>
          <a:noFill/>
          <a:ln w="9525">
            <a:noFill/>
            <a:miter lim="800000"/>
            <a:headEnd/>
            <a:tailEnd/>
          </a:ln>
        </p:spPr>
        <p:txBody>
          <a:bodyPr lIns="80614" tIns="40307" rIns="80614" bIns="40307">
            <a:spAutoFit/>
          </a:bodyPr>
          <a:lstStyle/>
          <a:p>
            <a:pPr algn="r" eaLnBrk="0" hangingPunct="0">
              <a:buFont typeface="Arial" charset="0"/>
              <a:buNone/>
            </a:pPr>
            <a:r>
              <a:rPr lang="zh-CN" altLang="en-US" sz="4000" b="1" dirty="0" smtClean="0">
                <a:latin typeface="微软雅黑" pitchFamily="34" charset="-122"/>
                <a:ea typeface="微软雅黑" pitchFamily="34" charset="-122"/>
              </a:rPr>
              <a:t>常见原型</a:t>
            </a:r>
            <a:r>
              <a:rPr lang="en-US" altLang="zh-CN" sz="4000" b="1" dirty="0" smtClean="0">
                <a:latin typeface="微软雅黑" pitchFamily="34" charset="-122"/>
                <a:ea typeface="微软雅黑" pitchFamily="34" charset="-122"/>
              </a:rPr>
              <a:t>-</a:t>
            </a:r>
            <a:r>
              <a:rPr lang="zh-CN" altLang="en-US" sz="4000" b="1" dirty="0" smtClean="0">
                <a:latin typeface="微软雅黑" pitchFamily="34" charset="-122"/>
                <a:ea typeface="微软雅黑" pitchFamily="34" charset="-122"/>
              </a:rPr>
              <a:t>方框图</a:t>
            </a:r>
            <a:endParaRPr lang="en-US" altLang="zh-CN" sz="4000" b="1" dirty="0">
              <a:latin typeface="微软雅黑" pitchFamily="34" charset="-122"/>
              <a:ea typeface="微软雅黑" pitchFamily="34" charset="-122"/>
            </a:endParaRPr>
          </a:p>
        </p:txBody>
      </p:sp>
      <p:sp>
        <p:nvSpPr>
          <p:cNvPr id="25604" name="TextBox 7"/>
          <p:cNvSpPr txBox="1">
            <a:spLocks noChangeArrowheads="1"/>
          </p:cNvSpPr>
          <p:nvPr/>
        </p:nvSpPr>
        <p:spPr bwMode="auto">
          <a:xfrm>
            <a:off x="837035" y="1268760"/>
            <a:ext cx="2609592" cy="620010"/>
          </a:xfrm>
          <a:prstGeom prst="rect">
            <a:avLst/>
          </a:prstGeom>
          <a:noFill/>
          <a:ln w="9525">
            <a:noFill/>
            <a:miter lim="800000"/>
            <a:headEnd/>
            <a:tailEnd/>
          </a:ln>
        </p:spPr>
        <p:txBody>
          <a:bodyPr wrap="square" lIns="80614" tIns="40307" rIns="80614" bIns="40307">
            <a:spAutoFit/>
          </a:bodyPr>
          <a:lstStyle/>
          <a:p>
            <a:pPr eaLnBrk="0" hangingPunct="0">
              <a:buFont typeface="Arial" charset="0"/>
              <a:buNone/>
            </a:pPr>
            <a:r>
              <a:rPr lang="zh-CN" altLang="en-US" sz="3500" b="1" dirty="0" smtClean="0">
                <a:solidFill>
                  <a:srgbClr val="C00000"/>
                </a:solidFill>
                <a:latin typeface="微软雅黑" pitchFamily="34" charset="-122"/>
                <a:ea typeface="微软雅黑" pitchFamily="34" charset="-122"/>
              </a:rPr>
              <a:t>电子方框图</a:t>
            </a:r>
            <a:endParaRPr lang="zh-CN" altLang="en-US" sz="3500" b="1" dirty="0">
              <a:solidFill>
                <a:srgbClr val="C00000"/>
              </a:solidFill>
              <a:latin typeface="微软雅黑" pitchFamily="34" charset="-122"/>
              <a:ea typeface="微软雅黑" pitchFamily="34" charset="-122"/>
            </a:endParaRPr>
          </a:p>
        </p:txBody>
      </p:sp>
      <p:sp>
        <p:nvSpPr>
          <p:cNvPr id="6" name="TextBox 7"/>
          <p:cNvSpPr txBox="1">
            <a:spLocks noChangeArrowheads="1"/>
          </p:cNvSpPr>
          <p:nvPr/>
        </p:nvSpPr>
        <p:spPr bwMode="auto">
          <a:xfrm>
            <a:off x="837035" y="1844824"/>
            <a:ext cx="2609592" cy="620010"/>
          </a:xfrm>
          <a:prstGeom prst="rect">
            <a:avLst/>
          </a:prstGeom>
          <a:noFill/>
          <a:ln w="9525">
            <a:noFill/>
            <a:miter lim="800000"/>
            <a:headEnd/>
            <a:tailEnd/>
          </a:ln>
        </p:spPr>
        <p:txBody>
          <a:bodyPr wrap="square" lIns="80614" tIns="40307" rIns="80614" bIns="40307">
            <a:spAutoFit/>
          </a:bodyPr>
          <a:lstStyle/>
          <a:p>
            <a:pPr eaLnBrk="0" hangingPunct="0">
              <a:buFont typeface="Arial" charset="0"/>
              <a:buNone/>
            </a:pPr>
            <a:r>
              <a:rPr lang="zh-CN" altLang="en-US" sz="3500" b="1" dirty="0" smtClean="0">
                <a:solidFill>
                  <a:srgbClr val="C00000"/>
                </a:solidFill>
                <a:latin typeface="微软雅黑" pitchFamily="34" charset="-122"/>
                <a:ea typeface="微软雅黑" pitchFamily="34" charset="-122"/>
              </a:rPr>
              <a:t>手绘方框图</a:t>
            </a:r>
            <a:endParaRPr lang="zh-CN" altLang="en-US" sz="3500" b="1" dirty="0">
              <a:solidFill>
                <a:srgbClr val="C00000"/>
              </a:solidFill>
              <a:latin typeface="微软雅黑" pitchFamily="34" charset="-122"/>
              <a:ea typeface="微软雅黑" pitchFamily="34" charset="-122"/>
            </a:endParaRPr>
          </a:p>
        </p:txBody>
      </p:sp>
      <p:pic>
        <p:nvPicPr>
          <p:cNvPr id="8" name="图片 7" descr="291.jpg"/>
          <p:cNvPicPr>
            <a:picLocks noChangeAspect="1"/>
          </p:cNvPicPr>
          <p:nvPr/>
        </p:nvPicPr>
        <p:blipFill>
          <a:blip r:embed="rId2" cstate="print"/>
          <a:stretch>
            <a:fillRect/>
          </a:stretch>
        </p:blipFill>
        <p:spPr>
          <a:xfrm>
            <a:off x="4005387" y="1340768"/>
            <a:ext cx="4762500" cy="3171825"/>
          </a:xfrm>
          <a:prstGeom prst="rect">
            <a:avLst/>
          </a:prstGeom>
        </p:spPr>
      </p:pic>
      <p:pic>
        <p:nvPicPr>
          <p:cNvPr id="10" name="图片 9" descr="2013080202483793786.jpg"/>
          <p:cNvPicPr>
            <a:picLocks noChangeAspect="1"/>
          </p:cNvPicPr>
          <p:nvPr/>
        </p:nvPicPr>
        <p:blipFill>
          <a:blip r:embed="rId3" cstate="print"/>
          <a:stretch>
            <a:fillRect/>
          </a:stretch>
        </p:blipFill>
        <p:spPr>
          <a:xfrm>
            <a:off x="7677795" y="3861048"/>
            <a:ext cx="4130824" cy="2386698"/>
          </a:xfrm>
          <a:prstGeom prst="rect">
            <a:avLst/>
          </a:prstGeom>
        </p:spPr>
      </p:pic>
      <p:sp>
        <p:nvSpPr>
          <p:cNvPr id="11" name="TextBox 7"/>
          <p:cNvSpPr txBox="1">
            <a:spLocks noChangeArrowheads="1"/>
          </p:cNvSpPr>
          <p:nvPr/>
        </p:nvSpPr>
        <p:spPr bwMode="auto">
          <a:xfrm>
            <a:off x="837035" y="2492896"/>
            <a:ext cx="2897624" cy="3466943"/>
          </a:xfrm>
          <a:prstGeom prst="rect">
            <a:avLst/>
          </a:prstGeom>
          <a:noFill/>
          <a:ln w="9525">
            <a:noFill/>
            <a:miter lim="800000"/>
            <a:headEnd/>
            <a:tailEnd/>
          </a:ln>
        </p:spPr>
        <p:txBody>
          <a:bodyPr wrap="square" lIns="80614" tIns="40307" rIns="80614" bIns="40307">
            <a:spAutoFit/>
          </a:bodyPr>
          <a:lstStyle/>
          <a:p>
            <a:pPr eaLnBrk="0" hangingPunct="0">
              <a:buFont typeface="Arial" charset="0"/>
              <a:buNone/>
            </a:pPr>
            <a:r>
              <a:rPr lang="zh-CN" altLang="en-US" sz="2200" dirty="0" smtClean="0">
                <a:latin typeface="微软雅黑" pitchFamily="34" charset="-122"/>
                <a:ea typeface="微软雅黑" pitchFamily="34" charset="-122"/>
              </a:rPr>
              <a:t>适用</a:t>
            </a:r>
            <a:r>
              <a:rPr lang="en-US" altLang="zh-CN" sz="2200" dirty="0" smtClean="0">
                <a:latin typeface="微软雅黑" pitchFamily="34" charset="-122"/>
                <a:ea typeface="微软雅黑" pitchFamily="34" charset="-122"/>
              </a:rPr>
              <a:t>:</a:t>
            </a:r>
          </a:p>
          <a:p>
            <a:pPr eaLnBrk="0" hangingPunct="0">
              <a:lnSpc>
                <a:spcPct val="150000"/>
              </a:lnSpc>
              <a:buFont typeface="Arial" charset="0"/>
              <a:buNone/>
            </a:pPr>
            <a:r>
              <a:rPr lang="en-US" altLang="zh-CN" sz="2200" dirty="0" smtClean="0">
                <a:latin typeface="微软雅黑" pitchFamily="34" charset="-122"/>
                <a:ea typeface="微软雅黑" pitchFamily="34" charset="-122"/>
              </a:rPr>
              <a:t>1. </a:t>
            </a:r>
            <a:r>
              <a:rPr lang="zh-CN" altLang="en-US" sz="2200" dirty="0" smtClean="0">
                <a:latin typeface="微软雅黑" pitchFamily="34" charset="-122"/>
                <a:ea typeface="微软雅黑" pitchFamily="34" charset="-122"/>
              </a:rPr>
              <a:t>中间件类项目</a:t>
            </a:r>
            <a:endParaRPr lang="en-US" altLang="zh-CN" sz="2200" dirty="0" smtClean="0">
              <a:latin typeface="微软雅黑" pitchFamily="34" charset="-122"/>
              <a:ea typeface="微软雅黑" pitchFamily="34" charset="-122"/>
            </a:endParaRPr>
          </a:p>
          <a:p>
            <a:pPr eaLnBrk="0" hangingPunct="0">
              <a:lnSpc>
                <a:spcPct val="150000"/>
              </a:lnSpc>
              <a:buFont typeface="Arial" charset="0"/>
              <a:buNone/>
            </a:pPr>
            <a:r>
              <a:rPr lang="en-US" altLang="zh-CN" sz="2200" dirty="0" smtClean="0">
                <a:latin typeface="微软雅黑" pitchFamily="34" charset="-122"/>
                <a:ea typeface="微软雅黑" pitchFamily="34" charset="-122"/>
              </a:rPr>
              <a:t>2. </a:t>
            </a:r>
            <a:r>
              <a:rPr lang="zh-CN" altLang="en-US" sz="2200" dirty="0" smtClean="0">
                <a:latin typeface="微软雅黑" pitchFamily="34" charset="-122"/>
                <a:ea typeface="微软雅黑" pitchFamily="34" charset="-122"/>
              </a:rPr>
              <a:t>插件类项目</a:t>
            </a:r>
            <a:endParaRPr lang="en-US" altLang="zh-CN" sz="2200" dirty="0" smtClean="0">
              <a:latin typeface="微软雅黑" pitchFamily="34" charset="-122"/>
              <a:ea typeface="微软雅黑" pitchFamily="34" charset="-122"/>
            </a:endParaRPr>
          </a:p>
          <a:p>
            <a:pPr eaLnBrk="0" hangingPunct="0">
              <a:lnSpc>
                <a:spcPct val="150000"/>
              </a:lnSpc>
              <a:buFont typeface="Arial" charset="0"/>
              <a:buNone/>
            </a:pPr>
            <a:r>
              <a:rPr lang="en-US" altLang="zh-CN" sz="2200" dirty="0" smtClean="0">
                <a:latin typeface="微软雅黑" pitchFamily="34" charset="-122"/>
                <a:ea typeface="微软雅黑" pitchFamily="34" charset="-122"/>
              </a:rPr>
              <a:t>3. </a:t>
            </a:r>
            <a:r>
              <a:rPr lang="zh-CN" altLang="en-US" sz="2200" dirty="0" smtClean="0">
                <a:latin typeface="微软雅黑" pitchFamily="34" charset="-122"/>
                <a:ea typeface="微软雅黑" pitchFamily="34" charset="-122"/>
              </a:rPr>
              <a:t>集成性项目</a:t>
            </a:r>
            <a:endParaRPr lang="en-US" altLang="zh-CN" sz="2200" dirty="0" smtClean="0">
              <a:latin typeface="微软雅黑" pitchFamily="34" charset="-122"/>
              <a:ea typeface="微软雅黑" pitchFamily="34" charset="-122"/>
            </a:endParaRPr>
          </a:p>
          <a:p>
            <a:pPr eaLnBrk="0" hangingPunct="0">
              <a:lnSpc>
                <a:spcPct val="150000"/>
              </a:lnSpc>
              <a:buFont typeface="Arial" charset="0"/>
              <a:buNone/>
            </a:pPr>
            <a:r>
              <a:rPr lang="en-US" altLang="zh-CN" sz="2200" dirty="0" smtClean="0">
                <a:latin typeface="微软雅黑" pitchFamily="34" charset="-122"/>
                <a:ea typeface="微软雅黑" pitchFamily="34" charset="-122"/>
              </a:rPr>
              <a:t>4. </a:t>
            </a:r>
            <a:r>
              <a:rPr lang="zh-CN" altLang="en-US" sz="2200" dirty="0" smtClean="0">
                <a:latin typeface="微软雅黑" pitchFamily="34" charset="-122"/>
                <a:ea typeface="微软雅黑" pitchFamily="34" charset="-122"/>
              </a:rPr>
              <a:t>科研类项目</a:t>
            </a:r>
            <a:endParaRPr lang="en-US" altLang="zh-CN" sz="2200" dirty="0" smtClean="0">
              <a:latin typeface="微软雅黑" pitchFamily="34" charset="-122"/>
              <a:ea typeface="微软雅黑" pitchFamily="34" charset="-122"/>
            </a:endParaRPr>
          </a:p>
          <a:p>
            <a:pPr eaLnBrk="0" hangingPunct="0">
              <a:lnSpc>
                <a:spcPct val="150000"/>
              </a:lnSpc>
              <a:buFont typeface="Arial" charset="0"/>
              <a:buNone/>
            </a:pPr>
            <a:r>
              <a:rPr lang="en-US" altLang="zh-CN" sz="2200" dirty="0" smtClean="0">
                <a:latin typeface="微软雅黑" pitchFamily="34" charset="-122"/>
                <a:ea typeface="微软雅黑" pitchFamily="34" charset="-122"/>
              </a:rPr>
              <a:t>5. </a:t>
            </a:r>
            <a:r>
              <a:rPr lang="zh-CN" altLang="en-US" sz="2200" dirty="0" smtClean="0">
                <a:latin typeface="微软雅黑" pitchFamily="34" charset="-122"/>
                <a:ea typeface="微软雅黑" pitchFamily="34" charset="-122"/>
              </a:rPr>
              <a:t>游戏类项目</a:t>
            </a:r>
            <a:endParaRPr lang="en-US" altLang="zh-CN" sz="2200" dirty="0" smtClean="0">
              <a:latin typeface="微软雅黑" pitchFamily="34" charset="-122"/>
              <a:ea typeface="微软雅黑" pitchFamily="34" charset="-122"/>
            </a:endParaRPr>
          </a:p>
          <a:p>
            <a:pPr eaLnBrk="0" hangingPunct="0">
              <a:lnSpc>
                <a:spcPct val="150000"/>
              </a:lnSpc>
              <a:buFont typeface="Arial" charset="0"/>
              <a:buNone/>
            </a:pPr>
            <a:r>
              <a:rPr lang="en-US" altLang="zh-CN" sz="2200" dirty="0" smtClean="0">
                <a:latin typeface="微软雅黑" pitchFamily="34" charset="-122"/>
                <a:ea typeface="微软雅黑" pitchFamily="34" charset="-122"/>
              </a:rPr>
              <a:t>6. </a:t>
            </a:r>
            <a:r>
              <a:rPr lang="zh-CN" altLang="en-US" sz="2200" dirty="0" smtClean="0">
                <a:latin typeface="微软雅黑" pitchFamily="34" charset="-122"/>
                <a:ea typeface="微软雅黑" pitchFamily="34" charset="-122"/>
              </a:rPr>
              <a:t>系统架构设计</a:t>
            </a:r>
            <a:endParaRPr lang="zh-CN" altLang="en-US" sz="2200"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2021803" y="2447775"/>
            <a:ext cx="8421474" cy="1804950"/>
          </a:xfrm>
          <a:prstGeom prst="rect">
            <a:avLst/>
          </a:prstGeom>
          <a:noFill/>
          <a:ln w="9525">
            <a:noFill/>
            <a:miter lim="800000"/>
            <a:headEnd/>
            <a:tailEnd/>
          </a:ln>
        </p:spPr>
        <p:txBody>
          <a:bodyPr wrap="none" lIns="80614" tIns="40307" rIns="80614" bIns="40307">
            <a:spAutoFit/>
          </a:bodyPr>
          <a:lstStyle/>
          <a:p>
            <a:pPr eaLnBrk="0" hangingPunct="0">
              <a:buFont typeface="Arial" charset="0"/>
              <a:buNone/>
            </a:pPr>
            <a:r>
              <a:rPr lang="zh-CN" altLang="en-US" sz="2800" dirty="0">
                <a:latin typeface="微软雅黑" pitchFamily="34" charset="-122"/>
                <a:ea typeface="微软雅黑" pitchFamily="34" charset="-122"/>
              </a:rPr>
              <a:t>为提供独特的产品、服务或成果所进行的临时性努力</a:t>
            </a:r>
            <a:endParaRPr lang="en-US" altLang="zh-CN" sz="2800" dirty="0">
              <a:latin typeface="微软雅黑" pitchFamily="34" charset="-122"/>
              <a:ea typeface="微软雅黑" pitchFamily="34" charset="-122"/>
            </a:endParaRPr>
          </a:p>
          <a:p>
            <a:pPr eaLnBrk="0" hangingPunct="0">
              <a:buFont typeface="Arial" charset="0"/>
              <a:buNone/>
            </a:pPr>
            <a:endParaRPr lang="zh-CN" altLang="en-US" sz="2800" dirty="0">
              <a:latin typeface="微软雅黑" pitchFamily="34" charset="-122"/>
              <a:ea typeface="微软雅黑" pitchFamily="34" charset="-122"/>
            </a:endParaRPr>
          </a:p>
          <a:p>
            <a:pPr eaLnBrk="0" hangingPunct="0">
              <a:buFont typeface="Arial" charset="0"/>
              <a:buNone/>
            </a:pPr>
            <a:r>
              <a:rPr lang="en-US" altLang="zh-CN" sz="2800" dirty="0">
                <a:latin typeface="微软雅黑" pitchFamily="34" charset="-122"/>
                <a:ea typeface="微软雅黑" pitchFamily="34" charset="-122"/>
              </a:rPr>
              <a:t>A project is a temporary endeavor undertaken</a:t>
            </a:r>
          </a:p>
          <a:p>
            <a:pPr eaLnBrk="0" hangingPunct="0">
              <a:buFont typeface="Arial" charset="0"/>
              <a:buNone/>
            </a:pPr>
            <a:r>
              <a:rPr lang="en-US" altLang="zh-CN" sz="2800" dirty="0">
                <a:latin typeface="微软雅黑" pitchFamily="34" charset="-122"/>
                <a:ea typeface="微软雅黑" pitchFamily="34" charset="-122"/>
              </a:rPr>
              <a:t> to create a unique product, service, or result</a:t>
            </a:r>
            <a:endParaRPr lang="zh-CN" altLang="en-US" sz="2800" dirty="0">
              <a:latin typeface="微软雅黑" pitchFamily="34" charset="-122"/>
              <a:ea typeface="微软雅黑" pitchFamily="34" charset="-122"/>
            </a:endParaRPr>
          </a:p>
        </p:txBody>
      </p:sp>
      <p:sp>
        <p:nvSpPr>
          <p:cNvPr id="17411" name="矩形 4"/>
          <p:cNvSpPr>
            <a:spLocks noChangeArrowheads="1"/>
          </p:cNvSpPr>
          <p:nvPr/>
        </p:nvSpPr>
        <p:spPr bwMode="auto">
          <a:xfrm>
            <a:off x="8048172" y="116632"/>
            <a:ext cx="4022111" cy="696954"/>
          </a:xfrm>
          <a:prstGeom prst="rect">
            <a:avLst/>
          </a:prstGeom>
          <a:noFill/>
          <a:ln w="9525">
            <a:noFill/>
            <a:miter lim="800000"/>
            <a:headEnd/>
            <a:tailEnd/>
          </a:ln>
        </p:spPr>
        <p:txBody>
          <a:bodyPr lIns="80614" tIns="40307" rIns="80614" bIns="40307">
            <a:spAutoFit/>
          </a:bodyPr>
          <a:lstStyle/>
          <a:p>
            <a:pPr eaLnBrk="0" hangingPunct="0">
              <a:buFont typeface="Arial" charset="0"/>
              <a:buNone/>
            </a:pPr>
            <a:r>
              <a:rPr lang="zh-CN" altLang="en-US" sz="4000" b="1" dirty="0">
                <a:latin typeface="微软雅黑" pitchFamily="34" charset="-122"/>
                <a:ea typeface="微软雅黑" pitchFamily="34" charset="-122"/>
              </a:rPr>
              <a:t>什么是项目管理</a:t>
            </a:r>
            <a:endParaRPr lang="en-US" altLang="zh-CN" sz="4000" b="1" dirty="0">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4294967295"/>
          </p:nvPr>
        </p:nvSpPr>
        <p:spPr>
          <a:xfrm>
            <a:off x="8734725" y="6356048"/>
            <a:ext cx="2842614" cy="365881"/>
          </a:xfrm>
          <a:prstGeom prst="rect">
            <a:avLst/>
          </a:prstGeom>
          <a:noFill/>
        </p:spPr>
        <p:txBody>
          <a:bodyPr lIns="80614" tIns="40307" rIns="80614" bIns="40307"/>
          <a:lstStyle/>
          <a:p>
            <a:pPr>
              <a:buFont typeface="Arial" charset="0"/>
              <a:buNone/>
            </a:pPr>
            <a:fld id="{5D9B9D92-804B-4037-84D2-FFCAB1169699}" type="slidenum">
              <a:rPr lang="zh-CN" altLang="en-US" smtClean="0"/>
              <a:pPr>
                <a:buFont typeface="Arial" charset="0"/>
                <a:buNone/>
              </a:pPr>
              <a:t>20</a:t>
            </a:fld>
            <a:endParaRPr lang="zh-CN" altLang="en-US" smtClean="0">
              <a:solidFill>
                <a:schemeClr val="tx1"/>
              </a:solidFill>
              <a:ea typeface="宋体" charset="-122"/>
            </a:endParaRPr>
          </a:p>
        </p:txBody>
      </p:sp>
      <p:sp>
        <p:nvSpPr>
          <p:cNvPr id="25603" name="矩形 6"/>
          <p:cNvSpPr>
            <a:spLocks noChangeArrowheads="1"/>
          </p:cNvSpPr>
          <p:nvPr/>
        </p:nvSpPr>
        <p:spPr bwMode="auto">
          <a:xfrm>
            <a:off x="6885707" y="188640"/>
            <a:ext cx="5118318" cy="696954"/>
          </a:xfrm>
          <a:prstGeom prst="rect">
            <a:avLst/>
          </a:prstGeom>
          <a:noFill/>
          <a:ln w="9525">
            <a:noFill/>
            <a:miter lim="800000"/>
            <a:headEnd/>
            <a:tailEnd/>
          </a:ln>
        </p:spPr>
        <p:txBody>
          <a:bodyPr lIns="80614" tIns="40307" rIns="80614" bIns="40307">
            <a:spAutoFit/>
          </a:bodyPr>
          <a:lstStyle/>
          <a:p>
            <a:pPr algn="r" eaLnBrk="0" hangingPunct="0">
              <a:buFont typeface="Arial" charset="0"/>
              <a:buNone/>
            </a:pPr>
            <a:r>
              <a:rPr lang="zh-CN" altLang="en-US" sz="4000" b="1" dirty="0" smtClean="0">
                <a:latin typeface="微软雅黑" pitchFamily="34" charset="-122"/>
                <a:ea typeface="微软雅黑" pitchFamily="34" charset="-122"/>
              </a:rPr>
              <a:t>常见原型</a:t>
            </a:r>
            <a:r>
              <a:rPr lang="en-US" altLang="zh-CN" sz="4000" b="1" dirty="0" smtClean="0">
                <a:latin typeface="微软雅黑" pitchFamily="34" charset="-122"/>
                <a:ea typeface="微软雅黑" pitchFamily="34" charset="-122"/>
              </a:rPr>
              <a:t>-</a:t>
            </a:r>
            <a:r>
              <a:rPr lang="zh-CN" altLang="en-US" sz="4000" b="1" dirty="0" smtClean="0">
                <a:latin typeface="微软雅黑" pitchFamily="34" charset="-122"/>
                <a:ea typeface="微软雅黑" pitchFamily="34" charset="-122"/>
              </a:rPr>
              <a:t>方框图</a:t>
            </a:r>
            <a:endParaRPr lang="en-US" altLang="zh-CN" sz="4000" b="1" dirty="0">
              <a:latin typeface="微软雅黑" pitchFamily="34" charset="-122"/>
              <a:ea typeface="微软雅黑" pitchFamily="34" charset="-122"/>
            </a:endParaRPr>
          </a:p>
        </p:txBody>
      </p:sp>
      <p:sp>
        <p:nvSpPr>
          <p:cNvPr id="25604" name="TextBox 7"/>
          <p:cNvSpPr txBox="1">
            <a:spLocks noChangeArrowheads="1"/>
          </p:cNvSpPr>
          <p:nvPr/>
        </p:nvSpPr>
        <p:spPr bwMode="auto">
          <a:xfrm>
            <a:off x="837035" y="1268760"/>
            <a:ext cx="2609592" cy="620010"/>
          </a:xfrm>
          <a:prstGeom prst="rect">
            <a:avLst/>
          </a:prstGeom>
          <a:noFill/>
          <a:ln w="9525">
            <a:noFill/>
            <a:miter lim="800000"/>
            <a:headEnd/>
            <a:tailEnd/>
          </a:ln>
        </p:spPr>
        <p:txBody>
          <a:bodyPr wrap="square" lIns="80614" tIns="40307" rIns="80614" bIns="40307">
            <a:spAutoFit/>
          </a:bodyPr>
          <a:lstStyle/>
          <a:p>
            <a:pPr eaLnBrk="0" hangingPunct="0">
              <a:buFont typeface="Arial" charset="0"/>
              <a:buNone/>
            </a:pPr>
            <a:r>
              <a:rPr lang="zh-CN" altLang="en-US" sz="3500" b="1" dirty="0" smtClean="0">
                <a:solidFill>
                  <a:srgbClr val="C00000"/>
                </a:solidFill>
                <a:latin typeface="微软雅黑" pitchFamily="34" charset="-122"/>
                <a:ea typeface="微软雅黑" pitchFamily="34" charset="-122"/>
              </a:rPr>
              <a:t>电子方框图</a:t>
            </a:r>
            <a:endParaRPr lang="zh-CN" altLang="en-US" sz="3500" b="1" dirty="0">
              <a:solidFill>
                <a:srgbClr val="C00000"/>
              </a:solidFill>
              <a:latin typeface="微软雅黑" pitchFamily="34" charset="-122"/>
              <a:ea typeface="微软雅黑" pitchFamily="34" charset="-122"/>
            </a:endParaRPr>
          </a:p>
        </p:txBody>
      </p:sp>
      <p:sp>
        <p:nvSpPr>
          <p:cNvPr id="6" name="TextBox 7"/>
          <p:cNvSpPr txBox="1">
            <a:spLocks noChangeArrowheads="1"/>
          </p:cNvSpPr>
          <p:nvPr/>
        </p:nvSpPr>
        <p:spPr bwMode="auto">
          <a:xfrm>
            <a:off x="837035" y="1844824"/>
            <a:ext cx="2609592" cy="620010"/>
          </a:xfrm>
          <a:prstGeom prst="rect">
            <a:avLst/>
          </a:prstGeom>
          <a:noFill/>
          <a:ln w="9525">
            <a:noFill/>
            <a:miter lim="800000"/>
            <a:headEnd/>
            <a:tailEnd/>
          </a:ln>
        </p:spPr>
        <p:txBody>
          <a:bodyPr wrap="square" lIns="80614" tIns="40307" rIns="80614" bIns="40307">
            <a:spAutoFit/>
          </a:bodyPr>
          <a:lstStyle/>
          <a:p>
            <a:pPr eaLnBrk="0" hangingPunct="0">
              <a:buFont typeface="Arial" charset="0"/>
              <a:buNone/>
            </a:pPr>
            <a:r>
              <a:rPr lang="zh-CN" altLang="en-US" sz="3500" b="1" dirty="0" smtClean="0">
                <a:solidFill>
                  <a:srgbClr val="C00000"/>
                </a:solidFill>
                <a:latin typeface="微软雅黑" pitchFamily="34" charset="-122"/>
                <a:ea typeface="微软雅黑" pitchFamily="34" charset="-122"/>
              </a:rPr>
              <a:t>手绘方框图</a:t>
            </a:r>
            <a:endParaRPr lang="zh-CN" altLang="en-US" sz="3500" b="1" dirty="0">
              <a:solidFill>
                <a:srgbClr val="C00000"/>
              </a:solidFill>
              <a:latin typeface="微软雅黑" pitchFamily="34" charset="-122"/>
              <a:ea typeface="微软雅黑" pitchFamily="34" charset="-122"/>
            </a:endParaRPr>
          </a:p>
        </p:txBody>
      </p:sp>
      <p:sp>
        <p:nvSpPr>
          <p:cNvPr id="7" name="TextBox 7"/>
          <p:cNvSpPr txBox="1">
            <a:spLocks noChangeArrowheads="1"/>
          </p:cNvSpPr>
          <p:nvPr/>
        </p:nvSpPr>
        <p:spPr bwMode="auto">
          <a:xfrm>
            <a:off x="837035" y="2564904"/>
            <a:ext cx="2897624" cy="3466943"/>
          </a:xfrm>
          <a:prstGeom prst="rect">
            <a:avLst/>
          </a:prstGeom>
          <a:noFill/>
          <a:ln w="9525">
            <a:noFill/>
            <a:miter lim="800000"/>
            <a:headEnd/>
            <a:tailEnd/>
          </a:ln>
        </p:spPr>
        <p:txBody>
          <a:bodyPr wrap="square" lIns="80614" tIns="40307" rIns="80614" bIns="40307">
            <a:spAutoFit/>
          </a:bodyPr>
          <a:lstStyle/>
          <a:p>
            <a:pPr eaLnBrk="0" hangingPunct="0">
              <a:buFont typeface="Arial" charset="0"/>
              <a:buNone/>
            </a:pPr>
            <a:r>
              <a:rPr lang="zh-CN" altLang="en-US" sz="2200" dirty="0" smtClean="0">
                <a:latin typeface="微软雅黑" pitchFamily="34" charset="-122"/>
                <a:ea typeface="微软雅黑" pitchFamily="34" charset="-122"/>
              </a:rPr>
              <a:t>适用</a:t>
            </a:r>
            <a:r>
              <a:rPr lang="en-US" altLang="zh-CN" sz="2200" dirty="0" smtClean="0">
                <a:latin typeface="微软雅黑" pitchFamily="34" charset="-122"/>
                <a:ea typeface="微软雅黑" pitchFamily="34" charset="-122"/>
              </a:rPr>
              <a:t>:</a:t>
            </a:r>
          </a:p>
          <a:p>
            <a:pPr eaLnBrk="0" hangingPunct="0">
              <a:lnSpc>
                <a:spcPct val="150000"/>
              </a:lnSpc>
              <a:buFont typeface="Arial" charset="0"/>
              <a:buNone/>
            </a:pPr>
            <a:r>
              <a:rPr lang="en-US" altLang="zh-CN" sz="2200" dirty="0" smtClean="0">
                <a:latin typeface="微软雅黑" pitchFamily="34" charset="-122"/>
                <a:ea typeface="微软雅黑" pitchFamily="34" charset="-122"/>
              </a:rPr>
              <a:t>1. </a:t>
            </a:r>
            <a:r>
              <a:rPr lang="zh-CN" altLang="en-US" sz="2200" dirty="0" smtClean="0">
                <a:latin typeface="微软雅黑" pitchFamily="34" charset="-122"/>
                <a:ea typeface="微软雅黑" pitchFamily="34" charset="-122"/>
              </a:rPr>
              <a:t>中间件类项目</a:t>
            </a:r>
            <a:endParaRPr lang="en-US" altLang="zh-CN" sz="2200" dirty="0" smtClean="0">
              <a:latin typeface="微软雅黑" pitchFamily="34" charset="-122"/>
              <a:ea typeface="微软雅黑" pitchFamily="34" charset="-122"/>
            </a:endParaRPr>
          </a:p>
          <a:p>
            <a:pPr eaLnBrk="0" hangingPunct="0">
              <a:lnSpc>
                <a:spcPct val="150000"/>
              </a:lnSpc>
              <a:buFont typeface="Arial" charset="0"/>
              <a:buNone/>
            </a:pPr>
            <a:r>
              <a:rPr lang="en-US" altLang="zh-CN" sz="2200" dirty="0" smtClean="0">
                <a:latin typeface="微软雅黑" pitchFamily="34" charset="-122"/>
                <a:ea typeface="微软雅黑" pitchFamily="34" charset="-122"/>
              </a:rPr>
              <a:t>2. </a:t>
            </a:r>
            <a:r>
              <a:rPr lang="zh-CN" altLang="en-US" sz="2200" dirty="0" smtClean="0">
                <a:latin typeface="微软雅黑" pitchFamily="34" charset="-122"/>
                <a:ea typeface="微软雅黑" pitchFamily="34" charset="-122"/>
              </a:rPr>
              <a:t>插件类项目</a:t>
            </a:r>
            <a:endParaRPr lang="en-US" altLang="zh-CN" sz="2200" dirty="0" smtClean="0">
              <a:latin typeface="微软雅黑" pitchFamily="34" charset="-122"/>
              <a:ea typeface="微软雅黑" pitchFamily="34" charset="-122"/>
            </a:endParaRPr>
          </a:p>
          <a:p>
            <a:pPr eaLnBrk="0" hangingPunct="0">
              <a:lnSpc>
                <a:spcPct val="150000"/>
              </a:lnSpc>
              <a:buFont typeface="Arial" charset="0"/>
              <a:buNone/>
            </a:pPr>
            <a:r>
              <a:rPr lang="en-US" altLang="zh-CN" sz="2200" dirty="0" smtClean="0">
                <a:latin typeface="微软雅黑" pitchFamily="34" charset="-122"/>
                <a:ea typeface="微软雅黑" pitchFamily="34" charset="-122"/>
              </a:rPr>
              <a:t>3. </a:t>
            </a:r>
            <a:r>
              <a:rPr lang="zh-CN" altLang="en-US" sz="2200" dirty="0" smtClean="0">
                <a:latin typeface="微软雅黑" pitchFamily="34" charset="-122"/>
                <a:ea typeface="微软雅黑" pitchFamily="34" charset="-122"/>
              </a:rPr>
              <a:t>集成性项目</a:t>
            </a:r>
            <a:endParaRPr lang="en-US" altLang="zh-CN" sz="2200" dirty="0" smtClean="0">
              <a:latin typeface="微软雅黑" pitchFamily="34" charset="-122"/>
              <a:ea typeface="微软雅黑" pitchFamily="34" charset="-122"/>
            </a:endParaRPr>
          </a:p>
          <a:p>
            <a:pPr eaLnBrk="0" hangingPunct="0">
              <a:lnSpc>
                <a:spcPct val="150000"/>
              </a:lnSpc>
              <a:buFont typeface="Arial" charset="0"/>
              <a:buNone/>
            </a:pPr>
            <a:r>
              <a:rPr lang="en-US" altLang="zh-CN" sz="2200" dirty="0" smtClean="0">
                <a:latin typeface="微软雅黑" pitchFamily="34" charset="-122"/>
                <a:ea typeface="微软雅黑" pitchFamily="34" charset="-122"/>
              </a:rPr>
              <a:t>4. </a:t>
            </a:r>
            <a:r>
              <a:rPr lang="zh-CN" altLang="en-US" sz="2200" dirty="0" smtClean="0">
                <a:latin typeface="微软雅黑" pitchFamily="34" charset="-122"/>
                <a:ea typeface="微软雅黑" pitchFamily="34" charset="-122"/>
              </a:rPr>
              <a:t>科研类项目</a:t>
            </a:r>
            <a:endParaRPr lang="en-US" altLang="zh-CN" sz="2200" dirty="0" smtClean="0">
              <a:latin typeface="微软雅黑" pitchFamily="34" charset="-122"/>
              <a:ea typeface="微软雅黑" pitchFamily="34" charset="-122"/>
            </a:endParaRPr>
          </a:p>
          <a:p>
            <a:pPr eaLnBrk="0" hangingPunct="0">
              <a:lnSpc>
                <a:spcPct val="150000"/>
              </a:lnSpc>
              <a:buFont typeface="Arial" charset="0"/>
              <a:buNone/>
            </a:pPr>
            <a:r>
              <a:rPr lang="en-US" altLang="zh-CN" sz="2200" dirty="0" smtClean="0">
                <a:latin typeface="微软雅黑" pitchFamily="34" charset="-122"/>
                <a:ea typeface="微软雅黑" pitchFamily="34" charset="-122"/>
              </a:rPr>
              <a:t>5. </a:t>
            </a:r>
            <a:r>
              <a:rPr lang="zh-CN" altLang="en-US" sz="2200" dirty="0" smtClean="0">
                <a:latin typeface="微软雅黑" pitchFamily="34" charset="-122"/>
                <a:ea typeface="微软雅黑" pitchFamily="34" charset="-122"/>
              </a:rPr>
              <a:t>游戏类项目</a:t>
            </a:r>
            <a:endParaRPr lang="en-US" altLang="zh-CN" sz="2200" dirty="0" smtClean="0">
              <a:latin typeface="微软雅黑" pitchFamily="34" charset="-122"/>
              <a:ea typeface="微软雅黑" pitchFamily="34" charset="-122"/>
            </a:endParaRPr>
          </a:p>
          <a:p>
            <a:pPr eaLnBrk="0" hangingPunct="0">
              <a:lnSpc>
                <a:spcPct val="150000"/>
              </a:lnSpc>
              <a:buFont typeface="Arial" charset="0"/>
              <a:buNone/>
            </a:pPr>
            <a:r>
              <a:rPr lang="en-US" altLang="zh-CN" sz="2200" dirty="0" smtClean="0">
                <a:latin typeface="微软雅黑" pitchFamily="34" charset="-122"/>
                <a:ea typeface="微软雅黑" pitchFamily="34" charset="-122"/>
              </a:rPr>
              <a:t>6. </a:t>
            </a:r>
            <a:r>
              <a:rPr lang="zh-CN" altLang="en-US" sz="2200" dirty="0" smtClean="0">
                <a:latin typeface="微软雅黑" pitchFamily="34" charset="-122"/>
                <a:ea typeface="微软雅黑" pitchFamily="34" charset="-122"/>
              </a:rPr>
              <a:t>系统架构设计</a:t>
            </a:r>
            <a:endParaRPr lang="zh-CN" altLang="en-US" sz="2200" dirty="0">
              <a:latin typeface="微软雅黑" pitchFamily="34" charset="-122"/>
              <a:ea typeface="微软雅黑" pitchFamily="34" charset="-122"/>
            </a:endParaRPr>
          </a:p>
        </p:txBody>
      </p:sp>
      <p:pic>
        <p:nvPicPr>
          <p:cNvPr id="3074" name="Picture 2"/>
          <p:cNvPicPr>
            <a:picLocks noChangeAspect="1" noChangeArrowheads="1"/>
          </p:cNvPicPr>
          <p:nvPr/>
        </p:nvPicPr>
        <p:blipFill>
          <a:blip r:embed="rId2" cstate="print"/>
          <a:srcRect/>
          <a:stretch>
            <a:fillRect/>
          </a:stretch>
        </p:blipFill>
        <p:spPr bwMode="auto">
          <a:xfrm>
            <a:off x="3789363" y="1196752"/>
            <a:ext cx="4968552" cy="2590492"/>
          </a:xfrm>
          <a:prstGeom prst="rect">
            <a:avLst/>
          </a:prstGeom>
          <a:noFill/>
          <a:ln w="9525">
            <a:solidFill>
              <a:schemeClr val="tx1"/>
            </a:solid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3789363" y="3867842"/>
            <a:ext cx="7302053" cy="2873526"/>
          </a:xfrm>
          <a:prstGeom prst="rect">
            <a:avLst/>
          </a:prstGeom>
          <a:noFill/>
          <a:ln w="9525">
            <a:solidFill>
              <a:schemeClr val="tx1"/>
            </a:solidFill>
            <a:miter lim="800000"/>
            <a:headEnd/>
            <a:tailEnd/>
          </a:ln>
        </p:spPr>
      </p:pic>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4294967295"/>
          </p:nvPr>
        </p:nvSpPr>
        <p:spPr>
          <a:xfrm>
            <a:off x="8734725" y="6356048"/>
            <a:ext cx="2842614" cy="365881"/>
          </a:xfrm>
          <a:prstGeom prst="rect">
            <a:avLst/>
          </a:prstGeom>
          <a:noFill/>
        </p:spPr>
        <p:txBody>
          <a:bodyPr lIns="80614" tIns="40307" rIns="80614" bIns="40307"/>
          <a:lstStyle/>
          <a:p>
            <a:pPr>
              <a:buFont typeface="Arial" charset="0"/>
              <a:buNone/>
            </a:pPr>
            <a:fld id="{5D9B9D92-804B-4037-84D2-FFCAB1169699}" type="slidenum">
              <a:rPr lang="zh-CN" altLang="en-US" smtClean="0"/>
              <a:pPr>
                <a:buFont typeface="Arial" charset="0"/>
                <a:buNone/>
              </a:pPr>
              <a:t>21</a:t>
            </a:fld>
            <a:endParaRPr lang="zh-CN" altLang="en-US" smtClean="0">
              <a:solidFill>
                <a:schemeClr val="tx1"/>
              </a:solidFill>
              <a:ea typeface="宋体" charset="-122"/>
            </a:endParaRPr>
          </a:p>
        </p:txBody>
      </p:sp>
      <p:sp>
        <p:nvSpPr>
          <p:cNvPr id="25603" name="矩形 6"/>
          <p:cNvSpPr>
            <a:spLocks noChangeArrowheads="1"/>
          </p:cNvSpPr>
          <p:nvPr/>
        </p:nvSpPr>
        <p:spPr bwMode="auto">
          <a:xfrm>
            <a:off x="6885707" y="188640"/>
            <a:ext cx="5118318" cy="696954"/>
          </a:xfrm>
          <a:prstGeom prst="rect">
            <a:avLst/>
          </a:prstGeom>
          <a:noFill/>
          <a:ln w="9525">
            <a:noFill/>
            <a:miter lim="800000"/>
            <a:headEnd/>
            <a:tailEnd/>
          </a:ln>
        </p:spPr>
        <p:txBody>
          <a:bodyPr lIns="80614" tIns="40307" rIns="80614" bIns="40307">
            <a:spAutoFit/>
          </a:bodyPr>
          <a:lstStyle/>
          <a:p>
            <a:pPr algn="r" eaLnBrk="0" hangingPunct="0">
              <a:buFont typeface="Arial" charset="0"/>
              <a:buNone/>
            </a:pPr>
            <a:r>
              <a:rPr lang="zh-CN" altLang="en-US" sz="4000" b="1" dirty="0" smtClean="0">
                <a:latin typeface="微软雅黑" pitchFamily="34" charset="-122"/>
                <a:ea typeface="微软雅黑" pitchFamily="34" charset="-122"/>
              </a:rPr>
              <a:t>常见原型</a:t>
            </a:r>
            <a:r>
              <a:rPr lang="en-US" altLang="zh-CN" sz="4000" b="1" dirty="0" smtClean="0">
                <a:latin typeface="微软雅黑" pitchFamily="34" charset="-122"/>
                <a:ea typeface="微软雅黑" pitchFamily="34" charset="-122"/>
              </a:rPr>
              <a:t>-</a:t>
            </a:r>
            <a:r>
              <a:rPr lang="zh-CN" altLang="en-US" sz="4000" b="1" dirty="0" smtClean="0">
                <a:latin typeface="微软雅黑" pitchFamily="34" charset="-122"/>
                <a:ea typeface="微软雅黑" pitchFamily="34" charset="-122"/>
              </a:rPr>
              <a:t>方框图</a:t>
            </a:r>
            <a:endParaRPr lang="en-US" altLang="zh-CN" sz="4000" b="1" dirty="0">
              <a:latin typeface="微软雅黑" pitchFamily="34" charset="-122"/>
              <a:ea typeface="微软雅黑" pitchFamily="34" charset="-122"/>
            </a:endParaRPr>
          </a:p>
        </p:txBody>
      </p:sp>
      <p:sp>
        <p:nvSpPr>
          <p:cNvPr id="25604" name="TextBox 7"/>
          <p:cNvSpPr txBox="1">
            <a:spLocks noChangeArrowheads="1"/>
          </p:cNvSpPr>
          <p:nvPr/>
        </p:nvSpPr>
        <p:spPr bwMode="auto">
          <a:xfrm>
            <a:off x="837035" y="1268760"/>
            <a:ext cx="2609592" cy="620010"/>
          </a:xfrm>
          <a:prstGeom prst="rect">
            <a:avLst/>
          </a:prstGeom>
          <a:noFill/>
          <a:ln w="9525">
            <a:noFill/>
            <a:miter lim="800000"/>
            <a:headEnd/>
            <a:tailEnd/>
          </a:ln>
        </p:spPr>
        <p:txBody>
          <a:bodyPr wrap="square" lIns="80614" tIns="40307" rIns="80614" bIns="40307">
            <a:spAutoFit/>
          </a:bodyPr>
          <a:lstStyle/>
          <a:p>
            <a:pPr eaLnBrk="0" hangingPunct="0">
              <a:buFont typeface="Arial" charset="0"/>
              <a:buNone/>
            </a:pPr>
            <a:r>
              <a:rPr lang="zh-CN" altLang="en-US" sz="3500" b="1" dirty="0" smtClean="0">
                <a:solidFill>
                  <a:srgbClr val="C00000"/>
                </a:solidFill>
                <a:latin typeface="微软雅黑" pitchFamily="34" charset="-122"/>
                <a:ea typeface="微软雅黑" pitchFamily="34" charset="-122"/>
              </a:rPr>
              <a:t>电子方框图</a:t>
            </a:r>
            <a:endParaRPr lang="zh-CN" altLang="en-US" sz="3500" b="1" dirty="0">
              <a:solidFill>
                <a:srgbClr val="C00000"/>
              </a:solidFill>
              <a:latin typeface="微软雅黑" pitchFamily="34" charset="-122"/>
              <a:ea typeface="微软雅黑" pitchFamily="34" charset="-122"/>
            </a:endParaRPr>
          </a:p>
        </p:txBody>
      </p:sp>
      <p:sp>
        <p:nvSpPr>
          <p:cNvPr id="6" name="TextBox 7"/>
          <p:cNvSpPr txBox="1">
            <a:spLocks noChangeArrowheads="1"/>
          </p:cNvSpPr>
          <p:nvPr/>
        </p:nvSpPr>
        <p:spPr bwMode="auto">
          <a:xfrm>
            <a:off x="837035" y="1844824"/>
            <a:ext cx="2609592" cy="620010"/>
          </a:xfrm>
          <a:prstGeom prst="rect">
            <a:avLst/>
          </a:prstGeom>
          <a:noFill/>
          <a:ln w="9525">
            <a:noFill/>
            <a:miter lim="800000"/>
            <a:headEnd/>
            <a:tailEnd/>
          </a:ln>
        </p:spPr>
        <p:txBody>
          <a:bodyPr wrap="square" lIns="80614" tIns="40307" rIns="80614" bIns="40307">
            <a:spAutoFit/>
          </a:bodyPr>
          <a:lstStyle/>
          <a:p>
            <a:pPr eaLnBrk="0" hangingPunct="0">
              <a:buFont typeface="Arial" charset="0"/>
              <a:buNone/>
            </a:pPr>
            <a:r>
              <a:rPr lang="zh-CN" altLang="en-US" sz="3500" b="1" dirty="0" smtClean="0">
                <a:solidFill>
                  <a:srgbClr val="C00000"/>
                </a:solidFill>
                <a:latin typeface="微软雅黑" pitchFamily="34" charset="-122"/>
                <a:ea typeface="微软雅黑" pitchFamily="34" charset="-122"/>
              </a:rPr>
              <a:t>手绘方框图</a:t>
            </a:r>
            <a:endParaRPr lang="zh-CN" altLang="en-US" sz="3500" b="1" dirty="0">
              <a:solidFill>
                <a:srgbClr val="C00000"/>
              </a:solidFill>
              <a:latin typeface="微软雅黑" pitchFamily="34" charset="-122"/>
              <a:ea typeface="微软雅黑" pitchFamily="34" charset="-122"/>
            </a:endParaRPr>
          </a:p>
        </p:txBody>
      </p:sp>
      <p:pic>
        <p:nvPicPr>
          <p:cNvPr id="11" name="图片 10" descr="无标题.png"/>
          <p:cNvPicPr>
            <a:picLocks noChangeAspect="1"/>
          </p:cNvPicPr>
          <p:nvPr/>
        </p:nvPicPr>
        <p:blipFill>
          <a:blip r:embed="rId2" cstate="print"/>
          <a:stretch>
            <a:fillRect/>
          </a:stretch>
        </p:blipFill>
        <p:spPr>
          <a:xfrm>
            <a:off x="3789363" y="1196752"/>
            <a:ext cx="7344816" cy="2582330"/>
          </a:xfrm>
          <a:prstGeom prst="rect">
            <a:avLst/>
          </a:prstGeom>
          <a:ln>
            <a:solidFill>
              <a:schemeClr val="tx1"/>
            </a:solidFill>
          </a:ln>
        </p:spPr>
      </p:pic>
      <p:pic>
        <p:nvPicPr>
          <p:cNvPr id="13" name="图片 12" descr="1001590 (1).jpg"/>
          <p:cNvPicPr>
            <a:picLocks noChangeAspect="1"/>
          </p:cNvPicPr>
          <p:nvPr/>
        </p:nvPicPr>
        <p:blipFill>
          <a:blip r:embed="rId3" cstate="print"/>
          <a:stretch>
            <a:fillRect/>
          </a:stretch>
        </p:blipFill>
        <p:spPr>
          <a:xfrm>
            <a:off x="3789363" y="3789040"/>
            <a:ext cx="3960440" cy="2599039"/>
          </a:xfrm>
          <a:prstGeom prst="rect">
            <a:avLst/>
          </a:prstGeom>
          <a:ln>
            <a:solidFill>
              <a:schemeClr val="tx1"/>
            </a:solidFill>
          </a:ln>
        </p:spPr>
      </p:pic>
      <p:pic>
        <p:nvPicPr>
          <p:cNvPr id="14" name="图片 13" descr="103259928.jpg"/>
          <p:cNvPicPr>
            <a:picLocks noChangeAspect="1"/>
          </p:cNvPicPr>
          <p:nvPr/>
        </p:nvPicPr>
        <p:blipFill>
          <a:blip r:embed="rId4" cstate="print"/>
          <a:stretch>
            <a:fillRect/>
          </a:stretch>
        </p:blipFill>
        <p:spPr>
          <a:xfrm>
            <a:off x="7749803" y="3789040"/>
            <a:ext cx="3384376" cy="2592288"/>
          </a:xfrm>
          <a:prstGeom prst="rect">
            <a:avLst/>
          </a:prstGeom>
          <a:ln>
            <a:solidFill>
              <a:schemeClr val="tx1"/>
            </a:solidFill>
          </a:ln>
        </p:spPr>
      </p:pic>
      <p:sp>
        <p:nvSpPr>
          <p:cNvPr id="15" name="TextBox 7"/>
          <p:cNvSpPr txBox="1">
            <a:spLocks noChangeArrowheads="1"/>
          </p:cNvSpPr>
          <p:nvPr/>
        </p:nvSpPr>
        <p:spPr bwMode="auto">
          <a:xfrm>
            <a:off x="837035" y="2564904"/>
            <a:ext cx="2897624" cy="3466943"/>
          </a:xfrm>
          <a:prstGeom prst="rect">
            <a:avLst/>
          </a:prstGeom>
          <a:noFill/>
          <a:ln w="9525">
            <a:noFill/>
            <a:miter lim="800000"/>
            <a:headEnd/>
            <a:tailEnd/>
          </a:ln>
        </p:spPr>
        <p:txBody>
          <a:bodyPr wrap="square" lIns="80614" tIns="40307" rIns="80614" bIns="40307">
            <a:spAutoFit/>
          </a:bodyPr>
          <a:lstStyle/>
          <a:p>
            <a:pPr eaLnBrk="0" hangingPunct="0">
              <a:buFont typeface="Arial" charset="0"/>
              <a:buNone/>
            </a:pPr>
            <a:r>
              <a:rPr lang="zh-CN" altLang="en-US" sz="2200" dirty="0" smtClean="0">
                <a:latin typeface="微软雅黑" pitchFamily="34" charset="-122"/>
                <a:ea typeface="微软雅黑" pitchFamily="34" charset="-122"/>
              </a:rPr>
              <a:t>适用</a:t>
            </a:r>
            <a:r>
              <a:rPr lang="en-US" altLang="zh-CN" sz="2200" dirty="0" smtClean="0">
                <a:latin typeface="微软雅黑" pitchFamily="34" charset="-122"/>
                <a:ea typeface="微软雅黑" pitchFamily="34" charset="-122"/>
              </a:rPr>
              <a:t>:</a:t>
            </a:r>
          </a:p>
          <a:p>
            <a:pPr eaLnBrk="0" hangingPunct="0">
              <a:lnSpc>
                <a:spcPct val="150000"/>
              </a:lnSpc>
              <a:buFont typeface="Arial" charset="0"/>
              <a:buNone/>
            </a:pPr>
            <a:r>
              <a:rPr lang="en-US" altLang="zh-CN" sz="2200" dirty="0" smtClean="0">
                <a:latin typeface="微软雅黑" pitchFamily="34" charset="-122"/>
                <a:ea typeface="微软雅黑" pitchFamily="34" charset="-122"/>
              </a:rPr>
              <a:t>1. </a:t>
            </a:r>
            <a:r>
              <a:rPr lang="zh-CN" altLang="en-US" sz="2200" dirty="0" smtClean="0">
                <a:latin typeface="微软雅黑" pitchFamily="34" charset="-122"/>
                <a:ea typeface="微软雅黑" pitchFamily="34" charset="-122"/>
              </a:rPr>
              <a:t>中间件类项目</a:t>
            </a:r>
            <a:endParaRPr lang="en-US" altLang="zh-CN" sz="2200" dirty="0" smtClean="0">
              <a:latin typeface="微软雅黑" pitchFamily="34" charset="-122"/>
              <a:ea typeface="微软雅黑" pitchFamily="34" charset="-122"/>
            </a:endParaRPr>
          </a:p>
          <a:p>
            <a:pPr eaLnBrk="0" hangingPunct="0">
              <a:lnSpc>
                <a:spcPct val="150000"/>
              </a:lnSpc>
              <a:buFont typeface="Arial" charset="0"/>
              <a:buNone/>
            </a:pPr>
            <a:r>
              <a:rPr lang="en-US" altLang="zh-CN" sz="2200" dirty="0" smtClean="0">
                <a:latin typeface="微软雅黑" pitchFamily="34" charset="-122"/>
                <a:ea typeface="微软雅黑" pitchFamily="34" charset="-122"/>
              </a:rPr>
              <a:t>2. </a:t>
            </a:r>
            <a:r>
              <a:rPr lang="zh-CN" altLang="en-US" sz="2200" dirty="0" smtClean="0">
                <a:latin typeface="微软雅黑" pitchFamily="34" charset="-122"/>
                <a:ea typeface="微软雅黑" pitchFamily="34" charset="-122"/>
              </a:rPr>
              <a:t>插件类项目</a:t>
            </a:r>
            <a:endParaRPr lang="en-US" altLang="zh-CN" sz="2200" dirty="0" smtClean="0">
              <a:latin typeface="微软雅黑" pitchFamily="34" charset="-122"/>
              <a:ea typeface="微软雅黑" pitchFamily="34" charset="-122"/>
            </a:endParaRPr>
          </a:p>
          <a:p>
            <a:pPr eaLnBrk="0" hangingPunct="0">
              <a:lnSpc>
                <a:spcPct val="150000"/>
              </a:lnSpc>
              <a:buFont typeface="Arial" charset="0"/>
              <a:buNone/>
            </a:pPr>
            <a:r>
              <a:rPr lang="en-US" altLang="zh-CN" sz="2200" dirty="0" smtClean="0">
                <a:latin typeface="微软雅黑" pitchFamily="34" charset="-122"/>
                <a:ea typeface="微软雅黑" pitchFamily="34" charset="-122"/>
              </a:rPr>
              <a:t>3. </a:t>
            </a:r>
            <a:r>
              <a:rPr lang="zh-CN" altLang="en-US" sz="2200" dirty="0" smtClean="0">
                <a:latin typeface="微软雅黑" pitchFamily="34" charset="-122"/>
                <a:ea typeface="微软雅黑" pitchFamily="34" charset="-122"/>
              </a:rPr>
              <a:t>集成性项目</a:t>
            </a:r>
            <a:endParaRPr lang="en-US" altLang="zh-CN" sz="2200" dirty="0" smtClean="0">
              <a:latin typeface="微软雅黑" pitchFamily="34" charset="-122"/>
              <a:ea typeface="微软雅黑" pitchFamily="34" charset="-122"/>
            </a:endParaRPr>
          </a:p>
          <a:p>
            <a:pPr eaLnBrk="0" hangingPunct="0">
              <a:lnSpc>
                <a:spcPct val="150000"/>
              </a:lnSpc>
              <a:buFont typeface="Arial" charset="0"/>
              <a:buNone/>
            </a:pPr>
            <a:r>
              <a:rPr lang="en-US" altLang="zh-CN" sz="2200" dirty="0" smtClean="0">
                <a:latin typeface="微软雅黑" pitchFamily="34" charset="-122"/>
                <a:ea typeface="微软雅黑" pitchFamily="34" charset="-122"/>
              </a:rPr>
              <a:t>4. </a:t>
            </a:r>
            <a:r>
              <a:rPr lang="zh-CN" altLang="en-US" sz="2200" dirty="0" smtClean="0">
                <a:latin typeface="微软雅黑" pitchFamily="34" charset="-122"/>
                <a:ea typeface="微软雅黑" pitchFamily="34" charset="-122"/>
              </a:rPr>
              <a:t>科研类项目</a:t>
            </a:r>
            <a:endParaRPr lang="en-US" altLang="zh-CN" sz="2200" dirty="0" smtClean="0">
              <a:latin typeface="微软雅黑" pitchFamily="34" charset="-122"/>
              <a:ea typeface="微软雅黑" pitchFamily="34" charset="-122"/>
            </a:endParaRPr>
          </a:p>
          <a:p>
            <a:pPr eaLnBrk="0" hangingPunct="0">
              <a:lnSpc>
                <a:spcPct val="150000"/>
              </a:lnSpc>
              <a:buFont typeface="Arial" charset="0"/>
              <a:buNone/>
            </a:pPr>
            <a:r>
              <a:rPr lang="en-US" altLang="zh-CN" sz="2200" dirty="0" smtClean="0">
                <a:latin typeface="微软雅黑" pitchFamily="34" charset="-122"/>
                <a:ea typeface="微软雅黑" pitchFamily="34" charset="-122"/>
              </a:rPr>
              <a:t>5. </a:t>
            </a:r>
            <a:r>
              <a:rPr lang="zh-CN" altLang="en-US" sz="2200" dirty="0" smtClean="0">
                <a:latin typeface="微软雅黑" pitchFamily="34" charset="-122"/>
                <a:ea typeface="微软雅黑" pitchFamily="34" charset="-122"/>
              </a:rPr>
              <a:t>游戏类项目</a:t>
            </a:r>
            <a:endParaRPr lang="en-US" altLang="zh-CN" sz="2200" dirty="0" smtClean="0">
              <a:latin typeface="微软雅黑" pitchFamily="34" charset="-122"/>
              <a:ea typeface="微软雅黑" pitchFamily="34" charset="-122"/>
            </a:endParaRPr>
          </a:p>
          <a:p>
            <a:pPr eaLnBrk="0" hangingPunct="0">
              <a:lnSpc>
                <a:spcPct val="150000"/>
              </a:lnSpc>
              <a:buFont typeface="Arial" charset="0"/>
              <a:buNone/>
            </a:pPr>
            <a:r>
              <a:rPr lang="en-US" altLang="zh-CN" sz="2200" dirty="0" smtClean="0">
                <a:latin typeface="微软雅黑" pitchFamily="34" charset="-122"/>
                <a:ea typeface="微软雅黑" pitchFamily="34" charset="-122"/>
              </a:rPr>
              <a:t>6. </a:t>
            </a:r>
            <a:r>
              <a:rPr lang="zh-CN" altLang="en-US" sz="2200" dirty="0" smtClean="0">
                <a:latin typeface="微软雅黑" pitchFamily="34" charset="-122"/>
                <a:ea typeface="微软雅黑" pitchFamily="34" charset="-122"/>
              </a:rPr>
              <a:t>系统架构设计</a:t>
            </a:r>
            <a:endParaRPr lang="zh-CN" altLang="en-US" sz="2200"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页脚占位符 1"/>
          <p:cNvSpPr>
            <a:spLocks noGrp="1"/>
          </p:cNvSpPr>
          <p:nvPr>
            <p:ph type="ftr" sz="quarter" idx="4294967295"/>
          </p:nvPr>
        </p:nvSpPr>
        <p:spPr>
          <a:xfrm>
            <a:off x="203121" y="6553200"/>
            <a:ext cx="11780997" cy="152400"/>
          </a:xfrm>
          <a:prstGeom prst="rect">
            <a:avLst/>
          </a:prstGeom>
        </p:spPr>
        <p:txBody>
          <a:bodyPr/>
          <a:lstStyle/>
          <a:p>
            <a:r>
              <a:rPr lang="en-US" altLang="zh-CN"/>
              <a:t>Copyright © 2009, Oracle and/or its affiliates. All rights reserved. 	</a:t>
            </a:r>
          </a:p>
          <a:p>
            <a:endParaRPr lang="en-US" altLang="zh-CN"/>
          </a:p>
        </p:txBody>
      </p:sp>
      <p:sp>
        <p:nvSpPr>
          <p:cNvPr id="2641922" name="AutoShape 2"/>
          <p:cNvSpPr>
            <a:spLocks noChangeArrowheads="1"/>
          </p:cNvSpPr>
          <p:nvPr/>
        </p:nvSpPr>
        <p:spPr bwMode="auto">
          <a:xfrm>
            <a:off x="552235" y="5567364"/>
            <a:ext cx="11133550" cy="517525"/>
          </a:xfrm>
          <a:prstGeom prst="roundRect">
            <a:avLst>
              <a:gd name="adj" fmla="val 16667"/>
            </a:avLst>
          </a:prstGeom>
          <a:gradFill rotWithShape="0">
            <a:gsLst>
              <a:gs pos="0">
                <a:srgbClr val="B8B8B8">
                  <a:gamma/>
                  <a:tint val="0"/>
                  <a:invGamma/>
                </a:srgbClr>
              </a:gs>
              <a:gs pos="100000">
                <a:srgbClr val="B8B8B8"/>
              </a:gs>
            </a:gsLst>
            <a:lin ang="5400000" scaled="1"/>
          </a:gradFill>
          <a:ln w="3175">
            <a:noFill/>
            <a:round/>
            <a:headEnd/>
            <a:tailEnd/>
          </a:ln>
          <a:effectLst/>
        </p:spPr>
        <p:txBody>
          <a:bodyPr wrap="none" lIns="92075" tIns="92075" rIns="92075" bIns="92075" anchor="ctr"/>
          <a:lstStyle/>
          <a:p>
            <a:pPr>
              <a:lnSpc>
                <a:spcPct val="100000"/>
              </a:lnSpc>
              <a:spcBef>
                <a:spcPct val="50000"/>
              </a:spcBef>
            </a:pPr>
            <a:endParaRPr lang="zh-CN" altLang="zh-CN" sz="1300">
              <a:effectLst>
                <a:outerShdw blurRad="38100" dist="38100" dir="2700000" algn="tl">
                  <a:srgbClr val="FFFFFF"/>
                </a:outerShdw>
              </a:effectLst>
              <a:latin typeface="Futura Hv BT" pitchFamily="34" charset="0"/>
            </a:endParaRPr>
          </a:p>
        </p:txBody>
      </p:sp>
      <p:sp>
        <p:nvSpPr>
          <p:cNvPr id="2641923" name="AutoShape 3"/>
          <p:cNvSpPr>
            <a:spLocks noChangeArrowheads="1"/>
          </p:cNvSpPr>
          <p:nvPr/>
        </p:nvSpPr>
        <p:spPr bwMode="auto">
          <a:xfrm>
            <a:off x="873843" y="5618163"/>
            <a:ext cx="2357046" cy="457200"/>
          </a:xfrm>
          <a:prstGeom prst="roundRect">
            <a:avLst>
              <a:gd name="adj" fmla="val 16667"/>
            </a:avLst>
          </a:prstGeom>
          <a:solidFill>
            <a:schemeClr val="hlink"/>
          </a:solidFill>
          <a:ln w="38100">
            <a:noFill/>
            <a:round/>
            <a:headEnd/>
            <a:tailEnd/>
          </a:ln>
          <a:effectLst/>
        </p:spPr>
        <p:txBody>
          <a:bodyPr wrap="none" lIns="92075" tIns="92075" rIns="92075" bIns="92075" anchor="ctr"/>
          <a:lstStyle/>
          <a:p>
            <a:pPr>
              <a:lnSpc>
                <a:spcPct val="100000"/>
              </a:lnSpc>
              <a:spcBef>
                <a:spcPct val="50000"/>
              </a:spcBef>
            </a:pPr>
            <a:r>
              <a:rPr lang="en-US" altLang="zh-CN" sz="1300" b="0">
                <a:solidFill>
                  <a:schemeClr val="bg1"/>
                </a:solidFill>
                <a:effectLst>
                  <a:outerShdw blurRad="38100" dist="38100" dir="2700000" algn="tl">
                    <a:srgbClr val="000000"/>
                  </a:outerShdw>
                </a:effectLst>
                <a:latin typeface="Futura Hv BT" pitchFamily="34" charset="0"/>
                <a:ea typeface="宋体" pitchFamily="2" charset="-122"/>
              </a:rPr>
              <a:t>Customers</a:t>
            </a:r>
          </a:p>
        </p:txBody>
      </p:sp>
      <p:sp>
        <p:nvSpPr>
          <p:cNvPr id="2641924" name="AutoShape 4"/>
          <p:cNvSpPr>
            <a:spLocks noChangeArrowheads="1"/>
          </p:cNvSpPr>
          <p:nvPr/>
        </p:nvSpPr>
        <p:spPr bwMode="auto">
          <a:xfrm>
            <a:off x="3745037" y="5618163"/>
            <a:ext cx="2253370" cy="444500"/>
          </a:xfrm>
          <a:prstGeom prst="roundRect">
            <a:avLst>
              <a:gd name="adj" fmla="val 16667"/>
            </a:avLst>
          </a:prstGeom>
          <a:solidFill>
            <a:schemeClr val="hlink"/>
          </a:solidFill>
          <a:ln w="38100">
            <a:noFill/>
            <a:round/>
            <a:headEnd/>
            <a:tailEnd/>
          </a:ln>
          <a:effectLst/>
        </p:spPr>
        <p:txBody>
          <a:bodyPr wrap="none" lIns="92075" tIns="92075" rIns="92075" bIns="92075" anchor="ctr"/>
          <a:lstStyle/>
          <a:p>
            <a:pPr>
              <a:lnSpc>
                <a:spcPct val="100000"/>
              </a:lnSpc>
              <a:spcBef>
                <a:spcPct val="50000"/>
              </a:spcBef>
            </a:pPr>
            <a:r>
              <a:rPr lang="en-US" altLang="zh-CN" sz="1300" b="0">
                <a:solidFill>
                  <a:schemeClr val="bg1"/>
                </a:solidFill>
                <a:effectLst>
                  <a:outerShdw blurRad="38100" dist="38100" dir="2700000" algn="tl">
                    <a:srgbClr val="000000"/>
                  </a:outerShdw>
                </a:effectLst>
                <a:latin typeface="Futura Hv BT" pitchFamily="34" charset="0"/>
                <a:ea typeface="宋体" pitchFamily="2" charset="-122"/>
              </a:rPr>
              <a:t>Distribution</a:t>
            </a:r>
          </a:p>
        </p:txBody>
      </p:sp>
      <p:sp>
        <p:nvSpPr>
          <p:cNvPr id="2641925" name="AutoShape 5"/>
          <p:cNvSpPr>
            <a:spLocks noChangeArrowheads="1"/>
          </p:cNvSpPr>
          <p:nvPr/>
        </p:nvSpPr>
        <p:spPr bwMode="auto">
          <a:xfrm>
            <a:off x="6504092" y="5618164"/>
            <a:ext cx="2160273" cy="447675"/>
          </a:xfrm>
          <a:prstGeom prst="roundRect">
            <a:avLst>
              <a:gd name="adj" fmla="val 16667"/>
            </a:avLst>
          </a:prstGeom>
          <a:solidFill>
            <a:schemeClr val="hlink"/>
          </a:solidFill>
          <a:ln w="38100">
            <a:noFill/>
            <a:round/>
            <a:headEnd/>
            <a:tailEnd/>
          </a:ln>
          <a:effectLst/>
        </p:spPr>
        <p:txBody>
          <a:bodyPr wrap="none" lIns="92075" tIns="92075" rIns="92075" bIns="92075" anchor="ctr"/>
          <a:lstStyle/>
          <a:p>
            <a:pPr>
              <a:lnSpc>
                <a:spcPct val="100000"/>
              </a:lnSpc>
              <a:spcBef>
                <a:spcPct val="50000"/>
              </a:spcBef>
            </a:pPr>
            <a:r>
              <a:rPr lang="en-US" altLang="zh-CN" sz="1300" b="0">
                <a:solidFill>
                  <a:schemeClr val="bg1"/>
                </a:solidFill>
                <a:effectLst>
                  <a:outerShdw blurRad="38100" dist="38100" dir="2700000" algn="tl">
                    <a:srgbClr val="000000"/>
                  </a:outerShdw>
                </a:effectLst>
                <a:latin typeface="Futura Hv BT" pitchFamily="34" charset="0"/>
                <a:ea typeface="宋体" pitchFamily="2" charset="-122"/>
              </a:rPr>
              <a:t>Manufacturing</a:t>
            </a:r>
          </a:p>
        </p:txBody>
      </p:sp>
      <p:sp>
        <p:nvSpPr>
          <p:cNvPr id="2641926" name="AutoShape 6"/>
          <p:cNvSpPr>
            <a:spLocks noChangeArrowheads="1"/>
          </p:cNvSpPr>
          <p:nvPr/>
        </p:nvSpPr>
        <p:spPr bwMode="auto">
          <a:xfrm>
            <a:off x="8947888" y="5618164"/>
            <a:ext cx="2357046" cy="433387"/>
          </a:xfrm>
          <a:prstGeom prst="roundRect">
            <a:avLst>
              <a:gd name="adj" fmla="val 16667"/>
            </a:avLst>
          </a:prstGeom>
          <a:solidFill>
            <a:schemeClr val="hlink"/>
          </a:solidFill>
          <a:ln w="38100">
            <a:noFill/>
            <a:round/>
            <a:headEnd/>
            <a:tailEnd/>
          </a:ln>
          <a:effectLst/>
        </p:spPr>
        <p:txBody>
          <a:bodyPr wrap="none" lIns="92075" tIns="92075" rIns="92075" bIns="92075" anchor="ctr"/>
          <a:lstStyle/>
          <a:p>
            <a:pPr>
              <a:lnSpc>
                <a:spcPct val="100000"/>
              </a:lnSpc>
              <a:spcBef>
                <a:spcPct val="50000"/>
              </a:spcBef>
            </a:pPr>
            <a:r>
              <a:rPr lang="en-US" altLang="zh-CN" sz="1300" b="0">
                <a:solidFill>
                  <a:schemeClr val="bg1"/>
                </a:solidFill>
                <a:effectLst>
                  <a:outerShdw blurRad="38100" dist="38100" dir="2700000" algn="tl">
                    <a:srgbClr val="000000"/>
                  </a:outerShdw>
                </a:effectLst>
                <a:latin typeface="Futura Hv BT" pitchFamily="34" charset="0"/>
                <a:ea typeface="宋体" pitchFamily="2" charset="-122"/>
              </a:rPr>
              <a:t>Suppliers</a:t>
            </a:r>
          </a:p>
        </p:txBody>
      </p:sp>
      <p:sp>
        <p:nvSpPr>
          <p:cNvPr id="2641927" name="Rectangle 7"/>
          <p:cNvSpPr>
            <a:spLocks noChangeArrowheads="1"/>
          </p:cNvSpPr>
          <p:nvPr/>
        </p:nvSpPr>
        <p:spPr bwMode="auto">
          <a:xfrm>
            <a:off x="1102353" y="203200"/>
            <a:ext cx="10644790" cy="633413"/>
          </a:xfrm>
          <a:prstGeom prst="rect">
            <a:avLst/>
          </a:prstGeom>
          <a:noFill/>
          <a:ln w="9525">
            <a:noFill/>
            <a:miter lim="800000"/>
            <a:headEnd/>
            <a:tailEnd/>
          </a:ln>
          <a:effectLst/>
        </p:spPr>
        <p:txBody>
          <a:bodyPr lIns="0" tIns="0" rIns="0" bIns="0"/>
          <a:lstStyle/>
          <a:p>
            <a:pPr algn="r" eaLnBrk="1" hangingPunct="1">
              <a:lnSpc>
                <a:spcPct val="100000"/>
              </a:lnSpc>
              <a:tabLst>
                <a:tab pos="3082925" algn="l"/>
              </a:tabLst>
            </a:pPr>
            <a:r>
              <a:rPr lang="zh-CN" altLang="en-US" sz="2800" b="1" dirty="0" smtClean="0">
                <a:ea typeface="宋体" pitchFamily="2" charset="-122"/>
              </a:rPr>
              <a:t>案例：</a:t>
            </a:r>
            <a:r>
              <a:rPr lang="en-US" altLang="zh-CN" sz="2800" b="1" dirty="0" smtClean="0">
                <a:ea typeface="宋体" pitchFamily="2" charset="-122"/>
              </a:rPr>
              <a:t>Oracle </a:t>
            </a:r>
            <a:r>
              <a:rPr lang="en-US" altLang="zh-CN" sz="2800" b="1" dirty="0">
                <a:ea typeface="宋体" pitchFamily="2" charset="-122"/>
              </a:rPr>
              <a:t>Supply </a:t>
            </a:r>
            <a:r>
              <a:rPr lang="en-US" altLang="zh-CN" sz="2800" b="1" dirty="0">
                <a:latin typeface="微软雅黑" pitchFamily="34" charset="-122"/>
                <a:ea typeface="微软雅黑" pitchFamily="34" charset="-122"/>
              </a:rPr>
              <a:t>Chain</a:t>
            </a:r>
            <a:r>
              <a:rPr lang="en-US" altLang="zh-CN" sz="2800" b="1" dirty="0">
                <a:ea typeface="宋体" pitchFamily="2" charset="-122"/>
              </a:rPr>
              <a:t> Management</a:t>
            </a:r>
            <a:br>
              <a:rPr lang="en-US" altLang="zh-CN" sz="2800" b="1" dirty="0">
                <a:ea typeface="宋体" pitchFamily="2" charset="-122"/>
              </a:rPr>
            </a:br>
            <a:r>
              <a:rPr lang="en-US" altLang="zh-CN" sz="2000" b="1" dirty="0">
                <a:solidFill>
                  <a:schemeClr val="accent1"/>
                </a:solidFill>
                <a:ea typeface="宋体" pitchFamily="2" charset="-122"/>
              </a:rPr>
              <a:t>Information Driven Value Chain</a:t>
            </a:r>
            <a:endParaRPr lang="en-US" altLang="zh-CN" sz="2000" b="1" dirty="0">
              <a:solidFill>
                <a:schemeClr val="accent1"/>
              </a:solidFill>
              <a:latin typeface="Arial Black" pitchFamily="34" charset="0"/>
              <a:ea typeface="宋体" pitchFamily="2" charset="-122"/>
            </a:endParaRPr>
          </a:p>
        </p:txBody>
      </p:sp>
      <p:sp>
        <p:nvSpPr>
          <p:cNvPr id="2641929" name="AutoShape 9"/>
          <p:cNvSpPr>
            <a:spLocks noChangeArrowheads="1"/>
          </p:cNvSpPr>
          <p:nvPr/>
        </p:nvSpPr>
        <p:spPr bwMode="auto">
          <a:xfrm>
            <a:off x="497224" y="1020763"/>
            <a:ext cx="11283774" cy="4438650"/>
          </a:xfrm>
          <a:prstGeom prst="roundRect">
            <a:avLst>
              <a:gd name="adj" fmla="val 16667"/>
            </a:avLst>
          </a:prstGeom>
          <a:solidFill>
            <a:schemeClr val="accent1"/>
          </a:solidFill>
          <a:ln w="38100">
            <a:noFill/>
            <a:round/>
            <a:headEnd/>
            <a:tailEnd/>
          </a:ln>
          <a:effectLst/>
        </p:spPr>
        <p:txBody>
          <a:bodyPr wrap="none" lIns="92075" tIns="92075" rIns="92075" bIns="92075" anchor="ctr"/>
          <a:lstStyle/>
          <a:p>
            <a:pPr>
              <a:lnSpc>
                <a:spcPct val="100000"/>
              </a:lnSpc>
              <a:spcBef>
                <a:spcPct val="50000"/>
              </a:spcBef>
            </a:pPr>
            <a:endParaRPr lang="zh-CN" altLang="zh-CN" sz="1300">
              <a:effectLst>
                <a:outerShdw blurRad="38100" dist="38100" dir="2700000" algn="tl">
                  <a:srgbClr val="FFFFFF"/>
                </a:outerShdw>
              </a:effectLst>
              <a:latin typeface="Futura Hv BT" pitchFamily="34" charset="0"/>
            </a:endParaRPr>
          </a:p>
        </p:txBody>
      </p:sp>
      <p:sp>
        <p:nvSpPr>
          <p:cNvPr id="2641930" name="AutoShape 10"/>
          <p:cNvSpPr>
            <a:spLocks noChangeArrowheads="1"/>
          </p:cNvSpPr>
          <p:nvPr/>
        </p:nvSpPr>
        <p:spPr bwMode="auto">
          <a:xfrm>
            <a:off x="784978" y="1260476"/>
            <a:ext cx="10674412" cy="3852863"/>
          </a:xfrm>
          <a:prstGeom prst="roundRect">
            <a:avLst>
              <a:gd name="adj" fmla="val 16667"/>
            </a:avLst>
          </a:prstGeom>
          <a:gradFill rotWithShape="0">
            <a:gsLst>
              <a:gs pos="0">
                <a:srgbClr val="B8B8B8">
                  <a:gamma/>
                  <a:tint val="0"/>
                  <a:invGamma/>
                </a:srgbClr>
              </a:gs>
              <a:gs pos="100000">
                <a:srgbClr val="B8B8B8"/>
              </a:gs>
            </a:gsLst>
            <a:lin ang="5400000" scaled="1"/>
          </a:gradFill>
          <a:ln w="3175">
            <a:solidFill>
              <a:schemeClr val="tx1"/>
            </a:solidFill>
            <a:round/>
            <a:headEnd/>
            <a:tailEnd/>
          </a:ln>
          <a:effectLst/>
        </p:spPr>
        <p:txBody>
          <a:bodyPr wrap="none" lIns="92075" tIns="92075" rIns="92075" bIns="92075" anchor="ctr"/>
          <a:lstStyle/>
          <a:p>
            <a:endParaRPr lang="zh-CN" altLang="en-US"/>
          </a:p>
        </p:txBody>
      </p:sp>
      <p:sp>
        <p:nvSpPr>
          <p:cNvPr id="2641931" name="Text Box 11"/>
          <p:cNvSpPr txBox="1">
            <a:spLocks noChangeArrowheads="1"/>
          </p:cNvSpPr>
          <p:nvPr/>
        </p:nvSpPr>
        <p:spPr bwMode="auto">
          <a:xfrm>
            <a:off x="3046810" y="5102225"/>
            <a:ext cx="4614918" cy="386003"/>
          </a:xfrm>
          <a:prstGeom prst="rect">
            <a:avLst/>
          </a:prstGeom>
          <a:noFill/>
          <a:ln w="38100">
            <a:noFill/>
            <a:miter lim="800000"/>
            <a:headEnd/>
            <a:tailEnd/>
          </a:ln>
          <a:effectLst/>
        </p:spPr>
        <p:txBody>
          <a:bodyPr wrap="none" lIns="92075" tIns="92075" rIns="92075" bIns="92075" anchorCtr="1">
            <a:spAutoFit/>
          </a:bodyPr>
          <a:lstStyle/>
          <a:p>
            <a:pPr>
              <a:lnSpc>
                <a:spcPct val="100000"/>
              </a:lnSpc>
              <a:spcBef>
                <a:spcPct val="50000"/>
              </a:spcBef>
            </a:pPr>
            <a:r>
              <a:rPr lang="en-US" altLang="zh-CN" sz="1300" b="0">
                <a:solidFill>
                  <a:schemeClr val="bg1"/>
                </a:solidFill>
                <a:latin typeface="Arial Black" pitchFamily="34" charset="0"/>
                <a:ea typeface="宋体" pitchFamily="2" charset="-122"/>
              </a:rPr>
              <a:t>Financials / HR             Master Data Management</a:t>
            </a:r>
          </a:p>
        </p:txBody>
      </p:sp>
      <p:sp>
        <p:nvSpPr>
          <p:cNvPr id="2641932" name="AutoShape 12"/>
          <p:cNvSpPr>
            <a:spLocks noChangeArrowheads="1"/>
          </p:cNvSpPr>
          <p:nvPr/>
        </p:nvSpPr>
        <p:spPr bwMode="auto">
          <a:xfrm>
            <a:off x="7676267" y="1928814"/>
            <a:ext cx="2261834" cy="2073275"/>
          </a:xfrm>
          <a:prstGeom prst="roundRect">
            <a:avLst>
              <a:gd name="adj" fmla="val 16667"/>
            </a:avLst>
          </a:prstGeom>
          <a:solidFill>
            <a:schemeClr val="bg1"/>
          </a:solidFill>
          <a:ln w="12700">
            <a:solidFill>
              <a:schemeClr val="tx1"/>
            </a:solidFill>
            <a:round/>
            <a:headEnd/>
            <a:tailEnd/>
          </a:ln>
          <a:effectLst>
            <a:outerShdw dist="107763" dir="2700000" algn="ctr" rotWithShape="0">
              <a:srgbClr val="808080"/>
            </a:outerShdw>
          </a:effectLst>
        </p:spPr>
        <p:txBody>
          <a:bodyPr wrap="none" lIns="92075" tIns="92075" rIns="92075" bIns="92075" anchor="ctr"/>
          <a:lstStyle/>
          <a:p>
            <a:pPr>
              <a:lnSpc>
                <a:spcPct val="100000"/>
              </a:lnSpc>
              <a:spcBef>
                <a:spcPct val="50000"/>
              </a:spcBef>
            </a:pPr>
            <a:r>
              <a:rPr lang="en-US" altLang="zh-CN" sz="1300" b="0">
                <a:latin typeface="Arial Black" pitchFamily="34" charset="0"/>
                <a:ea typeface="宋体" pitchFamily="2" charset="-122"/>
              </a:rPr>
              <a:t>SUPPLY </a:t>
            </a:r>
          </a:p>
          <a:p>
            <a:pPr>
              <a:lnSpc>
                <a:spcPct val="100000"/>
              </a:lnSpc>
              <a:spcBef>
                <a:spcPct val="50000"/>
              </a:spcBef>
            </a:pPr>
            <a:r>
              <a:rPr lang="en-US" altLang="zh-CN" sz="1300" b="0">
                <a:latin typeface="Arial Black" pitchFamily="34" charset="0"/>
                <a:ea typeface="宋体" pitchFamily="2" charset="-122"/>
              </a:rPr>
              <a:t>MANAGEMENT</a:t>
            </a:r>
          </a:p>
          <a:p>
            <a:pPr>
              <a:lnSpc>
                <a:spcPct val="100000"/>
              </a:lnSpc>
              <a:spcBef>
                <a:spcPct val="50000"/>
              </a:spcBef>
            </a:pPr>
            <a:r>
              <a:rPr lang="en-US" altLang="zh-CN" sz="1100" b="0">
                <a:latin typeface="Futura Hv BT" pitchFamily="34" charset="0"/>
                <a:ea typeface="宋体" pitchFamily="2" charset="-122"/>
              </a:rPr>
              <a:t>Purchasing</a:t>
            </a:r>
          </a:p>
          <a:p>
            <a:pPr>
              <a:lnSpc>
                <a:spcPct val="100000"/>
              </a:lnSpc>
              <a:spcBef>
                <a:spcPct val="50000"/>
              </a:spcBef>
            </a:pPr>
            <a:r>
              <a:rPr lang="en-US" altLang="zh-CN" sz="1100" b="0">
                <a:latin typeface="Futura Hv BT" pitchFamily="34" charset="0"/>
                <a:ea typeface="宋体" pitchFamily="2" charset="-122"/>
              </a:rPr>
              <a:t>Settlement</a:t>
            </a:r>
          </a:p>
          <a:p>
            <a:pPr>
              <a:lnSpc>
                <a:spcPct val="100000"/>
              </a:lnSpc>
              <a:spcBef>
                <a:spcPct val="50000"/>
              </a:spcBef>
            </a:pPr>
            <a:r>
              <a:rPr lang="en-US" altLang="zh-CN" sz="1100" b="0">
                <a:latin typeface="Futura Hv BT" pitchFamily="34" charset="0"/>
                <a:ea typeface="宋体" pitchFamily="2" charset="-122"/>
              </a:rPr>
              <a:t>Supplier Mgt</a:t>
            </a:r>
          </a:p>
          <a:p>
            <a:pPr>
              <a:lnSpc>
                <a:spcPct val="100000"/>
              </a:lnSpc>
              <a:spcBef>
                <a:spcPct val="50000"/>
              </a:spcBef>
            </a:pPr>
            <a:r>
              <a:rPr lang="en-US" altLang="zh-CN" sz="1100" b="0">
                <a:latin typeface="Futura Hv BT" pitchFamily="34" charset="0"/>
                <a:ea typeface="宋体" pitchFamily="2" charset="-122"/>
              </a:rPr>
              <a:t>Contract Mgt</a:t>
            </a:r>
          </a:p>
          <a:p>
            <a:pPr>
              <a:lnSpc>
                <a:spcPct val="100000"/>
              </a:lnSpc>
              <a:spcBef>
                <a:spcPct val="50000"/>
              </a:spcBef>
            </a:pPr>
            <a:endParaRPr lang="en-US" altLang="zh-CN" sz="1100" b="0">
              <a:latin typeface="Futura Hv BT" pitchFamily="34" charset="0"/>
              <a:ea typeface="宋体" pitchFamily="2" charset="-122"/>
            </a:endParaRPr>
          </a:p>
        </p:txBody>
      </p:sp>
      <p:sp>
        <p:nvSpPr>
          <p:cNvPr id="2641933" name="AutoShape 13"/>
          <p:cNvSpPr>
            <a:spLocks noChangeArrowheads="1"/>
          </p:cNvSpPr>
          <p:nvPr/>
        </p:nvSpPr>
        <p:spPr bwMode="auto">
          <a:xfrm>
            <a:off x="4777567" y="1936751"/>
            <a:ext cx="2608831" cy="2073275"/>
          </a:xfrm>
          <a:prstGeom prst="roundRect">
            <a:avLst>
              <a:gd name="adj" fmla="val 16667"/>
            </a:avLst>
          </a:prstGeom>
          <a:solidFill>
            <a:schemeClr val="bg1"/>
          </a:solidFill>
          <a:ln w="3175">
            <a:solidFill>
              <a:schemeClr val="tx1"/>
            </a:solidFill>
            <a:round/>
            <a:headEnd/>
            <a:tailEnd/>
          </a:ln>
          <a:effectLst>
            <a:outerShdw dist="107763" dir="2700000" algn="ctr" rotWithShape="0">
              <a:srgbClr val="808080"/>
            </a:outerShdw>
          </a:effectLst>
        </p:spPr>
        <p:txBody>
          <a:bodyPr wrap="none" lIns="92075" tIns="92075" rIns="92075" bIns="92075" anchor="ctr"/>
          <a:lstStyle/>
          <a:p>
            <a:pPr>
              <a:lnSpc>
                <a:spcPct val="100000"/>
              </a:lnSpc>
              <a:spcBef>
                <a:spcPct val="50000"/>
              </a:spcBef>
            </a:pPr>
            <a:endParaRPr lang="en-US" altLang="zh-CN" sz="1300" b="0">
              <a:latin typeface="Arial Black" pitchFamily="34" charset="0"/>
              <a:ea typeface="宋体" pitchFamily="2" charset="-122"/>
            </a:endParaRPr>
          </a:p>
          <a:p>
            <a:pPr>
              <a:lnSpc>
                <a:spcPct val="100000"/>
              </a:lnSpc>
              <a:spcBef>
                <a:spcPct val="50000"/>
              </a:spcBef>
            </a:pPr>
            <a:r>
              <a:rPr lang="en-US" altLang="zh-CN" sz="1300" b="0">
                <a:latin typeface="Arial Black" pitchFamily="34" charset="0"/>
                <a:ea typeface="宋体" pitchFamily="2" charset="-122"/>
              </a:rPr>
              <a:t>SUPPLY </a:t>
            </a:r>
          </a:p>
          <a:p>
            <a:pPr>
              <a:lnSpc>
                <a:spcPct val="100000"/>
              </a:lnSpc>
              <a:spcBef>
                <a:spcPct val="50000"/>
              </a:spcBef>
            </a:pPr>
            <a:r>
              <a:rPr lang="en-US" altLang="zh-CN" sz="1300" b="0">
                <a:latin typeface="Arial Black" pitchFamily="34" charset="0"/>
                <a:ea typeface="宋体" pitchFamily="2" charset="-122"/>
              </a:rPr>
              <a:t>PLANNING</a:t>
            </a:r>
            <a:endParaRPr lang="en-US" altLang="zh-CN" sz="1100" b="0">
              <a:latin typeface="Futura Hv BT" pitchFamily="34" charset="0"/>
              <a:ea typeface="宋体" pitchFamily="2" charset="-122"/>
            </a:endParaRPr>
          </a:p>
          <a:p>
            <a:pPr>
              <a:lnSpc>
                <a:spcPct val="100000"/>
              </a:lnSpc>
              <a:spcBef>
                <a:spcPct val="50000"/>
              </a:spcBef>
            </a:pPr>
            <a:r>
              <a:rPr lang="en-US" altLang="zh-CN" sz="1100" b="0">
                <a:latin typeface="Futura Hv BT" pitchFamily="34" charset="0"/>
                <a:ea typeface="宋体" pitchFamily="2" charset="-122"/>
              </a:rPr>
              <a:t>Sales &amp; Operations Planning</a:t>
            </a:r>
          </a:p>
          <a:p>
            <a:pPr>
              <a:lnSpc>
                <a:spcPct val="100000"/>
              </a:lnSpc>
              <a:spcBef>
                <a:spcPct val="50000"/>
              </a:spcBef>
            </a:pPr>
            <a:r>
              <a:rPr lang="en-US" altLang="zh-CN" sz="1100" b="0">
                <a:latin typeface="Futura Hv BT" pitchFamily="34" charset="0"/>
                <a:ea typeface="宋体" pitchFamily="2" charset="-122"/>
              </a:rPr>
              <a:t>Planning &amp; Scheduling</a:t>
            </a:r>
          </a:p>
          <a:p>
            <a:pPr>
              <a:lnSpc>
                <a:spcPct val="100000"/>
              </a:lnSpc>
              <a:spcBef>
                <a:spcPct val="50000"/>
              </a:spcBef>
            </a:pPr>
            <a:r>
              <a:rPr lang="en-US" altLang="zh-CN" sz="1100" b="0">
                <a:latin typeface="Futura Hv BT" pitchFamily="34" charset="0"/>
                <a:ea typeface="宋体" pitchFamily="2" charset="-122"/>
              </a:rPr>
              <a:t>Order Promising</a:t>
            </a:r>
          </a:p>
          <a:p>
            <a:pPr>
              <a:lnSpc>
                <a:spcPct val="100000"/>
              </a:lnSpc>
              <a:spcBef>
                <a:spcPct val="50000"/>
              </a:spcBef>
            </a:pPr>
            <a:r>
              <a:rPr lang="en-US" altLang="zh-CN" sz="1100" b="0">
                <a:latin typeface="Futura Hv BT" pitchFamily="34" charset="0"/>
                <a:ea typeface="宋体" pitchFamily="2" charset="-122"/>
              </a:rPr>
              <a:t>Network &amp; Inventory Opt.</a:t>
            </a:r>
          </a:p>
          <a:p>
            <a:pPr>
              <a:lnSpc>
                <a:spcPct val="100000"/>
              </a:lnSpc>
              <a:spcBef>
                <a:spcPct val="50000"/>
              </a:spcBef>
            </a:pPr>
            <a:r>
              <a:rPr lang="en-US" altLang="zh-CN" sz="1100" b="0">
                <a:latin typeface="Futura Hv BT" pitchFamily="34" charset="0"/>
                <a:ea typeface="宋体" pitchFamily="2" charset="-122"/>
              </a:rPr>
              <a:t>Service Parts Planning</a:t>
            </a:r>
          </a:p>
          <a:p>
            <a:pPr>
              <a:lnSpc>
                <a:spcPct val="100000"/>
              </a:lnSpc>
              <a:spcBef>
                <a:spcPct val="50000"/>
              </a:spcBef>
            </a:pPr>
            <a:endParaRPr lang="en-US" altLang="zh-CN" sz="1100" b="0">
              <a:latin typeface="Futura Hv BT" pitchFamily="34" charset="0"/>
              <a:ea typeface="宋体" pitchFamily="2" charset="-122"/>
            </a:endParaRPr>
          </a:p>
        </p:txBody>
      </p:sp>
      <p:sp>
        <p:nvSpPr>
          <p:cNvPr id="2641934" name="AutoShape 14"/>
          <p:cNvSpPr>
            <a:spLocks noChangeArrowheads="1"/>
          </p:cNvSpPr>
          <p:nvPr/>
        </p:nvSpPr>
        <p:spPr bwMode="auto">
          <a:xfrm>
            <a:off x="2412058" y="1911351"/>
            <a:ext cx="2189895" cy="2073275"/>
          </a:xfrm>
          <a:prstGeom prst="roundRect">
            <a:avLst>
              <a:gd name="adj" fmla="val 16667"/>
            </a:avLst>
          </a:prstGeom>
          <a:solidFill>
            <a:schemeClr val="bg1"/>
          </a:solidFill>
          <a:ln w="3175">
            <a:solidFill>
              <a:schemeClr val="tx1"/>
            </a:solidFill>
            <a:round/>
            <a:headEnd/>
            <a:tailEnd/>
          </a:ln>
          <a:effectLst>
            <a:outerShdw dist="107763" dir="2700000" algn="ctr" rotWithShape="0">
              <a:srgbClr val="808080"/>
            </a:outerShdw>
          </a:effectLst>
        </p:spPr>
        <p:txBody>
          <a:bodyPr wrap="none" lIns="92075" tIns="92075" rIns="92075" bIns="92075" anchor="ctr"/>
          <a:lstStyle/>
          <a:p>
            <a:pPr>
              <a:lnSpc>
                <a:spcPct val="100000"/>
              </a:lnSpc>
              <a:spcBef>
                <a:spcPct val="50000"/>
              </a:spcBef>
            </a:pPr>
            <a:endParaRPr lang="en-US" altLang="zh-CN" sz="1300" b="0">
              <a:latin typeface="Arial Black" pitchFamily="34" charset="0"/>
              <a:ea typeface="宋体" pitchFamily="2" charset="-122"/>
            </a:endParaRPr>
          </a:p>
          <a:p>
            <a:pPr>
              <a:lnSpc>
                <a:spcPct val="100000"/>
              </a:lnSpc>
              <a:spcBef>
                <a:spcPct val="50000"/>
              </a:spcBef>
            </a:pPr>
            <a:r>
              <a:rPr lang="en-US" altLang="zh-CN" sz="1300" b="0">
                <a:latin typeface="Arial Black" pitchFamily="34" charset="0"/>
                <a:ea typeface="宋体" pitchFamily="2" charset="-122"/>
              </a:rPr>
              <a:t>DEMAND </a:t>
            </a:r>
          </a:p>
          <a:p>
            <a:pPr>
              <a:lnSpc>
                <a:spcPct val="100000"/>
              </a:lnSpc>
              <a:spcBef>
                <a:spcPct val="50000"/>
              </a:spcBef>
            </a:pPr>
            <a:r>
              <a:rPr lang="en-US" altLang="zh-CN" sz="1300" b="0">
                <a:latin typeface="Arial Black" pitchFamily="34" charset="0"/>
                <a:ea typeface="宋体" pitchFamily="2" charset="-122"/>
              </a:rPr>
              <a:t>MANAGEMENT</a:t>
            </a:r>
          </a:p>
          <a:p>
            <a:pPr>
              <a:lnSpc>
                <a:spcPct val="100000"/>
              </a:lnSpc>
              <a:spcBef>
                <a:spcPct val="50000"/>
              </a:spcBef>
            </a:pPr>
            <a:r>
              <a:rPr lang="en-US" altLang="zh-CN" sz="1100" b="0">
                <a:latin typeface="Futura Hv BT" pitchFamily="34" charset="0"/>
                <a:ea typeface="宋体" pitchFamily="2" charset="-122"/>
              </a:rPr>
              <a:t>Forecasting</a:t>
            </a:r>
          </a:p>
          <a:p>
            <a:pPr>
              <a:lnSpc>
                <a:spcPct val="100000"/>
              </a:lnSpc>
              <a:spcBef>
                <a:spcPct val="50000"/>
              </a:spcBef>
            </a:pPr>
            <a:r>
              <a:rPr lang="en-US" altLang="zh-CN" sz="1100" b="0">
                <a:latin typeface="Futura Hv BT" pitchFamily="34" charset="0"/>
                <a:ea typeface="宋体" pitchFamily="2" charset="-122"/>
              </a:rPr>
              <a:t>Promotions Mgt</a:t>
            </a:r>
          </a:p>
          <a:p>
            <a:pPr>
              <a:lnSpc>
                <a:spcPct val="100000"/>
              </a:lnSpc>
              <a:spcBef>
                <a:spcPct val="50000"/>
              </a:spcBef>
            </a:pPr>
            <a:r>
              <a:rPr lang="en-US" altLang="zh-CN" sz="1100" b="0">
                <a:latin typeface="Futura Hv BT" pitchFamily="34" charset="0"/>
                <a:ea typeface="宋体" pitchFamily="2" charset="-122"/>
              </a:rPr>
              <a:t>Demand Collaboration</a:t>
            </a:r>
          </a:p>
          <a:p>
            <a:pPr>
              <a:lnSpc>
                <a:spcPct val="100000"/>
              </a:lnSpc>
              <a:spcBef>
                <a:spcPct val="50000"/>
              </a:spcBef>
            </a:pPr>
            <a:r>
              <a:rPr lang="en-US" altLang="zh-CN" sz="1100" b="0">
                <a:latin typeface="Futura Hv BT" pitchFamily="34" charset="0"/>
                <a:ea typeface="宋体" pitchFamily="2" charset="-122"/>
              </a:rPr>
              <a:t>VMI</a:t>
            </a:r>
            <a:endParaRPr lang="en-US" altLang="zh-CN" sz="1300" b="0">
              <a:latin typeface="Futura Hv BT" pitchFamily="34" charset="0"/>
              <a:ea typeface="宋体" pitchFamily="2" charset="-122"/>
            </a:endParaRPr>
          </a:p>
          <a:p>
            <a:pPr>
              <a:lnSpc>
                <a:spcPct val="100000"/>
              </a:lnSpc>
              <a:spcBef>
                <a:spcPct val="50000"/>
              </a:spcBef>
            </a:pPr>
            <a:endParaRPr lang="en-US" altLang="zh-CN" sz="1300" b="0">
              <a:latin typeface="Futura Hv BT" pitchFamily="34" charset="0"/>
              <a:ea typeface="宋体" pitchFamily="2" charset="-122"/>
            </a:endParaRPr>
          </a:p>
        </p:txBody>
      </p:sp>
      <p:sp>
        <p:nvSpPr>
          <p:cNvPr id="2641935" name="AutoShape 15"/>
          <p:cNvSpPr>
            <a:spLocks noChangeArrowheads="1"/>
          </p:cNvSpPr>
          <p:nvPr/>
        </p:nvSpPr>
        <p:spPr bwMode="auto">
          <a:xfrm>
            <a:off x="1222956" y="1327150"/>
            <a:ext cx="9823845" cy="501650"/>
          </a:xfrm>
          <a:prstGeom prst="roundRect">
            <a:avLst>
              <a:gd name="adj" fmla="val 16667"/>
            </a:avLst>
          </a:prstGeom>
          <a:solidFill>
            <a:schemeClr val="bg1"/>
          </a:solidFill>
          <a:ln w="9525">
            <a:solidFill>
              <a:schemeClr val="tx1"/>
            </a:solidFill>
            <a:round/>
            <a:headEnd/>
            <a:tailEnd/>
          </a:ln>
          <a:effectLst>
            <a:outerShdw dist="107763" dir="2700000" algn="ctr" rotWithShape="0">
              <a:srgbClr val="808080"/>
            </a:outerShdw>
          </a:effectLst>
        </p:spPr>
        <p:txBody>
          <a:bodyPr wrap="none" lIns="92075" tIns="92075" rIns="92075" bIns="92075" anchor="ctr"/>
          <a:lstStyle/>
          <a:p>
            <a:pPr>
              <a:lnSpc>
                <a:spcPct val="100000"/>
              </a:lnSpc>
              <a:spcBef>
                <a:spcPct val="50000"/>
              </a:spcBef>
            </a:pPr>
            <a:r>
              <a:rPr lang="en-US" altLang="zh-CN" sz="1300" b="0">
                <a:latin typeface="Arial Black" pitchFamily="34" charset="0"/>
                <a:ea typeface="宋体" pitchFamily="2" charset="-122"/>
              </a:rPr>
              <a:t>PRODUCT LIFECYCLE MANAGEMENT</a:t>
            </a:r>
          </a:p>
          <a:p>
            <a:pPr>
              <a:lnSpc>
                <a:spcPct val="100000"/>
              </a:lnSpc>
              <a:spcBef>
                <a:spcPct val="50000"/>
              </a:spcBef>
            </a:pPr>
            <a:r>
              <a:rPr lang="en-US" altLang="zh-CN" sz="1100" b="0">
                <a:latin typeface="Futura Hv BT" pitchFamily="34" charset="0"/>
                <a:ea typeface="宋体" pitchFamily="2" charset="-122"/>
              </a:rPr>
              <a:t>New Product Introduction, Quality, Cost, Compliance, Design for Supply</a:t>
            </a:r>
          </a:p>
        </p:txBody>
      </p:sp>
      <p:sp>
        <p:nvSpPr>
          <p:cNvPr id="2641936" name="AutoShape 16"/>
          <p:cNvSpPr>
            <a:spLocks noChangeArrowheads="1"/>
          </p:cNvSpPr>
          <p:nvPr/>
        </p:nvSpPr>
        <p:spPr bwMode="auto">
          <a:xfrm>
            <a:off x="10238551" y="1955800"/>
            <a:ext cx="884421" cy="1987550"/>
          </a:xfrm>
          <a:prstGeom prst="roundRect">
            <a:avLst>
              <a:gd name="adj" fmla="val 16667"/>
            </a:avLst>
          </a:prstGeom>
          <a:solidFill>
            <a:schemeClr val="bg1"/>
          </a:solidFill>
          <a:ln w="12700">
            <a:solidFill>
              <a:schemeClr val="tx1"/>
            </a:solidFill>
            <a:round/>
            <a:headEnd/>
            <a:tailEnd/>
          </a:ln>
          <a:effectLst>
            <a:outerShdw dist="107763" dir="2700000" algn="ctr" rotWithShape="0">
              <a:srgbClr val="808080"/>
            </a:outerShdw>
          </a:effectLst>
        </p:spPr>
        <p:txBody>
          <a:bodyPr vert="eaVert" wrap="none" lIns="92075" tIns="92075" rIns="92075" bIns="92075" anchor="ctr"/>
          <a:lstStyle/>
          <a:p>
            <a:pPr>
              <a:lnSpc>
                <a:spcPct val="100000"/>
              </a:lnSpc>
              <a:spcBef>
                <a:spcPct val="50000"/>
              </a:spcBef>
            </a:pPr>
            <a:r>
              <a:rPr lang="en-US" altLang="zh-CN" sz="1300" b="0">
                <a:latin typeface="Arial Black" pitchFamily="34" charset="0"/>
                <a:ea typeface="宋体" pitchFamily="2" charset="-122"/>
              </a:rPr>
              <a:t>SOURCING</a:t>
            </a:r>
          </a:p>
          <a:p>
            <a:pPr>
              <a:lnSpc>
                <a:spcPct val="100000"/>
              </a:lnSpc>
            </a:pPr>
            <a:r>
              <a:rPr lang="en-US" altLang="zh-CN" sz="1100" b="0">
                <a:latin typeface="Futura Hv BT" pitchFamily="34" charset="0"/>
                <a:ea typeface="宋体" pitchFamily="2" charset="-122"/>
              </a:rPr>
              <a:t>Strategic Sourcing</a:t>
            </a:r>
          </a:p>
          <a:p>
            <a:pPr>
              <a:lnSpc>
                <a:spcPct val="100000"/>
              </a:lnSpc>
            </a:pPr>
            <a:r>
              <a:rPr lang="en-US" altLang="zh-CN" sz="1100" b="0">
                <a:latin typeface="Futura Hv BT" pitchFamily="34" charset="0"/>
                <a:ea typeface="宋体" pitchFamily="2" charset="-122"/>
              </a:rPr>
              <a:t>Supplier Collaboration</a:t>
            </a:r>
          </a:p>
        </p:txBody>
      </p:sp>
      <p:sp>
        <p:nvSpPr>
          <p:cNvPr id="2641937" name="AutoShape 17"/>
          <p:cNvSpPr>
            <a:spLocks noChangeArrowheads="1"/>
          </p:cNvSpPr>
          <p:nvPr/>
        </p:nvSpPr>
        <p:spPr bwMode="auto">
          <a:xfrm>
            <a:off x="1233536" y="1963738"/>
            <a:ext cx="983865" cy="1985962"/>
          </a:xfrm>
          <a:prstGeom prst="roundRect">
            <a:avLst>
              <a:gd name="adj" fmla="val 16667"/>
            </a:avLst>
          </a:prstGeom>
          <a:solidFill>
            <a:schemeClr val="bg1"/>
          </a:solidFill>
          <a:ln w="3175">
            <a:solidFill>
              <a:schemeClr val="tx1"/>
            </a:solidFill>
            <a:round/>
            <a:headEnd/>
            <a:tailEnd/>
          </a:ln>
          <a:effectLst>
            <a:outerShdw dist="107763" dir="2700000" algn="ctr" rotWithShape="0">
              <a:srgbClr val="808080"/>
            </a:outerShdw>
          </a:effectLst>
        </p:spPr>
        <p:txBody>
          <a:bodyPr vert="eaVert" wrap="none" lIns="92075" tIns="92075" rIns="92075" bIns="92075" anchor="ctr"/>
          <a:lstStyle/>
          <a:p>
            <a:pPr>
              <a:lnSpc>
                <a:spcPct val="100000"/>
              </a:lnSpc>
              <a:spcBef>
                <a:spcPct val="50000"/>
              </a:spcBef>
            </a:pPr>
            <a:r>
              <a:rPr lang="en-US" altLang="zh-CN" sz="1200" b="0">
                <a:latin typeface="Arial Black" pitchFamily="34" charset="0"/>
                <a:ea typeface="宋体" pitchFamily="2" charset="-122"/>
              </a:rPr>
              <a:t> ORDER MANAGEMENT</a:t>
            </a:r>
            <a:r>
              <a:rPr lang="en-US" altLang="zh-CN" sz="1300" b="0">
                <a:latin typeface="Arial Black" pitchFamily="34" charset="0"/>
                <a:ea typeface="宋体" pitchFamily="2" charset="-122"/>
              </a:rPr>
              <a:t> </a:t>
            </a:r>
          </a:p>
          <a:p>
            <a:pPr>
              <a:lnSpc>
                <a:spcPct val="100000"/>
              </a:lnSpc>
            </a:pPr>
            <a:r>
              <a:rPr lang="en-US" altLang="zh-CN" sz="1100" b="0">
                <a:latin typeface="Futura Hv BT" pitchFamily="34" charset="0"/>
                <a:ea typeface="宋体" pitchFamily="2" charset="-122"/>
              </a:rPr>
              <a:t> Configuration </a:t>
            </a:r>
          </a:p>
          <a:p>
            <a:pPr>
              <a:lnSpc>
                <a:spcPct val="100000"/>
              </a:lnSpc>
            </a:pPr>
            <a:r>
              <a:rPr lang="en-US" altLang="zh-CN" sz="1100" b="0">
                <a:latin typeface="Futura Hv BT" pitchFamily="34" charset="0"/>
                <a:ea typeface="宋体" pitchFamily="2" charset="-122"/>
              </a:rPr>
              <a:t>Pricing</a:t>
            </a:r>
          </a:p>
        </p:txBody>
      </p:sp>
      <p:sp>
        <p:nvSpPr>
          <p:cNvPr id="2641938" name="AutoShape 18"/>
          <p:cNvSpPr>
            <a:spLocks noChangeArrowheads="1"/>
          </p:cNvSpPr>
          <p:nvPr/>
        </p:nvSpPr>
        <p:spPr bwMode="auto">
          <a:xfrm>
            <a:off x="7875157" y="4095750"/>
            <a:ext cx="3084895" cy="776288"/>
          </a:xfrm>
          <a:prstGeom prst="roundRect">
            <a:avLst>
              <a:gd name="adj" fmla="val 16667"/>
            </a:avLst>
          </a:prstGeom>
          <a:solidFill>
            <a:schemeClr val="bg1"/>
          </a:solidFill>
          <a:ln w="12700">
            <a:solidFill>
              <a:schemeClr val="tx1"/>
            </a:solidFill>
            <a:round/>
            <a:headEnd/>
            <a:tailEnd/>
          </a:ln>
          <a:effectLst>
            <a:outerShdw dist="107763" dir="2700000" algn="ctr" rotWithShape="0">
              <a:srgbClr val="808080"/>
            </a:outerShdw>
          </a:effectLst>
        </p:spPr>
        <p:txBody>
          <a:bodyPr wrap="none" lIns="92075" tIns="92075" rIns="92075" bIns="92075" anchor="ctr"/>
          <a:lstStyle/>
          <a:p>
            <a:pPr>
              <a:lnSpc>
                <a:spcPct val="100000"/>
              </a:lnSpc>
              <a:spcBef>
                <a:spcPct val="50000"/>
              </a:spcBef>
            </a:pPr>
            <a:r>
              <a:rPr lang="en-US" altLang="zh-CN" sz="1300" b="0">
                <a:latin typeface="Arial Black" pitchFamily="34" charset="0"/>
                <a:ea typeface="宋体" pitchFamily="2" charset="-122"/>
              </a:rPr>
              <a:t>MANUFACTURING</a:t>
            </a:r>
          </a:p>
          <a:p>
            <a:pPr>
              <a:lnSpc>
                <a:spcPct val="100000"/>
              </a:lnSpc>
              <a:spcBef>
                <a:spcPct val="50000"/>
              </a:spcBef>
            </a:pPr>
            <a:r>
              <a:rPr lang="en-US" altLang="zh-CN" sz="1100" b="0">
                <a:latin typeface="Futura Hv BT" pitchFamily="34" charset="0"/>
                <a:ea typeface="宋体" pitchFamily="2" charset="-122"/>
              </a:rPr>
              <a:t>Mixed-mode</a:t>
            </a:r>
          </a:p>
        </p:txBody>
      </p:sp>
      <p:sp>
        <p:nvSpPr>
          <p:cNvPr id="2641939" name="AutoShape 19"/>
          <p:cNvSpPr>
            <a:spLocks noChangeArrowheads="1"/>
          </p:cNvSpPr>
          <p:nvPr/>
        </p:nvSpPr>
        <p:spPr bwMode="auto">
          <a:xfrm>
            <a:off x="4225333" y="4092575"/>
            <a:ext cx="3529221" cy="776288"/>
          </a:xfrm>
          <a:prstGeom prst="roundRect">
            <a:avLst>
              <a:gd name="adj" fmla="val 16667"/>
            </a:avLst>
          </a:prstGeom>
          <a:solidFill>
            <a:schemeClr val="accent1"/>
          </a:solidFill>
          <a:ln w="12700">
            <a:solidFill>
              <a:schemeClr val="tx1"/>
            </a:solidFill>
            <a:round/>
            <a:headEnd/>
            <a:tailEnd/>
          </a:ln>
          <a:effectLst>
            <a:outerShdw dist="107763" dir="2700000" algn="ctr" rotWithShape="0">
              <a:srgbClr val="808080"/>
            </a:outerShdw>
          </a:effectLst>
        </p:spPr>
        <p:txBody>
          <a:bodyPr wrap="none" lIns="92075" tIns="92075" rIns="92075" bIns="92075" anchor="ctr"/>
          <a:lstStyle/>
          <a:p>
            <a:pPr>
              <a:lnSpc>
                <a:spcPct val="100000"/>
              </a:lnSpc>
              <a:spcBef>
                <a:spcPct val="50000"/>
              </a:spcBef>
            </a:pPr>
            <a:r>
              <a:rPr lang="en-US" altLang="zh-CN" sz="1300" b="0">
                <a:solidFill>
                  <a:schemeClr val="bg1"/>
                </a:solidFill>
                <a:latin typeface="Arial Black" pitchFamily="34" charset="0"/>
                <a:ea typeface="宋体" pitchFamily="2" charset="-122"/>
              </a:rPr>
              <a:t>LOGISTICS &amp; DISTRIBUTION</a:t>
            </a:r>
          </a:p>
          <a:p>
            <a:pPr>
              <a:lnSpc>
                <a:spcPct val="100000"/>
              </a:lnSpc>
              <a:spcBef>
                <a:spcPct val="50000"/>
              </a:spcBef>
            </a:pPr>
            <a:r>
              <a:rPr lang="en-US" altLang="zh-CN" sz="1100" b="0">
                <a:solidFill>
                  <a:schemeClr val="bg1"/>
                </a:solidFill>
                <a:latin typeface="Futura Hv BT" pitchFamily="34" charset="0"/>
                <a:ea typeface="宋体" pitchFamily="2" charset="-122"/>
              </a:rPr>
              <a:t>Warehouse, </a:t>
            </a:r>
            <a:r>
              <a:rPr lang="en-US" altLang="zh-CN" sz="1500" i="1" u="sng">
                <a:solidFill>
                  <a:schemeClr val="bg1"/>
                </a:solidFill>
                <a:latin typeface="Futura Hv BT" pitchFamily="34" charset="0"/>
                <a:ea typeface="宋体" pitchFamily="2" charset="-122"/>
              </a:rPr>
              <a:t>Transportation</a:t>
            </a:r>
          </a:p>
        </p:txBody>
      </p:sp>
      <p:sp>
        <p:nvSpPr>
          <p:cNvPr id="2641940" name="AutoShape 20"/>
          <p:cNvSpPr>
            <a:spLocks noChangeArrowheads="1"/>
          </p:cNvSpPr>
          <p:nvPr/>
        </p:nvSpPr>
        <p:spPr bwMode="auto">
          <a:xfrm>
            <a:off x="1123512" y="4087814"/>
            <a:ext cx="2934669" cy="776287"/>
          </a:xfrm>
          <a:prstGeom prst="roundRect">
            <a:avLst>
              <a:gd name="adj" fmla="val 16667"/>
            </a:avLst>
          </a:prstGeom>
          <a:solidFill>
            <a:schemeClr val="bg1"/>
          </a:solidFill>
          <a:ln w="12700">
            <a:solidFill>
              <a:schemeClr val="tx1"/>
            </a:solidFill>
            <a:round/>
            <a:headEnd/>
            <a:tailEnd/>
          </a:ln>
          <a:effectLst>
            <a:outerShdw dist="107763" dir="2700000" algn="ctr" rotWithShape="0">
              <a:srgbClr val="808080"/>
            </a:outerShdw>
          </a:effectLst>
        </p:spPr>
        <p:txBody>
          <a:bodyPr wrap="none" lIns="92075" tIns="92075" rIns="92075" bIns="92075" anchor="ctr"/>
          <a:lstStyle/>
          <a:p>
            <a:pPr>
              <a:lnSpc>
                <a:spcPct val="100000"/>
              </a:lnSpc>
              <a:spcBef>
                <a:spcPct val="50000"/>
              </a:spcBef>
            </a:pPr>
            <a:r>
              <a:rPr lang="en-US" altLang="zh-CN" sz="1300" b="0">
                <a:latin typeface="Arial Black" pitchFamily="34" charset="0"/>
                <a:ea typeface="宋体" pitchFamily="2" charset="-122"/>
              </a:rPr>
              <a:t>SERVICE</a:t>
            </a:r>
          </a:p>
          <a:p>
            <a:pPr>
              <a:lnSpc>
                <a:spcPct val="100000"/>
              </a:lnSpc>
              <a:spcBef>
                <a:spcPct val="50000"/>
              </a:spcBef>
            </a:pPr>
            <a:r>
              <a:rPr lang="en-US" altLang="zh-CN" sz="1100" b="0">
                <a:latin typeface="Futura Hv BT" pitchFamily="34" charset="0"/>
                <a:ea typeface="宋体" pitchFamily="2" charset="-122"/>
              </a:rPr>
              <a:t>Planning &amp; Execution</a:t>
            </a:r>
            <a:r>
              <a:rPr lang="en-US" altLang="zh-CN" sz="1300" b="0">
                <a:latin typeface="Arial Black" pitchFamily="34" charset="0"/>
                <a:ea typeface="宋体" pitchFamily="2" charset="-122"/>
              </a:rPr>
              <a:t> </a:t>
            </a:r>
          </a:p>
        </p:txBody>
      </p:sp>
      <p:sp>
        <p:nvSpPr>
          <p:cNvPr id="2641941" name="Text Box 21"/>
          <p:cNvSpPr txBox="1">
            <a:spLocks noChangeArrowheads="1"/>
          </p:cNvSpPr>
          <p:nvPr/>
        </p:nvSpPr>
        <p:spPr bwMode="auto">
          <a:xfrm>
            <a:off x="3406503" y="960439"/>
            <a:ext cx="4077142" cy="386003"/>
          </a:xfrm>
          <a:prstGeom prst="rect">
            <a:avLst/>
          </a:prstGeom>
          <a:noFill/>
          <a:ln w="38100">
            <a:noFill/>
            <a:miter lim="800000"/>
            <a:headEnd/>
            <a:tailEnd/>
          </a:ln>
          <a:effectLst/>
        </p:spPr>
        <p:txBody>
          <a:bodyPr wrap="none" lIns="92075" tIns="92075" rIns="92075" bIns="92075" anchorCtr="1">
            <a:spAutoFit/>
          </a:bodyPr>
          <a:lstStyle/>
          <a:p>
            <a:pPr>
              <a:lnSpc>
                <a:spcPct val="100000"/>
              </a:lnSpc>
              <a:spcBef>
                <a:spcPct val="50000"/>
              </a:spcBef>
            </a:pPr>
            <a:r>
              <a:rPr lang="en-US" altLang="zh-CN" sz="1300" b="0">
                <a:solidFill>
                  <a:schemeClr val="bg1"/>
                </a:solidFill>
                <a:latin typeface="Arial Black" pitchFamily="34" charset="0"/>
                <a:ea typeface="宋体" pitchFamily="2" charset="-122"/>
              </a:rPr>
              <a:t>Business Intelligence: Visibility / Analytics</a:t>
            </a:r>
          </a:p>
        </p:txBody>
      </p:sp>
      <p:sp>
        <p:nvSpPr>
          <p:cNvPr id="2641942" name="Text Box 22"/>
          <p:cNvSpPr txBox="1">
            <a:spLocks noChangeArrowheads="1"/>
          </p:cNvSpPr>
          <p:nvPr/>
        </p:nvSpPr>
        <p:spPr bwMode="auto">
          <a:xfrm>
            <a:off x="404987" y="2371725"/>
            <a:ext cx="509114" cy="1766509"/>
          </a:xfrm>
          <a:prstGeom prst="rect">
            <a:avLst/>
          </a:prstGeom>
          <a:noFill/>
          <a:ln w="38100">
            <a:noFill/>
            <a:miter lim="800000"/>
            <a:headEnd/>
            <a:tailEnd/>
          </a:ln>
          <a:effectLst>
            <a:prstShdw prst="shdw17" dist="17961" dir="2700000">
              <a:schemeClr val="accent1">
                <a:gamma/>
                <a:shade val="60000"/>
                <a:invGamma/>
              </a:schemeClr>
            </a:prstShdw>
          </a:effectLst>
        </p:spPr>
        <p:txBody>
          <a:bodyPr vert="eaVert" wrap="none" lIns="92075" tIns="92075" rIns="92075" bIns="92075" anchorCtr="1">
            <a:spAutoFit/>
          </a:bodyPr>
          <a:lstStyle/>
          <a:p>
            <a:pPr>
              <a:lnSpc>
                <a:spcPct val="100000"/>
              </a:lnSpc>
              <a:spcBef>
                <a:spcPct val="50000"/>
              </a:spcBef>
            </a:pPr>
            <a:r>
              <a:rPr lang="en-US" altLang="zh-CN" sz="2100" dirty="0">
                <a:latin typeface="Futura Hv BT" pitchFamily="34" charset="0"/>
                <a:ea typeface="宋体" pitchFamily="2" charset="-122"/>
              </a:rPr>
              <a:t>Collaboration</a:t>
            </a:r>
          </a:p>
        </p:txBody>
      </p:sp>
      <p:sp>
        <p:nvSpPr>
          <p:cNvPr id="2641943" name="Text Box 23"/>
          <p:cNvSpPr txBox="1">
            <a:spLocks noChangeArrowheads="1"/>
          </p:cNvSpPr>
          <p:nvPr/>
        </p:nvSpPr>
        <p:spPr bwMode="auto">
          <a:xfrm>
            <a:off x="11422211" y="2362200"/>
            <a:ext cx="509114" cy="1766509"/>
          </a:xfrm>
          <a:prstGeom prst="rect">
            <a:avLst/>
          </a:prstGeom>
          <a:noFill/>
          <a:ln w="38100">
            <a:noFill/>
            <a:miter lim="800000"/>
            <a:headEnd/>
            <a:tailEnd/>
          </a:ln>
          <a:effectLst>
            <a:prstShdw prst="shdw17" dist="17961" dir="2700000">
              <a:schemeClr val="accent1">
                <a:gamma/>
                <a:shade val="60000"/>
                <a:invGamma/>
              </a:schemeClr>
            </a:prstShdw>
          </a:effectLst>
        </p:spPr>
        <p:txBody>
          <a:bodyPr vert="eaVert" wrap="none" lIns="92075" tIns="92075" rIns="92075" bIns="92075" anchorCtr="1">
            <a:spAutoFit/>
          </a:bodyPr>
          <a:lstStyle/>
          <a:p>
            <a:pPr>
              <a:lnSpc>
                <a:spcPct val="100000"/>
              </a:lnSpc>
              <a:spcBef>
                <a:spcPct val="50000"/>
              </a:spcBef>
            </a:pPr>
            <a:r>
              <a:rPr lang="en-US" altLang="zh-CN" sz="2100" dirty="0">
                <a:latin typeface="Futura Hv BT" pitchFamily="34" charset="0"/>
                <a:ea typeface="宋体" pitchFamily="2" charset="-122"/>
              </a:rPr>
              <a:t>Collaboration</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260971" y="1268760"/>
            <a:ext cx="4343114" cy="1037240"/>
          </a:xfrm>
          <a:prstGeom prst="rect">
            <a:avLst/>
          </a:prstGeom>
          <a:noFill/>
          <a:ln w="9525">
            <a:noFill/>
            <a:miter lim="800000"/>
            <a:headEnd/>
            <a:tailEnd/>
          </a:ln>
        </p:spPr>
        <p:txBody>
          <a:bodyPr wrap="none" lIns="80614" tIns="40307" rIns="80614" bIns="40307">
            <a:spAutoFit/>
          </a:bodyPr>
          <a:lstStyle/>
          <a:p>
            <a:pPr marL="514350" indent="-514350" eaLnBrk="0" hangingPunct="0">
              <a:lnSpc>
                <a:spcPct val="150000"/>
              </a:lnSpc>
              <a:buFont typeface="Arial" charset="0"/>
              <a:buAutoNum type="arabicPeriod"/>
            </a:pPr>
            <a:r>
              <a:rPr lang="en-US" altLang="zh-CN" sz="2200" dirty="0" smtClean="0">
                <a:latin typeface="微软雅黑" pitchFamily="34" charset="-122"/>
                <a:ea typeface="微软雅黑" pitchFamily="34" charset="-122"/>
              </a:rPr>
              <a:t>Project Dolphin – </a:t>
            </a:r>
            <a:r>
              <a:rPr lang="zh-CN" altLang="en-US" sz="2200" dirty="0" smtClean="0">
                <a:latin typeface="微软雅黑" pitchFamily="34" charset="-122"/>
                <a:ea typeface="微软雅黑" pitchFamily="34" charset="-122"/>
              </a:rPr>
              <a:t>业务原型</a:t>
            </a:r>
            <a:endParaRPr lang="en-US" altLang="zh-CN" sz="2200" dirty="0" smtClean="0">
              <a:latin typeface="微软雅黑" pitchFamily="34" charset="-122"/>
              <a:ea typeface="微软雅黑" pitchFamily="34" charset="-122"/>
            </a:endParaRPr>
          </a:p>
          <a:p>
            <a:pPr marL="514350" indent="-514350" eaLnBrk="0" hangingPunct="0">
              <a:lnSpc>
                <a:spcPct val="150000"/>
              </a:lnSpc>
              <a:buFont typeface="Arial" charset="0"/>
              <a:buAutoNum type="arabicPeriod"/>
            </a:pPr>
            <a:r>
              <a:rPr lang="en-US" altLang="zh-CN" sz="2200" dirty="0" smtClean="0">
                <a:latin typeface="微软雅黑" pitchFamily="34" charset="-122"/>
                <a:ea typeface="微软雅黑" pitchFamily="34" charset="-122"/>
              </a:rPr>
              <a:t>Project Dolphin – </a:t>
            </a:r>
            <a:r>
              <a:rPr lang="zh-CN" altLang="en-US" sz="2200" dirty="0" smtClean="0">
                <a:latin typeface="微软雅黑" pitchFamily="34" charset="-122"/>
                <a:ea typeface="微软雅黑" pitchFamily="34" charset="-122"/>
              </a:rPr>
              <a:t>系统架构</a:t>
            </a:r>
            <a:endParaRPr lang="zh-CN" altLang="en-US" sz="2200" dirty="0">
              <a:latin typeface="微软雅黑" pitchFamily="34" charset="-122"/>
              <a:ea typeface="微软雅黑" pitchFamily="34" charset="-122"/>
            </a:endParaRPr>
          </a:p>
        </p:txBody>
      </p:sp>
      <p:sp>
        <p:nvSpPr>
          <p:cNvPr id="17411" name="矩形 4"/>
          <p:cNvSpPr>
            <a:spLocks noChangeArrowheads="1"/>
          </p:cNvSpPr>
          <p:nvPr/>
        </p:nvSpPr>
        <p:spPr bwMode="auto">
          <a:xfrm>
            <a:off x="3645347" y="116632"/>
            <a:ext cx="8424937" cy="696954"/>
          </a:xfrm>
          <a:prstGeom prst="rect">
            <a:avLst/>
          </a:prstGeom>
          <a:noFill/>
          <a:ln w="9525">
            <a:noFill/>
            <a:miter lim="800000"/>
            <a:headEnd/>
            <a:tailEnd/>
          </a:ln>
        </p:spPr>
        <p:txBody>
          <a:bodyPr wrap="square" lIns="80614" tIns="40307" rIns="80614" bIns="40307">
            <a:spAutoFit/>
          </a:bodyPr>
          <a:lstStyle/>
          <a:p>
            <a:pPr algn="r" eaLnBrk="0" hangingPunct="0">
              <a:buFont typeface="Arial" charset="0"/>
              <a:buNone/>
            </a:pPr>
            <a:r>
              <a:rPr lang="zh-CN" altLang="en-US" sz="4000" b="1" dirty="0" smtClean="0">
                <a:latin typeface="微软雅黑" pitchFamily="34" charset="-122"/>
                <a:ea typeface="微软雅黑" pitchFamily="34" charset="-122"/>
              </a:rPr>
              <a:t>实训建议采用该原型法的项目</a:t>
            </a:r>
            <a:endParaRPr lang="en-US" altLang="zh-CN" sz="4000" b="1" dirty="0">
              <a:latin typeface="微软雅黑" pitchFamily="34" charset="-122"/>
              <a:ea typeface="微软雅黑" pitchFamily="34" charset="-122"/>
            </a:endParaRPr>
          </a:p>
        </p:txBody>
      </p:sp>
      <p:sp>
        <p:nvSpPr>
          <p:cNvPr id="4" name="Text Box 4"/>
          <p:cNvSpPr txBox="1">
            <a:spLocks noChangeArrowheads="1"/>
          </p:cNvSpPr>
          <p:nvPr/>
        </p:nvSpPr>
        <p:spPr bwMode="auto">
          <a:xfrm>
            <a:off x="5877595" y="1236621"/>
            <a:ext cx="5688632" cy="5099891"/>
          </a:xfrm>
          <a:prstGeom prst="rect">
            <a:avLst/>
          </a:prstGeom>
          <a:noFill/>
          <a:ln w="9525">
            <a:noFill/>
            <a:miter lim="800000"/>
            <a:headEnd/>
            <a:tailEnd/>
          </a:ln>
        </p:spPr>
        <p:txBody>
          <a:bodyPr wrap="square" lIns="80614" tIns="40307" rIns="80614" bIns="40307">
            <a:spAutoFit/>
          </a:bodyPr>
          <a:lstStyle/>
          <a:p>
            <a:pPr marL="514350" indent="-514350" eaLnBrk="0" hangingPunct="0">
              <a:lnSpc>
                <a:spcPct val="150000"/>
              </a:lnSpc>
              <a:buFont typeface="Arial" charset="0"/>
              <a:buAutoNum type="arabicPeriod"/>
            </a:pPr>
            <a:r>
              <a:rPr lang="zh-CN" altLang="en-US" sz="2200" dirty="0" smtClean="0">
                <a:latin typeface="微软雅黑" pitchFamily="34" charset="-122"/>
                <a:ea typeface="微软雅黑" pitchFamily="34" charset="-122"/>
              </a:rPr>
              <a:t>养老院服务系统 </a:t>
            </a:r>
            <a:r>
              <a:rPr lang="en-US" altLang="zh-CN" sz="2200" dirty="0" smtClean="0">
                <a:latin typeface="微软雅黑" pitchFamily="34" charset="-122"/>
                <a:ea typeface="微软雅黑" pitchFamily="34" charset="-122"/>
              </a:rPr>
              <a:t>- </a:t>
            </a:r>
            <a:r>
              <a:rPr lang="zh-CN" altLang="en-US" sz="2200" dirty="0" smtClean="0">
                <a:latin typeface="微软雅黑" pitchFamily="34" charset="-122"/>
                <a:ea typeface="微软雅黑" pitchFamily="34" charset="-122"/>
              </a:rPr>
              <a:t>系统架构</a:t>
            </a:r>
            <a:endParaRPr lang="en-US" altLang="zh-CN" sz="2200" dirty="0" smtClean="0">
              <a:latin typeface="微软雅黑" pitchFamily="34" charset="-122"/>
              <a:ea typeface="微软雅黑" pitchFamily="34" charset="-122"/>
            </a:endParaRPr>
          </a:p>
          <a:p>
            <a:pPr marL="514350" indent="-514350" eaLnBrk="0" hangingPunct="0">
              <a:lnSpc>
                <a:spcPct val="150000"/>
              </a:lnSpc>
              <a:buFontTx/>
              <a:buAutoNum type="arabicPeriod" startAt="2"/>
            </a:pPr>
            <a:r>
              <a:rPr lang="en-US" altLang="zh-CN" sz="2200" dirty="0" smtClean="0">
                <a:latin typeface="微软雅黑" pitchFamily="34" charset="-122"/>
                <a:ea typeface="微软雅黑" pitchFamily="34" charset="-122"/>
              </a:rPr>
              <a:t>Ecclesia - </a:t>
            </a:r>
            <a:r>
              <a:rPr lang="zh-CN" altLang="en-US" sz="2200" dirty="0" smtClean="0">
                <a:latin typeface="微软雅黑" pitchFamily="34" charset="-122"/>
                <a:ea typeface="微软雅黑" pitchFamily="34" charset="-122"/>
              </a:rPr>
              <a:t>系统架构</a:t>
            </a:r>
            <a:endParaRPr lang="en-US" altLang="zh-CN" sz="2200" dirty="0" smtClean="0">
              <a:latin typeface="微软雅黑" pitchFamily="34" charset="-122"/>
              <a:ea typeface="微软雅黑" pitchFamily="34" charset="-122"/>
            </a:endParaRPr>
          </a:p>
          <a:p>
            <a:pPr marL="514350" indent="-514350" eaLnBrk="0" hangingPunct="0">
              <a:lnSpc>
                <a:spcPct val="150000"/>
              </a:lnSpc>
              <a:buFontTx/>
              <a:buAutoNum type="arabicPeriod" startAt="2"/>
            </a:pPr>
            <a:r>
              <a:rPr lang="zh-CN" altLang="en-US" sz="2200" dirty="0" smtClean="0">
                <a:latin typeface="微软雅黑" pitchFamily="34" charset="-122"/>
                <a:ea typeface="微软雅黑" pitchFamily="34" charset="-122"/>
              </a:rPr>
              <a:t>优隔社区买 </a:t>
            </a:r>
            <a:r>
              <a:rPr lang="en-US" altLang="zh-CN" sz="2200" dirty="0" smtClean="0">
                <a:latin typeface="微软雅黑" pitchFamily="34" charset="-122"/>
                <a:ea typeface="微软雅黑" pitchFamily="34" charset="-122"/>
              </a:rPr>
              <a:t>- </a:t>
            </a:r>
            <a:r>
              <a:rPr lang="zh-CN" altLang="en-US" sz="2200" dirty="0" smtClean="0">
                <a:latin typeface="微软雅黑" pitchFamily="34" charset="-122"/>
                <a:ea typeface="微软雅黑" pitchFamily="34" charset="-122"/>
              </a:rPr>
              <a:t>系统架构</a:t>
            </a:r>
            <a:endParaRPr lang="en-US" altLang="zh-CN" sz="2200" dirty="0" smtClean="0">
              <a:latin typeface="微软雅黑" pitchFamily="34" charset="-122"/>
              <a:ea typeface="微软雅黑" pitchFamily="34" charset="-122"/>
            </a:endParaRPr>
          </a:p>
          <a:p>
            <a:pPr marL="514350" indent="-514350" eaLnBrk="0" hangingPunct="0">
              <a:lnSpc>
                <a:spcPct val="150000"/>
              </a:lnSpc>
              <a:buFontTx/>
              <a:buAutoNum type="arabicPeriod" startAt="2"/>
            </a:pPr>
            <a:r>
              <a:rPr lang="zh-CN" altLang="en-US" sz="2200" dirty="0" smtClean="0">
                <a:latin typeface="微软雅黑" pitchFamily="34" charset="-122"/>
                <a:ea typeface="微软雅黑" pitchFamily="34" charset="-122"/>
              </a:rPr>
              <a:t>罗趣</a:t>
            </a:r>
            <a:r>
              <a:rPr lang="en-US" altLang="zh-CN" sz="2200" dirty="0" smtClean="0">
                <a:latin typeface="微软雅黑" pitchFamily="34" charset="-122"/>
                <a:ea typeface="微软雅黑" pitchFamily="34" charset="-122"/>
              </a:rPr>
              <a:t>app - </a:t>
            </a:r>
            <a:r>
              <a:rPr lang="zh-CN" altLang="en-US" sz="2200" dirty="0" smtClean="0">
                <a:latin typeface="微软雅黑" pitchFamily="34" charset="-122"/>
                <a:ea typeface="微软雅黑" pitchFamily="34" charset="-122"/>
              </a:rPr>
              <a:t>系统架构</a:t>
            </a:r>
            <a:endParaRPr lang="en-US" altLang="zh-CN" sz="2200" dirty="0" smtClean="0">
              <a:latin typeface="微软雅黑" pitchFamily="34" charset="-122"/>
              <a:ea typeface="微软雅黑" pitchFamily="34" charset="-122"/>
            </a:endParaRPr>
          </a:p>
          <a:p>
            <a:pPr marL="514350" indent="-514350" eaLnBrk="0" hangingPunct="0">
              <a:lnSpc>
                <a:spcPct val="150000"/>
              </a:lnSpc>
              <a:buFontTx/>
              <a:buAutoNum type="arabicPeriod" startAt="2"/>
            </a:pPr>
            <a:r>
              <a:rPr lang="zh-CN" altLang="en-US" sz="2200" dirty="0" smtClean="0">
                <a:latin typeface="微软雅黑" pitchFamily="34" charset="-122"/>
                <a:ea typeface="微软雅黑" pitchFamily="34" charset="-122"/>
              </a:rPr>
              <a:t>品牌特卖及交流平台 </a:t>
            </a:r>
            <a:r>
              <a:rPr lang="en-US" altLang="zh-CN" sz="2200" dirty="0" smtClean="0">
                <a:latin typeface="微软雅黑" pitchFamily="34" charset="-122"/>
                <a:ea typeface="微软雅黑" pitchFamily="34" charset="-122"/>
              </a:rPr>
              <a:t>- </a:t>
            </a:r>
            <a:r>
              <a:rPr lang="zh-CN" altLang="en-US" sz="2200" dirty="0" smtClean="0">
                <a:latin typeface="微软雅黑" pitchFamily="34" charset="-122"/>
                <a:ea typeface="微软雅黑" pitchFamily="34" charset="-122"/>
              </a:rPr>
              <a:t>系统架构</a:t>
            </a:r>
            <a:endParaRPr lang="en-US" altLang="zh-CN" sz="2200" dirty="0" smtClean="0">
              <a:latin typeface="微软雅黑" pitchFamily="34" charset="-122"/>
              <a:ea typeface="微软雅黑" pitchFamily="34" charset="-122"/>
            </a:endParaRPr>
          </a:p>
          <a:p>
            <a:pPr marL="514350" indent="-514350" eaLnBrk="0" hangingPunct="0">
              <a:lnSpc>
                <a:spcPct val="150000"/>
              </a:lnSpc>
              <a:buFontTx/>
              <a:buAutoNum type="arabicPeriod" startAt="2"/>
            </a:pPr>
            <a:r>
              <a:rPr lang="zh-CN" altLang="en-US" sz="2200" dirty="0" smtClean="0">
                <a:latin typeface="微软雅黑" pitchFamily="34" charset="-122"/>
                <a:ea typeface="微软雅黑" pitchFamily="34" charset="-122"/>
              </a:rPr>
              <a:t>跳蚤市场 </a:t>
            </a:r>
            <a:r>
              <a:rPr lang="en-US" altLang="zh-CN" sz="2200" dirty="0" smtClean="0">
                <a:latin typeface="微软雅黑" pitchFamily="34" charset="-122"/>
                <a:ea typeface="微软雅黑" pitchFamily="34" charset="-122"/>
              </a:rPr>
              <a:t>- </a:t>
            </a:r>
            <a:r>
              <a:rPr lang="zh-CN" altLang="en-US" sz="2200" dirty="0" smtClean="0">
                <a:latin typeface="微软雅黑" pitchFamily="34" charset="-122"/>
                <a:ea typeface="微软雅黑" pitchFamily="34" charset="-122"/>
              </a:rPr>
              <a:t>系统架构</a:t>
            </a:r>
            <a:endParaRPr lang="en-US" altLang="zh-CN" sz="2200" dirty="0" smtClean="0">
              <a:latin typeface="微软雅黑" pitchFamily="34" charset="-122"/>
              <a:ea typeface="微软雅黑" pitchFamily="34" charset="-122"/>
            </a:endParaRPr>
          </a:p>
          <a:p>
            <a:pPr marL="514350" indent="-514350" eaLnBrk="0" hangingPunct="0">
              <a:lnSpc>
                <a:spcPct val="150000"/>
              </a:lnSpc>
              <a:buFontTx/>
              <a:buAutoNum type="arabicPeriod" startAt="2"/>
            </a:pPr>
            <a:r>
              <a:rPr lang="zh-CN" altLang="en-US" sz="2200" dirty="0" smtClean="0">
                <a:latin typeface="微软雅黑" pitchFamily="34" charset="-122"/>
                <a:ea typeface="微软雅黑" pitchFamily="34" charset="-122"/>
              </a:rPr>
              <a:t>外卖在哪儿 </a:t>
            </a:r>
            <a:r>
              <a:rPr lang="en-US" altLang="zh-CN" sz="2200" dirty="0" smtClean="0">
                <a:latin typeface="微软雅黑" pitchFamily="34" charset="-122"/>
                <a:ea typeface="微软雅黑" pitchFamily="34" charset="-122"/>
              </a:rPr>
              <a:t>- </a:t>
            </a:r>
            <a:r>
              <a:rPr lang="zh-CN" altLang="en-US" sz="2200" dirty="0" smtClean="0">
                <a:latin typeface="微软雅黑" pitchFamily="34" charset="-122"/>
                <a:ea typeface="微软雅黑" pitchFamily="34" charset="-122"/>
              </a:rPr>
              <a:t>系统架构</a:t>
            </a:r>
            <a:endParaRPr lang="en-US" altLang="zh-CN" sz="2200" dirty="0" smtClean="0">
              <a:latin typeface="微软雅黑" pitchFamily="34" charset="-122"/>
              <a:ea typeface="微软雅黑" pitchFamily="34" charset="-122"/>
            </a:endParaRPr>
          </a:p>
          <a:p>
            <a:pPr marL="514350" indent="-514350" eaLnBrk="0" hangingPunct="0">
              <a:lnSpc>
                <a:spcPct val="150000"/>
              </a:lnSpc>
              <a:buFontTx/>
              <a:buAutoNum type="arabicPeriod" startAt="2"/>
            </a:pPr>
            <a:r>
              <a:rPr lang="zh-CN" altLang="en-US" sz="2200" dirty="0" smtClean="0">
                <a:latin typeface="微软雅黑" pitchFamily="34" charset="-122"/>
                <a:ea typeface="微软雅黑" pitchFamily="34" charset="-122"/>
              </a:rPr>
              <a:t>先声</a:t>
            </a:r>
            <a:r>
              <a:rPr lang="en-US" altLang="zh-CN" sz="2200" dirty="0" smtClean="0">
                <a:latin typeface="微软雅黑" pitchFamily="34" charset="-122"/>
                <a:ea typeface="微软雅黑" pitchFamily="34" charset="-122"/>
              </a:rPr>
              <a:t>IOS</a:t>
            </a:r>
            <a:r>
              <a:rPr lang="zh-CN" altLang="en-US" sz="2200" dirty="0" smtClean="0">
                <a:latin typeface="微软雅黑" pitchFamily="34" charset="-122"/>
                <a:ea typeface="微软雅黑" pitchFamily="34" charset="-122"/>
              </a:rPr>
              <a:t>客户端 </a:t>
            </a:r>
            <a:r>
              <a:rPr lang="en-US" altLang="zh-CN" sz="2200" dirty="0" smtClean="0">
                <a:latin typeface="微软雅黑" pitchFamily="34" charset="-122"/>
                <a:ea typeface="微软雅黑" pitchFamily="34" charset="-122"/>
              </a:rPr>
              <a:t>- </a:t>
            </a:r>
            <a:r>
              <a:rPr lang="zh-CN" altLang="en-US" sz="2200" dirty="0" smtClean="0">
                <a:latin typeface="微软雅黑" pitchFamily="34" charset="-122"/>
                <a:ea typeface="微软雅黑" pitchFamily="34" charset="-122"/>
              </a:rPr>
              <a:t>系统架构</a:t>
            </a:r>
            <a:endParaRPr lang="en-US" altLang="zh-CN" sz="2200" dirty="0" smtClean="0">
              <a:latin typeface="微软雅黑" pitchFamily="34" charset="-122"/>
              <a:ea typeface="微软雅黑" pitchFamily="34" charset="-122"/>
            </a:endParaRPr>
          </a:p>
          <a:p>
            <a:pPr marL="514350" indent="-514350" eaLnBrk="0" hangingPunct="0">
              <a:lnSpc>
                <a:spcPct val="150000"/>
              </a:lnSpc>
              <a:buFontTx/>
              <a:buAutoNum type="arabicPeriod" startAt="2"/>
            </a:pPr>
            <a:r>
              <a:rPr lang="zh-CN" altLang="en-US" sz="2200" dirty="0" smtClean="0">
                <a:latin typeface="微软雅黑" pitchFamily="34" charset="-122"/>
                <a:ea typeface="微软雅黑" pitchFamily="34" charset="-122"/>
              </a:rPr>
              <a:t>教学的网站 </a:t>
            </a:r>
            <a:r>
              <a:rPr lang="en-US" altLang="zh-CN" sz="2200" dirty="0" smtClean="0">
                <a:latin typeface="微软雅黑" pitchFamily="34" charset="-122"/>
                <a:ea typeface="微软雅黑" pitchFamily="34" charset="-122"/>
              </a:rPr>
              <a:t>- </a:t>
            </a:r>
            <a:r>
              <a:rPr lang="zh-CN" altLang="en-US" sz="2200" dirty="0" smtClean="0">
                <a:latin typeface="微软雅黑" pitchFamily="34" charset="-122"/>
                <a:ea typeface="微软雅黑" pitchFamily="34" charset="-122"/>
              </a:rPr>
              <a:t>系统架构</a:t>
            </a:r>
            <a:endParaRPr lang="en-US" altLang="zh-CN" sz="2200" dirty="0" smtClean="0">
              <a:latin typeface="微软雅黑" pitchFamily="34" charset="-122"/>
              <a:ea typeface="微软雅黑" pitchFamily="34" charset="-122"/>
            </a:endParaRPr>
          </a:p>
          <a:p>
            <a:pPr marL="514350" indent="-514350" eaLnBrk="0" hangingPunct="0">
              <a:lnSpc>
                <a:spcPct val="150000"/>
              </a:lnSpc>
              <a:buFontTx/>
              <a:buAutoNum type="arabicPeriod" startAt="2"/>
            </a:pPr>
            <a:r>
              <a:rPr lang="zh-CN" altLang="en-US" sz="2200" dirty="0" smtClean="0">
                <a:latin typeface="微软雅黑" pitchFamily="34" charset="-122"/>
                <a:ea typeface="微软雅黑" pitchFamily="34" charset="-122"/>
              </a:rPr>
              <a:t> 随心直播 </a:t>
            </a:r>
            <a:r>
              <a:rPr lang="en-US" altLang="zh-CN" sz="2200" dirty="0" smtClean="0">
                <a:latin typeface="微软雅黑" pitchFamily="34" charset="-122"/>
                <a:ea typeface="微软雅黑" pitchFamily="34" charset="-122"/>
              </a:rPr>
              <a:t>- </a:t>
            </a:r>
            <a:r>
              <a:rPr lang="zh-CN" altLang="en-US" sz="2200" dirty="0" smtClean="0">
                <a:latin typeface="微软雅黑" pitchFamily="34" charset="-122"/>
                <a:ea typeface="微软雅黑" pitchFamily="34" charset="-122"/>
              </a:rPr>
              <a:t>系统架构</a:t>
            </a:r>
            <a:endParaRPr lang="en-US" altLang="zh-CN" sz="2200" dirty="0" smtClean="0">
              <a:latin typeface="微软雅黑" pitchFamily="34" charset="-122"/>
              <a:ea typeface="微软雅黑" pitchFamily="34" charset="-122"/>
            </a:endParaRPr>
          </a:p>
        </p:txBody>
      </p:sp>
      <p:pic>
        <p:nvPicPr>
          <p:cNvPr id="5" name="图片 4" descr="2013080202483793786.jpg"/>
          <p:cNvPicPr>
            <a:picLocks noChangeAspect="1"/>
          </p:cNvPicPr>
          <p:nvPr/>
        </p:nvPicPr>
        <p:blipFill>
          <a:blip r:embed="rId2" cstate="print"/>
          <a:stretch>
            <a:fillRect/>
          </a:stretch>
        </p:blipFill>
        <p:spPr>
          <a:xfrm>
            <a:off x="404987" y="2780928"/>
            <a:ext cx="4130824" cy="2386698"/>
          </a:xfrm>
          <a:prstGeom prst="rect">
            <a:avLst/>
          </a:prstGeom>
        </p:spPr>
      </p:pic>
      <p:pic>
        <p:nvPicPr>
          <p:cNvPr id="6" name="图片 5" descr="291.jpg"/>
          <p:cNvPicPr>
            <a:picLocks noChangeAspect="1"/>
          </p:cNvPicPr>
          <p:nvPr/>
        </p:nvPicPr>
        <p:blipFill>
          <a:blip r:embed="rId3" cstate="print"/>
          <a:stretch>
            <a:fillRect/>
          </a:stretch>
        </p:blipFill>
        <p:spPr>
          <a:xfrm>
            <a:off x="2456675" y="4293096"/>
            <a:ext cx="3243604" cy="2160240"/>
          </a:xfrm>
          <a:prstGeom prst="rect">
            <a:avLst/>
          </a:prstGeom>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4294967295"/>
          </p:nvPr>
        </p:nvSpPr>
        <p:spPr>
          <a:xfrm>
            <a:off x="8734725" y="6356048"/>
            <a:ext cx="2842614" cy="365881"/>
          </a:xfrm>
          <a:prstGeom prst="rect">
            <a:avLst/>
          </a:prstGeom>
          <a:noFill/>
        </p:spPr>
        <p:txBody>
          <a:bodyPr lIns="80614" tIns="40307" rIns="80614" bIns="40307"/>
          <a:lstStyle/>
          <a:p>
            <a:pPr>
              <a:buFont typeface="Arial" charset="0"/>
              <a:buNone/>
            </a:pPr>
            <a:fld id="{9F87E0D5-85F7-40E7-A07A-EAAD4C1C7DC6}" type="slidenum">
              <a:rPr lang="zh-CN" altLang="en-US" smtClean="0"/>
              <a:pPr>
                <a:buFont typeface="Arial" charset="0"/>
                <a:buNone/>
              </a:pPr>
              <a:t>24</a:t>
            </a:fld>
            <a:endParaRPr lang="zh-CN" altLang="en-US" smtClean="0">
              <a:solidFill>
                <a:schemeClr val="tx1"/>
              </a:solidFill>
              <a:ea typeface="宋体" charset="-122"/>
            </a:endParaRPr>
          </a:p>
        </p:txBody>
      </p:sp>
      <p:sp>
        <p:nvSpPr>
          <p:cNvPr id="27651" name="TextBox 4"/>
          <p:cNvSpPr txBox="1">
            <a:spLocks noChangeArrowheads="1"/>
          </p:cNvSpPr>
          <p:nvPr/>
        </p:nvSpPr>
        <p:spPr bwMode="auto">
          <a:xfrm>
            <a:off x="2277195" y="1340768"/>
            <a:ext cx="7312074" cy="4467217"/>
          </a:xfrm>
          <a:prstGeom prst="rect">
            <a:avLst/>
          </a:prstGeom>
          <a:noFill/>
          <a:ln w="9525">
            <a:noFill/>
            <a:miter lim="800000"/>
            <a:headEnd/>
            <a:tailEnd/>
          </a:ln>
        </p:spPr>
        <p:txBody>
          <a:bodyPr lIns="80614" tIns="40307" rIns="80614" bIns="40307">
            <a:spAutoFit/>
          </a:bodyPr>
          <a:lstStyle/>
          <a:p>
            <a:pPr eaLnBrk="0" hangingPunct="0">
              <a:buFont typeface="Arial" charset="0"/>
              <a:buNone/>
            </a:pPr>
            <a:r>
              <a:rPr lang="zh-CN" altLang="en-US" sz="3500" b="1" dirty="0">
                <a:solidFill>
                  <a:srgbClr val="C00000"/>
                </a:solidFill>
                <a:latin typeface="微软雅黑" pitchFamily="34" charset="-122"/>
                <a:ea typeface="微软雅黑" pitchFamily="34" charset="-122"/>
              </a:rPr>
              <a:t>快速原型式</a:t>
            </a:r>
            <a:r>
              <a:rPr lang="zh-CN" altLang="en-US" sz="3500" b="1" dirty="0" smtClean="0">
                <a:solidFill>
                  <a:srgbClr val="C00000"/>
                </a:solidFill>
                <a:latin typeface="微软雅黑" pitchFamily="34" charset="-122"/>
                <a:ea typeface="微软雅黑" pitchFamily="34" charset="-122"/>
              </a:rPr>
              <a:t>开发</a:t>
            </a:r>
            <a:endParaRPr lang="en-US" altLang="zh-CN" sz="3500" b="1" dirty="0" smtClean="0">
              <a:solidFill>
                <a:srgbClr val="C00000"/>
              </a:solidFill>
              <a:latin typeface="微软雅黑" pitchFamily="34" charset="-122"/>
              <a:ea typeface="微软雅黑" pitchFamily="34" charset="-122"/>
            </a:endParaRPr>
          </a:p>
          <a:p>
            <a:pPr eaLnBrk="0" hangingPunct="0">
              <a:buFont typeface="Arial" charset="0"/>
              <a:buNone/>
            </a:pPr>
            <a:endParaRPr lang="en-US" altLang="zh-CN" sz="2500" b="1" dirty="0" smtClean="0">
              <a:latin typeface="微软雅黑" pitchFamily="34" charset="-122"/>
              <a:ea typeface="微软雅黑" pitchFamily="34" charset="-122"/>
            </a:endParaRPr>
          </a:p>
          <a:p>
            <a:pPr eaLnBrk="0" hangingPunct="0">
              <a:lnSpc>
                <a:spcPct val="150000"/>
              </a:lnSpc>
              <a:buFont typeface="Arial" charset="0"/>
              <a:buNone/>
            </a:pPr>
            <a:r>
              <a:rPr lang="zh-CN" altLang="en-US" sz="2500" dirty="0" smtClean="0">
                <a:latin typeface="微软雅黑" pitchFamily="34" charset="-122"/>
                <a:ea typeface="微软雅黑" pitchFamily="34" charset="-122"/>
              </a:rPr>
              <a:t>缺点：</a:t>
            </a:r>
            <a:endParaRPr lang="en-US" altLang="zh-CN" sz="2500" dirty="0" smtClean="0">
              <a:latin typeface="微软雅黑" pitchFamily="34" charset="-122"/>
              <a:ea typeface="微软雅黑" pitchFamily="34" charset="-122"/>
            </a:endParaRPr>
          </a:p>
          <a:p>
            <a:pPr eaLnBrk="0" hangingPunct="0">
              <a:lnSpc>
                <a:spcPct val="150000"/>
              </a:lnSpc>
              <a:buFont typeface="Arial" charset="0"/>
              <a:buNone/>
            </a:pPr>
            <a:r>
              <a:rPr lang="en-US" altLang="zh-CN" sz="2500" dirty="0" smtClean="0">
                <a:latin typeface="微软雅黑" pitchFamily="34" charset="-122"/>
                <a:ea typeface="微软雅黑" pitchFamily="34" charset="-122"/>
              </a:rPr>
              <a:t>1</a:t>
            </a:r>
            <a:r>
              <a:rPr lang="zh-CN" altLang="en-US" sz="2500" dirty="0" smtClean="0">
                <a:latin typeface="微软雅黑" pitchFamily="34" charset="-122"/>
                <a:ea typeface="微软雅黑" pitchFamily="34" charset="-122"/>
              </a:rPr>
              <a:t>、缺失详细的业务逻辑描述。</a:t>
            </a:r>
            <a:endParaRPr lang="en-US" altLang="zh-CN" sz="2500" dirty="0" smtClean="0">
              <a:latin typeface="微软雅黑" pitchFamily="34" charset="-122"/>
              <a:ea typeface="微软雅黑" pitchFamily="34" charset="-122"/>
            </a:endParaRPr>
          </a:p>
          <a:p>
            <a:pPr eaLnBrk="0" hangingPunct="0">
              <a:lnSpc>
                <a:spcPct val="150000"/>
              </a:lnSpc>
              <a:buFont typeface="Arial" charset="0"/>
              <a:buNone/>
            </a:pPr>
            <a:r>
              <a:rPr lang="en-US" altLang="zh-CN" sz="2500" dirty="0" smtClean="0">
                <a:latin typeface="微软雅黑" pitchFamily="34" charset="-122"/>
                <a:ea typeface="微软雅黑" pitchFamily="34" charset="-122"/>
              </a:rPr>
              <a:t>2</a:t>
            </a:r>
            <a:r>
              <a:rPr lang="zh-CN" altLang="en-US" sz="2500" dirty="0" smtClean="0">
                <a:latin typeface="微软雅黑" pitchFamily="34" charset="-122"/>
                <a:ea typeface="微软雅黑" pitchFamily="34" charset="-122"/>
              </a:rPr>
              <a:t>、开发与测试人员只注重页面样子</a:t>
            </a:r>
            <a:endParaRPr lang="en-US" altLang="zh-CN" sz="2500" dirty="0" smtClean="0">
              <a:latin typeface="微软雅黑" pitchFamily="34" charset="-122"/>
              <a:ea typeface="微软雅黑" pitchFamily="34" charset="-122"/>
            </a:endParaRPr>
          </a:p>
          <a:p>
            <a:pPr eaLnBrk="0" hangingPunct="0">
              <a:lnSpc>
                <a:spcPct val="150000"/>
              </a:lnSpc>
              <a:buFont typeface="Arial" charset="0"/>
              <a:buNone/>
            </a:pPr>
            <a:r>
              <a:rPr lang="zh-CN" altLang="en-US" sz="2500" dirty="0" smtClean="0">
                <a:latin typeface="微软雅黑" pitchFamily="34" charset="-122"/>
                <a:ea typeface="微软雅黑" pitchFamily="34" charset="-122"/>
              </a:rPr>
              <a:t>优点：</a:t>
            </a:r>
            <a:endParaRPr lang="en-US" altLang="zh-CN" sz="2500" dirty="0" smtClean="0">
              <a:latin typeface="微软雅黑" pitchFamily="34" charset="-122"/>
              <a:ea typeface="微软雅黑" pitchFamily="34" charset="-122"/>
            </a:endParaRPr>
          </a:p>
          <a:p>
            <a:pPr eaLnBrk="0" hangingPunct="0">
              <a:lnSpc>
                <a:spcPct val="150000"/>
              </a:lnSpc>
              <a:buFont typeface="Arial" charset="0"/>
              <a:buNone/>
            </a:pPr>
            <a:r>
              <a:rPr lang="en-US" altLang="zh-CN" sz="2500" dirty="0" smtClean="0">
                <a:latin typeface="微软雅黑" pitchFamily="34" charset="-122"/>
                <a:ea typeface="微软雅黑" pitchFamily="34" charset="-122"/>
              </a:rPr>
              <a:t>1</a:t>
            </a:r>
            <a:r>
              <a:rPr lang="zh-CN" altLang="en-US" sz="2500" dirty="0" smtClean="0">
                <a:latin typeface="微软雅黑" pitchFamily="34" charset="-122"/>
                <a:ea typeface="微软雅黑" pitchFamily="34" charset="-122"/>
              </a:rPr>
              <a:t>、与客户的沟通方便</a:t>
            </a:r>
            <a:endParaRPr lang="en-US" altLang="zh-CN" sz="2500" dirty="0" smtClean="0">
              <a:latin typeface="微软雅黑" pitchFamily="34" charset="-122"/>
              <a:ea typeface="微软雅黑" pitchFamily="34" charset="-122"/>
            </a:endParaRPr>
          </a:p>
          <a:p>
            <a:pPr eaLnBrk="0" hangingPunct="0">
              <a:lnSpc>
                <a:spcPct val="150000"/>
              </a:lnSpc>
              <a:buFont typeface="Arial" charset="0"/>
              <a:buNone/>
            </a:pPr>
            <a:r>
              <a:rPr lang="en-US" altLang="zh-CN" sz="2500" dirty="0" smtClean="0">
                <a:latin typeface="微软雅黑" pitchFamily="34" charset="-122"/>
                <a:ea typeface="微软雅黑" pitchFamily="34" charset="-122"/>
              </a:rPr>
              <a:t>2</a:t>
            </a:r>
            <a:r>
              <a:rPr lang="zh-CN" altLang="en-US" sz="2500" dirty="0" smtClean="0">
                <a:latin typeface="微软雅黑" pitchFamily="34" charset="-122"/>
                <a:ea typeface="微软雅黑" pitchFamily="34" charset="-122"/>
              </a:rPr>
              <a:t>、需求变更较少</a:t>
            </a:r>
            <a:endParaRPr lang="zh-CN" altLang="en-US" sz="3500" b="1" dirty="0">
              <a:solidFill>
                <a:srgbClr val="C00000"/>
              </a:solidFill>
              <a:latin typeface="微软雅黑" pitchFamily="34" charset="-122"/>
              <a:ea typeface="微软雅黑" pitchFamily="34" charset="-122"/>
            </a:endParaRPr>
          </a:p>
        </p:txBody>
      </p:sp>
      <p:sp>
        <p:nvSpPr>
          <p:cNvPr id="5" name="矩形 6"/>
          <p:cNvSpPr>
            <a:spLocks noChangeArrowheads="1"/>
          </p:cNvSpPr>
          <p:nvPr/>
        </p:nvSpPr>
        <p:spPr bwMode="auto">
          <a:xfrm>
            <a:off x="6569646" y="188640"/>
            <a:ext cx="5428629" cy="696954"/>
          </a:xfrm>
          <a:prstGeom prst="rect">
            <a:avLst/>
          </a:prstGeom>
          <a:noFill/>
          <a:ln w="9525">
            <a:noFill/>
            <a:miter lim="800000"/>
            <a:headEnd/>
            <a:tailEnd/>
          </a:ln>
        </p:spPr>
        <p:txBody>
          <a:bodyPr wrap="square" lIns="80614" tIns="40307" rIns="80614" bIns="40307">
            <a:spAutoFit/>
          </a:bodyPr>
          <a:lstStyle/>
          <a:p>
            <a:pPr algn="r" eaLnBrk="0" hangingPunct="0">
              <a:buFont typeface="Arial" charset="0"/>
              <a:buNone/>
            </a:pPr>
            <a:r>
              <a:rPr lang="zh-CN" altLang="en-US" sz="4000" b="1" dirty="0" smtClean="0">
                <a:latin typeface="微软雅黑" pitchFamily="34" charset="-122"/>
                <a:ea typeface="微软雅黑" pitchFamily="34" charset="-122"/>
              </a:rPr>
              <a:t>快速原型式开发模型</a:t>
            </a:r>
            <a:endParaRPr lang="en-US" altLang="zh-CN" sz="4000" b="1" dirty="0">
              <a:latin typeface="微软雅黑" pitchFamily="34" charset="-122"/>
              <a:ea typeface="微软雅黑" pitchFamily="34" charset="-122"/>
            </a:endParaRPr>
          </a:p>
        </p:txBody>
      </p:sp>
      <p:sp>
        <p:nvSpPr>
          <p:cNvPr id="8" name="TextBox 4"/>
          <p:cNvSpPr txBox="1">
            <a:spLocks noChangeArrowheads="1"/>
          </p:cNvSpPr>
          <p:nvPr/>
        </p:nvSpPr>
        <p:spPr bwMode="auto">
          <a:xfrm>
            <a:off x="260971" y="6021288"/>
            <a:ext cx="11665296" cy="758510"/>
          </a:xfrm>
          <a:prstGeom prst="rect">
            <a:avLst/>
          </a:prstGeom>
          <a:noFill/>
          <a:ln w="9525">
            <a:noFill/>
            <a:miter lim="800000"/>
            <a:headEnd/>
            <a:tailEnd/>
          </a:ln>
        </p:spPr>
        <p:txBody>
          <a:bodyPr wrap="square" lIns="80614" tIns="40307" rIns="80614" bIns="40307">
            <a:spAutoFit/>
          </a:bodyPr>
          <a:lstStyle/>
          <a:p>
            <a:pPr eaLnBrk="0" hangingPunct="0">
              <a:buFont typeface="Arial" charset="0"/>
              <a:buNone/>
            </a:pPr>
            <a:r>
              <a:rPr lang="zh-CN" altLang="en-US" sz="2200" b="1" dirty="0" smtClean="0">
                <a:solidFill>
                  <a:srgbClr val="C00000"/>
                </a:solidFill>
                <a:latin typeface="微软雅黑" pitchFamily="34" charset="-122"/>
                <a:ea typeface="微软雅黑" pitchFamily="34" charset="-122"/>
              </a:rPr>
              <a:t>当今软件系统偏向：产品型、创意型、需求很难快速明确，原型法正在成为大量</a:t>
            </a:r>
            <a:r>
              <a:rPr lang="en-US" altLang="zh-CN" sz="2200" b="1" dirty="0" smtClean="0">
                <a:solidFill>
                  <a:srgbClr val="C00000"/>
                </a:solidFill>
                <a:latin typeface="微软雅黑" pitchFamily="34" charset="-122"/>
                <a:ea typeface="微软雅黑" pitchFamily="34" charset="-122"/>
              </a:rPr>
              <a:t>IT</a:t>
            </a:r>
            <a:r>
              <a:rPr lang="zh-CN" altLang="en-US" sz="2200" b="1" dirty="0" smtClean="0">
                <a:solidFill>
                  <a:srgbClr val="C00000"/>
                </a:solidFill>
                <a:latin typeface="微软雅黑" pitchFamily="34" charset="-122"/>
                <a:ea typeface="微软雅黑" pitchFamily="34" charset="-122"/>
              </a:rPr>
              <a:t>公司的首选模型</a:t>
            </a:r>
            <a:endParaRPr lang="en-US" altLang="zh-CN" sz="2200" b="1" dirty="0" smtClean="0">
              <a:solidFill>
                <a:srgbClr val="C00000"/>
              </a:solidFill>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2349203" y="2996952"/>
            <a:ext cx="7344256" cy="1374063"/>
          </a:xfrm>
          <a:prstGeom prst="rect">
            <a:avLst/>
          </a:prstGeom>
          <a:noFill/>
          <a:ln w="9525">
            <a:noFill/>
            <a:miter lim="800000"/>
            <a:headEnd/>
            <a:tailEnd/>
          </a:ln>
        </p:spPr>
        <p:txBody>
          <a:bodyPr wrap="none" lIns="80614" tIns="40307" rIns="80614" bIns="40307">
            <a:spAutoFit/>
          </a:bodyPr>
          <a:lstStyle/>
          <a:p>
            <a:pPr eaLnBrk="0" hangingPunct="0">
              <a:buFont typeface="Arial" charset="0"/>
              <a:buNone/>
            </a:pPr>
            <a:r>
              <a:rPr lang="zh-CN" altLang="en-US" sz="2800" b="1" dirty="0" smtClean="0">
                <a:latin typeface="微软雅黑" pitchFamily="34" charset="-122"/>
                <a:ea typeface="微软雅黑" pitchFamily="34" charset="-122"/>
              </a:rPr>
              <a:t>本次实训应用：</a:t>
            </a:r>
            <a:endParaRPr lang="en-US" altLang="zh-CN" sz="2800" b="1" dirty="0" smtClean="0">
              <a:latin typeface="微软雅黑" pitchFamily="34" charset="-122"/>
              <a:ea typeface="微软雅黑" pitchFamily="34" charset="-122"/>
            </a:endParaRPr>
          </a:p>
          <a:p>
            <a:pPr eaLnBrk="0" hangingPunct="0">
              <a:buFont typeface="Arial" charset="0"/>
              <a:buNone/>
            </a:pPr>
            <a:endParaRPr lang="en-US" altLang="zh-CN" sz="2800" b="1" dirty="0" smtClean="0">
              <a:latin typeface="微软雅黑" pitchFamily="34" charset="-122"/>
              <a:ea typeface="微软雅黑" pitchFamily="34" charset="-122"/>
            </a:endParaRPr>
          </a:p>
          <a:p>
            <a:pPr eaLnBrk="0" hangingPunct="0">
              <a:buFont typeface="Arial" charset="0"/>
              <a:buNone/>
            </a:pPr>
            <a:r>
              <a:rPr lang="zh-CN" altLang="en-US" sz="2800" b="1" dirty="0" smtClean="0">
                <a:latin typeface="微软雅黑" pitchFamily="34" charset="-122"/>
                <a:ea typeface="微软雅黑" pitchFamily="34" charset="-122"/>
              </a:rPr>
              <a:t>软件工程与解决方法将会贯彻整个实训过程。</a:t>
            </a:r>
            <a:endParaRPr lang="zh-CN" altLang="en-US" sz="2800" b="1" dirty="0">
              <a:latin typeface="微软雅黑" pitchFamily="34" charset="-122"/>
              <a:ea typeface="微软雅黑" pitchFamily="34" charset="-122"/>
            </a:endParaRPr>
          </a:p>
        </p:txBody>
      </p:sp>
      <p:sp>
        <p:nvSpPr>
          <p:cNvPr id="17411" name="矩形 4"/>
          <p:cNvSpPr>
            <a:spLocks noChangeArrowheads="1"/>
          </p:cNvSpPr>
          <p:nvPr/>
        </p:nvSpPr>
        <p:spPr bwMode="auto">
          <a:xfrm>
            <a:off x="7533780" y="116632"/>
            <a:ext cx="4536504" cy="696954"/>
          </a:xfrm>
          <a:prstGeom prst="rect">
            <a:avLst/>
          </a:prstGeom>
          <a:noFill/>
          <a:ln w="9525">
            <a:noFill/>
            <a:miter lim="800000"/>
            <a:headEnd/>
            <a:tailEnd/>
          </a:ln>
        </p:spPr>
        <p:txBody>
          <a:bodyPr wrap="square" lIns="80614" tIns="40307" rIns="80614" bIns="40307">
            <a:spAutoFit/>
          </a:bodyPr>
          <a:lstStyle/>
          <a:p>
            <a:pPr eaLnBrk="0" hangingPunct="0">
              <a:buFont typeface="Arial" charset="0"/>
              <a:buNone/>
            </a:pPr>
            <a:r>
              <a:rPr lang="zh-CN" altLang="en-US" sz="4000" b="1" dirty="0" smtClean="0">
                <a:latin typeface="微软雅黑" pitchFamily="34" charset="-122"/>
                <a:ea typeface="微软雅黑" pitchFamily="34" charset="-122"/>
              </a:rPr>
              <a:t>现代项目管理理念</a:t>
            </a:r>
            <a:endParaRPr lang="en-US" altLang="zh-CN" sz="4000" b="1" dirty="0">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4294967295"/>
          </p:nvPr>
        </p:nvSpPr>
        <p:spPr>
          <a:xfrm>
            <a:off x="8734725" y="6356048"/>
            <a:ext cx="2842614" cy="365881"/>
          </a:xfrm>
          <a:prstGeom prst="rect">
            <a:avLst/>
          </a:prstGeom>
          <a:noFill/>
        </p:spPr>
        <p:txBody>
          <a:bodyPr lIns="80614" tIns="40307" rIns="80614" bIns="40307"/>
          <a:lstStyle/>
          <a:p>
            <a:pPr>
              <a:buFont typeface="Arial" charset="0"/>
              <a:buNone/>
            </a:pPr>
            <a:fld id="{4F710A03-CE92-4A90-80E8-586E2251276E}" type="slidenum">
              <a:rPr lang="zh-CN" altLang="en-US" smtClean="0"/>
              <a:pPr>
                <a:buFont typeface="Arial" charset="0"/>
                <a:buNone/>
              </a:pPr>
              <a:t>26</a:t>
            </a:fld>
            <a:endParaRPr lang="zh-CN" altLang="en-US" smtClean="0">
              <a:solidFill>
                <a:schemeClr val="tx1"/>
              </a:solidFill>
              <a:ea typeface="宋体" charset="-122"/>
            </a:endParaRPr>
          </a:p>
        </p:txBody>
      </p:sp>
      <p:sp>
        <p:nvSpPr>
          <p:cNvPr id="28676" name="矩形 8"/>
          <p:cNvSpPr>
            <a:spLocks noChangeArrowheads="1"/>
          </p:cNvSpPr>
          <p:nvPr/>
        </p:nvSpPr>
        <p:spPr bwMode="auto">
          <a:xfrm>
            <a:off x="3933379" y="1451429"/>
            <a:ext cx="7704855" cy="4236385"/>
          </a:xfrm>
          <a:prstGeom prst="rect">
            <a:avLst/>
          </a:prstGeom>
          <a:noFill/>
          <a:ln w="9525">
            <a:noFill/>
            <a:miter lim="800000"/>
            <a:headEnd/>
            <a:tailEnd/>
          </a:ln>
        </p:spPr>
        <p:txBody>
          <a:bodyPr wrap="square" lIns="80614" tIns="40307" rIns="80614" bIns="40307">
            <a:spAutoFit/>
          </a:bodyPr>
          <a:lstStyle/>
          <a:p>
            <a:pPr indent="403068" eaLnBrk="0" hangingPunct="0">
              <a:lnSpc>
                <a:spcPct val="150000"/>
              </a:lnSpc>
            </a:pPr>
            <a:r>
              <a:rPr lang="zh-CN" altLang="en-US" dirty="0">
                <a:latin typeface="微软雅黑" pitchFamily="34" charset="-122"/>
                <a:ea typeface="微软雅黑" pitchFamily="34" charset="-122"/>
              </a:rPr>
              <a:t>是一种应对快速变化的需求的一种软件开发能力。它们的具体名称、理念、过程、术语都不尽相同，相对于</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非敏捷</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更强调程序员团队与业务专家之间的紧密协作、面对面的沟通（认为比书面的文档更有效）、频繁交付新的软件版本、紧凑而自我组织型的团队、能够很好地适应需求变化的代码编写和团队组织方法，也更注重做为软件开发中人的作用。</a:t>
            </a:r>
            <a:endParaRPr lang="en-US" altLang="zh-CN" dirty="0">
              <a:latin typeface="微软雅黑" pitchFamily="34" charset="-122"/>
              <a:ea typeface="微软雅黑" pitchFamily="34" charset="-122"/>
            </a:endParaRPr>
          </a:p>
          <a:p>
            <a:pPr indent="403068" eaLnBrk="0" hangingPunct="0">
              <a:lnSpc>
                <a:spcPct val="150000"/>
              </a:lnSpc>
            </a:pPr>
            <a:r>
              <a:rPr lang="zh-CN" altLang="en-US" dirty="0">
                <a:latin typeface="微软雅黑" pitchFamily="34" charset="-122"/>
                <a:ea typeface="微软雅黑" pitchFamily="34" charset="-122"/>
              </a:rPr>
              <a:t>简单的说，敏捷开发是一种以用户的需求进化为核心、迭代、循序渐进的开发方法。在敏捷开发中，软件项目的构建被切分成多个子项目，各个子项目的成果都经过测试，具备集成和可运行的特征。换言之，就是把一个大项目分为多个相互联系，但也可独立运行的小项目，并分别完成，在此过程中软件一直处于可使用状态。</a:t>
            </a:r>
          </a:p>
        </p:txBody>
      </p:sp>
      <p:sp>
        <p:nvSpPr>
          <p:cNvPr id="28677" name="TextBox 9"/>
          <p:cNvSpPr txBox="1">
            <a:spLocks noChangeArrowheads="1"/>
          </p:cNvSpPr>
          <p:nvPr/>
        </p:nvSpPr>
        <p:spPr bwMode="auto">
          <a:xfrm>
            <a:off x="332979" y="2636912"/>
            <a:ext cx="3229511" cy="620010"/>
          </a:xfrm>
          <a:prstGeom prst="rect">
            <a:avLst/>
          </a:prstGeom>
          <a:noFill/>
          <a:ln w="9525">
            <a:noFill/>
            <a:miter lim="800000"/>
            <a:headEnd/>
            <a:tailEnd/>
          </a:ln>
        </p:spPr>
        <p:txBody>
          <a:bodyPr lIns="80614" tIns="40307" rIns="80614" bIns="40307">
            <a:spAutoFit/>
          </a:bodyPr>
          <a:lstStyle/>
          <a:p>
            <a:pPr eaLnBrk="0" hangingPunct="0">
              <a:buFont typeface="Arial" charset="0"/>
              <a:buNone/>
            </a:pPr>
            <a:r>
              <a:rPr lang="zh-CN" altLang="en-US" sz="3500" b="1" dirty="0">
                <a:solidFill>
                  <a:srgbClr val="C00000"/>
                </a:solidFill>
                <a:latin typeface="微软雅黑" pitchFamily="34" charset="-122"/>
                <a:ea typeface="微软雅黑" pitchFamily="34" charset="-122"/>
              </a:rPr>
              <a:t>敏捷式</a:t>
            </a:r>
            <a:r>
              <a:rPr lang="zh-CN" altLang="en-US" sz="3500" b="1" dirty="0" smtClean="0">
                <a:solidFill>
                  <a:srgbClr val="C00000"/>
                </a:solidFill>
                <a:latin typeface="微软雅黑" pitchFamily="34" charset="-122"/>
                <a:ea typeface="微软雅黑" pitchFamily="34" charset="-122"/>
              </a:rPr>
              <a:t>开发</a:t>
            </a:r>
            <a:endParaRPr lang="en-US" altLang="zh-CN" sz="3500" b="1" dirty="0" smtClean="0">
              <a:solidFill>
                <a:srgbClr val="C00000"/>
              </a:solidFill>
              <a:latin typeface="微软雅黑" pitchFamily="34" charset="-122"/>
              <a:ea typeface="微软雅黑" pitchFamily="34" charset="-122"/>
            </a:endParaRPr>
          </a:p>
        </p:txBody>
      </p:sp>
      <p:sp>
        <p:nvSpPr>
          <p:cNvPr id="6" name="矩形 6"/>
          <p:cNvSpPr>
            <a:spLocks noChangeArrowheads="1"/>
          </p:cNvSpPr>
          <p:nvPr/>
        </p:nvSpPr>
        <p:spPr bwMode="auto">
          <a:xfrm>
            <a:off x="6569646" y="188640"/>
            <a:ext cx="5428629" cy="696954"/>
          </a:xfrm>
          <a:prstGeom prst="rect">
            <a:avLst/>
          </a:prstGeom>
          <a:noFill/>
          <a:ln w="9525">
            <a:noFill/>
            <a:miter lim="800000"/>
            <a:headEnd/>
            <a:tailEnd/>
          </a:ln>
        </p:spPr>
        <p:txBody>
          <a:bodyPr wrap="square" lIns="80614" tIns="40307" rIns="80614" bIns="40307">
            <a:spAutoFit/>
          </a:bodyPr>
          <a:lstStyle/>
          <a:p>
            <a:pPr algn="r" eaLnBrk="0" hangingPunct="0">
              <a:buFont typeface="Arial" charset="0"/>
              <a:buNone/>
            </a:pPr>
            <a:r>
              <a:rPr lang="zh-CN" altLang="en-US" sz="4000" b="1" dirty="0" smtClean="0">
                <a:latin typeface="微软雅黑" pitchFamily="34" charset="-122"/>
                <a:ea typeface="微软雅黑" pitchFamily="34" charset="-122"/>
              </a:rPr>
              <a:t>敏捷式开发模型</a:t>
            </a:r>
            <a:endParaRPr lang="en-US" altLang="zh-CN" sz="4000" b="1" dirty="0">
              <a:latin typeface="微软雅黑" pitchFamily="34" charset="-122"/>
              <a:ea typeface="微软雅黑" pitchFamily="34" charset="-122"/>
            </a:endParaRPr>
          </a:p>
        </p:txBody>
      </p:sp>
      <p:sp>
        <p:nvSpPr>
          <p:cNvPr id="7" name="TextBox 7"/>
          <p:cNvSpPr txBox="1">
            <a:spLocks noChangeArrowheads="1"/>
          </p:cNvSpPr>
          <p:nvPr/>
        </p:nvSpPr>
        <p:spPr bwMode="auto">
          <a:xfrm>
            <a:off x="404987" y="3573016"/>
            <a:ext cx="2897624" cy="1097064"/>
          </a:xfrm>
          <a:prstGeom prst="rect">
            <a:avLst/>
          </a:prstGeom>
          <a:noFill/>
          <a:ln w="9525">
            <a:noFill/>
            <a:miter lim="800000"/>
            <a:headEnd/>
            <a:tailEnd/>
          </a:ln>
        </p:spPr>
        <p:txBody>
          <a:bodyPr wrap="square" lIns="80614" tIns="40307" rIns="80614" bIns="40307">
            <a:spAutoFit/>
          </a:bodyPr>
          <a:lstStyle/>
          <a:p>
            <a:pPr eaLnBrk="0" hangingPunct="0">
              <a:buFont typeface="Arial" charset="0"/>
              <a:buNone/>
            </a:pPr>
            <a:r>
              <a:rPr lang="zh-CN" altLang="en-US" sz="2200" dirty="0" smtClean="0">
                <a:latin typeface="微软雅黑" pitchFamily="34" charset="-122"/>
                <a:ea typeface="微软雅黑" pitchFamily="34" charset="-122"/>
              </a:rPr>
              <a:t>它是</a:t>
            </a:r>
            <a:endParaRPr lang="en-US" altLang="zh-CN" sz="2200" dirty="0" smtClean="0">
              <a:latin typeface="微软雅黑" pitchFamily="34" charset="-122"/>
              <a:ea typeface="微软雅黑" pitchFamily="34" charset="-122"/>
            </a:endParaRPr>
          </a:p>
          <a:p>
            <a:pPr eaLnBrk="0" hangingPunct="0">
              <a:buFont typeface="Arial" charset="0"/>
              <a:buNone/>
            </a:pPr>
            <a:r>
              <a:rPr lang="zh-CN" altLang="en-US" sz="2200" dirty="0" smtClean="0">
                <a:latin typeface="微软雅黑" pitchFamily="34" charset="-122"/>
                <a:ea typeface="微软雅黑" pitchFamily="34" charset="-122"/>
              </a:rPr>
              <a:t>增量模型，螺旋模型</a:t>
            </a:r>
            <a:endParaRPr lang="en-US" altLang="zh-CN" sz="2200" dirty="0" smtClean="0">
              <a:latin typeface="微软雅黑" pitchFamily="34" charset="-122"/>
              <a:ea typeface="微软雅黑" pitchFamily="34" charset="-122"/>
            </a:endParaRPr>
          </a:p>
          <a:p>
            <a:pPr eaLnBrk="0" hangingPunct="0">
              <a:buFont typeface="Arial" charset="0"/>
              <a:buNone/>
            </a:pPr>
            <a:r>
              <a:rPr lang="zh-CN" altLang="en-US" sz="2200" dirty="0" smtClean="0">
                <a:latin typeface="微软雅黑" pitchFamily="34" charset="-122"/>
                <a:ea typeface="微软雅黑" pitchFamily="34" charset="-122"/>
              </a:rPr>
              <a:t>的方法与实现手段</a:t>
            </a:r>
            <a:endParaRPr lang="en-US" altLang="zh-CN" sz="2200" dirty="0" smtClean="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增量模型概述</a:t>
            </a:r>
            <a:endParaRPr lang="zh-CN" altLang="en-US" dirty="0"/>
          </a:p>
        </p:txBody>
      </p:sp>
      <p:sp>
        <p:nvSpPr>
          <p:cNvPr id="79" name="TextBox 78"/>
          <p:cNvSpPr txBox="1"/>
          <p:nvPr/>
        </p:nvSpPr>
        <p:spPr>
          <a:xfrm>
            <a:off x="1269083" y="1412776"/>
            <a:ext cx="9983828" cy="923330"/>
          </a:xfrm>
          <a:prstGeom prst="rect">
            <a:avLst/>
          </a:prstGeom>
          <a:noFill/>
        </p:spPr>
        <p:txBody>
          <a:bodyPr wrap="square" rtlCol="0">
            <a:spAutoFit/>
          </a:bodyPr>
          <a:lstStyle/>
          <a:p>
            <a:pPr algn="l"/>
            <a:r>
              <a:rPr lang="zh-CN" altLang="en-US" dirty="0" smtClean="0">
                <a:latin typeface="微软雅黑" pitchFamily="34" charset="-122"/>
                <a:ea typeface="微软雅黑" pitchFamily="34" charset="-122"/>
              </a:rPr>
              <a:t>先快速分析并构造小的原型系统，满足用户部分要求后，在开发过程中，再逐步确定其他需求。</a:t>
            </a:r>
            <a:endParaRPr lang="en-US" altLang="zh-CN" dirty="0" smtClean="0">
              <a:latin typeface="微软雅黑" pitchFamily="34" charset="-122"/>
              <a:ea typeface="微软雅黑" pitchFamily="34" charset="-122"/>
            </a:endParaRPr>
          </a:p>
          <a:p>
            <a:pPr algn="l"/>
            <a:endParaRPr lang="en-US" altLang="zh-CN" dirty="0" smtClean="0">
              <a:latin typeface="微软雅黑" pitchFamily="34" charset="-122"/>
              <a:ea typeface="微软雅黑" pitchFamily="34" charset="-122"/>
            </a:endParaRPr>
          </a:p>
          <a:p>
            <a:pPr algn="l"/>
            <a:r>
              <a:rPr lang="zh-CN" altLang="en-US" b="1" dirty="0" smtClean="0">
                <a:solidFill>
                  <a:srgbClr val="FF0000"/>
                </a:solidFill>
                <a:latin typeface="微软雅黑" pitchFamily="34" charset="-122"/>
                <a:ea typeface="微软雅黑" pitchFamily="34" charset="-122"/>
              </a:rPr>
              <a:t>实战中：一般先会对整个系统做需求整体规划，并区分需求重要度（用户定性与定量分析）</a:t>
            </a:r>
            <a:endParaRPr lang="zh-CN" altLang="en-US" b="1" dirty="0">
              <a:solidFill>
                <a:srgbClr val="FF0000"/>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cstate="print"/>
          <a:srcRect/>
          <a:stretch>
            <a:fillRect/>
          </a:stretch>
        </p:blipFill>
        <p:spPr bwMode="auto">
          <a:xfrm>
            <a:off x="2421211" y="2708920"/>
            <a:ext cx="7482015" cy="245509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螺旋模型概述</a:t>
            </a:r>
            <a:endParaRPr lang="zh-CN" altLang="en-US" dirty="0"/>
          </a:p>
        </p:txBody>
      </p:sp>
      <p:sp>
        <p:nvSpPr>
          <p:cNvPr id="7" name="TextBox 6"/>
          <p:cNvSpPr txBox="1"/>
          <p:nvPr/>
        </p:nvSpPr>
        <p:spPr>
          <a:xfrm>
            <a:off x="7245747" y="1916832"/>
            <a:ext cx="3793026" cy="830997"/>
          </a:xfrm>
          <a:prstGeom prst="rect">
            <a:avLst/>
          </a:prstGeom>
          <a:noFill/>
        </p:spPr>
        <p:txBody>
          <a:bodyPr wrap="none" rtlCol="0">
            <a:spAutoFit/>
          </a:bodyPr>
          <a:lstStyle/>
          <a:p>
            <a:pPr algn="l"/>
            <a:r>
              <a:rPr lang="zh-CN" altLang="en-US" sz="1600" dirty="0" smtClean="0">
                <a:latin typeface="微软雅黑" pitchFamily="34" charset="-122"/>
                <a:ea typeface="微软雅黑" pitchFamily="34" charset="-122"/>
              </a:rPr>
              <a:t>特点：</a:t>
            </a:r>
            <a:endParaRPr lang="en-US" altLang="zh-CN" sz="1600" dirty="0" smtClean="0">
              <a:latin typeface="微软雅黑" pitchFamily="34" charset="-122"/>
              <a:ea typeface="微软雅黑" pitchFamily="34" charset="-122"/>
            </a:endParaRPr>
          </a:p>
          <a:p>
            <a:pPr algn="l"/>
            <a:r>
              <a:rPr lang="en-US" altLang="zh-CN" sz="1600" dirty="0" smtClean="0">
                <a:latin typeface="微软雅黑" pitchFamily="34" charset="-122"/>
                <a:ea typeface="微软雅黑" pitchFamily="34" charset="-122"/>
              </a:rPr>
              <a:t>1</a:t>
            </a:r>
            <a:r>
              <a:rPr lang="zh-CN" altLang="en-US" sz="1600" dirty="0" smtClean="0">
                <a:latin typeface="微软雅黑" pitchFamily="34" charset="-122"/>
                <a:ea typeface="微软雅黑" pitchFamily="34" charset="-122"/>
              </a:rPr>
              <a:t>、综合了瀑布模型与增量模型的有点。</a:t>
            </a:r>
            <a:endParaRPr lang="en-US" altLang="zh-CN" sz="1600" dirty="0" smtClean="0">
              <a:latin typeface="微软雅黑" pitchFamily="34" charset="-122"/>
              <a:ea typeface="微软雅黑" pitchFamily="34" charset="-122"/>
            </a:endParaRPr>
          </a:p>
          <a:p>
            <a:pPr algn="l"/>
            <a:r>
              <a:rPr lang="en-US" altLang="zh-CN" sz="1600" dirty="0" smtClean="0">
                <a:latin typeface="微软雅黑" pitchFamily="34" charset="-122"/>
                <a:ea typeface="微软雅黑" pitchFamily="34" charset="-122"/>
              </a:rPr>
              <a:t>2</a:t>
            </a:r>
            <a:r>
              <a:rPr lang="zh-CN" altLang="en-US" sz="1600" dirty="0" smtClean="0">
                <a:latin typeface="微软雅黑" pitchFamily="34" charset="-122"/>
                <a:ea typeface="微软雅黑" pitchFamily="34" charset="-122"/>
              </a:rPr>
              <a:t>、加入了风险分析。</a:t>
            </a:r>
            <a:endParaRPr lang="en-US" altLang="zh-CN" sz="1600" dirty="0" smtClean="0">
              <a:latin typeface="微软雅黑" pitchFamily="34" charset="-122"/>
              <a:ea typeface="微软雅黑" pitchFamily="34" charset="-122"/>
            </a:endParaRPr>
          </a:p>
        </p:txBody>
      </p:sp>
      <p:pic>
        <p:nvPicPr>
          <p:cNvPr id="1030" name="Picture 6"/>
          <p:cNvPicPr>
            <a:picLocks noChangeAspect="1" noChangeArrowheads="1"/>
          </p:cNvPicPr>
          <p:nvPr/>
        </p:nvPicPr>
        <p:blipFill>
          <a:blip r:embed="rId2" cstate="print"/>
          <a:srcRect/>
          <a:stretch>
            <a:fillRect/>
          </a:stretch>
        </p:blipFill>
        <p:spPr bwMode="auto">
          <a:xfrm>
            <a:off x="837035" y="1916832"/>
            <a:ext cx="6279472" cy="3888432"/>
          </a:xfrm>
          <a:prstGeom prst="rect">
            <a:avLst/>
          </a:prstGeom>
          <a:noFill/>
          <a:ln w="9525">
            <a:solidFill>
              <a:schemeClr val="tx1"/>
            </a:solidFill>
            <a:miter lim="800000"/>
            <a:headEnd/>
            <a:tailEnd/>
          </a:ln>
        </p:spPr>
      </p:pic>
      <p:sp>
        <p:nvSpPr>
          <p:cNvPr id="9" name="TextBox 8"/>
          <p:cNvSpPr txBox="1"/>
          <p:nvPr/>
        </p:nvSpPr>
        <p:spPr>
          <a:xfrm>
            <a:off x="981051" y="1196752"/>
            <a:ext cx="9983828" cy="646331"/>
          </a:xfrm>
          <a:prstGeom prst="rect">
            <a:avLst/>
          </a:prstGeom>
          <a:noFill/>
        </p:spPr>
        <p:txBody>
          <a:bodyPr wrap="square" rtlCol="0">
            <a:spAutoFit/>
          </a:bodyPr>
          <a:lstStyle/>
          <a:p>
            <a:pPr algn="l"/>
            <a:r>
              <a:rPr lang="zh-CN" altLang="en-US" dirty="0" smtClean="0">
                <a:latin typeface="微软雅黑" pitchFamily="34" charset="-122"/>
                <a:ea typeface="微软雅黑" pitchFamily="34" charset="-122"/>
              </a:rPr>
              <a:t>结合瀑布模型与增量模型，并引入风险分析的一种综合模型。包含</a:t>
            </a:r>
            <a:r>
              <a:rPr lang="en-US" altLang="zh-CN" dirty="0" smtClean="0">
                <a:latin typeface="微软雅黑" pitchFamily="34" charset="-122"/>
                <a:ea typeface="微软雅黑" pitchFamily="34" charset="-122"/>
              </a:rPr>
              <a:t>4</a:t>
            </a:r>
            <a:r>
              <a:rPr lang="zh-CN" altLang="en-US" dirty="0" smtClean="0">
                <a:latin typeface="微软雅黑" pitchFamily="34" charset="-122"/>
                <a:ea typeface="微软雅黑" pitchFamily="34" charset="-122"/>
              </a:rPr>
              <a:t>个主要过程：计划、风险分析、开发实施工程、客户评估。</a:t>
            </a:r>
            <a:endParaRPr lang="zh-CN" altLang="en-US" dirty="0">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Box 4"/>
          <p:cNvSpPr txBox="1">
            <a:spLocks noChangeArrowheads="1"/>
          </p:cNvSpPr>
          <p:nvPr/>
        </p:nvSpPr>
        <p:spPr bwMode="auto">
          <a:xfrm>
            <a:off x="2277195" y="1412776"/>
            <a:ext cx="7920880" cy="5044298"/>
          </a:xfrm>
          <a:prstGeom prst="rect">
            <a:avLst/>
          </a:prstGeom>
          <a:noFill/>
          <a:ln w="9525">
            <a:noFill/>
            <a:miter lim="800000"/>
            <a:headEnd/>
            <a:tailEnd/>
          </a:ln>
        </p:spPr>
        <p:txBody>
          <a:bodyPr wrap="square" lIns="80614" tIns="40307" rIns="80614" bIns="40307">
            <a:spAutoFit/>
          </a:bodyPr>
          <a:lstStyle/>
          <a:p>
            <a:pPr eaLnBrk="0" hangingPunct="0">
              <a:buFont typeface="Arial" pitchFamily="34" charset="0"/>
              <a:buNone/>
            </a:pPr>
            <a:r>
              <a:rPr lang="zh-CN" altLang="en-US" sz="3500" b="1" dirty="0">
                <a:solidFill>
                  <a:srgbClr val="C00000"/>
                </a:solidFill>
                <a:latin typeface="微软雅黑" pitchFamily="34" charset="-122"/>
                <a:ea typeface="微软雅黑" pitchFamily="34" charset="-122"/>
              </a:rPr>
              <a:t>敏捷式</a:t>
            </a:r>
            <a:r>
              <a:rPr lang="zh-CN" altLang="en-US" sz="3500" b="1" dirty="0" smtClean="0">
                <a:solidFill>
                  <a:srgbClr val="C00000"/>
                </a:solidFill>
                <a:latin typeface="微软雅黑" pitchFamily="34" charset="-122"/>
                <a:ea typeface="微软雅黑" pitchFamily="34" charset="-122"/>
              </a:rPr>
              <a:t>开发</a:t>
            </a:r>
            <a:endParaRPr lang="en-US" altLang="zh-CN" sz="3500" b="1" dirty="0">
              <a:solidFill>
                <a:srgbClr val="C00000"/>
              </a:solidFill>
              <a:latin typeface="微软雅黑" pitchFamily="34" charset="-122"/>
              <a:ea typeface="微软雅黑" pitchFamily="34" charset="-122"/>
            </a:endParaRPr>
          </a:p>
          <a:p>
            <a:pPr eaLnBrk="0" hangingPunct="0">
              <a:buFont typeface="Arial" pitchFamily="34" charset="0"/>
              <a:buNone/>
            </a:pPr>
            <a:endParaRPr lang="en-US" altLang="zh-CN" sz="2500" b="1" dirty="0">
              <a:latin typeface="微软雅黑" pitchFamily="34" charset="-122"/>
              <a:ea typeface="微软雅黑" pitchFamily="34" charset="-122"/>
            </a:endParaRPr>
          </a:p>
          <a:p>
            <a:pPr eaLnBrk="0" hangingPunct="0">
              <a:lnSpc>
                <a:spcPct val="150000"/>
              </a:lnSpc>
              <a:buFont typeface="Arial" pitchFamily="34" charset="0"/>
              <a:buNone/>
            </a:pPr>
            <a:r>
              <a:rPr lang="zh-CN" altLang="en-US" sz="2500" dirty="0" smtClean="0">
                <a:latin typeface="微软雅黑" pitchFamily="34" charset="-122"/>
                <a:ea typeface="微软雅黑" pitchFamily="34" charset="-122"/>
              </a:rPr>
              <a:t>缺点</a:t>
            </a:r>
            <a:r>
              <a:rPr lang="zh-CN" altLang="en-US" sz="2500" dirty="0">
                <a:latin typeface="微软雅黑" pitchFamily="34" charset="-122"/>
                <a:ea typeface="微软雅黑" pitchFamily="34" charset="-122"/>
              </a:rPr>
              <a:t>：</a:t>
            </a:r>
            <a:endParaRPr lang="en-US" altLang="zh-CN" sz="2500" dirty="0">
              <a:latin typeface="微软雅黑" pitchFamily="34" charset="-122"/>
              <a:ea typeface="微软雅黑" pitchFamily="34" charset="-122"/>
            </a:endParaRPr>
          </a:p>
          <a:p>
            <a:pPr eaLnBrk="0" hangingPunct="0">
              <a:lnSpc>
                <a:spcPct val="150000"/>
              </a:lnSpc>
              <a:buFont typeface="Arial" pitchFamily="34" charset="0"/>
              <a:buNone/>
            </a:pPr>
            <a:r>
              <a:rPr lang="en-US" altLang="zh-CN" sz="2500" dirty="0">
                <a:latin typeface="微软雅黑" pitchFamily="34" charset="-122"/>
                <a:ea typeface="微软雅黑" pitchFamily="34" charset="-122"/>
              </a:rPr>
              <a:t>1</a:t>
            </a:r>
            <a:r>
              <a:rPr lang="zh-CN" altLang="en-US" sz="2500" dirty="0">
                <a:latin typeface="微软雅黑" pitchFamily="34" charset="-122"/>
                <a:ea typeface="微软雅黑" pitchFamily="34" charset="-122"/>
              </a:rPr>
              <a:t>、没有考虑全局需求。</a:t>
            </a:r>
            <a:endParaRPr lang="en-US" altLang="zh-CN" sz="2500" dirty="0">
              <a:latin typeface="微软雅黑" pitchFamily="34" charset="-122"/>
              <a:ea typeface="微软雅黑" pitchFamily="34" charset="-122"/>
            </a:endParaRPr>
          </a:p>
          <a:p>
            <a:pPr eaLnBrk="0" hangingPunct="0">
              <a:lnSpc>
                <a:spcPct val="150000"/>
              </a:lnSpc>
              <a:buFont typeface="Arial" pitchFamily="34" charset="0"/>
              <a:buNone/>
            </a:pPr>
            <a:r>
              <a:rPr lang="en-US" altLang="zh-CN" sz="2500" dirty="0">
                <a:latin typeface="微软雅黑" pitchFamily="34" charset="-122"/>
                <a:ea typeface="微软雅黑" pitchFamily="34" charset="-122"/>
              </a:rPr>
              <a:t>2</a:t>
            </a:r>
            <a:r>
              <a:rPr lang="zh-CN" altLang="en-US" sz="2500" dirty="0">
                <a:latin typeface="微软雅黑" pitchFamily="34" charset="-122"/>
                <a:ea typeface="微软雅黑" pitchFamily="34" charset="-122"/>
              </a:rPr>
              <a:t>、对</a:t>
            </a:r>
            <a:r>
              <a:rPr lang="en-US" altLang="zh-CN" sz="2500" dirty="0">
                <a:latin typeface="微软雅黑" pitchFamily="34" charset="-122"/>
                <a:ea typeface="微软雅黑" pitchFamily="34" charset="-122"/>
              </a:rPr>
              <a:t>PO</a:t>
            </a:r>
            <a:r>
              <a:rPr lang="zh-CN" altLang="en-US" sz="2500" dirty="0">
                <a:latin typeface="微软雅黑" pitchFamily="34" charset="-122"/>
                <a:ea typeface="微软雅黑" pitchFamily="34" charset="-122"/>
              </a:rPr>
              <a:t>依赖比较强</a:t>
            </a:r>
            <a:endParaRPr lang="en-US" altLang="zh-CN" sz="2500" dirty="0">
              <a:latin typeface="微软雅黑" pitchFamily="34" charset="-122"/>
              <a:ea typeface="微软雅黑" pitchFamily="34" charset="-122"/>
            </a:endParaRPr>
          </a:p>
          <a:p>
            <a:pPr eaLnBrk="0" hangingPunct="0">
              <a:lnSpc>
                <a:spcPct val="150000"/>
              </a:lnSpc>
              <a:buFont typeface="Arial" pitchFamily="34" charset="0"/>
              <a:buNone/>
            </a:pPr>
            <a:r>
              <a:rPr lang="zh-CN" altLang="en-US" sz="2500" dirty="0">
                <a:latin typeface="微软雅黑" pitchFamily="34" charset="-122"/>
                <a:ea typeface="微软雅黑" pitchFamily="34" charset="-122"/>
              </a:rPr>
              <a:t>优点：</a:t>
            </a:r>
            <a:endParaRPr lang="en-US" altLang="zh-CN" sz="2500" dirty="0">
              <a:latin typeface="微软雅黑" pitchFamily="34" charset="-122"/>
              <a:ea typeface="微软雅黑" pitchFamily="34" charset="-122"/>
            </a:endParaRPr>
          </a:p>
          <a:p>
            <a:pPr eaLnBrk="0" hangingPunct="0">
              <a:lnSpc>
                <a:spcPct val="150000"/>
              </a:lnSpc>
              <a:buFont typeface="Arial" pitchFamily="34" charset="0"/>
              <a:buNone/>
            </a:pPr>
            <a:r>
              <a:rPr lang="en-US" altLang="zh-CN" sz="2500" dirty="0">
                <a:latin typeface="微软雅黑" pitchFamily="34" charset="-122"/>
                <a:ea typeface="微软雅黑" pitchFamily="34" charset="-122"/>
              </a:rPr>
              <a:t>1</a:t>
            </a:r>
            <a:r>
              <a:rPr lang="zh-CN" altLang="en-US" sz="2500" dirty="0">
                <a:latin typeface="微软雅黑" pitchFamily="34" charset="-122"/>
                <a:ea typeface="微软雅黑" pitchFamily="34" charset="-122"/>
              </a:rPr>
              <a:t>、上手快</a:t>
            </a:r>
            <a:endParaRPr lang="en-US" altLang="zh-CN" sz="2500" dirty="0">
              <a:latin typeface="微软雅黑" pitchFamily="34" charset="-122"/>
              <a:ea typeface="微软雅黑" pitchFamily="34" charset="-122"/>
            </a:endParaRPr>
          </a:p>
          <a:p>
            <a:pPr eaLnBrk="0" hangingPunct="0">
              <a:lnSpc>
                <a:spcPct val="150000"/>
              </a:lnSpc>
              <a:buFont typeface="Arial" pitchFamily="34" charset="0"/>
              <a:buNone/>
            </a:pPr>
            <a:r>
              <a:rPr lang="en-US" altLang="zh-CN" sz="2500" dirty="0">
                <a:latin typeface="微软雅黑" pitchFamily="34" charset="-122"/>
                <a:ea typeface="微软雅黑" pitchFamily="34" charset="-122"/>
              </a:rPr>
              <a:t>2</a:t>
            </a:r>
            <a:r>
              <a:rPr lang="zh-CN" altLang="en-US" sz="2500" dirty="0">
                <a:latin typeface="微软雅黑" pitchFamily="34" charset="-122"/>
                <a:ea typeface="微软雅黑" pitchFamily="34" charset="-122"/>
              </a:rPr>
              <a:t>、项目进度容易把控</a:t>
            </a:r>
            <a:endParaRPr lang="en-US" altLang="zh-CN" sz="2500" dirty="0">
              <a:latin typeface="微软雅黑" pitchFamily="34" charset="-122"/>
              <a:ea typeface="微软雅黑" pitchFamily="34" charset="-122"/>
            </a:endParaRPr>
          </a:p>
          <a:p>
            <a:pPr eaLnBrk="0" hangingPunct="0">
              <a:lnSpc>
                <a:spcPct val="150000"/>
              </a:lnSpc>
              <a:buFont typeface="Arial" pitchFamily="34" charset="0"/>
              <a:buNone/>
            </a:pPr>
            <a:r>
              <a:rPr lang="en-US" altLang="zh-CN" sz="2500" dirty="0">
                <a:latin typeface="微软雅黑" pitchFamily="34" charset="-122"/>
                <a:ea typeface="微软雅黑" pitchFamily="34" charset="-122"/>
              </a:rPr>
              <a:t>3</a:t>
            </a:r>
            <a:r>
              <a:rPr lang="zh-CN" altLang="en-US" sz="2500" dirty="0">
                <a:latin typeface="微软雅黑" pitchFamily="34" charset="-122"/>
                <a:ea typeface="微软雅黑" pitchFamily="34" charset="-122"/>
              </a:rPr>
              <a:t>、容易控制项目成本</a:t>
            </a:r>
            <a:endParaRPr lang="zh-CN" altLang="en-US" sz="3500" dirty="0">
              <a:latin typeface="微软雅黑" pitchFamily="34" charset="-122"/>
              <a:ea typeface="微软雅黑" pitchFamily="34" charset="-122"/>
            </a:endParaRPr>
          </a:p>
        </p:txBody>
      </p:sp>
      <p:sp>
        <p:nvSpPr>
          <p:cNvPr id="4" name="矩形 6"/>
          <p:cNvSpPr>
            <a:spLocks noChangeArrowheads="1"/>
          </p:cNvSpPr>
          <p:nvPr/>
        </p:nvSpPr>
        <p:spPr bwMode="auto">
          <a:xfrm>
            <a:off x="6569646" y="188640"/>
            <a:ext cx="5428629" cy="696954"/>
          </a:xfrm>
          <a:prstGeom prst="rect">
            <a:avLst/>
          </a:prstGeom>
          <a:noFill/>
          <a:ln w="9525">
            <a:noFill/>
            <a:miter lim="800000"/>
            <a:headEnd/>
            <a:tailEnd/>
          </a:ln>
        </p:spPr>
        <p:txBody>
          <a:bodyPr wrap="square" lIns="80614" tIns="40307" rIns="80614" bIns="40307">
            <a:spAutoFit/>
          </a:bodyPr>
          <a:lstStyle/>
          <a:p>
            <a:pPr algn="r" eaLnBrk="0" hangingPunct="0">
              <a:buFont typeface="Arial" charset="0"/>
              <a:buNone/>
            </a:pPr>
            <a:r>
              <a:rPr lang="zh-CN" altLang="en-US" sz="4000" b="1" dirty="0" smtClean="0">
                <a:latin typeface="微软雅黑" pitchFamily="34" charset="-122"/>
                <a:ea typeface="微软雅黑" pitchFamily="34" charset="-122"/>
              </a:rPr>
              <a:t>敏捷式开发模型</a:t>
            </a:r>
            <a:endParaRPr lang="en-US" altLang="zh-CN" sz="4000" b="1"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2421211" y="3429000"/>
            <a:ext cx="7344256" cy="512288"/>
          </a:xfrm>
          <a:prstGeom prst="rect">
            <a:avLst/>
          </a:prstGeom>
          <a:noFill/>
          <a:ln w="9525">
            <a:noFill/>
            <a:miter lim="800000"/>
            <a:headEnd/>
            <a:tailEnd/>
          </a:ln>
        </p:spPr>
        <p:txBody>
          <a:bodyPr wrap="none" lIns="80614" tIns="40307" rIns="80614" bIns="40307">
            <a:spAutoFit/>
          </a:bodyPr>
          <a:lstStyle/>
          <a:p>
            <a:pPr eaLnBrk="0" hangingPunct="0">
              <a:buFont typeface="Arial" charset="0"/>
              <a:buNone/>
            </a:pPr>
            <a:r>
              <a:rPr lang="zh-CN" altLang="en-US" sz="2800" b="1" dirty="0" smtClean="0">
                <a:latin typeface="微软雅黑" pitchFamily="34" charset="-122"/>
                <a:ea typeface="微软雅黑" pitchFamily="34" charset="-122"/>
              </a:rPr>
              <a:t>简单、快捷、迭代、交互、协作、执行、验证</a:t>
            </a:r>
            <a:endParaRPr lang="zh-CN" altLang="en-US" sz="2800" b="1" dirty="0">
              <a:latin typeface="微软雅黑" pitchFamily="34" charset="-122"/>
              <a:ea typeface="微软雅黑" pitchFamily="34" charset="-122"/>
            </a:endParaRPr>
          </a:p>
        </p:txBody>
      </p:sp>
      <p:sp>
        <p:nvSpPr>
          <p:cNvPr id="17411" name="矩形 4"/>
          <p:cNvSpPr>
            <a:spLocks noChangeArrowheads="1"/>
          </p:cNvSpPr>
          <p:nvPr/>
        </p:nvSpPr>
        <p:spPr bwMode="auto">
          <a:xfrm>
            <a:off x="7533780" y="116632"/>
            <a:ext cx="4536504" cy="696954"/>
          </a:xfrm>
          <a:prstGeom prst="rect">
            <a:avLst/>
          </a:prstGeom>
          <a:noFill/>
          <a:ln w="9525">
            <a:noFill/>
            <a:miter lim="800000"/>
            <a:headEnd/>
            <a:tailEnd/>
          </a:ln>
        </p:spPr>
        <p:txBody>
          <a:bodyPr wrap="square" lIns="80614" tIns="40307" rIns="80614" bIns="40307">
            <a:spAutoFit/>
          </a:bodyPr>
          <a:lstStyle/>
          <a:p>
            <a:pPr eaLnBrk="0" hangingPunct="0">
              <a:buFont typeface="Arial" charset="0"/>
              <a:buNone/>
            </a:pPr>
            <a:r>
              <a:rPr lang="zh-CN" altLang="en-US" sz="4000" b="1" dirty="0" smtClean="0">
                <a:latin typeface="微软雅黑" pitchFamily="34" charset="-122"/>
                <a:ea typeface="微软雅黑" pitchFamily="34" charset="-122"/>
              </a:rPr>
              <a:t>现代项目管理理念</a:t>
            </a:r>
            <a:endParaRPr lang="en-US" altLang="zh-CN" sz="4000" b="1" dirty="0">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3000" r="-3000"/>
          </a:stretch>
        </a:blipFill>
        <a:effectLst/>
      </p:bgPr>
    </p:bg>
    <p:spTree>
      <p:nvGrpSpPr>
        <p:cNvPr id="1" name=""/>
        <p:cNvGrpSpPr/>
        <p:nvPr/>
      </p:nvGrpSpPr>
      <p:grpSpPr>
        <a:xfrm>
          <a:off x="0" y="0"/>
          <a:ext cx="0" cy="0"/>
          <a:chOff x="0" y="0"/>
          <a:chExt cx="0" cy="0"/>
        </a:xfrm>
      </p:grpSpPr>
      <p:pic>
        <p:nvPicPr>
          <p:cNvPr id="2" name="Picture 10"/>
          <p:cNvPicPr>
            <a:picLocks noChangeAspect="1"/>
          </p:cNvPicPr>
          <p:nvPr/>
        </p:nvPicPr>
        <p:blipFill>
          <a:blip r:embed="rId4" cstate="print"/>
          <a:srcRect/>
          <a:stretch>
            <a:fillRect/>
          </a:stretch>
        </p:blipFill>
        <p:spPr bwMode="black">
          <a:xfrm>
            <a:off x="3822700" y="2859088"/>
            <a:ext cx="4543425" cy="569912"/>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矩形 4"/>
          <p:cNvSpPr>
            <a:spLocks noChangeArrowheads="1"/>
          </p:cNvSpPr>
          <p:nvPr/>
        </p:nvSpPr>
        <p:spPr bwMode="auto">
          <a:xfrm>
            <a:off x="5517555" y="116632"/>
            <a:ext cx="6552729" cy="696954"/>
          </a:xfrm>
          <a:prstGeom prst="rect">
            <a:avLst/>
          </a:prstGeom>
          <a:noFill/>
          <a:ln w="9525">
            <a:noFill/>
            <a:miter lim="800000"/>
            <a:headEnd/>
            <a:tailEnd/>
          </a:ln>
        </p:spPr>
        <p:txBody>
          <a:bodyPr wrap="square" lIns="80614" tIns="40307" rIns="80614" bIns="40307">
            <a:spAutoFit/>
          </a:bodyPr>
          <a:lstStyle/>
          <a:p>
            <a:pPr eaLnBrk="0" hangingPunct="0">
              <a:buFont typeface="Arial" charset="0"/>
              <a:buNone/>
            </a:pPr>
            <a:r>
              <a:rPr lang="zh-CN" altLang="en-US" sz="4000" b="1" dirty="0" smtClean="0">
                <a:latin typeface="微软雅黑" pitchFamily="34" charset="-122"/>
                <a:ea typeface="微软雅黑" pitchFamily="34" charset="-122"/>
              </a:rPr>
              <a:t>理论性的软件项目管理理念</a:t>
            </a:r>
            <a:endParaRPr lang="en-US" altLang="zh-CN" sz="4000" b="1" dirty="0">
              <a:latin typeface="微软雅黑" pitchFamily="34" charset="-122"/>
              <a:ea typeface="微软雅黑" pitchFamily="34" charset="-122"/>
            </a:endParaRPr>
          </a:p>
        </p:txBody>
      </p:sp>
      <p:sp>
        <p:nvSpPr>
          <p:cNvPr id="4" name="Content Placeholder 2"/>
          <p:cNvSpPr txBox="1">
            <a:spLocks/>
          </p:cNvSpPr>
          <p:nvPr/>
        </p:nvSpPr>
        <p:spPr>
          <a:xfrm>
            <a:off x="116955" y="1340768"/>
            <a:ext cx="6048672" cy="4635661"/>
          </a:xfrm>
          <a:prstGeom prst="rect">
            <a:avLst/>
          </a:prstGeom>
          <a:ln>
            <a:solidFill>
              <a:schemeClr val="accent6">
                <a:lumMod val="75000"/>
              </a:schemeClr>
            </a:solidFill>
          </a:ln>
        </p:spPr>
        <p:txBody>
          <a:bodyPr/>
          <a:lstStyle/>
          <a:p>
            <a:pPr marL="342900" marR="0" lvl="0" indent="-342900" algn="l" defTabSz="914400" rtl="0" eaLnBrk="1" fontAlgn="auto" latinLnBrk="0" hangingPunct="1">
              <a:lnSpc>
                <a:spcPct val="100000"/>
              </a:lnSpc>
              <a:spcBef>
                <a:spcPct val="20000"/>
              </a:spcBef>
              <a:spcAft>
                <a:spcPts val="0"/>
              </a:spcAft>
              <a:buClrTx/>
              <a:buSzTx/>
              <a:buFontTx/>
              <a:buBlip>
                <a:blip r:embed="rId2"/>
              </a:buBlip>
              <a:tabLst/>
              <a:defRPr/>
            </a:pPr>
            <a:r>
              <a:rPr lang="zh-CN" altLang="en-US" dirty="0" smtClean="0">
                <a:latin typeface="微软雅黑" pitchFamily="34" charset="-122"/>
                <a:ea typeface="微软雅黑" pitchFamily="34" charset="-122"/>
              </a:rPr>
              <a:t>软件项目工程管理目标：</a:t>
            </a:r>
            <a:endParaRPr kumimoji="0" lang="en-US" altLang="zh-CN"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a:p>
            <a:pPr marL="800100" lvl="1" indent="-342900">
              <a:spcBef>
                <a:spcPct val="20000"/>
              </a:spcBef>
              <a:buFont typeface="Wingdings" pitchFamily="2" charset="2"/>
              <a:buChar char="Ø"/>
            </a:pPr>
            <a:r>
              <a:rPr lang="zh-CN" altLang="en-US" dirty="0" smtClean="0">
                <a:latin typeface="微软雅黑" pitchFamily="34" charset="-122"/>
                <a:ea typeface="微软雅黑" pitchFamily="34" charset="-122"/>
              </a:rPr>
              <a:t>在给定</a:t>
            </a:r>
            <a:r>
              <a:rPr kumimoji="0" lang="zh-CN" altLang="en-US"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成本、进度的前提下，开发出具有</a:t>
            </a:r>
            <a:r>
              <a:rPr kumimoji="0" lang="en-US" altLang="zh-CN"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a:t>
            </a:r>
          </a:p>
          <a:p>
            <a:pPr marL="1257300" lvl="2" indent="-342900">
              <a:spcBef>
                <a:spcPct val="20000"/>
              </a:spcBef>
              <a:buFont typeface="Wingdings" pitchFamily="2" charset="2"/>
              <a:buChar char="l"/>
            </a:pPr>
            <a:r>
              <a:rPr kumimoji="0" lang="zh-CN" altLang="en-US" i="0" u="none" strike="noStrike" kern="1200" cap="none" spc="0" normalizeH="0" baseline="0" noProof="0" dirty="0" smtClean="0">
                <a:ln>
                  <a:noFill/>
                </a:ln>
                <a:effectLst/>
                <a:uLnTx/>
                <a:uFillTx/>
                <a:latin typeface="微软雅黑" pitchFamily="34" charset="-122"/>
                <a:ea typeface="微软雅黑" pitchFamily="34" charset="-122"/>
              </a:rPr>
              <a:t>可修改性、有效性、可靠性、可理解性</a:t>
            </a:r>
            <a:endParaRPr kumimoji="0" lang="en-US" altLang="zh-CN" i="0" u="none" strike="noStrike" kern="1200" cap="none" spc="0" normalizeH="0" baseline="0" noProof="0" dirty="0" smtClean="0">
              <a:ln>
                <a:noFill/>
              </a:ln>
              <a:effectLst/>
              <a:uLnTx/>
              <a:uFillTx/>
              <a:latin typeface="微软雅黑" pitchFamily="34" charset="-122"/>
              <a:ea typeface="微软雅黑" pitchFamily="34" charset="-122"/>
            </a:endParaRPr>
          </a:p>
          <a:p>
            <a:pPr marL="1257300" lvl="2" indent="-342900">
              <a:spcBef>
                <a:spcPct val="20000"/>
              </a:spcBef>
              <a:buFont typeface="Wingdings" pitchFamily="2" charset="2"/>
              <a:buChar char="l"/>
            </a:pPr>
            <a:r>
              <a:rPr kumimoji="0" lang="zh-CN" altLang="en-US" i="0" u="none" strike="noStrike" kern="1200" cap="none" spc="0" normalizeH="0" baseline="0" noProof="0" dirty="0" smtClean="0">
                <a:ln>
                  <a:noFill/>
                </a:ln>
                <a:effectLst/>
                <a:uLnTx/>
                <a:uFillTx/>
                <a:latin typeface="微软雅黑" pitchFamily="34" charset="-122"/>
                <a:ea typeface="微软雅黑" pitchFamily="34" charset="-122"/>
              </a:rPr>
              <a:t>可维护性，可重用性、可适应性、可移植性、</a:t>
            </a:r>
            <a:endParaRPr kumimoji="0" lang="en-US" altLang="zh-CN" i="0" u="none" strike="noStrike" kern="1200" cap="none" spc="0" normalizeH="0" baseline="0" noProof="0" dirty="0" smtClean="0">
              <a:ln>
                <a:noFill/>
              </a:ln>
              <a:effectLst/>
              <a:uLnTx/>
              <a:uFillTx/>
              <a:latin typeface="微软雅黑" pitchFamily="34" charset="-122"/>
              <a:ea typeface="微软雅黑" pitchFamily="34" charset="-122"/>
            </a:endParaRPr>
          </a:p>
          <a:p>
            <a:pPr marL="1257300" lvl="2" indent="-342900">
              <a:spcBef>
                <a:spcPct val="20000"/>
              </a:spcBef>
              <a:buFont typeface="Wingdings" pitchFamily="2" charset="2"/>
              <a:buChar char="l"/>
            </a:pPr>
            <a:r>
              <a:rPr kumimoji="0" lang="zh-CN" altLang="en-US" i="0" u="none" strike="noStrike" kern="1200" cap="none" spc="0" normalizeH="0" baseline="0" noProof="0" dirty="0" smtClean="0">
                <a:ln>
                  <a:noFill/>
                </a:ln>
                <a:effectLst/>
                <a:uLnTx/>
                <a:uFillTx/>
                <a:latin typeface="微软雅黑" pitchFamily="34" charset="-122"/>
                <a:ea typeface="微软雅黑" pitchFamily="34" charset="-122"/>
              </a:rPr>
              <a:t>可追踪性、可互操作性</a:t>
            </a:r>
            <a:endParaRPr kumimoji="0" lang="en-US" altLang="zh-CN" i="0" u="none" strike="noStrike" kern="1200" cap="none" spc="0" normalizeH="0" baseline="0" noProof="0" dirty="0" smtClean="0">
              <a:ln>
                <a:noFill/>
              </a:ln>
              <a:effectLst/>
              <a:uLnTx/>
              <a:uFillTx/>
              <a:latin typeface="微软雅黑" pitchFamily="34" charset="-122"/>
              <a:ea typeface="微软雅黑" pitchFamily="34" charset="-122"/>
            </a:endParaRPr>
          </a:p>
          <a:p>
            <a:pPr marL="1257300" lvl="2" indent="-342900">
              <a:spcBef>
                <a:spcPct val="20000"/>
              </a:spcBef>
              <a:buFont typeface="Wingdings" pitchFamily="2" charset="2"/>
              <a:buChar char="l"/>
            </a:pPr>
            <a:r>
              <a:rPr kumimoji="0" lang="zh-CN" altLang="en-US" i="0" u="none" strike="noStrike" kern="1200" cap="none" spc="0" normalizeH="0" baseline="0" noProof="0" dirty="0" smtClean="0">
                <a:ln>
                  <a:noFill/>
                </a:ln>
                <a:effectLst/>
                <a:uLnTx/>
                <a:uFillTx/>
                <a:latin typeface="微软雅黑" pitchFamily="34" charset="-122"/>
                <a:ea typeface="微软雅黑" pitchFamily="34" charset="-122"/>
              </a:rPr>
              <a:t>并能满足用户需求的软件产品。</a:t>
            </a:r>
            <a:endParaRPr kumimoji="0" lang="zh-CN" altLang="en-US" i="0" u="none" strike="noStrike" kern="1200" cap="none" spc="0" normalizeH="0" baseline="0" noProof="0" dirty="0">
              <a:ln>
                <a:noFill/>
              </a:ln>
              <a:effectLst/>
              <a:uLnTx/>
              <a:uFillTx/>
              <a:latin typeface="微软雅黑" pitchFamily="34" charset="-122"/>
              <a:ea typeface="微软雅黑" pitchFamily="34" charset="-122"/>
            </a:endParaRPr>
          </a:p>
        </p:txBody>
      </p:sp>
      <p:sp>
        <p:nvSpPr>
          <p:cNvPr id="5" name="Content Placeholder 2"/>
          <p:cNvSpPr txBox="1">
            <a:spLocks/>
          </p:cNvSpPr>
          <p:nvPr/>
        </p:nvSpPr>
        <p:spPr>
          <a:xfrm>
            <a:off x="6237635" y="1340768"/>
            <a:ext cx="5760640" cy="4680520"/>
          </a:xfrm>
          <a:prstGeom prst="rect">
            <a:avLst/>
          </a:prstGeom>
          <a:ln>
            <a:solidFill>
              <a:schemeClr val="accent6">
                <a:lumMod val="75000"/>
              </a:schemeClr>
            </a:solidFill>
          </a:ln>
        </p:spPr>
        <p:txBody>
          <a:bodyPr/>
          <a:lstStyle/>
          <a:p>
            <a:pPr marL="342900" marR="0" lvl="0" indent="-342900" algn="l" defTabSz="914400" rtl="0" eaLnBrk="1" fontAlgn="auto" latinLnBrk="0" hangingPunct="1">
              <a:lnSpc>
                <a:spcPct val="100000"/>
              </a:lnSpc>
              <a:spcBef>
                <a:spcPct val="20000"/>
              </a:spcBef>
              <a:spcAft>
                <a:spcPts val="0"/>
              </a:spcAft>
              <a:buClrTx/>
              <a:buSzTx/>
              <a:buFontTx/>
              <a:buBlip>
                <a:blip r:embed="rId2"/>
              </a:buBlip>
              <a:tabLst/>
              <a:defRPr/>
            </a:pPr>
            <a:r>
              <a:rPr kumimoji="0" lang="zh-CN" altLang="en-US"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软件工程主要包含</a:t>
            </a:r>
            <a:r>
              <a:rPr kumimoji="0" lang="zh-CN" altLang="en-US" i="0" u="none" strike="noStrike" kern="1200" cap="none" spc="0" normalizeH="0" baseline="0" noProof="0" dirty="0" smtClean="0">
                <a:ln>
                  <a:noFill/>
                </a:ln>
                <a:effectLst/>
                <a:uLnTx/>
                <a:uFillTx/>
                <a:latin typeface="微软雅黑" pitchFamily="34" charset="-122"/>
                <a:ea typeface="微软雅黑" pitchFamily="34" charset="-122"/>
              </a:rPr>
              <a:t>软件开发技术与软件开发管理：</a:t>
            </a:r>
            <a:endParaRPr kumimoji="0" lang="en-US" altLang="zh-CN" i="0" u="none" strike="noStrike" kern="1200" cap="none" spc="0" normalizeH="0" baseline="0" noProof="0" dirty="0" smtClean="0">
              <a:ln>
                <a:noFill/>
              </a:ln>
              <a:effectLst/>
              <a:uLnTx/>
              <a:uFillTx/>
              <a:latin typeface="微软雅黑" pitchFamily="34" charset="-122"/>
              <a:ea typeface="微软雅黑" pitchFamily="34" charset="-122"/>
            </a:endParaRPr>
          </a:p>
          <a:p>
            <a:pPr marL="742950" marR="0" lvl="1" indent="-285750" algn="l" defTabSz="914400" rtl="0" eaLnBrk="1" fontAlgn="auto" latinLnBrk="0" hangingPunct="1">
              <a:lnSpc>
                <a:spcPct val="100000"/>
              </a:lnSpc>
              <a:spcBef>
                <a:spcPct val="20000"/>
              </a:spcBef>
              <a:spcAft>
                <a:spcPts val="0"/>
              </a:spcAft>
              <a:buClr>
                <a:srgbClr val="FF0000"/>
              </a:buClr>
              <a:buSzTx/>
              <a:buFont typeface="Wingdings" pitchFamily="2" charset="2"/>
              <a:buChar char="u"/>
              <a:tabLst/>
              <a:defRPr/>
            </a:pPr>
            <a:r>
              <a:rPr kumimoji="0" lang="zh-CN" altLang="en-US" i="0" u="none" strike="noStrike" kern="1200" cap="none" spc="0" normalizeH="0" baseline="0" noProof="0" dirty="0" smtClean="0">
                <a:ln>
                  <a:noFill/>
                </a:ln>
                <a:effectLst/>
                <a:uLnTx/>
                <a:uFillTx/>
                <a:latin typeface="微软雅黑" pitchFamily="34" charset="-122"/>
                <a:ea typeface="微软雅黑" pitchFamily="34" charset="-122"/>
              </a:rPr>
              <a:t>软件开发技术</a:t>
            </a:r>
            <a:endParaRPr kumimoji="0" lang="en-US" altLang="zh-CN" i="0" u="none" strike="noStrike" kern="1200" cap="none" spc="0" normalizeH="0" baseline="0" noProof="0" dirty="0" smtClean="0">
              <a:ln>
                <a:noFill/>
              </a:ln>
              <a:effectLst/>
              <a:uLnTx/>
              <a:uFillTx/>
              <a:latin typeface="微软雅黑" pitchFamily="34" charset="-122"/>
              <a:ea typeface="微软雅黑" pitchFamily="34" charset="-122"/>
            </a:endParaRPr>
          </a:p>
          <a:p>
            <a:pPr marL="1143000" marR="0" lvl="2" indent="-228600" algn="l" defTabSz="914400" rtl="0" eaLnBrk="1" fontAlgn="auto" latinLnBrk="0" hangingPunct="1">
              <a:lnSpc>
                <a:spcPct val="100000"/>
              </a:lnSpc>
              <a:spcBef>
                <a:spcPct val="20000"/>
              </a:spcBef>
              <a:spcAft>
                <a:spcPts val="0"/>
              </a:spcAft>
              <a:buClr>
                <a:srgbClr val="FF0000"/>
              </a:buClr>
              <a:buSzTx/>
              <a:buFont typeface="Wingdings" pitchFamily="2" charset="2"/>
              <a:buChar char="Ø"/>
              <a:tabLst/>
              <a:defRPr/>
            </a:pPr>
            <a:r>
              <a:rPr kumimoji="0" lang="zh-CN" altLang="en-US"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软件开发方法</a:t>
            </a:r>
            <a:endParaRPr kumimoji="0" lang="en-US" altLang="zh-CN"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a:p>
            <a:pPr marL="1143000" marR="0" lvl="2" indent="-228600" algn="l" defTabSz="914400" rtl="0" eaLnBrk="1" fontAlgn="auto" latinLnBrk="0" hangingPunct="1">
              <a:lnSpc>
                <a:spcPct val="100000"/>
              </a:lnSpc>
              <a:spcBef>
                <a:spcPct val="20000"/>
              </a:spcBef>
              <a:spcAft>
                <a:spcPts val="0"/>
              </a:spcAft>
              <a:buClr>
                <a:srgbClr val="FF0000"/>
              </a:buClr>
              <a:buSzTx/>
              <a:buFont typeface="Wingdings" pitchFamily="2" charset="2"/>
              <a:buChar char="Ø"/>
              <a:tabLst/>
              <a:defRPr/>
            </a:pPr>
            <a:r>
              <a:rPr kumimoji="0" lang="zh-CN" altLang="en-US"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软件开发过程</a:t>
            </a:r>
            <a:endParaRPr kumimoji="0" lang="en-US" altLang="zh-CN"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a:p>
            <a:pPr marL="1143000" marR="0" lvl="2" indent="-228600" algn="l" defTabSz="914400" rtl="0" eaLnBrk="1" fontAlgn="auto" latinLnBrk="0" hangingPunct="1">
              <a:lnSpc>
                <a:spcPct val="100000"/>
              </a:lnSpc>
              <a:spcBef>
                <a:spcPct val="20000"/>
              </a:spcBef>
              <a:spcAft>
                <a:spcPts val="0"/>
              </a:spcAft>
              <a:buClr>
                <a:srgbClr val="FF0000"/>
              </a:buClr>
              <a:buSzTx/>
              <a:buFont typeface="Wingdings" pitchFamily="2" charset="2"/>
              <a:buChar char="Ø"/>
              <a:tabLst/>
              <a:defRPr/>
            </a:pPr>
            <a:r>
              <a:rPr kumimoji="0" lang="zh-CN" altLang="en-US"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软件开发工具</a:t>
            </a:r>
            <a:endParaRPr kumimoji="0" lang="en-US" altLang="zh-CN"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a:p>
            <a:pPr marL="1143000" marR="0" lvl="2" indent="-228600" algn="l" defTabSz="914400" rtl="0" eaLnBrk="1" fontAlgn="auto" latinLnBrk="0" hangingPunct="1">
              <a:lnSpc>
                <a:spcPct val="100000"/>
              </a:lnSpc>
              <a:spcBef>
                <a:spcPct val="20000"/>
              </a:spcBef>
              <a:spcAft>
                <a:spcPts val="0"/>
              </a:spcAft>
              <a:buClr>
                <a:srgbClr val="FF0000"/>
              </a:buClr>
              <a:buSzTx/>
              <a:buFont typeface="Wingdings" pitchFamily="2" charset="2"/>
              <a:buChar char="Ø"/>
              <a:tabLst/>
              <a:defRPr/>
            </a:pPr>
            <a:r>
              <a:rPr kumimoji="0" lang="zh-CN" altLang="en-US"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软件开发环境</a:t>
            </a:r>
            <a:endParaRPr kumimoji="0" lang="en-US" altLang="zh-CN"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a:p>
            <a:pPr marL="742950" marR="0" lvl="1" indent="-285750" algn="l" defTabSz="914400" rtl="0" eaLnBrk="1" fontAlgn="auto" latinLnBrk="0" hangingPunct="1">
              <a:lnSpc>
                <a:spcPct val="100000"/>
              </a:lnSpc>
              <a:spcBef>
                <a:spcPct val="20000"/>
              </a:spcBef>
              <a:spcAft>
                <a:spcPts val="0"/>
              </a:spcAft>
              <a:buClr>
                <a:srgbClr val="FF0000"/>
              </a:buClr>
              <a:buSzTx/>
              <a:buFont typeface="Wingdings" pitchFamily="2" charset="2"/>
              <a:buChar char="u"/>
              <a:tabLst/>
              <a:defRPr/>
            </a:pPr>
            <a:r>
              <a:rPr kumimoji="0" lang="zh-CN" altLang="en-US"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软件开发管理</a:t>
            </a:r>
            <a:endParaRPr kumimoji="0" lang="en-US" altLang="zh-CN"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a:p>
            <a:pPr marL="1143000" marR="0" lvl="2" indent="-228600" algn="l" defTabSz="914400" rtl="0" eaLnBrk="1" fontAlgn="auto" latinLnBrk="0" hangingPunct="1">
              <a:lnSpc>
                <a:spcPct val="100000"/>
              </a:lnSpc>
              <a:spcBef>
                <a:spcPct val="20000"/>
              </a:spcBef>
              <a:spcAft>
                <a:spcPts val="0"/>
              </a:spcAft>
              <a:buClr>
                <a:srgbClr val="FF0000"/>
              </a:buClr>
              <a:buSzTx/>
              <a:buFont typeface="Wingdings" pitchFamily="2" charset="2"/>
              <a:buChar char="Ø"/>
              <a:tabLst/>
              <a:defRPr/>
            </a:pPr>
            <a:r>
              <a:rPr kumimoji="0" lang="zh-CN" altLang="en-US"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软件管理学</a:t>
            </a:r>
            <a:endParaRPr kumimoji="0" lang="en-US" altLang="zh-CN"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a:p>
            <a:pPr marL="1143000" marR="0" lvl="2" indent="-228600" algn="l" defTabSz="914400" rtl="0" eaLnBrk="1" fontAlgn="auto" latinLnBrk="0" hangingPunct="1">
              <a:lnSpc>
                <a:spcPct val="100000"/>
              </a:lnSpc>
              <a:spcBef>
                <a:spcPct val="20000"/>
              </a:spcBef>
              <a:spcAft>
                <a:spcPts val="0"/>
              </a:spcAft>
              <a:buClr>
                <a:srgbClr val="FF0000"/>
              </a:buClr>
              <a:buSzTx/>
              <a:buFont typeface="Wingdings" pitchFamily="2" charset="2"/>
              <a:buChar char="Ø"/>
              <a:tabLst/>
              <a:defRPr/>
            </a:pPr>
            <a:r>
              <a:rPr kumimoji="0" lang="zh-CN" altLang="en-US"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软件经济学</a:t>
            </a:r>
            <a:endParaRPr kumimoji="0" lang="en-US" altLang="zh-CN"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a:p>
            <a:pPr marL="1143000" marR="0" lvl="2" indent="-228600" algn="l" defTabSz="914400" rtl="0" eaLnBrk="1" fontAlgn="auto" latinLnBrk="0" hangingPunct="1">
              <a:lnSpc>
                <a:spcPct val="100000"/>
              </a:lnSpc>
              <a:spcBef>
                <a:spcPct val="20000"/>
              </a:spcBef>
              <a:spcAft>
                <a:spcPts val="0"/>
              </a:spcAft>
              <a:buClr>
                <a:srgbClr val="FF0000"/>
              </a:buClr>
              <a:buSzTx/>
              <a:buFont typeface="Wingdings" pitchFamily="2" charset="2"/>
              <a:buChar char="Ø"/>
              <a:tabLst/>
              <a:defRPr/>
            </a:pPr>
            <a:r>
              <a:rPr kumimoji="0" lang="zh-CN" altLang="en-US"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软件心理学</a:t>
            </a:r>
            <a:endParaRPr kumimoji="0" lang="en-US" altLang="zh-CN"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a:p>
            <a:pPr marL="1143000" marR="0" lvl="2" indent="-228600" algn="l" defTabSz="914400" rtl="0" eaLnBrk="1" fontAlgn="auto" latinLnBrk="0" hangingPunct="1">
              <a:lnSpc>
                <a:spcPct val="100000"/>
              </a:lnSpc>
              <a:spcBef>
                <a:spcPct val="20000"/>
              </a:spcBef>
              <a:spcAft>
                <a:spcPts val="0"/>
              </a:spcAft>
              <a:buClr>
                <a:srgbClr val="FF0000"/>
              </a:buClr>
              <a:buSzTx/>
              <a:buFont typeface="Wingdings" pitchFamily="2" charset="2"/>
              <a:buChar char="Ø"/>
              <a:tabLst/>
              <a:defRPr/>
            </a:pPr>
            <a:endParaRPr kumimoji="0" lang="en-US" altLang="zh-CN"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a:p>
            <a:pPr marL="742950" marR="0" lvl="1" indent="-285750" algn="l" defTabSz="914400" rtl="0" eaLnBrk="1" fontAlgn="auto" latinLnBrk="0" hangingPunct="1">
              <a:lnSpc>
                <a:spcPct val="100000"/>
              </a:lnSpc>
              <a:spcBef>
                <a:spcPct val="20000"/>
              </a:spcBef>
              <a:spcAft>
                <a:spcPts val="0"/>
              </a:spcAft>
              <a:buClr>
                <a:srgbClr val="FF0000"/>
              </a:buClr>
              <a:buSzTx/>
              <a:buFont typeface="Wingdings" pitchFamily="2" charset="2"/>
              <a:buChar char="u"/>
              <a:tabLst/>
              <a:defRPr/>
            </a:pPr>
            <a:endParaRPr kumimoji="0" lang="zh-CN" altLang="en-US" b="0" i="0" u="none" strike="noStrike" kern="1200" cap="none" spc="0" normalizeH="0" baseline="0" noProof="0" dirty="0">
              <a:ln>
                <a:noFill/>
              </a:ln>
              <a:solidFill>
                <a:schemeClr val="tx1"/>
              </a:solidFill>
              <a:effectLst/>
              <a:uLnTx/>
              <a:uFillTx/>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p:cNvGrpSpPr>
            <a:grpSpLocks/>
          </p:cNvGrpSpPr>
          <p:nvPr/>
        </p:nvGrpSpPr>
        <p:grpSpPr bwMode="auto">
          <a:xfrm>
            <a:off x="4365427" y="1340768"/>
            <a:ext cx="7046129" cy="4593167"/>
            <a:chOff x="1383" y="1026"/>
            <a:chExt cx="3175" cy="2494"/>
          </a:xfrm>
        </p:grpSpPr>
        <p:sp>
          <p:nvSpPr>
            <p:cNvPr id="19461" name="Oval 9"/>
            <p:cNvSpPr>
              <a:spLocks noChangeArrowheads="1"/>
            </p:cNvSpPr>
            <p:nvPr/>
          </p:nvSpPr>
          <p:spPr bwMode="auto">
            <a:xfrm>
              <a:off x="1701" y="1026"/>
              <a:ext cx="2494" cy="2494"/>
            </a:xfrm>
            <a:prstGeom prst="ellipse">
              <a:avLst/>
            </a:prstGeom>
            <a:solidFill>
              <a:schemeClr val="bg1"/>
            </a:solidFill>
            <a:ln w="38100" algn="ctr">
              <a:solidFill>
                <a:schemeClr val="tx1"/>
              </a:solidFill>
              <a:round/>
              <a:headEnd/>
              <a:tailEnd/>
            </a:ln>
          </p:spPr>
          <p:txBody>
            <a:bodyPr wrap="none" anchor="ctr"/>
            <a:lstStyle/>
            <a:p>
              <a:pPr eaLnBrk="0" hangingPunct="0">
                <a:buFont typeface="Arial" charset="0"/>
                <a:buNone/>
              </a:pPr>
              <a:r>
                <a:rPr lang="zh-CN" altLang="en-US">
                  <a:latin typeface="微软雅黑" pitchFamily="34" charset="-122"/>
                  <a:ea typeface="微软雅黑" pitchFamily="34" charset="-122"/>
                </a:rPr>
                <a:t>监控各过程</a:t>
              </a:r>
              <a:endParaRPr lang="en-US" altLang="zh-CN">
                <a:latin typeface="微软雅黑" pitchFamily="34" charset="-122"/>
                <a:ea typeface="微软雅黑" pitchFamily="34" charset="-122"/>
              </a:endParaRPr>
            </a:p>
            <a:p>
              <a:pPr eaLnBrk="0" hangingPunct="0">
                <a:buFont typeface="Arial" charset="0"/>
                <a:buNone/>
              </a:pPr>
              <a:endParaRPr lang="zh-CN" altLang="en-US">
                <a:latin typeface="微软雅黑" pitchFamily="34" charset="-122"/>
                <a:ea typeface="微软雅黑" pitchFamily="34" charset="-122"/>
              </a:endParaRPr>
            </a:p>
            <a:p>
              <a:pPr eaLnBrk="0" hangingPunct="0">
                <a:buFont typeface="Arial" charset="0"/>
                <a:buNone/>
              </a:pPr>
              <a:endParaRPr lang="zh-CN" altLang="en-US">
                <a:latin typeface="微软雅黑" pitchFamily="34" charset="-122"/>
                <a:ea typeface="微软雅黑" pitchFamily="34" charset="-122"/>
              </a:endParaRPr>
            </a:p>
            <a:p>
              <a:pPr eaLnBrk="0" hangingPunct="0">
                <a:buFont typeface="Arial" charset="0"/>
                <a:buNone/>
              </a:pPr>
              <a:endParaRPr lang="zh-CN" altLang="en-US">
                <a:latin typeface="微软雅黑" pitchFamily="34" charset="-122"/>
                <a:ea typeface="微软雅黑" pitchFamily="34" charset="-122"/>
              </a:endParaRPr>
            </a:p>
            <a:p>
              <a:pPr eaLnBrk="0" hangingPunct="0">
                <a:buFont typeface="Arial" charset="0"/>
                <a:buNone/>
              </a:pPr>
              <a:endParaRPr lang="zh-CN" altLang="en-US">
                <a:latin typeface="微软雅黑" pitchFamily="34" charset="-122"/>
                <a:ea typeface="微软雅黑" pitchFamily="34" charset="-122"/>
              </a:endParaRPr>
            </a:p>
            <a:p>
              <a:pPr eaLnBrk="0" hangingPunct="0">
                <a:buFont typeface="Arial" charset="0"/>
                <a:buNone/>
              </a:pPr>
              <a:endParaRPr lang="zh-CN" altLang="en-US">
                <a:latin typeface="微软雅黑" pitchFamily="34" charset="-122"/>
                <a:ea typeface="微软雅黑" pitchFamily="34" charset="-122"/>
              </a:endParaRPr>
            </a:p>
            <a:p>
              <a:pPr eaLnBrk="0" hangingPunct="0">
                <a:buFont typeface="Arial" charset="0"/>
                <a:buNone/>
              </a:pPr>
              <a:endParaRPr lang="zh-CN" altLang="en-US">
                <a:latin typeface="微软雅黑" pitchFamily="34" charset="-122"/>
                <a:ea typeface="微软雅黑" pitchFamily="34" charset="-122"/>
              </a:endParaRPr>
            </a:p>
            <a:p>
              <a:pPr eaLnBrk="0" hangingPunct="0">
                <a:buFont typeface="Arial" charset="0"/>
                <a:buNone/>
              </a:pPr>
              <a:endParaRPr lang="zh-CN" altLang="en-US">
                <a:latin typeface="微软雅黑" pitchFamily="34" charset="-122"/>
                <a:ea typeface="微软雅黑" pitchFamily="34" charset="-122"/>
              </a:endParaRPr>
            </a:p>
            <a:p>
              <a:pPr eaLnBrk="0" hangingPunct="0">
                <a:buFont typeface="Arial" charset="0"/>
                <a:buNone/>
              </a:pPr>
              <a:endParaRPr lang="zh-CN" altLang="en-US">
                <a:latin typeface="微软雅黑" pitchFamily="34" charset="-122"/>
                <a:ea typeface="微软雅黑" pitchFamily="34" charset="-122"/>
              </a:endParaRPr>
            </a:p>
            <a:p>
              <a:pPr eaLnBrk="0" hangingPunct="0">
                <a:buFont typeface="Arial" charset="0"/>
                <a:buNone/>
              </a:pPr>
              <a:endParaRPr lang="zh-CN" altLang="en-US">
                <a:latin typeface="微软雅黑" pitchFamily="34" charset="-122"/>
                <a:ea typeface="微软雅黑" pitchFamily="34" charset="-122"/>
              </a:endParaRPr>
            </a:p>
            <a:p>
              <a:pPr eaLnBrk="0" hangingPunct="0">
                <a:buFont typeface="Arial" charset="0"/>
                <a:buNone/>
              </a:pPr>
              <a:endParaRPr lang="zh-CN" altLang="en-US">
                <a:latin typeface="微软雅黑" pitchFamily="34" charset="-122"/>
                <a:ea typeface="微软雅黑" pitchFamily="34" charset="-122"/>
              </a:endParaRPr>
            </a:p>
            <a:p>
              <a:pPr eaLnBrk="0" hangingPunct="0">
                <a:buFont typeface="Arial" charset="0"/>
                <a:buNone/>
              </a:pPr>
              <a:endParaRPr lang="zh-CN" altLang="en-US">
                <a:latin typeface="微软雅黑" pitchFamily="34" charset="-122"/>
                <a:ea typeface="微软雅黑" pitchFamily="34" charset="-122"/>
              </a:endParaRPr>
            </a:p>
            <a:p>
              <a:pPr eaLnBrk="0" hangingPunct="0">
                <a:buFont typeface="Arial" charset="0"/>
                <a:buNone/>
              </a:pPr>
              <a:endParaRPr lang="zh-CN" altLang="en-US">
                <a:latin typeface="微软雅黑" pitchFamily="34" charset="-122"/>
                <a:ea typeface="微软雅黑" pitchFamily="34" charset="-122"/>
              </a:endParaRPr>
            </a:p>
          </p:txBody>
        </p:sp>
        <p:grpSp>
          <p:nvGrpSpPr>
            <p:cNvPr id="3" name="Group 8"/>
            <p:cNvGrpSpPr>
              <a:grpSpLocks/>
            </p:cNvGrpSpPr>
            <p:nvPr/>
          </p:nvGrpSpPr>
          <p:grpSpPr bwMode="auto">
            <a:xfrm>
              <a:off x="1383" y="1480"/>
              <a:ext cx="3175" cy="1633"/>
              <a:chOff x="1429" y="1389"/>
              <a:chExt cx="3175" cy="1633"/>
            </a:xfrm>
          </p:grpSpPr>
          <p:sp>
            <p:nvSpPr>
              <p:cNvPr id="19465" name="AutoShape 4"/>
              <p:cNvSpPr>
                <a:spLocks noChangeArrowheads="1"/>
              </p:cNvSpPr>
              <p:nvPr/>
            </p:nvSpPr>
            <p:spPr bwMode="auto">
              <a:xfrm>
                <a:off x="1429" y="1752"/>
                <a:ext cx="816" cy="816"/>
              </a:xfrm>
              <a:prstGeom prst="rightArrow">
                <a:avLst>
                  <a:gd name="adj1" fmla="val 50000"/>
                  <a:gd name="adj2" fmla="val 25000"/>
                </a:avLst>
              </a:prstGeom>
              <a:solidFill>
                <a:schemeClr val="bg1"/>
              </a:solidFill>
              <a:ln w="38100" algn="ctr">
                <a:solidFill>
                  <a:schemeClr val="tx1"/>
                </a:solidFill>
                <a:miter lim="800000"/>
                <a:headEnd/>
                <a:tailEnd/>
              </a:ln>
            </p:spPr>
            <p:txBody>
              <a:bodyPr wrap="none" anchor="ctr"/>
              <a:lstStyle/>
              <a:p>
                <a:pPr eaLnBrk="0" hangingPunct="0">
                  <a:buFont typeface="Arial" charset="0"/>
                  <a:buNone/>
                </a:pPr>
                <a:r>
                  <a:rPr lang="zh-CN" altLang="en-US">
                    <a:latin typeface="微软雅黑" pitchFamily="34" charset="-122"/>
                    <a:ea typeface="微软雅黑" pitchFamily="34" charset="-122"/>
                  </a:rPr>
                  <a:t>启动各过程</a:t>
                </a:r>
              </a:p>
            </p:txBody>
          </p:sp>
          <p:sp>
            <p:nvSpPr>
              <p:cNvPr id="19466" name="AutoShape 5"/>
              <p:cNvSpPr>
                <a:spLocks noChangeArrowheads="1"/>
              </p:cNvSpPr>
              <p:nvPr/>
            </p:nvSpPr>
            <p:spPr bwMode="auto">
              <a:xfrm>
                <a:off x="2336" y="1389"/>
                <a:ext cx="1542" cy="952"/>
              </a:xfrm>
              <a:custGeom>
                <a:avLst/>
                <a:gdLst>
                  <a:gd name="T0" fmla="*/ 0 w 21600"/>
                  <a:gd name="T1" fmla="*/ 0 h 21600"/>
                  <a:gd name="T2" fmla="*/ 0 w 21600"/>
                  <a:gd name="T3" fmla="*/ 0 h 21600"/>
                  <a:gd name="T4" fmla="*/ 0 w 21600"/>
                  <a:gd name="T5" fmla="*/ 0 h 21600"/>
                  <a:gd name="T6" fmla="*/ 0 w 21600"/>
                  <a:gd name="T7" fmla="*/ 0 h 21600"/>
                  <a:gd name="T8" fmla="*/ 1 w 21600"/>
                  <a:gd name="T9" fmla="*/ 0 h 21600"/>
                  <a:gd name="T10" fmla="*/ 17694720 60000 65536"/>
                  <a:gd name="T11" fmla="*/ 5898240 60000 65536"/>
                  <a:gd name="T12" fmla="*/ 5898240 60000 65536"/>
                  <a:gd name="T13" fmla="*/ 5898240 60000 65536"/>
                  <a:gd name="T14" fmla="*/ 0 60000 65536"/>
                  <a:gd name="T15" fmla="*/ 0 w 21600"/>
                  <a:gd name="T16" fmla="*/ 8304 h 21600"/>
                  <a:gd name="T17" fmla="*/ 6107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close/>
                  </a:path>
                </a:pathLst>
              </a:custGeom>
              <a:solidFill>
                <a:schemeClr val="bg1"/>
              </a:solidFill>
              <a:ln w="38100" algn="ctr">
                <a:solidFill>
                  <a:schemeClr val="tx1"/>
                </a:solidFill>
                <a:miter lim="800000"/>
                <a:headEnd/>
                <a:tailEnd/>
              </a:ln>
            </p:spPr>
            <p:txBody>
              <a:bodyPr wrap="none" anchor="ctr"/>
              <a:lstStyle/>
              <a:p>
                <a:endParaRPr lang="zh-CN" altLang="en-US"/>
              </a:p>
            </p:txBody>
          </p:sp>
          <p:sp>
            <p:nvSpPr>
              <p:cNvPr id="19467" name="AutoShape 6"/>
              <p:cNvSpPr>
                <a:spLocks noChangeArrowheads="1"/>
              </p:cNvSpPr>
              <p:nvPr/>
            </p:nvSpPr>
            <p:spPr bwMode="auto">
              <a:xfrm rot="10800000">
                <a:off x="2153" y="2070"/>
                <a:ext cx="1542" cy="952"/>
              </a:xfrm>
              <a:custGeom>
                <a:avLst/>
                <a:gdLst>
                  <a:gd name="T0" fmla="*/ 0 w 21600"/>
                  <a:gd name="T1" fmla="*/ 0 h 21600"/>
                  <a:gd name="T2" fmla="*/ 0 w 21600"/>
                  <a:gd name="T3" fmla="*/ 0 h 21600"/>
                  <a:gd name="T4" fmla="*/ 0 w 21600"/>
                  <a:gd name="T5" fmla="*/ 0 h 21600"/>
                  <a:gd name="T6" fmla="*/ 0 w 21600"/>
                  <a:gd name="T7" fmla="*/ 0 h 21600"/>
                  <a:gd name="T8" fmla="*/ 1 w 21600"/>
                  <a:gd name="T9" fmla="*/ 0 h 21600"/>
                  <a:gd name="T10" fmla="*/ 17694720 60000 65536"/>
                  <a:gd name="T11" fmla="*/ 5898240 60000 65536"/>
                  <a:gd name="T12" fmla="*/ 5898240 60000 65536"/>
                  <a:gd name="T13" fmla="*/ 5898240 60000 65536"/>
                  <a:gd name="T14" fmla="*/ 0 60000 65536"/>
                  <a:gd name="T15" fmla="*/ 0 w 21600"/>
                  <a:gd name="T16" fmla="*/ 8304 h 21600"/>
                  <a:gd name="T17" fmla="*/ 6107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close/>
                  </a:path>
                </a:pathLst>
              </a:custGeom>
              <a:solidFill>
                <a:schemeClr val="bg1"/>
              </a:solidFill>
              <a:ln w="38100" algn="ctr">
                <a:solidFill>
                  <a:schemeClr val="tx1"/>
                </a:solidFill>
                <a:miter lim="800000"/>
                <a:headEnd/>
                <a:tailEnd/>
              </a:ln>
            </p:spPr>
            <p:txBody>
              <a:bodyPr wrap="none" anchor="ctr"/>
              <a:lstStyle/>
              <a:p>
                <a:endParaRPr lang="zh-CN" altLang="en-US"/>
              </a:p>
            </p:txBody>
          </p:sp>
          <p:sp>
            <p:nvSpPr>
              <p:cNvPr id="19468" name="AutoShape 7"/>
              <p:cNvSpPr>
                <a:spLocks noChangeArrowheads="1"/>
              </p:cNvSpPr>
              <p:nvPr/>
            </p:nvSpPr>
            <p:spPr bwMode="auto">
              <a:xfrm>
                <a:off x="3788" y="1752"/>
                <a:ext cx="816" cy="816"/>
              </a:xfrm>
              <a:prstGeom prst="rightArrow">
                <a:avLst>
                  <a:gd name="adj1" fmla="val 50000"/>
                  <a:gd name="adj2" fmla="val 25000"/>
                </a:avLst>
              </a:prstGeom>
              <a:solidFill>
                <a:schemeClr val="bg1"/>
              </a:solidFill>
              <a:ln w="38100" algn="ctr">
                <a:solidFill>
                  <a:schemeClr val="tx1"/>
                </a:solidFill>
                <a:miter lim="800000"/>
                <a:headEnd/>
                <a:tailEnd/>
              </a:ln>
            </p:spPr>
            <p:txBody>
              <a:bodyPr wrap="none" anchor="ctr"/>
              <a:lstStyle/>
              <a:p>
                <a:pPr eaLnBrk="0" hangingPunct="0">
                  <a:buFont typeface="Arial" charset="0"/>
                  <a:buNone/>
                </a:pPr>
                <a:r>
                  <a:rPr lang="zh-CN" altLang="en-US">
                    <a:latin typeface="微软雅黑" pitchFamily="34" charset="-122"/>
                    <a:ea typeface="微软雅黑" pitchFamily="34" charset="-122"/>
                  </a:rPr>
                  <a:t>收尾各过程</a:t>
                </a:r>
              </a:p>
            </p:txBody>
          </p:sp>
        </p:grpSp>
        <p:sp>
          <p:nvSpPr>
            <p:cNvPr id="19463" name="Text Box 10"/>
            <p:cNvSpPr txBox="1">
              <a:spLocks noChangeArrowheads="1"/>
            </p:cNvSpPr>
            <p:nvPr/>
          </p:nvSpPr>
          <p:spPr bwMode="auto">
            <a:xfrm>
              <a:off x="2426" y="1525"/>
              <a:ext cx="953" cy="201"/>
            </a:xfrm>
            <a:prstGeom prst="rect">
              <a:avLst/>
            </a:prstGeom>
            <a:noFill/>
            <a:ln w="9525" algn="ctr">
              <a:noFill/>
              <a:miter lim="800000"/>
              <a:headEnd/>
              <a:tailEnd/>
            </a:ln>
          </p:spPr>
          <p:txBody>
            <a:bodyPr>
              <a:spAutoFit/>
            </a:bodyPr>
            <a:lstStyle/>
            <a:p>
              <a:pPr eaLnBrk="0" hangingPunct="0">
                <a:spcBef>
                  <a:spcPct val="50000"/>
                </a:spcBef>
                <a:buFont typeface="Arial" charset="0"/>
                <a:buNone/>
              </a:pPr>
              <a:r>
                <a:rPr lang="zh-CN" altLang="en-US">
                  <a:latin typeface="微软雅黑" pitchFamily="34" charset="-122"/>
                  <a:ea typeface="微软雅黑" pitchFamily="34" charset="-122"/>
                </a:rPr>
                <a:t>规划各过程</a:t>
              </a:r>
            </a:p>
          </p:txBody>
        </p:sp>
        <p:sp>
          <p:nvSpPr>
            <p:cNvPr id="19464" name="Text Box 11"/>
            <p:cNvSpPr txBox="1">
              <a:spLocks noChangeArrowheads="1"/>
            </p:cNvSpPr>
            <p:nvPr/>
          </p:nvSpPr>
          <p:spPr bwMode="auto">
            <a:xfrm>
              <a:off x="2426" y="2836"/>
              <a:ext cx="953" cy="201"/>
            </a:xfrm>
            <a:prstGeom prst="rect">
              <a:avLst/>
            </a:prstGeom>
            <a:noFill/>
            <a:ln w="9525" algn="ctr">
              <a:noFill/>
              <a:miter lim="800000"/>
              <a:headEnd/>
              <a:tailEnd/>
            </a:ln>
          </p:spPr>
          <p:txBody>
            <a:bodyPr>
              <a:spAutoFit/>
            </a:bodyPr>
            <a:lstStyle/>
            <a:p>
              <a:pPr eaLnBrk="0" hangingPunct="0">
                <a:spcBef>
                  <a:spcPct val="50000"/>
                </a:spcBef>
                <a:buFont typeface="Arial" charset="0"/>
                <a:buNone/>
              </a:pPr>
              <a:r>
                <a:rPr lang="zh-CN" altLang="en-US">
                  <a:latin typeface="微软雅黑" pitchFamily="34" charset="-122"/>
                  <a:ea typeface="微软雅黑" pitchFamily="34" charset="-122"/>
                </a:rPr>
                <a:t>执行各过程</a:t>
              </a:r>
            </a:p>
          </p:txBody>
        </p:sp>
      </p:grpSp>
      <p:sp>
        <p:nvSpPr>
          <p:cNvPr id="19460" name="矩形 13"/>
          <p:cNvSpPr>
            <a:spLocks noChangeArrowheads="1"/>
          </p:cNvSpPr>
          <p:nvPr/>
        </p:nvSpPr>
        <p:spPr bwMode="auto">
          <a:xfrm>
            <a:off x="6951965" y="188640"/>
            <a:ext cx="5118318" cy="696954"/>
          </a:xfrm>
          <a:prstGeom prst="rect">
            <a:avLst/>
          </a:prstGeom>
          <a:noFill/>
          <a:ln w="9525">
            <a:noFill/>
            <a:miter lim="800000"/>
            <a:headEnd/>
            <a:tailEnd/>
          </a:ln>
        </p:spPr>
        <p:txBody>
          <a:bodyPr lIns="80614" tIns="40307" rIns="80614" bIns="40307">
            <a:spAutoFit/>
          </a:bodyPr>
          <a:lstStyle/>
          <a:p>
            <a:pPr algn="r" eaLnBrk="0" hangingPunct="0">
              <a:buFont typeface="Arial" charset="0"/>
              <a:buNone/>
            </a:pPr>
            <a:r>
              <a:rPr lang="en-US" altLang="zh-CN" sz="4000" b="1" dirty="0">
                <a:latin typeface="微软雅黑" pitchFamily="34" charset="-122"/>
                <a:ea typeface="微软雅黑" pitchFamily="34" charset="-122"/>
              </a:rPr>
              <a:t>PMP</a:t>
            </a:r>
            <a:r>
              <a:rPr lang="zh-CN" altLang="en-US" sz="4000" b="1" dirty="0">
                <a:latin typeface="微软雅黑" pitchFamily="34" charset="-122"/>
                <a:ea typeface="微软雅黑" pitchFamily="34" charset="-122"/>
              </a:rPr>
              <a:t>项目管理</a:t>
            </a:r>
            <a:endParaRPr lang="en-US" altLang="zh-CN" sz="4000" b="1" dirty="0">
              <a:latin typeface="微软雅黑" pitchFamily="34" charset="-122"/>
              <a:ea typeface="微软雅黑" pitchFamily="34" charset="-122"/>
            </a:endParaRPr>
          </a:p>
        </p:txBody>
      </p:sp>
      <p:sp>
        <p:nvSpPr>
          <p:cNvPr id="13" name="Content Placeholder 2"/>
          <p:cNvSpPr txBox="1">
            <a:spLocks/>
          </p:cNvSpPr>
          <p:nvPr/>
        </p:nvSpPr>
        <p:spPr>
          <a:xfrm>
            <a:off x="549003" y="2636912"/>
            <a:ext cx="4176464" cy="2232248"/>
          </a:xfrm>
          <a:prstGeom prst="rect">
            <a:avLst/>
          </a:prstGeom>
          <a:ln>
            <a:noFill/>
          </a:ln>
        </p:spPr>
        <p:txBody>
          <a:bodyPr/>
          <a:lstStyle/>
          <a:p>
            <a:pPr marL="342900" indent="-342900">
              <a:spcBef>
                <a:spcPct val="20000"/>
              </a:spcBef>
              <a:buBlip>
                <a:blip r:embed="rId2"/>
              </a:buBlip>
            </a:pPr>
            <a:r>
              <a:rPr lang="en-US" altLang="zh-CN" dirty="0" smtClean="0">
                <a:latin typeface="微软雅黑" pitchFamily="34" charset="-122"/>
                <a:ea typeface="微软雅黑" pitchFamily="34" charset="-122"/>
              </a:rPr>
              <a:t>PMP</a:t>
            </a:r>
            <a:r>
              <a:rPr lang="zh-CN" altLang="en-US" dirty="0" smtClean="0">
                <a:latin typeface="微软雅黑" pitchFamily="34" charset="-122"/>
                <a:ea typeface="微软雅黑" pitchFamily="34" charset="-122"/>
              </a:rPr>
              <a:t>项目管理五大过程组</a:t>
            </a:r>
            <a:endParaRPr lang="en-US" altLang="zh-CN" dirty="0" smtClean="0">
              <a:latin typeface="微软雅黑" pitchFamily="34" charset="-122"/>
              <a:ea typeface="微软雅黑" pitchFamily="34" charset="-122"/>
            </a:endParaRPr>
          </a:p>
          <a:p>
            <a:pPr marL="742950" lvl="1" indent="-285750">
              <a:spcBef>
                <a:spcPct val="20000"/>
              </a:spcBef>
              <a:buClr>
                <a:srgbClr val="FF0000"/>
              </a:buClr>
              <a:buFont typeface="Wingdings" pitchFamily="2" charset="2"/>
              <a:buChar char="u"/>
            </a:pPr>
            <a:r>
              <a:rPr lang="zh-CN" altLang="en-US" dirty="0" smtClean="0">
                <a:latin typeface="微软雅黑" pitchFamily="34" charset="-122"/>
                <a:ea typeface="微软雅黑" pitchFamily="34" charset="-122"/>
              </a:rPr>
              <a:t>项目启动</a:t>
            </a:r>
            <a:endParaRPr lang="en-US" altLang="zh-CN" dirty="0" smtClean="0">
              <a:latin typeface="微软雅黑" pitchFamily="34" charset="-122"/>
              <a:ea typeface="微软雅黑" pitchFamily="34" charset="-122"/>
            </a:endParaRPr>
          </a:p>
          <a:p>
            <a:pPr marL="742950" marR="0" lvl="1" indent="-285750" algn="l" defTabSz="914400" rtl="0" eaLnBrk="1" fontAlgn="auto" latinLnBrk="0" hangingPunct="1">
              <a:lnSpc>
                <a:spcPct val="100000"/>
              </a:lnSpc>
              <a:spcBef>
                <a:spcPct val="20000"/>
              </a:spcBef>
              <a:spcAft>
                <a:spcPts val="0"/>
              </a:spcAft>
              <a:buClr>
                <a:srgbClr val="FF0000"/>
              </a:buClr>
              <a:buSzTx/>
              <a:buFont typeface="Wingdings" pitchFamily="2" charset="2"/>
              <a:buChar char="u"/>
              <a:tabLst/>
              <a:defRPr/>
            </a:pPr>
            <a:r>
              <a:rPr kumimoji="0" lang="zh-CN" altLang="en-US" i="0" u="none" strike="noStrike" kern="1200" cap="none" spc="0" normalizeH="0" baseline="0" noProof="0" dirty="0" smtClean="0">
                <a:ln>
                  <a:noFill/>
                </a:ln>
                <a:effectLst/>
                <a:uLnTx/>
                <a:uFillTx/>
                <a:latin typeface="微软雅黑" pitchFamily="34" charset="-122"/>
                <a:ea typeface="微软雅黑" pitchFamily="34" charset="-122"/>
              </a:rPr>
              <a:t>项目规划</a:t>
            </a:r>
            <a:endParaRPr kumimoji="0" lang="en-US" altLang="zh-CN" i="0" u="none" strike="noStrike" kern="1200" cap="none" spc="0" normalizeH="0" baseline="0" noProof="0" dirty="0" smtClean="0">
              <a:ln>
                <a:noFill/>
              </a:ln>
              <a:effectLst/>
              <a:uLnTx/>
              <a:uFillTx/>
              <a:latin typeface="微软雅黑" pitchFamily="34" charset="-122"/>
              <a:ea typeface="微软雅黑" pitchFamily="34" charset="-122"/>
            </a:endParaRPr>
          </a:p>
          <a:p>
            <a:pPr marL="742950" marR="0" lvl="1" indent="-285750" algn="l" defTabSz="914400" rtl="0" eaLnBrk="1" fontAlgn="auto" latinLnBrk="0" hangingPunct="1">
              <a:lnSpc>
                <a:spcPct val="100000"/>
              </a:lnSpc>
              <a:spcBef>
                <a:spcPct val="20000"/>
              </a:spcBef>
              <a:spcAft>
                <a:spcPts val="0"/>
              </a:spcAft>
              <a:buClr>
                <a:srgbClr val="FF0000"/>
              </a:buClr>
              <a:buSzTx/>
              <a:buFont typeface="Wingdings" pitchFamily="2" charset="2"/>
              <a:buChar char="u"/>
              <a:tabLst/>
              <a:defRPr/>
            </a:pPr>
            <a:r>
              <a:rPr kumimoji="0" lang="zh-CN" altLang="en-US"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项目执行</a:t>
            </a:r>
            <a:endParaRPr kumimoji="0" lang="en-US" altLang="zh-CN"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a:p>
            <a:pPr marL="742950" marR="0" lvl="1" indent="-285750" algn="l" defTabSz="914400" rtl="0" eaLnBrk="1" fontAlgn="auto" latinLnBrk="0" hangingPunct="1">
              <a:lnSpc>
                <a:spcPct val="100000"/>
              </a:lnSpc>
              <a:spcBef>
                <a:spcPct val="20000"/>
              </a:spcBef>
              <a:spcAft>
                <a:spcPts val="0"/>
              </a:spcAft>
              <a:buClr>
                <a:srgbClr val="FF0000"/>
              </a:buClr>
              <a:buSzTx/>
              <a:buFont typeface="Wingdings" pitchFamily="2" charset="2"/>
              <a:buChar char="u"/>
              <a:tabLst/>
              <a:defRPr/>
            </a:pPr>
            <a:r>
              <a:rPr lang="zh-CN" altLang="en-US" dirty="0" smtClean="0">
                <a:latin typeface="微软雅黑" pitchFamily="34" charset="-122"/>
                <a:ea typeface="微软雅黑" pitchFamily="34" charset="-122"/>
              </a:rPr>
              <a:t>项目监控</a:t>
            </a:r>
            <a:endParaRPr lang="en-US" altLang="zh-CN" dirty="0" smtClean="0">
              <a:latin typeface="微软雅黑" pitchFamily="34" charset="-122"/>
              <a:ea typeface="微软雅黑" pitchFamily="34" charset="-122"/>
            </a:endParaRPr>
          </a:p>
          <a:p>
            <a:pPr marL="742950" marR="0" lvl="1" indent="-285750" algn="l" defTabSz="914400" rtl="0" eaLnBrk="1" fontAlgn="auto" latinLnBrk="0" hangingPunct="1">
              <a:lnSpc>
                <a:spcPct val="100000"/>
              </a:lnSpc>
              <a:spcBef>
                <a:spcPct val="20000"/>
              </a:spcBef>
              <a:spcAft>
                <a:spcPts val="0"/>
              </a:spcAft>
              <a:buClr>
                <a:srgbClr val="FF0000"/>
              </a:buClr>
              <a:buSzTx/>
              <a:buFont typeface="Wingdings" pitchFamily="2" charset="2"/>
              <a:buChar char="u"/>
              <a:tabLst/>
              <a:defRPr/>
            </a:pPr>
            <a:r>
              <a:rPr kumimoji="0" lang="zh-CN" altLang="en-US"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项目收尾</a:t>
            </a:r>
            <a:endParaRPr kumimoji="0" lang="en-US" altLang="zh-CN"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a:p>
            <a:pPr marL="1143000" marR="0" lvl="2" indent="-228600" algn="l" defTabSz="914400" rtl="0" eaLnBrk="1" fontAlgn="auto" latinLnBrk="0" hangingPunct="1">
              <a:lnSpc>
                <a:spcPct val="100000"/>
              </a:lnSpc>
              <a:spcBef>
                <a:spcPct val="20000"/>
              </a:spcBef>
              <a:spcAft>
                <a:spcPts val="0"/>
              </a:spcAft>
              <a:buClr>
                <a:srgbClr val="FF0000"/>
              </a:buClr>
              <a:buSzTx/>
              <a:tabLst/>
              <a:defRPr/>
            </a:pPr>
            <a:endParaRPr kumimoji="0" lang="en-US" altLang="zh-CN"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a:p>
            <a:pPr marL="742950" marR="0" lvl="1" indent="-285750" algn="l" defTabSz="914400" rtl="0" eaLnBrk="1" fontAlgn="auto" latinLnBrk="0" hangingPunct="1">
              <a:lnSpc>
                <a:spcPct val="100000"/>
              </a:lnSpc>
              <a:spcBef>
                <a:spcPct val="20000"/>
              </a:spcBef>
              <a:spcAft>
                <a:spcPts val="0"/>
              </a:spcAft>
              <a:buClr>
                <a:srgbClr val="FF0000"/>
              </a:buClr>
              <a:buSzTx/>
              <a:buFont typeface="Wingdings" pitchFamily="2" charset="2"/>
              <a:buChar char="u"/>
              <a:tabLst/>
              <a:defRPr/>
            </a:pPr>
            <a:endParaRPr kumimoji="0" lang="zh-CN" altLang="en-US" b="1" i="0" u="none" strike="noStrike" kern="1200" cap="none" spc="0" normalizeH="0" baseline="0" noProof="0" dirty="0">
              <a:ln>
                <a:noFill/>
              </a:ln>
              <a:solidFill>
                <a:schemeClr val="tx1"/>
              </a:solidFill>
              <a:effectLst/>
              <a:uLnTx/>
              <a:uFillTx/>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矩形 13"/>
          <p:cNvSpPr>
            <a:spLocks noChangeArrowheads="1"/>
          </p:cNvSpPr>
          <p:nvPr/>
        </p:nvSpPr>
        <p:spPr bwMode="auto">
          <a:xfrm>
            <a:off x="6951965" y="188640"/>
            <a:ext cx="5118318" cy="696954"/>
          </a:xfrm>
          <a:prstGeom prst="rect">
            <a:avLst/>
          </a:prstGeom>
          <a:noFill/>
          <a:ln w="9525">
            <a:noFill/>
            <a:miter lim="800000"/>
            <a:headEnd/>
            <a:tailEnd/>
          </a:ln>
        </p:spPr>
        <p:txBody>
          <a:bodyPr lIns="80614" tIns="40307" rIns="80614" bIns="40307">
            <a:spAutoFit/>
          </a:bodyPr>
          <a:lstStyle/>
          <a:p>
            <a:pPr algn="r" eaLnBrk="0" hangingPunct="0">
              <a:buFont typeface="Arial" charset="0"/>
              <a:buNone/>
            </a:pPr>
            <a:r>
              <a:rPr lang="zh-CN" altLang="en-US" sz="4000" b="1" dirty="0" smtClean="0">
                <a:latin typeface="微软雅黑" pitchFamily="34" charset="-122"/>
                <a:ea typeface="微软雅黑" pitchFamily="34" charset="-122"/>
              </a:rPr>
              <a:t>实战项目管理</a:t>
            </a:r>
            <a:endParaRPr lang="en-US" altLang="zh-CN" sz="4000" b="1" dirty="0">
              <a:latin typeface="微软雅黑" pitchFamily="34" charset="-122"/>
              <a:ea typeface="微软雅黑" pitchFamily="34" charset="-122"/>
            </a:endParaRPr>
          </a:p>
        </p:txBody>
      </p:sp>
      <p:pic>
        <p:nvPicPr>
          <p:cNvPr id="14" name="图片 13" descr="NyS0Bw.jpg"/>
          <p:cNvPicPr>
            <a:picLocks noChangeAspect="1"/>
          </p:cNvPicPr>
          <p:nvPr/>
        </p:nvPicPr>
        <p:blipFill>
          <a:blip r:embed="rId2" cstate="print"/>
          <a:stretch>
            <a:fillRect/>
          </a:stretch>
        </p:blipFill>
        <p:spPr>
          <a:xfrm>
            <a:off x="3429323" y="1412775"/>
            <a:ext cx="6552728" cy="4796597"/>
          </a:xfrm>
          <a:prstGeom prst="rect">
            <a:avLst/>
          </a:prstGeom>
        </p:spPr>
      </p:pic>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矩形 13"/>
          <p:cNvSpPr>
            <a:spLocks noChangeArrowheads="1"/>
          </p:cNvSpPr>
          <p:nvPr/>
        </p:nvSpPr>
        <p:spPr bwMode="auto">
          <a:xfrm>
            <a:off x="6951965" y="188640"/>
            <a:ext cx="5118318" cy="696954"/>
          </a:xfrm>
          <a:prstGeom prst="rect">
            <a:avLst/>
          </a:prstGeom>
          <a:noFill/>
          <a:ln w="9525">
            <a:noFill/>
            <a:miter lim="800000"/>
            <a:headEnd/>
            <a:tailEnd/>
          </a:ln>
        </p:spPr>
        <p:txBody>
          <a:bodyPr lIns="80614" tIns="40307" rIns="80614" bIns="40307">
            <a:spAutoFit/>
          </a:bodyPr>
          <a:lstStyle/>
          <a:p>
            <a:pPr algn="r" eaLnBrk="0" hangingPunct="0"/>
            <a:r>
              <a:rPr lang="zh-CN" altLang="en-US" sz="4000" b="1" dirty="0" smtClean="0">
                <a:latin typeface="微软雅黑" pitchFamily="34" charset="-122"/>
                <a:ea typeface="微软雅黑" pitchFamily="34" charset="-122"/>
              </a:rPr>
              <a:t>软件项目生命周期</a:t>
            </a:r>
            <a:endParaRPr lang="en-US" altLang="zh-CN" sz="4000" b="1" dirty="0">
              <a:latin typeface="微软雅黑" pitchFamily="34" charset="-122"/>
              <a:ea typeface="微软雅黑" pitchFamily="34" charset="-122"/>
            </a:endParaRPr>
          </a:p>
        </p:txBody>
      </p:sp>
      <p:pic>
        <p:nvPicPr>
          <p:cNvPr id="1026" name="Picture 2"/>
          <p:cNvPicPr>
            <a:picLocks noChangeAspect="1" noChangeArrowheads="1"/>
          </p:cNvPicPr>
          <p:nvPr/>
        </p:nvPicPr>
        <p:blipFill>
          <a:blip r:embed="rId2" cstate="print"/>
          <a:srcRect/>
          <a:stretch>
            <a:fillRect/>
          </a:stretch>
        </p:blipFill>
        <p:spPr bwMode="auto">
          <a:xfrm>
            <a:off x="1197075" y="1556792"/>
            <a:ext cx="10536938" cy="4608512"/>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r" rtl="0" eaLnBrk="0" hangingPunct="0"/>
            <a:r>
              <a:rPr lang="zh-CN" altLang="en-US" sz="4000" b="1" kern="1200" dirty="0">
                <a:solidFill>
                  <a:schemeClr val="tx1"/>
                </a:solidFill>
                <a:latin typeface="微软雅黑" pitchFamily="34" charset="-122"/>
                <a:ea typeface="微软雅黑" pitchFamily="34" charset="-122"/>
                <a:cs typeface="+mn-cs"/>
              </a:rPr>
              <a:t>软件生命周期模型</a:t>
            </a:r>
          </a:p>
        </p:txBody>
      </p:sp>
      <p:sp>
        <p:nvSpPr>
          <p:cNvPr id="3" name="Content Placeholder 2"/>
          <p:cNvSpPr>
            <a:spLocks noGrp="1"/>
          </p:cNvSpPr>
          <p:nvPr>
            <p:ph idx="1"/>
          </p:nvPr>
        </p:nvSpPr>
        <p:spPr>
          <a:xfrm>
            <a:off x="914043" y="1333982"/>
            <a:ext cx="10046008" cy="4343400"/>
          </a:xfrm>
        </p:spPr>
        <p:txBody>
          <a:bodyPr>
            <a:normAutofit lnSpcReduction="10000"/>
          </a:bodyPr>
          <a:lstStyle/>
          <a:p>
            <a:r>
              <a:rPr lang="zh-CN" altLang="en-US" dirty="0" smtClean="0">
                <a:latin typeface="微软雅黑" pitchFamily="34" charset="-122"/>
                <a:ea typeface="微软雅黑" pitchFamily="34" charset="-122"/>
              </a:rPr>
              <a:t>软件生命周期模型就是描述软件开发过程中各种活动执行的抽象模型，主要有如下几种：</a:t>
            </a:r>
            <a:endParaRPr lang="en-US" altLang="zh-CN" dirty="0" smtClean="0">
              <a:latin typeface="微软雅黑" pitchFamily="34" charset="-122"/>
              <a:ea typeface="微软雅黑" pitchFamily="34" charset="-122"/>
            </a:endParaRPr>
          </a:p>
          <a:p>
            <a:pPr lvl="1">
              <a:lnSpc>
                <a:spcPct val="150000"/>
              </a:lnSpc>
            </a:pPr>
            <a:r>
              <a:rPr lang="zh-CN" altLang="en-US" dirty="0" smtClean="0">
                <a:latin typeface="微软雅黑" pitchFamily="34" charset="-122"/>
                <a:ea typeface="微软雅黑" pitchFamily="34" charset="-122"/>
              </a:rPr>
              <a:t>瀑布模型</a:t>
            </a:r>
            <a:endParaRPr lang="en-US" altLang="zh-CN" dirty="0" smtClean="0">
              <a:latin typeface="微软雅黑" pitchFamily="34" charset="-122"/>
              <a:ea typeface="微软雅黑" pitchFamily="34" charset="-122"/>
            </a:endParaRPr>
          </a:p>
          <a:p>
            <a:pPr lvl="1">
              <a:lnSpc>
                <a:spcPct val="150000"/>
              </a:lnSpc>
            </a:pPr>
            <a:r>
              <a:rPr lang="zh-CN" altLang="en-US" b="1" dirty="0" smtClean="0">
                <a:solidFill>
                  <a:srgbClr val="FF0000"/>
                </a:solidFill>
                <a:latin typeface="微软雅黑" pitchFamily="34" charset="-122"/>
                <a:ea typeface="微软雅黑" pitchFamily="34" charset="-122"/>
              </a:rPr>
              <a:t>原型模型</a:t>
            </a:r>
            <a:endParaRPr lang="en-US" altLang="zh-CN" b="1" dirty="0" smtClean="0">
              <a:solidFill>
                <a:srgbClr val="FF0000"/>
              </a:solidFill>
              <a:latin typeface="微软雅黑" pitchFamily="34" charset="-122"/>
              <a:ea typeface="微软雅黑" pitchFamily="34" charset="-122"/>
            </a:endParaRPr>
          </a:p>
          <a:p>
            <a:pPr lvl="1">
              <a:lnSpc>
                <a:spcPct val="150000"/>
              </a:lnSpc>
            </a:pPr>
            <a:r>
              <a:rPr lang="zh-CN" altLang="en-US" dirty="0" smtClean="0">
                <a:latin typeface="微软雅黑" pitchFamily="34" charset="-122"/>
                <a:ea typeface="微软雅黑" pitchFamily="34" charset="-122"/>
              </a:rPr>
              <a:t>增量模型</a:t>
            </a:r>
            <a:endParaRPr lang="en-US" altLang="zh-CN" dirty="0" smtClean="0">
              <a:latin typeface="微软雅黑" pitchFamily="34" charset="-122"/>
              <a:ea typeface="微软雅黑" pitchFamily="34" charset="-122"/>
            </a:endParaRPr>
          </a:p>
          <a:p>
            <a:pPr lvl="1">
              <a:lnSpc>
                <a:spcPct val="150000"/>
              </a:lnSpc>
            </a:pPr>
            <a:r>
              <a:rPr lang="zh-CN" altLang="en-US" dirty="0" smtClean="0">
                <a:latin typeface="微软雅黑" pitchFamily="34" charset="-122"/>
                <a:ea typeface="微软雅黑" pitchFamily="34" charset="-122"/>
              </a:rPr>
              <a:t>螺旋模型</a:t>
            </a:r>
            <a:endParaRPr lang="en-US" altLang="zh-CN" dirty="0" smtClean="0">
              <a:latin typeface="微软雅黑" pitchFamily="34" charset="-122"/>
              <a:ea typeface="微软雅黑" pitchFamily="34" charset="-122"/>
            </a:endParaRPr>
          </a:p>
          <a:p>
            <a:pPr lvl="1">
              <a:lnSpc>
                <a:spcPct val="150000"/>
              </a:lnSpc>
            </a:pPr>
            <a:r>
              <a:rPr lang="zh-CN" altLang="en-US" dirty="0" smtClean="0">
                <a:latin typeface="微软雅黑" pitchFamily="34" charset="-122"/>
                <a:ea typeface="微软雅黑" pitchFamily="34" charset="-122"/>
              </a:rPr>
              <a:t>喷泉模型</a:t>
            </a:r>
            <a:endParaRPr lang="en-US" altLang="zh-CN" dirty="0" smtClean="0">
              <a:latin typeface="微软雅黑" pitchFamily="34" charset="-122"/>
              <a:ea typeface="微软雅黑" pitchFamily="34" charset="-122"/>
            </a:endParaRPr>
          </a:p>
          <a:p>
            <a:pPr lvl="1">
              <a:lnSpc>
                <a:spcPct val="150000"/>
              </a:lnSpc>
            </a:pPr>
            <a:r>
              <a:rPr lang="zh-CN" altLang="en-US" dirty="0" smtClean="0">
                <a:latin typeface="微软雅黑" pitchFamily="34" charset="-122"/>
                <a:ea typeface="微软雅黑" pitchFamily="34" charset="-122"/>
              </a:rPr>
              <a:t>基于知识的模型</a:t>
            </a:r>
            <a:endParaRPr lang="en-US" altLang="zh-CN" dirty="0" smtClean="0">
              <a:latin typeface="微软雅黑" pitchFamily="34" charset="-122"/>
              <a:ea typeface="微软雅黑" pitchFamily="34" charset="-122"/>
            </a:endParaRPr>
          </a:p>
          <a:p>
            <a:pPr lvl="1">
              <a:lnSpc>
                <a:spcPct val="150000"/>
              </a:lnSpc>
            </a:pPr>
            <a:r>
              <a:rPr lang="zh-CN" altLang="en-US" dirty="0" smtClean="0">
                <a:latin typeface="微软雅黑" pitchFamily="34" charset="-122"/>
                <a:ea typeface="微软雅黑" pitchFamily="34" charset="-122"/>
              </a:rPr>
              <a:t>变换模型</a:t>
            </a:r>
            <a:endParaRPr lang="zh-CN" altLang="en-US" dirty="0">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4294967295"/>
          </p:nvPr>
        </p:nvSpPr>
        <p:spPr>
          <a:xfrm>
            <a:off x="8734725" y="6356048"/>
            <a:ext cx="2842614" cy="365881"/>
          </a:xfrm>
          <a:prstGeom prst="rect">
            <a:avLst/>
          </a:prstGeom>
          <a:noFill/>
        </p:spPr>
        <p:txBody>
          <a:bodyPr lIns="80614" tIns="40307" rIns="80614" bIns="40307"/>
          <a:lstStyle/>
          <a:p>
            <a:fld id="{72BDCB8C-C727-455D-80D9-E244EE243DF3}" type="slidenum">
              <a:rPr lang="zh-CN" altLang="en-US" smtClean="0"/>
              <a:pPr/>
              <a:t>9</a:t>
            </a:fld>
            <a:endParaRPr lang="zh-CN" altLang="en-US" smtClean="0">
              <a:solidFill>
                <a:schemeClr val="tx1"/>
              </a:solidFill>
              <a:ea typeface="宋体" pitchFamily="2" charset="-122"/>
            </a:endParaRPr>
          </a:p>
        </p:txBody>
      </p:sp>
      <p:sp>
        <p:nvSpPr>
          <p:cNvPr id="31747" name="Text Box 3"/>
          <p:cNvSpPr txBox="1">
            <a:spLocks noChangeArrowheads="1"/>
          </p:cNvSpPr>
          <p:nvPr/>
        </p:nvSpPr>
        <p:spPr bwMode="auto">
          <a:xfrm>
            <a:off x="2404669" y="2124227"/>
            <a:ext cx="7275327" cy="2543614"/>
          </a:xfrm>
          <a:prstGeom prst="rect">
            <a:avLst/>
          </a:prstGeom>
          <a:noFill/>
          <a:ln w="9525">
            <a:noFill/>
            <a:miter lim="800000"/>
            <a:headEnd/>
            <a:tailEnd/>
          </a:ln>
        </p:spPr>
        <p:txBody>
          <a:bodyPr wrap="none" lIns="80614" tIns="40307" rIns="80614" bIns="40307">
            <a:spAutoFit/>
          </a:bodyPr>
          <a:lstStyle/>
          <a:p>
            <a:pPr eaLnBrk="0" hangingPunct="0">
              <a:buFont typeface="Arial" pitchFamily="34" charset="0"/>
              <a:buNone/>
            </a:pPr>
            <a:r>
              <a:rPr lang="zh-CN" altLang="en-US" sz="2500" b="1" dirty="0">
                <a:solidFill>
                  <a:srgbClr val="C00000"/>
                </a:solidFill>
                <a:latin typeface="微软雅黑" pitchFamily="34" charset="-122"/>
                <a:ea typeface="微软雅黑" pitchFamily="34" charset="-122"/>
              </a:rPr>
              <a:t>实战中总结出来的一种方式：</a:t>
            </a:r>
            <a:r>
              <a:rPr lang="zh-CN" altLang="en-US" sz="2500" b="1" dirty="0" smtClean="0">
                <a:solidFill>
                  <a:srgbClr val="C00000"/>
                </a:solidFill>
                <a:latin typeface="微软雅黑" pitchFamily="34" charset="-122"/>
                <a:ea typeface="微软雅黑" pitchFamily="34" charset="-122"/>
              </a:rPr>
              <a:t>混合式模型</a:t>
            </a:r>
            <a:endParaRPr lang="zh-CN" altLang="en-US" sz="2500" b="1" dirty="0">
              <a:solidFill>
                <a:srgbClr val="C00000"/>
              </a:solidFill>
              <a:latin typeface="微软雅黑" pitchFamily="34" charset="-122"/>
              <a:ea typeface="微软雅黑" pitchFamily="34" charset="-122"/>
            </a:endParaRPr>
          </a:p>
          <a:p>
            <a:pPr eaLnBrk="0" hangingPunct="0">
              <a:lnSpc>
                <a:spcPct val="150000"/>
              </a:lnSpc>
              <a:buFont typeface="Arial" pitchFamily="34" charset="0"/>
              <a:buNone/>
            </a:pPr>
            <a:endParaRPr lang="zh-CN" altLang="en-US" b="1" dirty="0">
              <a:latin typeface="微软雅黑" pitchFamily="34" charset="-122"/>
              <a:ea typeface="微软雅黑" pitchFamily="34" charset="-122"/>
            </a:endParaRPr>
          </a:p>
          <a:p>
            <a:pPr eaLnBrk="0" hangingPunct="0">
              <a:lnSpc>
                <a:spcPct val="200000"/>
              </a:lnSpc>
              <a:buFont typeface="Wingdings" pitchFamily="2" charset="2"/>
              <a:buChar char="n"/>
            </a:pPr>
            <a:r>
              <a:rPr lang="zh-CN" altLang="en-US" b="1" dirty="0" smtClean="0">
                <a:latin typeface="微软雅黑" pitchFamily="34" charset="-122"/>
                <a:ea typeface="微软雅黑" pitchFamily="34" charset="-122"/>
              </a:rPr>
              <a:t> 需求调研用</a:t>
            </a:r>
            <a:r>
              <a:rPr lang="zh-CN" altLang="en-US" b="1" dirty="0" smtClean="0">
                <a:solidFill>
                  <a:srgbClr val="FF0000"/>
                </a:solidFill>
                <a:latin typeface="微软雅黑" pitchFamily="34" charset="-122"/>
                <a:ea typeface="微软雅黑" pitchFamily="34" charset="-122"/>
              </a:rPr>
              <a:t>瀑布</a:t>
            </a:r>
            <a:r>
              <a:rPr lang="zh-CN" altLang="en-US" b="1" dirty="0" smtClean="0">
                <a:latin typeface="微软雅黑" pitchFamily="34" charset="-122"/>
                <a:ea typeface="微软雅黑" pitchFamily="34" charset="-122"/>
              </a:rPr>
              <a:t> </a:t>
            </a:r>
            <a:r>
              <a:rPr lang="zh-CN" altLang="en-US" b="1" dirty="0">
                <a:latin typeface="微软雅黑" pitchFamily="34" charset="-122"/>
                <a:ea typeface="微软雅黑" pitchFamily="34" charset="-122"/>
              </a:rPr>
              <a:t>——项目竞标书，项目范围界定，需求分析文档 等</a:t>
            </a:r>
          </a:p>
          <a:p>
            <a:pPr eaLnBrk="0" hangingPunct="0">
              <a:lnSpc>
                <a:spcPct val="200000"/>
              </a:lnSpc>
              <a:buFont typeface="Wingdings" pitchFamily="2" charset="2"/>
              <a:buChar char="n"/>
            </a:pPr>
            <a:r>
              <a:rPr lang="zh-CN" altLang="en-US" b="1" dirty="0" smtClean="0">
                <a:latin typeface="微软雅黑" pitchFamily="34" charset="-122"/>
                <a:ea typeface="微软雅黑" pitchFamily="34" charset="-122"/>
              </a:rPr>
              <a:t> 需求</a:t>
            </a:r>
            <a:r>
              <a:rPr lang="zh-CN" altLang="en-US" b="1" dirty="0">
                <a:latin typeface="微软雅黑" pitchFamily="34" charset="-122"/>
                <a:ea typeface="微软雅黑" pitchFamily="34" charset="-122"/>
              </a:rPr>
              <a:t>确定用</a:t>
            </a:r>
            <a:r>
              <a:rPr lang="zh-CN" altLang="en-US" b="1" dirty="0">
                <a:solidFill>
                  <a:srgbClr val="FF0000"/>
                </a:solidFill>
                <a:latin typeface="微软雅黑" pitchFamily="34" charset="-122"/>
                <a:ea typeface="微软雅黑" pitchFamily="34" charset="-122"/>
              </a:rPr>
              <a:t>原型</a:t>
            </a:r>
            <a:r>
              <a:rPr lang="zh-CN" altLang="en-US" b="1" dirty="0">
                <a:latin typeface="微软雅黑" pitchFamily="34" charset="-122"/>
                <a:ea typeface="微软雅黑" pitchFamily="34" charset="-122"/>
              </a:rPr>
              <a:t>——原型法提高沟通质量。</a:t>
            </a:r>
          </a:p>
          <a:p>
            <a:pPr eaLnBrk="0" hangingPunct="0">
              <a:lnSpc>
                <a:spcPct val="200000"/>
              </a:lnSpc>
              <a:buFont typeface="Wingdings" pitchFamily="2" charset="2"/>
              <a:buChar char="n"/>
            </a:pPr>
            <a:r>
              <a:rPr lang="zh-CN" altLang="en-US" b="1" dirty="0" smtClean="0">
                <a:latin typeface="微软雅黑" pitchFamily="34" charset="-122"/>
                <a:ea typeface="微软雅黑" pitchFamily="34" charset="-122"/>
              </a:rPr>
              <a:t> 研发迭代用</a:t>
            </a:r>
            <a:r>
              <a:rPr lang="zh-CN" altLang="en-US" b="1" dirty="0">
                <a:solidFill>
                  <a:srgbClr val="FF0000"/>
                </a:solidFill>
                <a:latin typeface="微软雅黑" pitchFamily="34" charset="-122"/>
                <a:ea typeface="微软雅黑" pitchFamily="34" charset="-122"/>
              </a:rPr>
              <a:t>敏捷</a:t>
            </a:r>
            <a:r>
              <a:rPr lang="zh-CN" altLang="en-US" b="1" dirty="0">
                <a:latin typeface="微软雅黑" pitchFamily="34" charset="-122"/>
                <a:ea typeface="微软雅黑" pitchFamily="34" charset="-122"/>
              </a:rPr>
              <a:t>——让客户时刻了解项目状态，控制项目进度</a:t>
            </a:r>
          </a:p>
        </p:txBody>
      </p:sp>
      <p:sp>
        <p:nvSpPr>
          <p:cNvPr id="5" name="Title 1"/>
          <p:cNvSpPr txBox="1">
            <a:spLocks/>
          </p:cNvSpPr>
          <p:nvPr/>
        </p:nvSpPr>
        <p:spPr>
          <a:xfrm>
            <a:off x="911069" y="188641"/>
            <a:ext cx="11040453" cy="696913"/>
          </a:xfrm>
          <a:prstGeom prst="rect">
            <a:avLst/>
          </a:prstGeom>
        </p:spPr>
        <p:txBody>
          <a:bodyPr>
            <a:noAutofit/>
          </a:bodyPr>
          <a:lstStyle/>
          <a:p>
            <a:pPr marL="0" marR="0" lvl="1" indent="0" algn="r" defTabSz="914400" rtl="0" eaLnBrk="0" fontAlgn="auto" latinLnBrk="0" hangingPunct="0">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rPr>
              <a:t>经验分享</a:t>
            </a:r>
            <a:endParaRPr kumimoji="0" lang="zh-CN" altLang="en-US" sz="40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n-cs"/>
            </a:endParaRPr>
          </a:p>
        </p:txBody>
      </p:sp>
    </p:spTree>
  </p:cSld>
  <p:clrMapOvr>
    <a:masterClrMapping/>
  </p:clrMapOvr>
  <p:transition spd="med">
    <p:fad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7384</TotalTime>
  <Words>1633</Words>
  <Application>Microsoft Office PowerPoint</Application>
  <PresentationFormat>自定义</PresentationFormat>
  <Paragraphs>268</Paragraphs>
  <Slides>30</Slides>
  <Notes>2</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Office 主题</vt:lpstr>
      <vt:lpstr>幻灯片 1</vt:lpstr>
      <vt:lpstr>幻灯片 2</vt:lpstr>
      <vt:lpstr>幻灯片 3</vt:lpstr>
      <vt:lpstr>幻灯片 4</vt:lpstr>
      <vt:lpstr>幻灯片 5</vt:lpstr>
      <vt:lpstr>幻灯片 6</vt:lpstr>
      <vt:lpstr>幻灯片 7</vt:lpstr>
      <vt:lpstr>软件生命周期模型</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增量模型概述</vt:lpstr>
      <vt:lpstr>螺旋模型概述</vt:lpstr>
      <vt:lpstr>幻灯片 29</vt:lpstr>
      <vt:lpstr>幻灯片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Frank</dc:creator>
  <cp:lastModifiedBy>Frank.Chen</cp:lastModifiedBy>
  <cp:revision>524</cp:revision>
  <dcterms:created xsi:type="dcterms:W3CDTF">2013-02-18T07:03:35Z</dcterms:created>
  <dcterms:modified xsi:type="dcterms:W3CDTF">2014-08-22T07:32:46Z</dcterms:modified>
</cp:coreProperties>
</file>