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87" r:id="rId2"/>
    <p:sldId id="747" r:id="rId3"/>
    <p:sldId id="748" r:id="rId4"/>
    <p:sldId id="749" r:id="rId5"/>
    <p:sldId id="750" r:id="rId6"/>
    <p:sldId id="752" r:id="rId7"/>
    <p:sldId id="757" r:id="rId8"/>
    <p:sldId id="758" r:id="rId9"/>
    <p:sldId id="756" r:id="rId10"/>
    <p:sldId id="759" r:id="rId11"/>
    <p:sldId id="760" r:id="rId12"/>
    <p:sldId id="753" r:id="rId13"/>
    <p:sldId id="761" r:id="rId14"/>
    <p:sldId id="762" r:id="rId15"/>
    <p:sldId id="763" r:id="rId16"/>
    <p:sldId id="764" r:id="rId17"/>
    <p:sldId id="584" r:id="rId18"/>
  </p:sldIdLst>
  <p:sldSz cx="1218723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87" autoAdjust="0"/>
  </p:normalViewPr>
  <p:slideViewPr>
    <p:cSldViewPr>
      <p:cViewPr>
        <p:scale>
          <a:sx n="70" d="100"/>
          <a:sy n="70" d="100"/>
        </p:scale>
        <p:origin x="-636" y="-6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BF8CA-3DBE-49EF-A7D1-73982AC519E4}" type="datetimeFigureOut">
              <a:rPr lang="zh-CN" altLang="en-US" smtClean="0"/>
              <a:pPr/>
              <a:t>2014/8/22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97015-1702-4C7B-B3F2-1D18519D8C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4752F-08FB-4FAC-869A-00125FCBA981}" type="datetimeFigureOut">
              <a:rPr lang="zh-CN" altLang="en-US" smtClean="0"/>
              <a:pPr/>
              <a:t>2014/8/22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33B7C-1850-4EDE-84F0-DDE5E104CA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33B7C-1850-4EDE-84F0-DDE5E104CA5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78579E-0D87-4DF5-ADCF-F4EC2576FF2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A8A8DA-57E7-4363-8F84-1EC8B5449BE7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043" y="2130426"/>
            <a:ext cx="10359152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800" b="1">
                <a:latin typeface="+mj-ea"/>
                <a:ea typeface="+mj-ea"/>
                <a:cs typeface="Arial Unicode MS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086" y="3886200"/>
            <a:ext cx="8531067" cy="1752600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7" name="Picture 19" descr="Oracle_Wrkfo_Dev_w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234588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 userDrawn="1"/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9449" y="1124745"/>
            <a:ext cx="2803487" cy="5183981"/>
          </a:xfrm>
          <a:prstGeom prst="rect">
            <a:avLst/>
          </a:prstGeom>
        </p:spPr>
        <p:txBody>
          <a:bodyPr vert="eaVert"/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4752" y="1124745"/>
            <a:ext cx="8211575" cy="518398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 userDrawn="1"/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34752" y="1223963"/>
            <a:ext cx="11070075" cy="50847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标题 1"/>
          <p:cNvSpPr txBox="1">
            <a:spLocks/>
          </p:cNvSpPr>
          <p:nvPr userDrawn="1"/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00" y="275167"/>
            <a:ext cx="10967439" cy="1143000"/>
          </a:xfrm>
          <a:prstGeom prst="rect">
            <a:avLst/>
          </a:prstGeom>
        </p:spPr>
        <p:txBody>
          <a:bodyPr lIns="80614" tIns="40307" rIns="80614" bIns="4030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899" y="6356048"/>
            <a:ext cx="2842614" cy="365881"/>
          </a:xfrm>
          <a:prstGeom prst="rect">
            <a:avLst/>
          </a:prstGeom>
        </p:spPr>
        <p:txBody>
          <a:bodyPr lIns="80614" tIns="40307" rIns="80614" bIns="40307"/>
          <a:lstStyle>
            <a:lvl1pPr>
              <a:defRPr/>
            </a:lvl1pPr>
          </a:lstStyle>
          <a:p>
            <a:pPr>
              <a:defRPr/>
            </a:pPr>
            <a:fld id="{441D6BC4-9E9F-4185-A328-67A2FB91F5AD}" type="datetime1">
              <a:rPr lang="zh-CN" altLang="en-US"/>
              <a:pPr>
                <a:defRPr/>
              </a:pPr>
              <a:t>2014/8/22</a:t>
            </a:fld>
            <a:endParaRPr lang="zh-CN" altLang="en-US">
              <a:solidFill>
                <a:schemeClr val="tx1"/>
              </a:solidFill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4511" y="6356048"/>
            <a:ext cx="3858217" cy="365881"/>
          </a:xfrm>
          <a:prstGeom prst="rect">
            <a:avLst/>
          </a:prstGeom>
        </p:spPr>
        <p:txBody>
          <a:bodyPr lIns="80614" tIns="40307" rIns="80614" bIns="40307"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4725" y="6356048"/>
            <a:ext cx="2842614" cy="365881"/>
          </a:xfrm>
          <a:prstGeom prst="rect">
            <a:avLst/>
          </a:prstGeom>
        </p:spPr>
        <p:txBody>
          <a:bodyPr lIns="80614" tIns="40307" rIns="80614" bIns="40307"/>
          <a:lstStyle>
            <a:lvl1pPr>
              <a:defRPr/>
            </a:lvl1pPr>
          </a:lstStyle>
          <a:p>
            <a:pPr>
              <a:defRPr/>
            </a:pPr>
            <a:fld id="{3C9835E3-74F2-4B3B-A59E-D299944B14DA}" type="slidenum">
              <a:rPr lang="zh-CN" altLang="en-US"/>
              <a:pPr>
                <a:defRPr/>
              </a:pPr>
              <a:t>‹#›</a:t>
            </a:fld>
            <a:endParaRPr lang="zh-CN" altLang="en-US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34752" y="1223963"/>
            <a:ext cx="11070075" cy="5084762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 b="1">
                <a:latin typeface="+mn-ea"/>
                <a:ea typeface="+mn-ea"/>
                <a:cs typeface="Arial Unicode MS" pitchFamily="34" charset="-122"/>
              </a:defRPr>
            </a:lvl1pPr>
            <a:lvl2pPr>
              <a:buClr>
                <a:srgbClr val="FF0000"/>
              </a:buClr>
              <a:buFont typeface="Wingdings" pitchFamily="2" charset="2"/>
              <a:buChar char="u"/>
              <a:defRPr sz="2000"/>
            </a:lvl2pPr>
            <a:lvl3pPr>
              <a:buClr>
                <a:srgbClr val="FF0000"/>
              </a:buClr>
              <a:buFont typeface="Wingdings" pitchFamily="2" charset="2"/>
              <a:buChar char="Ø"/>
              <a:defRPr sz="1800"/>
            </a:lvl3pPr>
            <a:lvl4pPr>
              <a:buClr>
                <a:srgbClr val="FF0000"/>
              </a:buClr>
              <a:buFont typeface="Wingdings" pitchFamily="2" charset="2"/>
              <a:buChar char="l"/>
              <a:defRPr sz="1800"/>
            </a:lvl4pPr>
            <a:lvl5pPr>
              <a:buClr>
                <a:srgbClr val="FF0000"/>
              </a:buClr>
              <a:buFont typeface="Wingdings" pitchFamily="2" charset="2"/>
              <a:buChar char="ü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708" y="4406901"/>
            <a:ext cx="10359152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8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708" y="2906713"/>
            <a:ext cx="10359152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标题 1"/>
          <p:cNvSpPr txBox="1">
            <a:spLocks/>
          </p:cNvSpPr>
          <p:nvPr userDrawn="1"/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4752" y="1223963"/>
            <a:ext cx="5433477" cy="5084762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/>
            </a:lvl1pPr>
            <a:lvl2pPr>
              <a:buClr>
                <a:srgbClr val="FF0000"/>
              </a:buClr>
              <a:buFont typeface="Wingdings" pitchFamily="2" charset="2"/>
              <a:buChar char="u"/>
              <a:defRPr sz="2000"/>
            </a:lvl2pPr>
            <a:lvl3pPr>
              <a:buClr>
                <a:srgbClr val="FF0000"/>
              </a:buClr>
              <a:buFont typeface="Wingdings" pitchFamily="2" charset="2"/>
              <a:buChar char="Ø"/>
              <a:defRPr sz="1800"/>
            </a:lvl3pPr>
            <a:lvl4pPr>
              <a:buClr>
                <a:srgbClr val="FF0000"/>
              </a:buClr>
              <a:buFont typeface="Wingdings" pitchFamily="2" charset="2"/>
              <a:buChar char="l"/>
              <a:defRPr sz="1800"/>
            </a:lvl4pPr>
            <a:lvl5pPr>
              <a:buClr>
                <a:srgbClr val="FF0000"/>
              </a:buClr>
              <a:buFont typeface="Wingdings" pitchFamily="2" charset="2"/>
              <a:buChar char="ü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1350" y="1223963"/>
            <a:ext cx="5433477" cy="5084762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/>
            </a:lvl1pPr>
            <a:lvl2pPr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  <a:defRPr lang="zh-CN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62" y="1535113"/>
            <a:ext cx="53848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362" y="2174875"/>
            <a:ext cx="5384813" cy="3951288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/>
            </a:lvl1pPr>
            <a:lvl2pPr>
              <a:buClr>
                <a:srgbClr val="FF0000"/>
              </a:buClr>
              <a:buFont typeface="Wingdings" pitchFamily="2" charset="2"/>
              <a:buChar char="u"/>
              <a:defRPr sz="2000"/>
            </a:lvl2pPr>
            <a:lvl3pPr>
              <a:buClr>
                <a:srgbClr val="FF0000"/>
              </a:buClr>
              <a:buFont typeface="Wingdings" pitchFamily="2" charset="2"/>
              <a:buChar char="Ø"/>
              <a:defRPr sz="1800"/>
            </a:lvl3pPr>
            <a:lvl4pPr>
              <a:buClr>
                <a:srgbClr val="FF0000"/>
              </a:buClr>
              <a:buFont typeface="Wingdings" pitchFamily="2" charset="2"/>
              <a:buChar char="l"/>
              <a:defRPr sz="1800"/>
            </a:lvl4pPr>
            <a:lvl5pPr>
              <a:buClr>
                <a:srgbClr val="FF0000"/>
              </a:buClr>
              <a:buFont typeface="Wingdings" pitchFamily="2" charset="2"/>
              <a:buChar char="ü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0949" y="1535113"/>
            <a:ext cx="53869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0949" y="2174875"/>
            <a:ext cx="5386928" cy="3951288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/>
            </a:lvl1pPr>
            <a:lvl2pPr>
              <a:buClr>
                <a:srgbClr val="FF0000"/>
              </a:buClr>
              <a:buFont typeface="Wingdings" pitchFamily="2" charset="2"/>
              <a:buChar char="u"/>
              <a:defRPr sz="2000"/>
            </a:lvl2pPr>
            <a:lvl3pPr>
              <a:buClr>
                <a:srgbClr val="FF0000"/>
              </a:buClr>
              <a:buFont typeface="Wingdings" pitchFamily="2" charset="2"/>
              <a:buChar char="Ø"/>
              <a:defRPr sz="1800"/>
            </a:lvl3pPr>
            <a:lvl4pPr>
              <a:buClr>
                <a:srgbClr val="FF0000"/>
              </a:buClr>
              <a:buFont typeface="Wingdings" pitchFamily="2" charset="2"/>
              <a:buChar char="l"/>
              <a:defRPr sz="1800"/>
            </a:lvl4pPr>
            <a:lvl5pPr>
              <a:buClr>
                <a:srgbClr val="FF0000"/>
              </a:buClr>
              <a:buFont typeface="Wingdings" pitchFamily="2" charset="2"/>
              <a:buChar char="ü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149" y="1196752"/>
            <a:ext cx="4009517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4871" y="1196752"/>
            <a:ext cx="6813005" cy="4929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363" y="2348881"/>
            <a:ext cx="4009517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标题 1"/>
          <p:cNvSpPr txBox="1">
            <a:spLocks/>
          </p:cNvSpPr>
          <p:nvPr userDrawn="1"/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784" y="4800600"/>
            <a:ext cx="7312343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8784" y="908720"/>
            <a:ext cx="7312343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8784" y="5367338"/>
            <a:ext cx="731234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标题 1"/>
          <p:cNvSpPr txBox="1">
            <a:spLocks/>
          </p:cNvSpPr>
          <p:nvPr userDrawn="1"/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000" b="1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单击此处编辑母版标题样式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62" y="1600201"/>
            <a:ext cx="1096851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668771" y="4143022"/>
            <a:ext cx="10669054" cy="139286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软件工程与项目管理（三）：任务与进度管理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03112"/>
            <a:ext cx="12187238" cy="2856089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东南大学暑期实训 </a:t>
            </a:r>
            <a:r>
              <a:rPr lang="en-US" altLang="zh-CN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自选项目班 </a:t>
            </a:r>
            <a:r>
              <a:rPr lang="en-US" altLang="zh-CN" sz="4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4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88963" y="0"/>
            <a:ext cx="4896544" cy="83671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021611" y="3789040"/>
            <a:ext cx="504056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987" y="1412776"/>
            <a:ext cx="4995547" cy="507186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</p:spPr>
      </p:pic>
      <p:grpSp>
        <p:nvGrpSpPr>
          <p:cNvPr id="2" name="组合 21"/>
          <p:cNvGrpSpPr/>
          <p:nvPr/>
        </p:nvGrpSpPr>
        <p:grpSpPr>
          <a:xfrm>
            <a:off x="3645347" y="1052736"/>
            <a:ext cx="8103932" cy="1511229"/>
            <a:chOff x="3672508" y="360090"/>
            <a:chExt cx="9576510" cy="158679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7704956" y="720130"/>
              <a:ext cx="0" cy="122675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672508" y="1584226"/>
              <a:ext cx="4032448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824584" y="360090"/>
              <a:ext cx="3281284" cy="953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300" b="1" dirty="0" smtClean="0">
                  <a:solidFill>
                    <a:srgbClr val="C00000"/>
                  </a:solidFill>
                </a:rPr>
                <a:t>Member </a:t>
              </a:r>
              <a:endParaRPr lang="zh-CN" altLang="en-US" sz="5300" b="1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24584" y="1260191"/>
              <a:ext cx="5424434" cy="67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C00000"/>
                  </a:solidFill>
                </a:rPr>
                <a:t>Ex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：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PM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、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DEV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、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QA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、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SYS</a:t>
              </a:r>
            </a:p>
            <a:p>
              <a:r>
                <a:rPr lang="en-US" altLang="zh-CN" dirty="0" smtClean="0">
                  <a:solidFill>
                    <a:srgbClr val="C00000"/>
                  </a:solidFill>
                </a:rPr>
                <a:t>Task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中被授权的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member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预估工作</a:t>
              </a:r>
              <a:endParaRPr lang="en-US" altLang="zh-CN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协作式的前提 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 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任务分解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634" y="1204672"/>
            <a:ext cx="5162929" cy="524180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Right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cxnSp>
        <p:nvCxnSpPr>
          <p:cNvPr id="7" name="直接连接符 6"/>
          <p:cNvCxnSpPr/>
          <p:nvPr/>
        </p:nvCxnSpPr>
        <p:spPr>
          <a:xfrm flipV="1">
            <a:off x="4653459" y="5346724"/>
            <a:ext cx="1866708" cy="26492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520166" y="5140987"/>
            <a:ext cx="0" cy="116833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717355" y="3356992"/>
            <a:ext cx="2830672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520166" y="2852936"/>
            <a:ext cx="5501" cy="157046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520166" y="1369139"/>
            <a:ext cx="0" cy="1168333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107787" y="2192088"/>
            <a:ext cx="3412379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21400" y="1026244"/>
            <a:ext cx="3263010" cy="897009"/>
          </a:xfrm>
          <a:prstGeom prst="rect">
            <a:avLst/>
          </a:prstGeom>
          <a:noFill/>
        </p:spPr>
        <p:txBody>
          <a:bodyPr wrap="none" lIns="80614" tIns="40307" rIns="80614" bIns="40307" rtlCol="0">
            <a:spAutoFit/>
          </a:bodyPr>
          <a:lstStyle/>
          <a:p>
            <a:r>
              <a:rPr lang="en-US" altLang="zh-CN" sz="5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Member </a:t>
            </a:r>
            <a:endParaRPr lang="zh-CN" altLang="en-US" sz="53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1399" y="1883483"/>
            <a:ext cx="4590320" cy="635399"/>
          </a:xfrm>
          <a:prstGeom prst="rect">
            <a:avLst/>
          </a:prstGeom>
          <a:noFill/>
        </p:spPr>
        <p:txBody>
          <a:bodyPr wrap="square" lIns="80614" tIns="40307" rIns="80614" bIns="40307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Ex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PM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DEV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QA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SYS</a:t>
            </a:r>
          </a:p>
          <a:p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Task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中被授权的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member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预估工作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21399" y="2980746"/>
            <a:ext cx="2212018" cy="897009"/>
          </a:xfrm>
          <a:prstGeom prst="rect">
            <a:avLst/>
          </a:prstGeom>
          <a:noFill/>
        </p:spPr>
        <p:txBody>
          <a:bodyPr wrap="none" lIns="80614" tIns="40307" rIns="80614" bIns="40307" rtlCol="0">
            <a:spAutoFit/>
          </a:bodyPr>
          <a:lstStyle/>
          <a:p>
            <a:r>
              <a:rPr lang="en-US" altLang="zh-CN" sz="53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Ticket</a:t>
            </a:r>
            <a:endParaRPr lang="zh-CN" altLang="en-US" sz="5300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1399" y="3837985"/>
            <a:ext cx="4590320" cy="635399"/>
          </a:xfrm>
          <a:prstGeom prst="rect">
            <a:avLst/>
          </a:prstGeom>
          <a:noFill/>
        </p:spPr>
        <p:txBody>
          <a:bodyPr wrap="square" lIns="80614" tIns="40307" rIns="80614" bIns="40307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Member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Task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分解成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Ticket</a:t>
            </a:r>
          </a:p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Member 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Task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所预估工作内容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21400" y="4798092"/>
            <a:ext cx="3093220" cy="897009"/>
          </a:xfrm>
          <a:prstGeom prst="rect">
            <a:avLst/>
          </a:prstGeom>
          <a:noFill/>
        </p:spPr>
        <p:txBody>
          <a:bodyPr wrap="none" lIns="80614" tIns="40307" rIns="80614" bIns="40307" rtlCol="0">
            <a:spAutoFit/>
          </a:bodyPr>
          <a:lstStyle/>
          <a:p>
            <a:r>
              <a:rPr lang="en-US" altLang="zh-CN" sz="53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Project</a:t>
            </a:r>
            <a:r>
              <a:rPr lang="en-US" altLang="zh-CN" sz="53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en-US" altLang="zh-CN" sz="5300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21399" y="5655331"/>
            <a:ext cx="4895465" cy="635399"/>
          </a:xfrm>
          <a:prstGeom prst="rect">
            <a:avLst/>
          </a:prstGeom>
          <a:noFill/>
        </p:spPr>
        <p:txBody>
          <a:bodyPr wrap="square" lIns="80614" tIns="40307" rIns="80614" bIns="40307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Project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经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Member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分解后待确认资料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预估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Project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开发预计工时、工期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653459" y="4365104"/>
            <a:ext cx="0" cy="1008112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 txBox="1">
            <a:spLocks/>
          </p:cNvSpPr>
          <p:nvPr/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协作式的前提 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 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任务分解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5157515" y="3429000"/>
            <a:ext cx="1958166" cy="51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614" tIns="40307" rIns="80614" bIns="40307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如何实践？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1341091" y="2852936"/>
            <a:ext cx="9857764" cy="137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614" tIns="40307" rIns="80614" bIns="40307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每个环节人人参与每个软件工程环节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 typeface="Arial" charset="0"/>
              <a:buNone/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 typeface="Arial" charset="0"/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各组组长注意实训任务划分与传统软件开发的任务划分差异性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本次实训的任务区分规定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1629123" y="1556792"/>
            <a:ext cx="8780546" cy="417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614" tIns="40307" rIns="80614" bIns="40307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需求规划与初步分析后，组长需要分解需求分析任务：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 typeface="Arial" charset="0"/>
              <a:buNone/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buFont typeface="Arial" charset="0"/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、原型实现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buFont typeface="Arial" charset="0"/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、系统架构设计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buFont typeface="Arial" charset="0"/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、技术选型与论证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buFont typeface="Arial" charset="0"/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、测试环境设计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buFont typeface="Arial" charset="0"/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、需求详细分析与需求过滤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需求阶段的任务分解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选择什么工具？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4987" y="1484784"/>
            <a:ext cx="3753529" cy="51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614" tIns="40307" rIns="80614" bIns="40307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简易入门工具：单机版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u=2268356502,749730416&amp;fm=21&amp;gp=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7475" y="1340768"/>
            <a:ext cx="1047750" cy="1047750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04987" y="2564904"/>
            <a:ext cx="3753529" cy="51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614" tIns="40307" rIns="80614" bIns="40307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简易入门工具：协作版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5467" y="2636912"/>
            <a:ext cx="20859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04987" y="3717032"/>
            <a:ext cx="3753529" cy="51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614" tIns="40307" rIns="80614" bIns="40307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精细高级工具：单机版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04987" y="4869160"/>
            <a:ext cx="3753529" cy="51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614" tIns="40307" rIns="80614" bIns="40307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精细高级工具：协作版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u=1804132343,2050715071&amp;fm=23&amp;gp=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41491" y="3501008"/>
            <a:ext cx="864096" cy="864096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6381651" y="3645024"/>
            <a:ext cx="1800200" cy="504056"/>
          </a:xfrm>
          <a:prstGeom prst="roundRect">
            <a:avLst>
              <a:gd name="adj" fmla="val 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oper Black" pitchFamily="18" charset="0"/>
                <a:ea typeface="微软雅黑" pitchFamily="34" charset="-122"/>
              </a:rPr>
              <a:t>Backlog</a:t>
            </a:r>
            <a:endParaRPr lang="zh-CN" altLang="en-US" dirty="0">
              <a:latin typeface="Cooper Black" pitchFamily="18" charset="0"/>
              <a:ea typeface="微软雅黑" pitchFamily="34" charset="-122"/>
            </a:endParaRPr>
          </a:p>
        </p:txBody>
      </p:sp>
      <p:pic>
        <p:nvPicPr>
          <p:cNvPr id="13" name="图片 12" descr="u=2286086218,1769550847&amp;fm=21&amp;gp=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09443" y="4581128"/>
            <a:ext cx="1779019" cy="1335782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6381651" y="4797152"/>
            <a:ext cx="2562163" cy="820267"/>
            <a:chOff x="7104695" y="4789894"/>
            <a:chExt cx="2562163" cy="820267"/>
          </a:xfrm>
        </p:grpSpPr>
        <p:pic>
          <p:nvPicPr>
            <p:cNvPr id="15" name="Picture 6" descr="C:\Users\Tony\Desktop\Drupal Storm 项目管理方法介绍\8694a4c27d1ed21b2387bdafad6eddc451da3f29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104695" y="4789894"/>
              <a:ext cx="715683" cy="820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7896783" y="4933910"/>
              <a:ext cx="177007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b="1" spc="300" dirty="0" smtClean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solidFill>
                    <a:srgbClr val="2E67AC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oper Black" pitchFamily="18" charset="0"/>
                  <a:ea typeface="Gulim" pitchFamily="34" charset="-127"/>
                </a:rPr>
                <a:t>Storm</a:t>
              </a:r>
              <a:endParaRPr lang="zh-CN" altLang="en-US" sz="3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2E67A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itchFamily="18" charset="0"/>
                <a:ea typeface="Gulim" pitchFamily="34" charset="-127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2781251" y="3356992"/>
            <a:ext cx="7284111" cy="51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614" tIns="40307" rIns="80614" bIns="40307">
            <a:spAutoFit/>
          </a:bodyPr>
          <a:lstStyle/>
          <a:p>
            <a:pPr eaLnBrk="0" hangingPunct="0">
              <a:buFont typeface="Arial" charset="0"/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动手实践：简易在线版任务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分解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Project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版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black">
          <a:xfrm>
            <a:off x="3822700" y="2859088"/>
            <a:ext cx="4543425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911069" y="116632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0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软件工程中的协作式</a:t>
            </a:r>
            <a:endParaRPr lang="zh-CN" altLang="en-US" sz="3000" b="1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5" name="图片 4" descr="201202_24_02_clip_image00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7395" y="1916832"/>
            <a:ext cx="3682380" cy="368238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7605787" y="1484784"/>
            <a:ext cx="1728192" cy="72008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系统构想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形状 9"/>
          <p:cNvCxnSpPr>
            <a:stCxn id="8" idx="1"/>
            <a:endCxn id="12" idx="0"/>
          </p:cNvCxnSpPr>
          <p:nvPr/>
        </p:nvCxnSpPr>
        <p:spPr>
          <a:xfrm rot="10800000" flipV="1">
            <a:off x="5913599" y="1844824"/>
            <a:ext cx="1692188" cy="648072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805587" y="2492896"/>
            <a:ext cx="216024" cy="216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941491" y="3356992"/>
            <a:ext cx="576064" cy="57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237635" y="2996952"/>
            <a:ext cx="576064" cy="57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949603" y="3645024"/>
            <a:ext cx="576064" cy="57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373539" y="2780928"/>
            <a:ext cx="576064" cy="57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7533779" y="5445224"/>
            <a:ext cx="1728192" cy="72008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技术接口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业务接口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形状 19"/>
          <p:cNvCxnSpPr>
            <a:stCxn id="19" idx="1"/>
            <a:endCxn id="17" idx="4"/>
          </p:cNvCxnSpPr>
          <p:nvPr/>
        </p:nvCxnSpPr>
        <p:spPr>
          <a:xfrm rot="10800000">
            <a:off x="6237635" y="4221088"/>
            <a:ext cx="1296144" cy="1584176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5" idx="5"/>
          </p:cNvCxnSpPr>
          <p:nvPr/>
        </p:nvCxnSpPr>
        <p:spPr>
          <a:xfrm>
            <a:off x="5433192" y="3848693"/>
            <a:ext cx="804443" cy="19565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709243" y="1628800"/>
            <a:ext cx="1728192" cy="72008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组员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形状 27"/>
          <p:cNvCxnSpPr>
            <a:stCxn id="27" idx="2"/>
            <a:endCxn id="48" idx="2"/>
          </p:cNvCxnSpPr>
          <p:nvPr/>
        </p:nvCxnSpPr>
        <p:spPr>
          <a:xfrm rot="16200000" flipH="1">
            <a:off x="3195297" y="2726922"/>
            <a:ext cx="1404156" cy="648072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2637235" y="5373216"/>
            <a:ext cx="1728192" cy="72008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技术模块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业务模块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形状 37"/>
          <p:cNvCxnSpPr>
            <a:stCxn id="37" idx="3"/>
            <a:endCxn id="41" idx="4"/>
          </p:cNvCxnSpPr>
          <p:nvPr/>
        </p:nvCxnSpPr>
        <p:spPr>
          <a:xfrm flipV="1">
            <a:off x="4365427" y="4581128"/>
            <a:ext cx="1044116" cy="1152128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5301531" y="4365104"/>
            <a:ext cx="216024" cy="216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221411" y="3645024"/>
            <a:ext cx="216024" cy="216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图片 53" descr="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05987" y="1412776"/>
            <a:ext cx="2016224" cy="12481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8" name="圆角矩形 57"/>
          <p:cNvSpPr/>
          <p:nvPr/>
        </p:nvSpPr>
        <p:spPr>
          <a:xfrm>
            <a:off x="9333979" y="980728"/>
            <a:ext cx="2160240" cy="4956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产品经理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2" name="图片 61" descr="下载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05987" y="5293767"/>
            <a:ext cx="2016224" cy="10875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3" name="圆角矩形 62"/>
          <p:cNvSpPr/>
          <p:nvPr/>
        </p:nvSpPr>
        <p:spPr>
          <a:xfrm>
            <a:off x="9333979" y="4861719"/>
            <a:ext cx="2160240" cy="4956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系统设计师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7" name="图片 66" descr="images (1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4987" y="1340768"/>
            <a:ext cx="2016224" cy="1224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9" name="圆角矩形 68"/>
          <p:cNvSpPr/>
          <p:nvPr/>
        </p:nvSpPr>
        <p:spPr>
          <a:xfrm>
            <a:off x="332979" y="917104"/>
            <a:ext cx="2160240" cy="4956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工程师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2" name="图片 71" descr="下载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6995" y="5301208"/>
            <a:ext cx="2016224" cy="10875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3" name="圆角矩形 72"/>
          <p:cNvSpPr/>
          <p:nvPr/>
        </p:nvSpPr>
        <p:spPr>
          <a:xfrm>
            <a:off x="404987" y="4869160"/>
            <a:ext cx="2160240" cy="4956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系统设计师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911069" y="116632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0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开发中的协作式</a:t>
            </a:r>
            <a:endParaRPr lang="zh-CN" altLang="en-US" sz="3000" b="1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96196"/>
            <a:ext cx="11998275" cy="5573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4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47" y="1124744"/>
            <a:ext cx="1981771" cy="108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圆角矩形 12"/>
          <p:cNvSpPr/>
          <p:nvPr/>
        </p:nvSpPr>
        <p:spPr>
          <a:xfrm>
            <a:off x="1413099" y="2924944"/>
            <a:ext cx="1368152" cy="5760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老师提供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461771" y="2276872"/>
            <a:ext cx="1368152" cy="5760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学员实现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285307" y="2924944"/>
            <a:ext cx="1368152" cy="5760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老师提供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911069" y="116632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0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生活中的协作式</a:t>
            </a:r>
            <a:endParaRPr lang="zh-CN" altLang="en-US" sz="3000" b="1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21" name="图片 20" descr="f8b156baf71614fa23623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2979" y="3068960"/>
            <a:ext cx="4114800" cy="2907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心形 21"/>
          <p:cNvSpPr/>
          <p:nvPr/>
        </p:nvSpPr>
        <p:spPr>
          <a:xfrm>
            <a:off x="1701131" y="2636912"/>
            <a:ext cx="1440160" cy="1080120"/>
          </a:xfrm>
          <a:prstGeom prst="hear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价值观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60971" y="5877272"/>
            <a:ext cx="4248472" cy="648072"/>
          </a:xfrm>
          <a:prstGeom prst="roundRect">
            <a:avLst>
              <a:gd name="adj" fmla="val 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和睦家庭的前提：接近的价值观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“接口”，一方实现一方调用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" name="图片 28" descr="74-14022G036030-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57715" y="1340768"/>
            <a:ext cx="4426331" cy="29523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圆角矩形 29"/>
          <p:cNvSpPr/>
          <p:nvPr/>
        </p:nvSpPr>
        <p:spPr>
          <a:xfrm>
            <a:off x="6885707" y="4149080"/>
            <a:ext cx="4608512" cy="648072"/>
          </a:xfrm>
          <a:prstGeom prst="roundRect">
            <a:avLst>
              <a:gd name="adj" fmla="val 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背离的生活目标与价值观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云形标注 30"/>
          <p:cNvSpPr/>
          <p:nvPr/>
        </p:nvSpPr>
        <p:spPr>
          <a:xfrm>
            <a:off x="6813699" y="1052736"/>
            <a:ext cx="1728192" cy="720080"/>
          </a:xfrm>
          <a:prstGeom prst="cloudCallout">
            <a:avLst>
              <a:gd name="adj1" fmla="val 40539"/>
              <a:gd name="adj2" fmla="val 9093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成功在于金钱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云形标注 31"/>
          <p:cNvSpPr/>
          <p:nvPr/>
        </p:nvSpPr>
        <p:spPr>
          <a:xfrm>
            <a:off x="10126067" y="1052736"/>
            <a:ext cx="1728192" cy="720080"/>
          </a:xfrm>
          <a:prstGeom prst="cloudCallout">
            <a:avLst>
              <a:gd name="adj1" fmla="val -32115"/>
              <a:gd name="adj2" fmla="val 776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家庭是最重要的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肘形连接符 34"/>
          <p:cNvCxnSpPr>
            <a:stCxn id="21" idx="3"/>
            <a:endCxn id="29" idx="1"/>
          </p:cNvCxnSpPr>
          <p:nvPr/>
        </p:nvCxnSpPr>
        <p:spPr>
          <a:xfrm flipV="1">
            <a:off x="4447779" y="2816932"/>
            <a:ext cx="2509936" cy="170592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256" y="116632"/>
            <a:ext cx="11712265" cy="696913"/>
          </a:xfrm>
        </p:spPr>
        <p:txBody>
          <a:bodyPr>
            <a:normAutofit/>
          </a:bodyPr>
          <a:lstStyle/>
          <a:p>
            <a:pPr lvl="0"/>
            <a:endParaRPr lang="zh-CN" altLang="en-US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003" y="2348880"/>
            <a:ext cx="11070075" cy="3024336"/>
          </a:xfrm>
        </p:spPr>
        <p:txBody>
          <a:bodyPr>
            <a:noAutofit/>
          </a:bodyPr>
          <a:lstStyle/>
          <a:p>
            <a:pPr algn="ctr" fontAlgn="base">
              <a:buNone/>
            </a:pPr>
            <a:r>
              <a:rPr lang="zh-CN" altLang="en-US" sz="40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一个目标</a:t>
            </a:r>
            <a:endParaRPr lang="en-US" altLang="zh-CN" sz="4000" b="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 fontAlgn="base">
              <a:buNone/>
            </a:pPr>
            <a:r>
              <a:rPr lang="zh-CN" altLang="en-US" sz="40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多重实现</a:t>
            </a:r>
            <a:endParaRPr lang="en-US" altLang="zh-CN" sz="4000" b="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 fontAlgn="base">
              <a:buNone/>
            </a:pPr>
            <a:r>
              <a:rPr lang="zh-CN" altLang="en-US" sz="40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分散构建</a:t>
            </a:r>
            <a:endParaRPr lang="en-US" altLang="zh-CN" sz="4000" b="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 fontAlgn="base">
              <a:buNone/>
            </a:pPr>
            <a:r>
              <a:rPr lang="zh-CN" altLang="en-US" sz="4000" b="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集成汇总</a:t>
            </a:r>
            <a:endParaRPr lang="en-US" altLang="zh-CN" sz="4000" b="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09043" y="1556792"/>
            <a:ext cx="15121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结论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1069" y="188641"/>
            <a:ext cx="11040453" cy="696913"/>
          </a:xfrm>
        </p:spPr>
        <p:txBody>
          <a:bodyPr/>
          <a:lstStyle/>
          <a:p>
            <a:pPr algn="r"/>
            <a:r>
              <a:rPr lang="zh-CN" altLang="en-US" sz="3000" b="1" dirty="0" smtClean="0"/>
              <a:t>协作式的前提 </a:t>
            </a:r>
            <a:r>
              <a:rPr lang="en-US" altLang="zh-CN" sz="3000" b="1" dirty="0" smtClean="0"/>
              <a:t>– </a:t>
            </a:r>
            <a:r>
              <a:rPr lang="zh-CN" altLang="en-US" sz="3000" b="1" dirty="0" smtClean="0"/>
              <a:t>任务分解</a:t>
            </a:r>
            <a:endParaRPr lang="zh-CN" altLang="en-US" sz="3000" b="1" dirty="0"/>
          </a:p>
        </p:txBody>
      </p:sp>
      <p:pic>
        <p:nvPicPr>
          <p:cNvPr id="5" name="图片 4" descr="200892289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2979" y="1268760"/>
            <a:ext cx="5538430" cy="4464496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5949603" y="1340768"/>
            <a:ext cx="6048672" cy="53285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 fontAlgn="base"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WBS: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Work Breakdown Structure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）工作分解结构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800100" lvl="1" indent="-342900" fontAlgn="base"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WP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：（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Work Package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）工作包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257300" lvl="2" indent="-342900" fontAlgn="base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子系统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257300" lvl="2" indent="-342900" fontAlgn="base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独立功能模块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257300" lvl="2" indent="-342900" fontAlgn="base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核心业务组件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257300" lvl="2" indent="-342900" fontAlgn="base">
              <a:spcBef>
                <a:spcPct val="20000"/>
              </a:spcBef>
              <a:buFont typeface="Wingdings" pitchFamily="2" charset="2"/>
              <a:buChar char="l"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定义：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工作包是最小的“可交付成果”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257300" lvl="2" indent="-342900" fontAlgn="base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案例：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SEM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系统中的仓储管理子系统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800100" lvl="1" indent="-342900" fontAlgn="base">
              <a:spcBef>
                <a:spcPct val="20000"/>
              </a:spcBef>
              <a:buFont typeface="Wingdings" pitchFamily="2" charset="2"/>
              <a:buChar char="u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Activity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：活动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257300" lvl="2" indent="-342900" fontAlgn="base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软件生命周期中的一个过程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257300" lvl="2" indent="-342900" fontAlgn="base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例如：业务模块与软件过程的结合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257300" lvl="2" indent="-342900" fontAlgn="base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例如：技术实现与软件过程的结合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257300" lvl="2" indent="-342900" fontAlgn="base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定义：活动是实现工作包的一个必要环节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257300" lvl="2" indent="-342900" fontAlgn="base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案例：仓储管理子系统的库存调度用例设计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800100" lvl="1" indent="-342900" fontAlgn="base">
              <a:spcBef>
                <a:spcPct val="20000"/>
              </a:spcBef>
              <a:buFont typeface="Wingdings" pitchFamily="2" charset="2"/>
              <a:buChar char="u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Task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：任务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257300" lvl="2" indent="-342900" fontAlgn="base">
              <a:spcBef>
                <a:spcPct val="20000"/>
              </a:spcBef>
              <a:buFont typeface="Wingdings" pitchFamily="2" charset="2"/>
              <a:buChar char="u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定义：任务是活动的细分。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257300" lvl="2" indent="-342900" fontAlgn="base">
              <a:spcBef>
                <a:spcPct val="20000"/>
              </a:spcBef>
              <a:buFont typeface="Wingdings" pitchFamily="2" charset="2"/>
              <a:buChar char="u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案例：设计出库操作，设计入库操作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257300" lvl="2" indent="-342900" fontAlgn="base">
              <a:spcBef>
                <a:spcPct val="20000"/>
              </a:spcBef>
              <a:buFont typeface="Wingdings" pitchFamily="2" charset="2"/>
              <a:buChar char="u"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003" y="1412776"/>
            <a:ext cx="4404350" cy="53285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Right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cxnSp>
        <p:nvCxnSpPr>
          <p:cNvPr id="7" name="直接连接符 6"/>
          <p:cNvCxnSpPr/>
          <p:nvPr/>
        </p:nvCxnSpPr>
        <p:spPr>
          <a:xfrm>
            <a:off x="4221411" y="4885365"/>
            <a:ext cx="2298755" cy="1371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520166" y="4525325"/>
            <a:ext cx="5501" cy="1404931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069283" y="3309782"/>
            <a:ext cx="3450884" cy="17145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520166" y="2812584"/>
            <a:ext cx="0" cy="116833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组合 33"/>
          <p:cNvGrpSpPr/>
          <p:nvPr/>
        </p:nvGrpSpPr>
        <p:grpSpPr>
          <a:xfrm>
            <a:off x="2061171" y="1356973"/>
            <a:ext cx="4458995" cy="2265598"/>
            <a:chOff x="2880420" y="720130"/>
            <a:chExt cx="4824536" cy="237887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704956" y="720130"/>
              <a:ext cx="0" cy="122675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880420" y="936154"/>
              <a:ext cx="0" cy="2162854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880420" y="936154"/>
              <a:ext cx="4824536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6621399" y="1268760"/>
            <a:ext cx="2777429" cy="897009"/>
          </a:xfrm>
          <a:prstGeom prst="rect">
            <a:avLst/>
          </a:prstGeom>
          <a:noFill/>
        </p:spPr>
        <p:txBody>
          <a:bodyPr wrap="none" lIns="80614" tIns="40307" rIns="80614" bIns="40307" rtlCol="0">
            <a:spAutoFit/>
          </a:bodyPr>
          <a:lstStyle/>
          <a:p>
            <a:r>
              <a:rPr lang="en-US" altLang="zh-CN" sz="5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Project </a:t>
            </a:r>
            <a:endParaRPr lang="zh-CN" altLang="en-US" sz="53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21399" y="2125999"/>
            <a:ext cx="5376876" cy="681566"/>
          </a:xfrm>
          <a:prstGeom prst="rect">
            <a:avLst/>
          </a:prstGeom>
          <a:noFill/>
        </p:spPr>
        <p:txBody>
          <a:bodyPr wrap="square" lIns="80614" tIns="40307" rIns="80614" bIns="40307" rtlCol="0">
            <a:spAutoFit/>
          </a:bodyPr>
          <a:lstStyle/>
          <a:p>
            <a:r>
              <a:rPr lang="zh-CN" altLang="en-US" sz="2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Organization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获取需求后，创建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project</a:t>
            </a:r>
          </a:p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并对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Project 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进行工作分解</a:t>
            </a:r>
            <a:endParaRPr lang="zh-CN" altLang="en-US" sz="21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21399" y="2842504"/>
            <a:ext cx="1767409" cy="897009"/>
          </a:xfrm>
          <a:prstGeom prst="rect">
            <a:avLst/>
          </a:prstGeom>
          <a:noFill/>
        </p:spPr>
        <p:txBody>
          <a:bodyPr wrap="none" lIns="80614" tIns="40307" rIns="80614" bIns="40307" rtlCol="0">
            <a:spAutoFit/>
          </a:bodyPr>
          <a:lstStyle/>
          <a:p>
            <a:r>
              <a:rPr lang="en-US" altLang="zh-CN" sz="53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WBS</a:t>
            </a:r>
            <a:endParaRPr lang="zh-CN" altLang="en-US" sz="53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21399" y="3699743"/>
            <a:ext cx="5232860" cy="681566"/>
          </a:xfrm>
          <a:prstGeom prst="rect">
            <a:avLst/>
          </a:prstGeom>
          <a:noFill/>
        </p:spPr>
        <p:txBody>
          <a:bodyPr wrap="square" lIns="80614" tIns="40307" rIns="80614" bIns="40307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Project </a:t>
            </a: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工作分解成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Task</a:t>
            </a:r>
          </a:p>
          <a:p>
            <a:r>
              <a:rPr lang="en-US" altLang="zh-CN" sz="2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Task</a:t>
            </a: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授权</a:t>
            </a:r>
            <a:r>
              <a:rPr lang="zh-CN" altLang="en-US" sz="2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en-US" altLang="zh-CN" sz="2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Project  Members </a:t>
            </a:r>
            <a:r>
              <a:rPr lang="zh-CN" altLang="en-US" sz="2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预估工作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21399" y="4419028"/>
            <a:ext cx="1656866" cy="897009"/>
          </a:xfrm>
          <a:prstGeom prst="rect">
            <a:avLst/>
          </a:prstGeom>
          <a:noFill/>
        </p:spPr>
        <p:txBody>
          <a:bodyPr wrap="none" lIns="80614" tIns="40307" rIns="80614" bIns="40307" rtlCol="0">
            <a:spAutoFit/>
          </a:bodyPr>
          <a:lstStyle/>
          <a:p>
            <a:r>
              <a:rPr lang="en-US" altLang="zh-CN" sz="53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Task</a:t>
            </a:r>
            <a:endParaRPr lang="zh-CN" altLang="en-US" sz="53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21399" y="5276267"/>
            <a:ext cx="4590320" cy="681566"/>
          </a:xfrm>
          <a:prstGeom prst="rect">
            <a:avLst/>
          </a:prstGeom>
          <a:noFill/>
        </p:spPr>
        <p:txBody>
          <a:bodyPr wrap="square" lIns="80614" tIns="40307" rIns="80614" bIns="40307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分解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Project</a:t>
            </a: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，创建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Task</a:t>
            </a:r>
          </a:p>
          <a:p>
            <a:r>
              <a:rPr lang="zh-CN" altLang="en-US" sz="2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选择对应前置</a:t>
            </a:r>
            <a:r>
              <a:rPr lang="en-US" altLang="zh-CN" sz="2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Task </a:t>
            </a:r>
            <a:r>
              <a:rPr lang="zh-CN" altLang="en-US" sz="2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Task</a:t>
            </a:r>
            <a:r>
              <a:rPr lang="zh-CN" altLang="en-US" sz="21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911069" y="188641"/>
            <a:ext cx="11040453" cy="696913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协作式的前提 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 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任务分解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75360"/>
            <a:ext cx="11991200" cy="467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911069" y="116632"/>
            <a:ext cx="11040453" cy="6969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zh-CN" altLang="en-US" sz="30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案例</a:t>
            </a:r>
            <a:r>
              <a:rPr lang="en-US" altLang="zh-CN" sz="30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: WBS</a:t>
            </a:r>
            <a:r>
              <a:rPr lang="zh-CN" altLang="en-US" sz="30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的作用</a:t>
            </a:r>
            <a:endParaRPr lang="zh-CN" altLang="en-US" sz="3000" b="1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1069" y="188641"/>
            <a:ext cx="11040453" cy="696913"/>
          </a:xfrm>
        </p:spPr>
        <p:txBody>
          <a:bodyPr/>
          <a:lstStyle/>
          <a:p>
            <a:pPr lvl="0" algn="r">
              <a:defRPr/>
            </a:pPr>
            <a:r>
              <a:rPr lang="zh-CN" altLang="en-US" sz="3000" b="1" dirty="0" smtClean="0"/>
              <a:t>案例</a:t>
            </a:r>
            <a:r>
              <a:rPr lang="en-US" altLang="zh-CN" sz="30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: WBS</a:t>
            </a:r>
            <a:r>
              <a:rPr lang="zh-CN" altLang="en-US" sz="30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的作用</a:t>
            </a:r>
            <a:endParaRPr lang="zh-CN" altLang="en-US" sz="3000" b="1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979" y="1556792"/>
            <a:ext cx="1166118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7518</TotalTime>
  <Words>476</Words>
  <Application>Microsoft Office PowerPoint</Application>
  <PresentationFormat>自定义</PresentationFormat>
  <Paragraphs>97</Paragraphs>
  <Slides>17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协作式的前提 – 任务分解</vt:lpstr>
      <vt:lpstr>幻灯片 7</vt:lpstr>
      <vt:lpstr>幻灯片 8</vt:lpstr>
      <vt:lpstr>案例: WBS的作用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Frank</dc:creator>
  <cp:lastModifiedBy>Frank.Chen</cp:lastModifiedBy>
  <cp:revision>532</cp:revision>
  <dcterms:created xsi:type="dcterms:W3CDTF">2013-02-18T07:03:35Z</dcterms:created>
  <dcterms:modified xsi:type="dcterms:W3CDTF">2014-08-22T10:06:48Z</dcterms:modified>
</cp:coreProperties>
</file>