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87" r:id="rId2"/>
    <p:sldId id="589" r:id="rId3"/>
    <p:sldId id="590" r:id="rId4"/>
    <p:sldId id="588" r:id="rId5"/>
    <p:sldId id="591" r:id="rId6"/>
    <p:sldId id="593" r:id="rId7"/>
    <p:sldId id="594" r:id="rId8"/>
    <p:sldId id="595" r:id="rId9"/>
    <p:sldId id="598" r:id="rId10"/>
    <p:sldId id="597" r:id="rId11"/>
    <p:sldId id="600" r:id="rId12"/>
    <p:sldId id="584" r:id="rId13"/>
  </p:sldIdLst>
  <p:sldSz cx="121872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87" autoAdjust="0"/>
  </p:normalViewPr>
  <p:slideViewPr>
    <p:cSldViewPr>
      <p:cViewPr>
        <p:scale>
          <a:sx n="70" d="100"/>
          <a:sy n="70" d="100"/>
        </p:scale>
        <p:origin x="-624" y="51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BF8CA-3DBE-49EF-A7D1-73982AC519E4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97015-1702-4C7B-B3F2-1D18519D8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52F-08FB-4FAC-869A-00125FCBA981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33B7C-1850-4EDE-84F0-DDE5E104C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A8A8DA-57E7-4363-8F84-1EC8B5449BE7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59152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800" b="1">
                <a:latin typeface="+mj-ea"/>
                <a:ea typeface="+mj-ea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1067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Picture 19" descr="Oracle_Wrkfo_Dev_w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23458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9449" y="1124745"/>
            <a:ext cx="2803487" cy="5183981"/>
          </a:xfrm>
          <a:prstGeom prst="rect">
            <a:avLst/>
          </a:prstGeom>
        </p:spPr>
        <p:txBody>
          <a:bodyPr vert="eaVert"/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4752" y="1124745"/>
            <a:ext cx="8211575" cy="518398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34752" y="1223963"/>
            <a:ext cx="11070075" cy="50847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00" y="275167"/>
            <a:ext cx="10967439" cy="1143000"/>
          </a:xfrm>
          <a:prstGeom prst="rect">
            <a:avLst/>
          </a:prstGeom>
        </p:spPr>
        <p:txBody>
          <a:bodyPr lIns="80614" tIns="40307" rIns="80614" bIns="403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899" y="6356048"/>
            <a:ext cx="2842614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fld id="{441D6BC4-9E9F-4185-A328-67A2FB91F5AD}" type="datetime1">
              <a:rPr lang="zh-CN" altLang="en-US"/>
              <a:pPr>
                <a:defRPr/>
              </a:pPr>
              <a:t>2014/8/26</a:t>
            </a:fld>
            <a:endParaRPr lang="zh-CN" altLang="en-US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4511" y="6356048"/>
            <a:ext cx="3858217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4725" y="6356048"/>
            <a:ext cx="2842614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fld id="{3C9835E3-74F2-4B3B-A59E-D299944B14D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34752" y="1223963"/>
            <a:ext cx="11070075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 b="1">
                <a:latin typeface="+mn-ea"/>
                <a:ea typeface="+mn-ea"/>
                <a:cs typeface="Arial Unicode MS" pitchFamily="34" charset="-122"/>
              </a:defRPr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4752" y="1223963"/>
            <a:ext cx="5433477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1350" y="1223963"/>
            <a:ext cx="5433477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2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2" y="2174875"/>
            <a:ext cx="5384813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9" y="1535113"/>
            <a:ext cx="53869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9" y="2174875"/>
            <a:ext cx="5386928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149" y="1196752"/>
            <a:ext cx="4009517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1" y="1196752"/>
            <a:ext cx="6813005" cy="4929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3" y="2348881"/>
            <a:ext cx="4009517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908720"/>
            <a:ext cx="7312343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2" y="1600201"/>
            <a:ext cx="10968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&#26631;&#20934;&#25991;&#26723;/&#26222;&#36890;&#36719;&#20214;&#31995;&#32479;&#35814;&#32454;&#38656;&#27714;&#25991;&#26723;-DEMO%20.doc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68771" y="4143022"/>
            <a:ext cx="10669054" cy="13928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软件工程与项目管理（四）：详细需求分析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03112"/>
            <a:ext cx="12187238" cy="2856089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东南大学暑期实训 </a:t>
            </a:r>
            <a:r>
              <a:rPr lang="en-US" altLang="zh-CN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自选项目班 </a:t>
            </a:r>
            <a:r>
              <a:rPr lang="en-US" altLang="zh-CN" sz="4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8963" y="0"/>
            <a:ext cx="4896544" cy="8367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21611" y="3789040"/>
            <a:ext cx="50405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详细需求文档 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非功能型需求（环境）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041885">
            <a:off x="8252619" y="3357166"/>
            <a:ext cx="12700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椭圆 55"/>
          <p:cNvSpPr/>
          <p:nvPr/>
        </p:nvSpPr>
        <p:spPr>
          <a:xfrm>
            <a:off x="1557338" y="3670697"/>
            <a:ext cx="3786187" cy="3143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343650" y="3956447"/>
            <a:ext cx="4286250" cy="292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59" name="Picture 8" descr="C:\Documents and Settings\a323204\Local Settings\Temporary Internet Files\Content.IE5\IRONV395\MCj04398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01088" y="5599509"/>
            <a:ext cx="801687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9" descr="C:\Documents and Settings\a323204\Local Settings\Temporary Internet Files\Content.IE5\80Z3C09E\MCj0439836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8088" y="5599509"/>
            <a:ext cx="8032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10" descr="C:\Documents and Settings\a323204\Local Settings\Temporary Internet Files\Content.IE5\W0YWOM16\MCj043983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44025" y="4385072"/>
            <a:ext cx="877888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Box 10"/>
          <p:cNvSpPr txBox="1">
            <a:spLocks noChangeArrowheads="1"/>
          </p:cNvSpPr>
          <p:nvPr/>
        </p:nvSpPr>
        <p:spPr bwMode="auto">
          <a:xfrm>
            <a:off x="7772400" y="6372622"/>
            <a:ext cx="5508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1600">
                <a:ea typeface="宋体" pitchFamily="2" charset="-122"/>
              </a:rPr>
              <a:t>WM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63" name="TextBox 11"/>
          <p:cNvSpPr txBox="1">
            <a:spLocks noChangeArrowheads="1"/>
          </p:cNvSpPr>
          <p:nvPr/>
        </p:nvSpPr>
        <p:spPr bwMode="auto">
          <a:xfrm>
            <a:off x="8558213" y="6385322"/>
            <a:ext cx="981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1600">
                <a:ea typeface="宋体" pitchFamily="2" charset="-122"/>
              </a:rPr>
              <a:t>Smybian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64" name="TextBox 14"/>
          <p:cNvSpPr txBox="1">
            <a:spLocks noChangeArrowheads="1"/>
          </p:cNvSpPr>
          <p:nvPr/>
        </p:nvSpPr>
        <p:spPr bwMode="auto">
          <a:xfrm>
            <a:off x="9344025" y="5170884"/>
            <a:ext cx="890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1600">
                <a:ea typeface="宋体" pitchFamily="2" charset="-122"/>
              </a:rPr>
              <a:t>Android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1485900" y="31313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66" name="Picture 24"/>
          <p:cNvPicPr>
            <a:picLocks noChangeAspect="1" noChangeArrowheads="1"/>
          </p:cNvPicPr>
          <p:nvPr/>
        </p:nvPicPr>
        <p:blipFill>
          <a:blip r:embed="rId6" cstate="print"/>
          <a:srcRect t="17442" r="53947"/>
          <a:stretch>
            <a:fillRect/>
          </a:stretch>
        </p:blipFill>
        <p:spPr bwMode="auto">
          <a:xfrm>
            <a:off x="5375275" y="1599009"/>
            <a:ext cx="5397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3275" y="1670447"/>
            <a:ext cx="83026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29150" y="1384697"/>
            <a:ext cx="83026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43088" y="4027884"/>
            <a:ext cx="8302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0463" y="4527947"/>
            <a:ext cx="830262" cy="1285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dist="50800" dir="5400000" sx="1000" sy="1000" algn="ctr" rotWithShape="0">
              <a:srgbClr val="000000"/>
            </a:outerShdw>
          </a:effectLst>
        </p:spPr>
      </p:pic>
      <p:pic>
        <p:nvPicPr>
          <p:cNvPr id="71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6025" y="5313759"/>
            <a:ext cx="83026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2" name="直接箭头连接符 71"/>
          <p:cNvCxnSpPr/>
          <p:nvPr/>
        </p:nvCxnSpPr>
        <p:spPr>
          <a:xfrm rot="5400000" flipH="1" flipV="1">
            <a:off x="2450306" y="3206353"/>
            <a:ext cx="1285875" cy="642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5400000" flipH="1" flipV="1">
            <a:off x="2128838" y="3885009"/>
            <a:ext cx="2357438" cy="3571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rot="16200000" flipV="1">
            <a:off x="2984500" y="3529409"/>
            <a:ext cx="1644650" cy="3556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173538" y="2099072"/>
            <a:ext cx="38417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7"/>
          <p:cNvSpPr txBox="1">
            <a:spLocks noChangeArrowheads="1"/>
          </p:cNvSpPr>
          <p:nvPr/>
        </p:nvSpPr>
        <p:spPr bwMode="auto">
          <a:xfrm>
            <a:off x="2538413" y="1741884"/>
            <a:ext cx="8048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zh-CN" altLang="en-US" sz="1600" b="1">
                <a:ea typeface="宋体" pitchFamily="2" charset="-122"/>
              </a:rPr>
              <a:t>中间件</a:t>
            </a:r>
            <a:endParaRPr lang="en-US" altLang="zh-CN" sz="1600" b="1">
              <a:ea typeface="宋体" pitchFamily="2" charset="-122"/>
            </a:endParaRPr>
          </a:p>
          <a:p>
            <a:r>
              <a:rPr lang="zh-CN" altLang="en-US" sz="1600" b="1">
                <a:ea typeface="宋体" pitchFamily="2" charset="-122"/>
              </a:rPr>
              <a:t>服务器</a:t>
            </a:r>
          </a:p>
        </p:txBody>
      </p:sp>
      <p:sp>
        <p:nvSpPr>
          <p:cNvPr id="77" name="TextBox 48"/>
          <p:cNvSpPr txBox="1">
            <a:spLocks noChangeArrowheads="1"/>
          </p:cNvSpPr>
          <p:nvPr/>
        </p:nvSpPr>
        <p:spPr bwMode="auto">
          <a:xfrm>
            <a:off x="3629025" y="6028134"/>
            <a:ext cx="1071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zh-CN" altLang="en-US" sz="1600" b="1">
                <a:ea typeface="宋体" pitchFamily="2" charset="-122"/>
              </a:rPr>
              <a:t>企业应用</a:t>
            </a:r>
          </a:p>
        </p:txBody>
      </p:sp>
      <p:sp>
        <p:nvSpPr>
          <p:cNvPr id="78" name="TextBox 50"/>
          <p:cNvSpPr txBox="1">
            <a:spLocks noChangeArrowheads="1"/>
          </p:cNvSpPr>
          <p:nvPr/>
        </p:nvSpPr>
        <p:spPr bwMode="auto">
          <a:xfrm>
            <a:off x="2414588" y="3885009"/>
            <a:ext cx="4810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1600">
                <a:ea typeface="宋体" pitchFamily="2" charset="-122"/>
              </a:rPr>
              <a:t>OA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79" name="TextBox 51"/>
          <p:cNvSpPr txBox="1">
            <a:spLocks noChangeArrowheads="1"/>
          </p:cNvSpPr>
          <p:nvPr/>
        </p:nvSpPr>
        <p:spPr bwMode="auto">
          <a:xfrm>
            <a:off x="2343150" y="5242322"/>
            <a:ext cx="6048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1600">
                <a:ea typeface="宋体" pitchFamily="2" charset="-122"/>
              </a:rPr>
              <a:t>ERP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80" name="TextBox 52"/>
          <p:cNvSpPr txBox="1">
            <a:spLocks noChangeArrowheads="1"/>
          </p:cNvSpPr>
          <p:nvPr/>
        </p:nvSpPr>
        <p:spPr bwMode="auto">
          <a:xfrm>
            <a:off x="4200525" y="4313634"/>
            <a:ext cx="65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1600">
                <a:ea typeface="宋体" pitchFamily="2" charset="-122"/>
              </a:rPr>
              <a:t>CRM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81" name="TextBox 56"/>
          <p:cNvSpPr txBox="1">
            <a:spLocks noChangeArrowheads="1"/>
          </p:cNvSpPr>
          <p:nvPr/>
        </p:nvSpPr>
        <p:spPr bwMode="auto">
          <a:xfrm>
            <a:off x="4700588" y="5028009"/>
            <a:ext cx="582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2000" b="1">
                <a:ea typeface="宋体" pitchFamily="2" charset="-122"/>
              </a:rPr>
              <a:t>…..</a:t>
            </a:r>
            <a:endParaRPr lang="zh-CN" altLang="en-US" sz="2000" b="1">
              <a:ea typeface="宋体" pitchFamily="2" charset="-122"/>
            </a:endParaRPr>
          </a:p>
        </p:txBody>
      </p:sp>
      <p:sp>
        <p:nvSpPr>
          <p:cNvPr id="82" name="TextBox 57"/>
          <p:cNvSpPr txBox="1">
            <a:spLocks noChangeArrowheads="1"/>
          </p:cNvSpPr>
          <p:nvPr/>
        </p:nvSpPr>
        <p:spPr bwMode="auto">
          <a:xfrm>
            <a:off x="4244975" y="1384697"/>
            <a:ext cx="5953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zh-CN" altLang="en-US" sz="1600" b="1">
                <a:ea typeface="宋体" pitchFamily="2" charset="-122"/>
              </a:rPr>
              <a:t>网关</a:t>
            </a:r>
          </a:p>
        </p:txBody>
      </p:sp>
      <p:sp>
        <p:nvSpPr>
          <p:cNvPr id="83" name="TextBox 62"/>
          <p:cNvSpPr txBox="1">
            <a:spLocks noChangeArrowheads="1"/>
          </p:cNvSpPr>
          <p:nvPr/>
        </p:nvSpPr>
        <p:spPr bwMode="auto">
          <a:xfrm>
            <a:off x="6415088" y="5028009"/>
            <a:ext cx="714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zh-CN" altLang="en-US" sz="1600" b="1">
                <a:ea typeface="宋体" pitchFamily="2" charset="-122"/>
              </a:rPr>
              <a:t>手持终端</a:t>
            </a:r>
          </a:p>
        </p:txBody>
      </p:sp>
      <p:sp>
        <p:nvSpPr>
          <p:cNvPr id="84" name="TextBox 57"/>
          <p:cNvSpPr txBox="1">
            <a:spLocks noChangeArrowheads="1"/>
          </p:cNvSpPr>
          <p:nvPr/>
        </p:nvSpPr>
        <p:spPr bwMode="auto">
          <a:xfrm>
            <a:off x="4387850" y="2689622"/>
            <a:ext cx="10112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zh-CN" altLang="en-US" sz="1600" b="1">
                <a:ea typeface="宋体" pitchFamily="2" charset="-122"/>
              </a:rPr>
              <a:t>安全验证</a:t>
            </a:r>
          </a:p>
        </p:txBody>
      </p:sp>
      <p:pic>
        <p:nvPicPr>
          <p:cNvPr id="85" name="Picture 2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34475" y="1599009"/>
            <a:ext cx="781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xtBox 63"/>
          <p:cNvSpPr txBox="1">
            <a:spLocks noChangeArrowheads="1"/>
          </p:cNvSpPr>
          <p:nvPr/>
        </p:nvSpPr>
        <p:spPr bwMode="auto">
          <a:xfrm>
            <a:off x="8629650" y="1384697"/>
            <a:ext cx="928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zh-CN" altLang="en-US" sz="1600" b="1">
                <a:ea typeface="宋体" pitchFamily="2" charset="-122"/>
              </a:rPr>
              <a:t>运营商公网</a:t>
            </a:r>
          </a:p>
        </p:txBody>
      </p:sp>
      <p:sp>
        <p:nvSpPr>
          <p:cNvPr id="87" name="TextBox 57"/>
          <p:cNvSpPr txBox="1">
            <a:spLocks noChangeArrowheads="1"/>
          </p:cNvSpPr>
          <p:nvPr/>
        </p:nvSpPr>
        <p:spPr bwMode="auto">
          <a:xfrm>
            <a:off x="6343650" y="1527572"/>
            <a:ext cx="13573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1600" b="1">
                <a:ea typeface="宋体" pitchFamily="2" charset="-122"/>
              </a:rPr>
              <a:t>SSL/IPSec</a:t>
            </a:r>
            <a:endParaRPr lang="zh-CN" altLang="en-US" sz="1600" b="1">
              <a:ea typeface="宋体" pitchFamily="2" charset="-122"/>
            </a:endParaRPr>
          </a:p>
        </p:txBody>
      </p:sp>
      <p:pic>
        <p:nvPicPr>
          <p:cNvPr id="88" name="Picture 4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15025" y="2027634"/>
            <a:ext cx="32099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57"/>
          <p:cNvSpPr txBox="1">
            <a:spLocks noChangeArrowheads="1"/>
          </p:cNvSpPr>
          <p:nvPr/>
        </p:nvSpPr>
        <p:spPr bwMode="auto">
          <a:xfrm>
            <a:off x="6415088" y="2670572"/>
            <a:ext cx="1143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1600" b="1">
                <a:ea typeface="宋体" pitchFamily="2" charset="-122"/>
              </a:rPr>
              <a:t>VPDN</a:t>
            </a:r>
            <a:endParaRPr lang="zh-CN" altLang="en-US" sz="1600" b="1">
              <a:ea typeface="宋体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5915025" y="1741884"/>
            <a:ext cx="1785938" cy="21431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"/>
          <p:cNvSpPr>
            <a:spLocks noChangeAspect="1" noEditPoints="1" noChangeArrowheads="1"/>
          </p:cNvSpPr>
          <p:nvPr/>
        </p:nvSpPr>
        <p:spPr bwMode="auto">
          <a:xfrm>
            <a:off x="7558088" y="1333897"/>
            <a:ext cx="2928937" cy="16748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rot="5400000">
            <a:off x="3557587" y="3956447"/>
            <a:ext cx="5002213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7"/>
          <p:cNvSpPr txBox="1">
            <a:spLocks noChangeArrowheads="1"/>
          </p:cNvSpPr>
          <p:nvPr/>
        </p:nvSpPr>
        <p:spPr bwMode="auto">
          <a:xfrm>
            <a:off x="837035" y="2276872"/>
            <a:ext cx="642938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zh-CN" altLang="en-US" sz="2800" b="1" dirty="0">
                <a:ea typeface="宋体" pitchFamily="2" charset="-122"/>
              </a:rPr>
              <a:t>政府</a:t>
            </a:r>
            <a:r>
              <a:rPr lang="en-US" altLang="zh-CN" sz="2800" b="1" dirty="0">
                <a:ea typeface="宋体" pitchFamily="2" charset="-122"/>
              </a:rPr>
              <a:t>/</a:t>
            </a:r>
            <a:r>
              <a:rPr lang="zh-CN" altLang="en-US" sz="2800" b="1" dirty="0">
                <a:ea typeface="宋体" pitchFamily="2" charset="-122"/>
              </a:rPr>
              <a:t>企业内网</a:t>
            </a:r>
          </a:p>
        </p:txBody>
      </p:sp>
      <p:pic>
        <p:nvPicPr>
          <p:cNvPr id="94" name="Picture 4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15213" y="4527947"/>
            <a:ext cx="64293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4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2463" y="4527947"/>
            <a:ext cx="84931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TextBox 14"/>
          <p:cNvSpPr txBox="1">
            <a:spLocks noChangeArrowheads="1"/>
          </p:cNvSpPr>
          <p:nvPr/>
        </p:nvSpPr>
        <p:spPr bwMode="auto">
          <a:xfrm>
            <a:off x="8402638" y="5170884"/>
            <a:ext cx="593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1600">
                <a:ea typeface="宋体" pitchFamily="2" charset="-122"/>
              </a:rPr>
              <a:t>iPad</a:t>
            </a:r>
            <a:endParaRPr lang="zh-CN" altLang="en-US" sz="16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63" y="904119"/>
            <a:ext cx="11725112" cy="545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详细需求文档 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– WBS</a:t>
            </a:r>
            <a:endParaRPr lang="zh-CN" altLang="en-US" sz="3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black">
          <a:xfrm>
            <a:off x="3822700" y="2859088"/>
            <a:ext cx="45434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编写详细需求文档的目的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客户方向：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1、使用文字界定客户需求边界，并作为合同的附件。</a:t>
            </a:r>
          </a:p>
          <a:p>
            <a:pPr lvl="1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2、方便沟通工作量。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内部团队方向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1、方便团队成员在同一需求沟通平台</a:t>
            </a:r>
          </a:p>
          <a:p>
            <a:pPr lvl="1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2、方便回溯，查看之前功能的需求</a:t>
            </a:r>
          </a:p>
          <a:p>
            <a:pPr lvl="1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3、方便对项目开发工作进行分解</a:t>
            </a:r>
          </a:p>
          <a:p>
            <a:pPr eaLnBrk="0" hangingPunct="0">
              <a:lnSpc>
                <a:spcPct val="15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637235" y="2204864"/>
            <a:ext cx="6267038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详细需求文档，是对于需求说明的细分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详细需求文档 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用例</a:t>
            </a:r>
            <a:endParaRPr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85107" y="3573016"/>
            <a:ext cx="9301523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详细需求文档的用例（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），往往来自于需求说明的定义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13099" y="4509120"/>
            <a:ext cx="9072293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用例（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）是详细需求文档的核心，是后续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WBS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的依据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详细需求文档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752" y="1223962"/>
            <a:ext cx="11070075" cy="544539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用例（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在不展现一个系统或子系统内部结构的情况下，对某个连贯的功能单元的定义和描述。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是对系统功能的描述，一个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描述的是整个系统功能的一部分，这一部分一定要是在逻辑上相对完整的功能流程。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用例描述的核心要素：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用例名称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角色（参与者）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前置条件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主要流程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次要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异常事件流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后置条件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571" y="2420888"/>
            <a:ext cx="5616624" cy="422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详细需求文档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970" y="1052736"/>
            <a:ext cx="3335725" cy="5688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905251" y="1700808"/>
            <a:ext cx="8281987" cy="128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书写描述清楚主谓宾结构，可以参考原型界面。也可以描述为：请求，验证，改变，回应 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主语只能是执行者或系统。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4005387" y="3212976"/>
            <a:ext cx="8424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次要流程：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主要流程上系统要处理的意外和分支。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4005387" y="1268760"/>
            <a:ext cx="7200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主线流程：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代表用例的核心价值的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（业务流向）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4077395" y="3645024"/>
            <a:ext cx="7200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执行者的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选择，没核心业务流。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系统判断验证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9403" y="6093296"/>
            <a:ext cx="489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案例：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COTAS-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物流信息化系统</a:t>
            </a:r>
            <a:endParaRPr lang="zh-CN" altLang="en-US" sz="2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4005387" y="4509120"/>
            <a:ext cx="8424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异常流程：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因为用户违反业务流而引发的异常业务流向。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4077395" y="4869160"/>
            <a:ext cx="7200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关键步骤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失败。比如储户取款机上取款，输入密码，输入金额，取款机无响应，系统提示取款机无响应。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213299" y="3429000"/>
            <a:ext cx="4830747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详细需求文档还需要做什么？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endParaRPr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详细需求文档 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汇总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5147" y="1628800"/>
            <a:ext cx="8771579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详细需求文档 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非功能型需求（性能）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315" y="1268760"/>
            <a:ext cx="6038431" cy="5256584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详细需求文档 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非功能型需求（架构）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429323" y="1988840"/>
          <a:ext cx="5735037" cy="4032448"/>
        </p:xfrm>
        <a:graphic>
          <a:graphicData uri="http://schemas.openxmlformats.org/presentationml/2006/ole">
            <p:oleObj spid="_x0000_s30722" r:id="rId3" imgW="4912614" imgH="3922776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423</Words>
  <Application>Microsoft Office PowerPoint</Application>
  <PresentationFormat>自定义</PresentationFormat>
  <Paragraphs>62</Paragraphs>
  <Slides>12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编写详细需求文档的目的</vt:lpstr>
      <vt:lpstr>详细需求文档 – 用例</vt:lpstr>
      <vt:lpstr>详细需求文档 – 用例</vt:lpstr>
      <vt:lpstr>详细需求文档 – 用例</vt:lpstr>
      <vt:lpstr>幻灯片 6</vt:lpstr>
      <vt:lpstr>详细需求文档 – 汇总</vt:lpstr>
      <vt:lpstr>详细需求文档 – 非功能型需求（性能）</vt:lpstr>
      <vt:lpstr>详细需求文档 – 非功能型需求（架构）</vt:lpstr>
      <vt:lpstr>详细需求文档 – 非功能型需求（环境）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Frank</dc:creator>
  <cp:lastModifiedBy>Frank.Chen</cp:lastModifiedBy>
  <cp:revision>542</cp:revision>
  <dcterms:created xsi:type="dcterms:W3CDTF">2013-02-18T07:03:35Z</dcterms:created>
  <dcterms:modified xsi:type="dcterms:W3CDTF">2014-08-26T16:14:10Z</dcterms:modified>
</cp:coreProperties>
</file>