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87" r:id="rId2"/>
    <p:sldId id="611" r:id="rId3"/>
    <p:sldId id="589" r:id="rId4"/>
    <p:sldId id="590" r:id="rId5"/>
    <p:sldId id="601" r:id="rId6"/>
    <p:sldId id="588" r:id="rId7"/>
    <p:sldId id="603" r:id="rId8"/>
    <p:sldId id="602" r:id="rId9"/>
    <p:sldId id="609" r:id="rId10"/>
    <p:sldId id="610" r:id="rId11"/>
    <p:sldId id="604" r:id="rId12"/>
    <p:sldId id="605" r:id="rId13"/>
    <p:sldId id="606" r:id="rId14"/>
    <p:sldId id="608" r:id="rId15"/>
    <p:sldId id="607" r:id="rId16"/>
    <p:sldId id="584" r:id="rId17"/>
  </p:sldIdLst>
  <p:sldSz cx="121872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87" autoAdjust="0"/>
  </p:normalViewPr>
  <p:slideViewPr>
    <p:cSldViewPr>
      <p:cViewPr>
        <p:scale>
          <a:sx n="70" d="100"/>
          <a:sy n="70" d="100"/>
        </p:scale>
        <p:origin x="558" y="61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BF8CA-3DBE-49EF-A7D1-73982AC519E4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97015-1702-4C7B-B3F2-1D18519D8C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52F-08FB-4FAC-869A-00125FCBA981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33B7C-1850-4EDE-84F0-DDE5E104C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A8A8DA-57E7-4363-8F84-1EC8B5449BE7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6"/>
            <a:ext cx="10359152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800" b="1">
                <a:latin typeface="+mj-ea"/>
                <a:ea typeface="+mj-ea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6" y="3886200"/>
            <a:ext cx="8531067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Picture 19" descr="Oracle_Wrkfo_Dev_w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23458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9449" y="1124745"/>
            <a:ext cx="2803487" cy="5183981"/>
          </a:xfrm>
          <a:prstGeom prst="rect">
            <a:avLst/>
          </a:prstGeom>
        </p:spPr>
        <p:txBody>
          <a:bodyPr vert="eaVert"/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4752" y="1124745"/>
            <a:ext cx="8211575" cy="518398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34752" y="1223963"/>
            <a:ext cx="11070075" cy="50847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00" y="275167"/>
            <a:ext cx="10967439" cy="1143000"/>
          </a:xfrm>
          <a:prstGeom prst="rect">
            <a:avLst/>
          </a:prstGeom>
        </p:spPr>
        <p:txBody>
          <a:bodyPr lIns="80614" tIns="40307" rIns="80614" bIns="403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899" y="6356048"/>
            <a:ext cx="2842614" cy="365881"/>
          </a:xfrm>
          <a:prstGeom prst="rect">
            <a:avLst/>
          </a:prstGeom>
        </p:spPr>
        <p:txBody>
          <a:bodyPr lIns="80614" tIns="40307" rIns="80614" bIns="40307"/>
          <a:lstStyle>
            <a:lvl1pPr>
              <a:defRPr/>
            </a:lvl1pPr>
          </a:lstStyle>
          <a:p>
            <a:pPr>
              <a:defRPr/>
            </a:pPr>
            <a:fld id="{441D6BC4-9E9F-4185-A328-67A2FB91F5AD}" type="datetime1">
              <a:rPr lang="zh-CN" altLang="en-US"/>
              <a:pPr>
                <a:defRPr/>
              </a:pPr>
              <a:t>2014/8/28</a:t>
            </a:fld>
            <a:endParaRPr lang="zh-CN" altLang="en-US">
              <a:solidFill>
                <a:schemeClr val="tx1"/>
              </a:solidFill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4511" y="6356048"/>
            <a:ext cx="3858217" cy="365881"/>
          </a:xfrm>
          <a:prstGeom prst="rect">
            <a:avLst/>
          </a:prstGeom>
        </p:spPr>
        <p:txBody>
          <a:bodyPr lIns="80614" tIns="40307" rIns="80614" bIns="40307"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4725" y="6356048"/>
            <a:ext cx="2842614" cy="365881"/>
          </a:xfrm>
          <a:prstGeom prst="rect">
            <a:avLst/>
          </a:prstGeom>
        </p:spPr>
        <p:txBody>
          <a:bodyPr lIns="80614" tIns="40307" rIns="80614" bIns="40307"/>
          <a:lstStyle>
            <a:lvl1pPr>
              <a:defRPr/>
            </a:lvl1pPr>
          </a:lstStyle>
          <a:p>
            <a:pPr>
              <a:defRPr/>
            </a:pPr>
            <a:fld id="{3C9835E3-74F2-4B3B-A59E-D299944B14D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34752" y="1223963"/>
            <a:ext cx="11070075" cy="5084762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 b="1">
                <a:latin typeface="+mn-ea"/>
                <a:ea typeface="+mn-ea"/>
                <a:cs typeface="Arial Unicode MS" pitchFamily="34" charset="-122"/>
              </a:defRPr>
            </a:lvl1pPr>
            <a:lvl2pPr>
              <a:buClr>
                <a:srgbClr val="FF0000"/>
              </a:buClr>
              <a:buFont typeface="Wingdings" pitchFamily="2" charset="2"/>
              <a:buChar char="u"/>
              <a:defRPr sz="2000"/>
            </a:lvl2pPr>
            <a:lvl3pPr>
              <a:buClr>
                <a:srgbClr val="FF0000"/>
              </a:buClr>
              <a:buFont typeface="Wingdings" pitchFamily="2" charset="2"/>
              <a:buChar char="Ø"/>
              <a:defRPr sz="1800"/>
            </a:lvl3pPr>
            <a:lvl4pPr>
              <a:buClr>
                <a:srgbClr val="FF0000"/>
              </a:buClr>
              <a:buFont typeface="Wingdings" pitchFamily="2" charset="2"/>
              <a:buChar char="l"/>
              <a:defRPr sz="1800"/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1"/>
            <a:ext cx="10359152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2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4752" y="1223963"/>
            <a:ext cx="5433477" cy="5084762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u"/>
              <a:defRPr sz="2000"/>
            </a:lvl2pPr>
            <a:lvl3pPr>
              <a:buClr>
                <a:srgbClr val="FF0000"/>
              </a:buClr>
              <a:buFont typeface="Wingdings" pitchFamily="2" charset="2"/>
              <a:buChar char="Ø"/>
              <a:defRPr sz="1800"/>
            </a:lvl3pPr>
            <a:lvl4pPr>
              <a:buClr>
                <a:srgbClr val="FF0000"/>
              </a:buClr>
              <a:buFont typeface="Wingdings" pitchFamily="2" charset="2"/>
              <a:buChar char="l"/>
              <a:defRPr sz="1800"/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1350" y="1223963"/>
            <a:ext cx="5433477" cy="5084762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2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2" y="2174875"/>
            <a:ext cx="5384813" cy="3951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u"/>
              <a:defRPr sz="2000"/>
            </a:lvl2pPr>
            <a:lvl3pPr>
              <a:buClr>
                <a:srgbClr val="FF0000"/>
              </a:buClr>
              <a:buFont typeface="Wingdings" pitchFamily="2" charset="2"/>
              <a:buChar char="Ø"/>
              <a:defRPr sz="1800"/>
            </a:lvl3pPr>
            <a:lvl4pPr>
              <a:buClr>
                <a:srgbClr val="FF0000"/>
              </a:buClr>
              <a:buFont typeface="Wingdings" pitchFamily="2" charset="2"/>
              <a:buChar char="l"/>
              <a:defRPr sz="1800"/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9" y="1535113"/>
            <a:ext cx="53869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9" y="2174875"/>
            <a:ext cx="5386928" cy="3951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u"/>
              <a:defRPr sz="2000"/>
            </a:lvl2pPr>
            <a:lvl3pPr>
              <a:buClr>
                <a:srgbClr val="FF0000"/>
              </a:buClr>
              <a:buFont typeface="Wingdings" pitchFamily="2" charset="2"/>
              <a:buChar char="Ø"/>
              <a:defRPr sz="1800"/>
            </a:lvl3pPr>
            <a:lvl4pPr>
              <a:buClr>
                <a:srgbClr val="FF0000"/>
              </a:buClr>
              <a:buFont typeface="Wingdings" pitchFamily="2" charset="2"/>
              <a:buChar char="l"/>
              <a:defRPr sz="1800"/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149" y="1196752"/>
            <a:ext cx="4009517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1" y="1196752"/>
            <a:ext cx="6813005" cy="4929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3" y="2348881"/>
            <a:ext cx="4009517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908720"/>
            <a:ext cx="7312343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2" y="1600201"/>
            <a:ext cx="109685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../&#26631;&#20934;&#25991;&#26723;/&#27010;&#35201;&#35774;&#35745;-DEMO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../&#26631;&#20934;&#25991;&#26723;/&#25968;&#25454;&#24211;&#23383;&#20856;-DEMO.x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&#26631;&#20934;&#25991;&#26723;/&#27010;&#35201;&#35774;&#35745;-DEMO.docx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../../&#26631;&#20934;&#25991;&#26723;/&#27010;&#35201;&#35774;&#35745;-DEMO.doc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../&#26631;&#20934;&#25991;&#26723;/&#27010;&#35201;&#35774;&#35745;-DEMO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&#26631;&#20934;&#25991;&#26723;/&#27010;&#35201;&#35774;&#35745;-DEMO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../&#26631;&#20934;&#25991;&#26723;/&#27010;&#35201;&#35774;&#35745;-DEMO.doc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668771" y="4143022"/>
            <a:ext cx="10669054" cy="13928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软件工程与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项目管理（五）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：软件设计阶段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概要设计（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03112"/>
            <a:ext cx="12187238" cy="2856089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东南大学暑期实训 </a:t>
            </a:r>
            <a:r>
              <a:rPr lang="en-US" altLang="zh-CN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自选项目班 </a:t>
            </a:r>
            <a:r>
              <a:rPr lang="en-US" altLang="zh-CN" sz="4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4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8963" y="0"/>
            <a:ext cx="4896544" cy="8367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21611" y="3789040"/>
            <a:ext cx="50405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301531" y="3140968"/>
            <a:ext cx="2317238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构建数据模型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概要设计文档的组成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752" y="1223962"/>
            <a:ext cx="11070075" cy="5445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E-R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实体设计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实体定义：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软件系统描述的一个显示生活中的物体。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实体是对于现实生活中物体的抽象。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由于软件系统通过对于实体操作来实现必要的服务，因此概要设计有必要对实体进行分析。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实体组成：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实体名、实体属性、</a:t>
            </a:r>
            <a:r>
              <a:rPr lang="zh-CN" altLang="en-US" strike="sngStrike" dirty="0" smtClean="0">
                <a:latin typeface="微软雅黑" pitchFamily="34" charset="-122"/>
                <a:ea typeface="微软雅黑" pitchFamily="34" charset="-122"/>
              </a:rPr>
              <a:t>实体行为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（一般不会考虑）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分析实体的意义：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设计数据库、构建应用程序中的数据对象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1731" y="6237312"/>
            <a:ext cx="4896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案例：汉高手机平台概要设计</a:t>
            </a:r>
            <a:endParaRPr lang="zh-CN" altLang="en-US" sz="2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概要设计文档的组成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752" y="1223962"/>
            <a:ext cx="11070075" cy="5445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E-R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实体设计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实体采集：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以一个业务流为例，用户购买书籍。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一个业务流中的主语与宾语都可以作为实体，谓语一般是动词，不考虑作为实体。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因此：实体的选择可以来自于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需求业务流描述、界面设计、功能描述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对于实体理解的误区：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实体不等于数据表：数据表因为业务与技术需要，往往需要加入技术字段，例如：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deleteFlag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实体不等于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类因为技术实现要求，往往会计算字段，例如：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TotalPrice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1731" y="6237312"/>
            <a:ext cx="4896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案例：芒果网数据库字典</a:t>
            </a:r>
            <a:endParaRPr lang="zh-CN" altLang="en-US" sz="2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概要设计文档的组成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752" y="1223962"/>
            <a:ext cx="11070075" cy="5445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E-R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实体设计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实体关系：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一对多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多对多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一对一（已经不再使用）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u=2661747027,1435299839&amp;fm=23&amp;gp=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13499" y="1268760"/>
            <a:ext cx="6480720" cy="4897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101731" y="6237312"/>
            <a:ext cx="4896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案例：汉高手机平台概要设计</a:t>
            </a:r>
            <a:endParaRPr lang="zh-CN" altLang="en-US" sz="25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909043" y="2852936"/>
            <a:ext cx="3753529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演示：数据库设计技巧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</p:spPr>
        <p:txBody>
          <a:bodyPr/>
          <a:lstStyle/>
          <a:p>
            <a:pPr algn="r"/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概要设计与需求分析的区别</a:t>
            </a:r>
            <a:endParaRPr lang="zh-CN" altLang="en-US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25667" y="4725144"/>
            <a:ext cx="3394456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演示：实体关联关系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概要设计文档的组成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752" y="1223962"/>
            <a:ext cx="11070075" cy="5445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总体设计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技术层设计：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绘制技术实现结构，例如：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三层架构、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Template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SOA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SaaS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体系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1731" y="6237312"/>
            <a:ext cx="4896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案例：汉高手机平台概要设计</a:t>
            </a:r>
            <a:endParaRPr lang="zh-CN" altLang="en-US" sz="2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black">
          <a:xfrm>
            <a:off x="3822700" y="2859088"/>
            <a:ext cx="454342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301531" y="3140968"/>
            <a:ext cx="2317238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构建软件模型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概要设计文档的作用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752" y="1223962"/>
            <a:ext cx="11070075" cy="544539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概要设计建立的是：目标系统的逻辑模型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概要设计的主要任务：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把需求分析得到的系统扩展用例图转换为：</a:t>
            </a:r>
          </a:p>
          <a:p>
            <a:pPr lvl="2"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软件结构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数据结构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概要设计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软件结构设计的主要任务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将一个复杂系统按功能进行：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模块划分、建立模块的层次结构及调用关系。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确定模块间的接口及人机界面等（人机对话已经有原型完成）。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概要设计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数据结构设计的主要任务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数据特征的描述、确定数据的结构特性、以及数据库的设计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5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5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</p:spPr>
        <p:txBody>
          <a:bodyPr/>
          <a:lstStyle/>
          <a:p>
            <a:pPr algn="r"/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概要设计与需求分析的区别</a:t>
            </a:r>
            <a:endParaRPr lang="zh-CN" altLang="en-US" sz="3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1051" y="1916832"/>
            <a:ext cx="2016224" cy="1248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圆角矩形 7"/>
          <p:cNvSpPr/>
          <p:nvPr/>
        </p:nvSpPr>
        <p:spPr>
          <a:xfrm>
            <a:off x="909043" y="1484784"/>
            <a:ext cx="2160240" cy="4956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产品经理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717355" y="2132856"/>
            <a:ext cx="936104" cy="5760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文档 9"/>
          <p:cNvSpPr/>
          <p:nvPr/>
        </p:nvSpPr>
        <p:spPr>
          <a:xfrm>
            <a:off x="5445547" y="2060848"/>
            <a:ext cx="1512168" cy="108012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详细需求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分析书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下载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33979" y="1844824"/>
            <a:ext cx="2016224" cy="1087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圆角矩形 11"/>
          <p:cNvSpPr/>
          <p:nvPr/>
        </p:nvSpPr>
        <p:spPr>
          <a:xfrm>
            <a:off x="9261971" y="1412776"/>
            <a:ext cx="2160240" cy="4956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系统使用者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flipH="1">
            <a:off x="7893819" y="2132856"/>
            <a:ext cx="927720" cy="5760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869483" y="1268760"/>
            <a:ext cx="280831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UC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与用户术语交流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5400000">
            <a:off x="5697575" y="3465004"/>
            <a:ext cx="936104" cy="5760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文档 15"/>
          <p:cNvSpPr/>
          <p:nvPr/>
        </p:nvSpPr>
        <p:spPr>
          <a:xfrm>
            <a:off x="5517555" y="4437112"/>
            <a:ext cx="1512168" cy="108012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概要设计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说明书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797475" y="5733256"/>
            <a:ext cx="3024336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通过模块、功能、架构、实体、关系以技术术语交流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 descr="images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1971" y="4365104"/>
            <a:ext cx="2016224" cy="1224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圆角矩形 18"/>
          <p:cNvSpPr/>
          <p:nvPr/>
        </p:nvSpPr>
        <p:spPr>
          <a:xfrm>
            <a:off x="9189963" y="3941440"/>
            <a:ext cx="2160240" cy="4956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工程师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 flipH="1">
            <a:off x="7893819" y="4581128"/>
            <a:ext cx="927720" cy="5760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images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1051" y="4365104"/>
            <a:ext cx="2016224" cy="1224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圆角矩形 21"/>
          <p:cNvSpPr/>
          <p:nvPr/>
        </p:nvSpPr>
        <p:spPr>
          <a:xfrm>
            <a:off x="909043" y="3941440"/>
            <a:ext cx="2160240" cy="4956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系统设计师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3573339" y="4653136"/>
            <a:ext cx="1008112" cy="5760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797475" y="2780928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UC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4941491" y="4149080"/>
            <a:ext cx="792088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FN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909043" y="2132856"/>
            <a:ext cx="9498692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产品经理：关注用户要什么，如何提供服务，提升用户价值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</p:spPr>
        <p:txBody>
          <a:bodyPr/>
          <a:lstStyle/>
          <a:p>
            <a:pPr algn="r"/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概要设计与需求分析的区别</a:t>
            </a:r>
            <a:endParaRPr lang="zh-CN" altLang="en-US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9043" y="3717032"/>
            <a:ext cx="10575910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产品研发：关注用户服务如何实现，如何优化，如何提高用户体验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概要设计文档的组成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752" y="1223962"/>
            <a:ext cx="11070075" cy="544539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技术术语：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本次会使用到的各种技术实现手段的介绍（一般指非通用性技能），例如：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WebService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数据结构、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RED5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ActionScript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需求约束：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技术编码规范，例如：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Camel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命名法、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Pascal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命名法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技能版本限制，例如：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Android4.2.x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J2EE5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IOS-7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通讯规范与通讯协议描述：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协议、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DMX512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协议，自定义协议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系统技术方案设计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安全设计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技术交互流程设计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业务功能概述（非用例概述）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1731" y="6237312"/>
            <a:ext cx="4896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案例：汉高手机平台概要设计</a:t>
            </a:r>
            <a:endParaRPr lang="zh-CN" altLang="en-US" sz="25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概要设计文档的组成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752" y="1223962"/>
            <a:ext cx="11070075" cy="5445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系统技术方案设计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功能技术描述（可对服务端与客户端分别描述）：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功能以需求说明中的业务为依据。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通过技术手段和术语讲解某个功能的具体技术交互手段。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体现出整个功能的技术与模块层的数据与消息流向。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实现技巧：流程图、时序图。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例如：商品查询交互流程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例如：商品查询客户端测试流程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例如：商品查询服务端测试流程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1731" y="6237312"/>
            <a:ext cx="4896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案例：汉高手机平台概要设计</a:t>
            </a:r>
            <a:endParaRPr lang="zh-CN" altLang="en-US" sz="2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7289077" y="1268760"/>
          <a:ext cx="4709198" cy="4896544"/>
        </p:xfrm>
        <a:graphic>
          <a:graphicData uri="http://schemas.openxmlformats.org/presentationml/2006/ole">
            <p:oleObj spid="_x0000_s62466" r:id="rId4" imgW="7487890" imgH="7781375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概要设计文档的组成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752" y="1223962"/>
            <a:ext cx="11070075" cy="5445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系统技术方案设计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模块定义：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系统模块划分，模块下分出功能。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注意：与需求分析中的大用例，小用例是一致的，区别在于一个是用用户口吻罗列，一个使用技术术语罗列。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需求中的用例阐述：商品推广用例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按成交量计费功能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概要设计中的功能阐述：商品推广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CPS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1731" y="6237312"/>
            <a:ext cx="4896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案例：汉高手机平台概要设计</a:t>
            </a:r>
            <a:endParaRPr lang="zh-CN" altLang="en-US" sz="2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</p:spPr>
        <p:txBody>
          <a:bodyPr/>
          <a:lstStyle/>
          <a:p>
            <a:pPr algn="r"/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演示：制作时序图</a:t>
            </a:r>
            <a:endParaRPr lang="zh-CN" altLang="en-US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34752" y="1223962"/>
            <a:ext cx="11070075" cy="54453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时序图定义：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685800" lvl="1" indent="-228600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它通过描述对象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部件之间发送消息的时间顺序显示多个它们之间的交互流程。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它可以表示用例的行为，当执行一个用例时，时序图中的每条消息对应了一个组件操作。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时序图组成：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角色（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Actor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）</a:t>
            </a:r>
          </a:p>
          <a:p>
            <a:pPr marL="1257300" lvl="2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系统角色，可以是人或者其他系统，子系统。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对象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(Object) /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组件（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Component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1257300" lvl="2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代表时序图中的对象在交互中所扮演的角色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生命线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(Lifeline)</a:t>
            </a:r>
          </a:p>
          <a:p>
            <a:pPr marL="1257300" lvl="2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代表时序图中的对象在一段时期内的存在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消息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(Message)</a:t>
            </a:r>
          </a:p>
          <a:p>
            <a:pPr marL="1257300" lvl="2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消息是定义交互和协作中的交换流程线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9363" y="2852936"/>
            <a:ext cx="628650" cy="67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9723" y="4221088"/>
            <a:ext cx="1457325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9723" y="2996952"/>
            <a:ext cx="1095375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41691" y="5517232"/>
            <a:ext cx="3219450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8095</TotalTime>
  <Words>921</Words>
  <Application>Microsoft Office PowerPoint</Application>
  <PresentationFormat>自定义</PresentationFormat>
  <Paragraphs>124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概要设计文档的作用</vt:lpstr>
      <vt:lpstr>概要设计与需求分析的区别</vt:lpstr>
      <vt:lpstr>概要设计与需求分析的区别</vt:lpstr>
      <vt:lpstr>概要设计文档的组成</vt:lpstr>
      <vt:lpstr>概要设计文档的组成</vt:lpstr>
      <vt:lpstr>概要设计文档的组成</vt:lpstr>
      <vt:lpstr>演示：制作时序图</vt:lpstr>
      <vt:lpstr>幻灯片 10</vt:lpstr>
      <vt:lpstr>概要设计文档的组成</vt:lpstr>
      <vt:lpstr>概要设计文档的组成</vt:lpstr>
      <vt:lpstr>概要设计文档的组成</vt:lpstr>
      <vt:lpstr>概要设计与需求分析的区别</vt:lpstr>
      <vt:lpstr>概要设计文档的组成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Frank</dc:creator>
  <cp:lastModifiedBy>Frank.Chen</cp:lastModifiedBy>
  <cp:revision>563</cp:revision>
  <dcterms:created xsi:type="dcterms:W3CDTF">2013-02-18T07:03:35Z</dcterms:created>
  <dcterms:modified xsi:type="dcterms:W3CDTF">2014-08-28T02:37:11Z</dcterms:modified>
</cp:coreProperties>
</file>