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FFF1"/>
    <a:srgbClr val="E6373A"/>
    <a:srgbClr val="3A5E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699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10/4/2023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78030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71973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50095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4512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10/4/2023</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71183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10/4/2023</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15490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570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242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540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10/4/2023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69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24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10/4/2023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453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10/4/2023</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739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10/4/2023</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749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10/4/2023</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82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10/4/2023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598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10/4/2023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236208"/>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lumOff val="10000"/>
          </a:schemeClr>
        </a:solidFill>
        <a:effectLst/>
      </p:bgPr>
    </p:bg>
    <p:spTree>
      <p:nvGrpSpPr>
        <p:cNvPr id="1" name=""/>
        <p:cNvGrpSpPr/>
        <p:nvPr/>
      </p:nvGrpSpPr>
      <p:grpSpPr>
        <a:xfrm>
          <a:off x="0" y="0"/>
          <a:ext cx="0" cy="0"/>
          <a:chOff x="0" y="0"/>
          <a:chExt cx="0" cy="0"/>
        </a:xfrm>
      </p:grpSpPr>
      <p:pic>
        <p:nvPicPr>
          <p:cNvPr id="4" name="Picture 3" descr="Illuminated server room panel">
            <a:extLst>
              <a:ext uri="{FF2B5EF4-FFF2-40B4-BE49-F238E27FC236}">
                <a16:creationId xmlns="" xmlns:a16="http://schemas.microsoft.com/office/drawing/2014/main" id="{589595E1-BADA-A3D1-ED9C-F00E6BB2DC30}"/>
              </a:ext>
            </a:extLst>
          </p:cNvPr>
          <p:cNvPicPr>
            <a:picLocks noChangeAspect="1"/>
          </p:cNvPicPr>
          <p:nvPr/>
        </p:nvPicPr>
        <p:blipFill rotWithShape="1">
          <a:blip r:embed="rId2">
            <a:alphaModFix amt="50000"/>
          </a:blip>
          <a:srcRect t="15605" r="-2" b="-2"/>
          <a:stretch/>
        </p:blipFill>
        <p:spPr>
          <a:xfrm>
            <a:off x="0" y="1"/>
            <a:ext cx="12192000" cy="6803268"/>
          </a:xfrm>
          <a:prstGeom prst="rect">
            <a:avLst/>
          </a:prstGeom>
          <a:effectLst>
            <a:outerShdw blurRad="50800" dist="50800" dir="5400000" algn="ctr" rotWithShape="0">
              <a:srgbClr val="000000">
                <a:alpha val="99000"/>
              </a:srgbClr>
            </a:outerShdw>
          </a:effectLst>
        </p:spPr>
      </p:pic>
      <p:sp>
        <p:nvSpPr>
          <p:cNvPr id="2" name="Title 1"/>
          <p:cNvSpPr>
            <a:spLocks noGrp="1"/>
          </p:cNvSpPr>
          <p:nvPr>
            <p:ph type="ctrTitle"/>
          </p:nvPr>
        </p:nvSpPr>
        <p:spPr>
          <a:xfrm>
            <a:off x="2090531" y="2072046"/>
            <a:ext cx="6361433" cy="957147"/>
          </a:xfrm>
        </p:spPr>
        <p:txBody>
          <a:bodyPr>
            <a:normAutofit/>
          </a:bodyPr>
          <a:lstStyle/>
          <a:p>
            <a:pPr algn="ctr"/>
            <a:r>
              <a:rPr lang="en-US" sz="3600" i="1" dirty="0" smtClean="0">
                <a:latin typeface="Franklin Gothic Heavy"/>
                <a:ea typeface="Calibri Light"/>
                <a:cs typeface="Calibri Light"/>
              </a:rPr>
              <a:t>TRAFFIC MANAGEMENT</a:t>
            </a:r>
            <a:endParaRPr lang="en-US" sz="3600" i="1" dirty="0">
              <a:latin typeface="Franklin Gothic Heavy"/>
              <a:ea typeface="Calibri Light"/>
              <a:cs typeface="Calibri Light"/>
            </a:endParaRPr>
          </a:p>
        </p:txBody>
      </p:sp>
      <p:sp>
        <p:nvSpPr>
          <p:cNvPr id="3" name="Subtitle 2"/>
          <p:cNvSpPr>
            <a:spLocks noGrp="1"/>
          </p:cNvSpPr>
          <p:nvPr>
            <p:ph type="subTitle" idx="1"/>
          </p:nvPr>
        </p:nvSpPr>
        <p:spPr>
          <a:xfrm flipV="1">
            <a:off x="2185639" y="5741906"/>
            <a:ext cx="9138241" cy="176141"/>
          </a:xfrm>
        </p:spPr>
        <p:txBody>
          <a:bodyPr>
            <a:normAutofit fontScale="25000" lnSpcReduction="20000"/>
          </a:bodyPr>
          <a:lstStyle/>
          <a:p>
            <a:endParaRPr lang="en-US" dirty="0">
              <a:solidFill>
                <a:srgbClr val="FFFFFF"/>
              </a:solidFill>
            </a:endParaRPr>
          </a:p>
        </p:txBody>
      </p:sp>
      <p:pic>
        <p:nvPicPr>
          <p:cNvPr id="5" name="Picture 4" descr="A close up of a sign&#10;&#10;Description automatically generated">
            <a:extLst>
              <a:ext uri="{FF2B5EF4-FFF2-40B4-BE49-F238E27FC236}">
                <a16:creationId xmlns="" xmlns:a16="http://schemas.microsoft.com/office/drawing/2014/main" id="{49722134-C528-0BA3-27A7-2CCBBB4A96D1}"/>
              </a:ext>
            </a:extLst>
          </p:cNvPr>
          <p:cNvPicPr>
            <a:picLocks noChangeAspect="1"/>
          </p:cNvPicPr>
          <p:nvPr/>
        </p:nvPicPr>
        <p:blipFill>
          <a:blip r:embed="rId3"/>
          <a:stretch>
            <a:fillRect/>
          </a:stretch>
        </p:blipFill>
        <p:spPr>
          <a:xfrm>
            <a:off x="1096510" y="401975"/>
            <a:ext cx="8104177" cy="871653"/>
          </a:xfrm>
          <a:prstGeom prst="rect">
            <a:avLst/>
          </a:prstGeom>
        </p:spPr>
      </p:pic>
      <p:pic>
        <p:nvPicPr>
          <p:cNvPr id="6" name="Picture 5" descr="A pencil and graduation cap with text&#10;&#10;Description automatically generated">
            <a:extLst>
              <a:ext uri="{FF2B5EF4-FFF2-40B4-BE49-F238E27FC236}">
                <a16:creationId xmlns="" xmlns:a16="http://schemas.microsoft.com/office/drawing/2014/main" id="{0F8C2141-1629-6140-BC85-5EF62DC8B236}"/>
              </a:ext>
            </a:extLst>
          </p:cNvPr>
          <p:cNvPicPr>
            <a:picLocks noChangeAspect="1"/>
          </p:cNvPicPr>
          <p:nvPr/>
        </p:nvPicPr>
        <p:blipFill>
          <a:blip r:embed="rId4"/>
          <a:stretch>
            <a:fillRect/>
          </a:stretch>
        </p:blipFill>
        <p:spPr>
          <a:xfrm>
            <a:off x="9328597" y="165486"/>
            <a:ext cx="2743200" cy="1590126"/>
          </a:xfrm>
          <a:prstGeom prst="rect">
            <a:avLst/>
          </a:prstGeom>
          <a:solidFill>
            <a:schemeClr val="bg1">
              <a:lumMod val="95000"/>
              <a:lumOff val="5000"/>
              <a:alpha val="90000"/>
            </a:schemeClr>
          </a:solidFill>
          <a:effectLst>
            <a:outerShdw blurRad="50800" dist="50800" dir="5400000" algn="ctr" rotWithShape="0">
              <a:schemeClr val="bg1">
                <a:lumMod val="95000"/>
                <a:lumOff val="5000"/>
              </a:schemeClr>
            </a:outerShdw>
          </a:effec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D731CC-3EC1-BAF7-53C6-58FFF5F54B10}"/>
              </a:ext>
            </a:extLst>
          </p:cNvPr>
          <p:cNvSpPr txBox="1"/>
          <p:nvPr/>
        </p:nvSpPr>
        <p:spPr>
          <a:xfrm>
            <a:off x="1844328" y="1570935"/>
            <a:ext cx="87982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a:latin typeface="Angsana New"/>
                <a:ea typeface="+mn-lt"/>
                <a:cs typeface="+mn-lt"/>
              </a:rPr>
              <a:t>Traffic Management refers to the combination of measures that serve to preserve traffic capacity and improve the security, safety and reliability of the overall road transport system. These measures make use of ITS systems, services and projects in day-to-day operations that impact on road network performance</a:t>
            </a:r>
            <a:r>
              <a:rPr lang="en-US" dirty="0" smtClean="0">
                <a:latin typeface="Angsana New"/>
                <a:ea typeface="+mn-lt"/>
                <a:cs typeface="+mn-lt"/>
              </a:rPr>
              <a:t>.</a:t>
            </a:r>
          </a:p>
          <a:p>
            <a:endParaRPr lang="en-US" dirty="0">
              <a:latin typeface="Angsana New"/>
              <a:ea typeface="+mn-lt"/>
              <a:cs typeface="+mn-lt"/>
            </a:endParaRPr>
          </a:p>
          <a:p>
            <a:pPr marL="285750" indent="-285750" algn="just">
              <a:buFont typeface="Arial" panose="020B0604020202020204" pitchFamily="34" charset="0"/>
              <a:buChar char="•"/>
            </a:pPr>
            <a:r>
              <a:rPr lang="en-US" dirty="0">
                <a:latin typeface="Angsana New"/>
                <a:ea typeface="+mn-lt"/>
                <a:cs typeface="+mn-lt"/>
              </a:rPr>
              <a:t>Traffic Control Utilizing Signal Coordination, pavement markings, delineators, traffic signs and lighting to promote safe and smooth flow of traffic. - Flow regulations are used to increase the capacity of roads particularly during the peak periods without road expansion.</a:t>
            </a:r>
            <a:endParaRPr lang="en-US" dirty="0">
              <a:latin typeface="Angsana New"/>
              <a:ea typeface="+mn-lt"/>
              <a:cs typeface="+mn-lt"/>
            </a:endParaRPr>
          </a:p>
        </p:txBody>
      </p:sp>
      <p:sp>
        <p:nvSpPr>
          <p:cNvPr id="3" name="TextBox 2"/>
          <p:cNvSpPr txBox="1"/>
          <p:nvPr/>
        </p:nvSpPr>
        <p:spPr>
          <a:xfrm>
            <a:off x="812800" y="633417"/>
            <a:ext cx="2577950" cy="584775"/>
          </a:xfrm>
          <a:prstGeom prst="rect">
            <a:avLst/>
          </a:prstGeom>
          <a:noFill/>
        </p:spPr>
        <p:txBody>
          <a:bodyPr wrap="none" rtlCol="0">
            <a:spAutoFit/>
          </a:bodyPr>
          <a:lstStyle/>
          <a:p>
            <a:r>
              <a:rPr lang="en-US" sz="3200" dirty="0" smtClean="0">
                <a:solidFill>
                  <a:srgbClr val="57FFF1"/>
                </a:solidFill>
                <a:latin typeface="Cambria"/>
                <a:ea typeface="Cambria"/>
                <a:cs typeface="Arial"/>
              </a:rPr>
              <a:t>DEFINITION </a:t>
            </a:r>
            <a:r>
              <a:rPr lang="en-US" sz="3200" dirty="0" smtClean="0">
                <a:solidFill>
                  <a:srgbClr val="57FFF1"/>
                </a:solidFill>
                <a:latin typeface="Cambria"/>
                <a:ea typeface="Cambria"/>
                <a:cs typeface="Arial"/>
              </a:rPr>
              <a:t>:</a:t>
            </a:r>
            <a:endParaRPr lang="en-US" sz="3200" dirty="0">
              <a:solidFill>
                <a:srgbClr val="57FFF1"/>
              </a:solidFill>
              <a:latin typeface="Cambria"/>
              <a:ea typeface="Cambria"/>
              <a:cs typeface="Arial"/>
            </a:endParaRPr>
          </a:p>
        </p:txBody>
      </p:sp>
    </p:spTree>
    <p:extLst>
      <p:ext uri="{BB962C8B-B14F-4D97-AF65-F5344CB8AC3E}">
        <p14:creationId xmlns:p14="http://schemas.microsoft.com/office/powerpoint/2010/main" val="38101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4E5BCD3-B7BE-0D99-E294-07A08760F0C9}"/>
              </a:ext>
            </a:extLst>
          </p:cNvPr>
          <p:cNvSpPr txBox="1"/>
          <p:nvPr/>
        </p:nvSpPr>
        <p:spPr>
          <a:xfrm>
            <a:off x="1927639" y="1533616"/>
            <a:ext cx="86106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Active Traffic Management </a:t>
            </a:r>
            <a:r>
              <a:rPr lang="en-US" dirty="0" err="1"/>
              <a:t>StrategiesAdaptive</a:t>
            </a:r>
            <a:r>
              <a:rPr lang="en-US" dirty="0"/>
              <a:t> </a:t>
            </a:r>
            <a:endParaRPr lang="en-US" dirty="0" smtClean="0"/>
          </a:p>
          <a:p>
            <a:pPr marL="285750" indent="-285750">
              <a:buFont typeface="Arial" panose="020B0604020202020204" pitchFamily="34" charset="0"/>
              <a:buChar char="•"/>
            </a:pPr>
            <a:r>
              <a:rPr lang="en-US" dirty="0" smtClean="0"/>
              <a:t>Ramp </a:t>
            </a:r>
            <a:r>
              <a:rPr lang="en-US" dirty="0"/>
              <a:t>Metering (ARM</a:t>
            </a:r>
            <a:r>
              <a:rPr lang="en-US" dirty="0" smtClean="0"/>
              <a:t>)</a:t>
            </a:r>
          </a:p>
          <a:p>
            <a:pPr marL="285750" indent="-285750">
              <a:buFont typeface="Arial" panose="020B0604020202020204" pitchFamily="34" charset="0"/>
              <a:buChar char="•"/>
            </a:pPr>
            <a:r>
              <a:rPr lang="en-US" dirty="0" smtClean="0"/>
              <a:t>Adaptive </a:t>
            </a:r>
            <a:r>
              <a:rPr lang="en-US" dirty="0"/>
              <a:t>Traffic Signal Control (</a:t>
            </a:r>
            <a:r>
              <a:rPr lang="en-US" dirty="0" smtClean="0"/>
              <a:t>ATSC)</a:t>
            </a:r>
          </a:p>
          <a:p>
            <a:pPr marL="285750" indent="-285750">
              <a:buFont typeface="Arial" panose="020B0604020202020204" pitchFamily="34" charset="0"/>
              <a:buChar char="•"/>
            </a:pPr>
            <a:r>
              <a:rPr lang="en-US" dirty="0" smtClean="0"/>
              <a:t>Dynamic </a:t>
            </a:r>
            <a:r>
              <a:rPr lang="en-US" dirty="0"/>
              <a:t>Junction Control (DJC</a:t>
            </a:r>
            <a:r>
              <a:rPr lang="en-US" dirty="0" smtClean="0"/>
              <a:t>)</a:t>
            </a:r>
          </a:p>
          <a:p>
            <a:pPr marL="285750" indent="-285750">
              <a:buFont typeface="Arial" panose="020B0604020202020204" pitchFamily="34" charset="0"/>
              <a:buChar char="•"/>
            </a:pPr>
            <a:r>
              <a:rPr lang="en-US" dirty="0" smtClean="0"/>
              <a:t>Dynamic </a:t>
            </a:r>
            <a:r>
              <a:rPr lang="en-US" dirty="0"/>
              <a:t>Lane Reversal (DLR</a:t>
            </a:r>
            <a:r>
              <a:rPr lang="en-US" dirty="0" smtClean="0"/>
              <a:t>)</a:t>
            </a:r>
          </a:p>
          <a:p>
            <a:pPr marL="285750" indent="-285750">
              <a:buFont typeface="Arial" panose="020B0604020202020204" pitchFamily="34" charset="0"/>
              <a:buChar char="•"/>
            </a:pPr>
            <a:r>
              <a:rPr lang="en-US" dirty="0" smtClean="0"/>
              <a:t>Dynamic </a:t>
            </a:r>
            <a:r>
              <a:rPr lang="en-US" dirty="0"/>
              <a:t>Lane Use Control (DLUC</a:t>
            </a:r>
            <a:r>
              <a:rPr lang="en-US" dirty="0" smtClean="0"/>
              <a:t>)</a:t>
            </a:r>
          </a:p>
          <a:p>
            <a:pPr marL="285750" indent="-285750">
              <a:buFont typeface="Arial" panose="020B0604020202020204" pitchFamily="34" charset="0"/>
              <a:buChar char="•"/>
            </a:pPr>
            <a:r>
              <a:rPr lang="en-US" dirty="0" smtClean="0"/>
              <a:t>Dynamic </a:t>
            </a:r>
            <a:r>
              <a:rPr lang="en-US" dirty="0"/>
              <a:t>Shoulder Lane (</a:t>
            </a:r>
            <a:r>
              <a:rPr lang="en-US" dirty="0" err="1"/>
              <a:t>DShL</a:t>
            </a:r>
            <a:r>
              <a:rPr lang="en-US" dirty="0" smtClean="0"/>
              <a:t>)</a:t>
            </a:r>
          </a:p>
          <a:p>
            <a:pPr marL="285750" indent="-285750">
              <a:buFont typeface="Arial" panose="020B0604020202020204" pitchFamily="34" charset="0"/>
              <a:buChar char="•"/>
            </a:pPr>
            <a:r>
              <a:rPr lang="en-US" dirty="0" smtClean="0"/>
              <a:t>Queue </a:t>
            </a:r>
            <a:r>
              <a:rPr lang="en-US" dirty="0"/>
              <a:t>Warning (QW</a:t>
            </a:r>
            <a:r>
              <a:rPr lang="en-US" dirty="0" smtClean="0"/>
              <a:t>)</a:t>
            </a:r>
          </a:p>
          <a:p>
            <a:pPr marL="285750" indent="-285750">
              <a:buFont typeface="Arial" panose="020B0604020202020204" pitchFamily="34" charset="0"/>
              <a:buChar char="•"/>
            </a:pPr>
            <a:r>
              <a:rPr lang="en-US" dirty="0" smtClean="0"/>
              <a:t>Dynamic </a:t>
            </a:r>
            <a:r>
              <a:rPr lang="en-US" dirty="0"/>
              <a:t>Speed Limit (</a:t>
            </a:r>
            <a:r>
              <a:rPr lang="en-US" dirty="0" err="1"/>
              <a:t>DSpL</a:t>
            </a:r>
            <a:r>
              <a:rPr lang="en-US" dirty="0"/>
              <a:t>)</a:t>
            </a:r>
            <a:endParaRPr lang="en-US" dirty="0"/>
          </a:p>
        </p:txBody>
      </p:sp>
      <p:sp>
        <p:nvSpPr>
          <p:cNvPr id="3" name="TextBox 2">
            <a:extLst>
              <a:ext uri="{FF2B5EF4-FFF2-40B4-BE49-F238E27FC236}">
                <a16:creationId xmlns="" xmlns:a16="http://schemas.microsoft.com/office/drawing/2014/main" id="{8D635B4B-AB1D-53AC-B865-B8ABCB75EF24}"/>
              </a:ext>
            </a:extLst>
          </p:cNvPr>
          <p:cNvSpPr txBox="1"/>
          <p:nvPr/>
        </p:nvSpPr>
        <p:spPr>
          <a:xfrm>
            <a:off x="921546" y="698130"/>
            <a:ext cx="64759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dirty="0" smtClean="0">
                <a:solidFill>
                  <a:srgbClr val="57FFF1"/>
                </a:solidFill>
                <a:latin typeface="Cambria" panose="02040503050406030204" pitchFamily="18" charset="0"/>
                <a:ea typeface="Cambria" panose="02040503050406030204" pitchFamily="18" charset="0"/>
                <a:cs typeface="Calibri" panose="020F0502020204030204" pitchFamily="34" charset="0"/>
              </a:rPr>
              <a:t>FEATURES</a:t>
            </a:r>
            <a:r>
              <a:rPr lang="en-US" sz="3200" i="1" dirty="0" smtClean="0">
                <a:solidFill>
                  <a:srgbClr val="57FFF1"/>
                </a:solidFill>
                <a:latin typeface="Cambria" panose="02040503050406030204" pitchFamily="18" charset="0"/>
                <a:ea typeface="Cambria" panose="02040503050406030204" pitchFamily="18" charset="0"/>
                <a:cs typeface="Arial"/>
              </a:rPr>
              <a:t>:</a:t>
            </a:r>
            <a:endParaRPr lang="en-US" sz="3200" i="1" dirty="0">
              <a:solidFill>
                <a:srgbClr val="57FFF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9829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0173" y="874643"/>
            <a:ext cx="6851374" cy="584775"/>
          </a:xfrm>
          <a:prstGeom prst="rect">
            <a:avLst/>
          </a:prstGeom>
          <a:noFill/>
        </p:spPr>
        <p:txBody>
          <a:bodyPr wrap="square" rtlCol="0">
            <a:spAutoFit/>
          </a:bodyPr>
          <a:lstStyle/>
          <a:p>
            <a:r>
              <a:rPr lang="en-IN" sz="3200" smtClean="0">
                <a:solidFill>
                  <a:srgbClr val="57FFF1"/>
                </a:solidFill>
                <a:latin typeface="Cambria" panose="02040503050406030204" pitchFamily="18" charset="0"/>
                <a:ea typeface="Cambria" panose="02040503050406030204" pitchFamily="18" charset="0"/>
              </a:rPr>
              <a:t>ADVANTAGES</a:t>
            </a:r>
            <a:r>
              <a:rPr lang="en-IN" sz="3200" smtClean="0">
                <a:solidFill>
                  <a:srgbClr val="57FFF1"/>
                </a:solidFill>
                <a:latin typeface="Cambria" panose="02040503050406030204" pitchFamily="18" charset="0"/>
                <a:ea typeface="Cambria" panose="02040503050406030204" pitchFamily="18" charset="0"/>
              </a:rPr>
              <a:t>:</a:t>
            </a:r>
            <a:endParaRPr lang="en-IN" sz="3200" dirty="0">
              <a:solidFill>
                <a:srgbClr val="57FFF1"/>
              </a:solidFill>
              <a:latin typeface="Cambria" panose="02040503050406030204" pitchFamily="18" charset="0"/>
              <a:ea typeface="Cambria" panose="02040503050406030204" pitchFamily="18" charset="0"/>
            </a:endParaRPr>
          </a:p>
        </p:txBody>
      </p:sp>
      <p:sp>
        <p:nvSpPr>
          <p:cNvPr id="4" name="TextBox 3"/>
          <p:cNvSpPr txBox="1"/>
          <p:nvPr/>
        </p:nvSpPr>
        <p:spPr>
          <a:xfrm>
            <a:off x="1974574" y="2054086"/>
            <a:ext cx="834887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Reducing traffic jams and accidents on the </a:t>
            </a:r>
            <a:r>
              <a:rPr lang="en-US" dirty="0" smtClean="0">
                <a:latin typeface="Cambria" panose="02040503050406030204" pitchFamily="18" charset="0"/>
                <a:ea typeface="Cambria" panose="02040503050406030204" pitchFamily="18" charset="0"/>
              </a:rPr>
              <a:t>streets</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Ensuring </a:t>
            </a:r>
            <a:r>
              <a:rPr lang="en-US" dirty="0">
                <a:latin typeface="Cambria" panose="02040503050406030204" pitchFamily="18" charset="0"/>
                <a:ea typeface="Cambria" panose="02040503050406030204" pitchFamily="18" charset="0"/>
              </a:rPr>
              <a:t>immediate clearance for emergency </a:t>
            </a:r>
            <a:r>
              <a:rPr lang="en-US" dirty="0" smtClean="0">
                <a:latin typeface="Cambria" panose="02040503050406030204" pitchFamily="18" charset="0"/>
                <a:ea typeface="Cambria" panose="02040503050406030204" pitchFamily="18" charset="0"/>
              </a:rPr>
              <a:t>vehicles</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Facilitating </a:t>
            </a:r>
            <a:r>
              <a:rPr lang="en-US" dirty="0">
                <a:latin typeface="Cambria" panose="02040503050406030204" pitchFamily="18" charset="0"/>
                <a:ea typeface="Cambria" panose="02040503050406030204" pitchFamily="18" charset="0"/>
              </a:rPr>
              <a:t>safer and shorter commute </a:t>
            </a:r>
            <a:r>
              <a:rPr lang="en-US" dirty="0" smtClean="0">
                <a:latin typeface="Cambria" panose="02040503050406030204" pitchFamily="18" charset="0"/>
                <a:ea typeface="Cambria" panose="02040503050406030204" pitchFamily="18" charset="0"/>
              </a:rPr>
              <a:t>times</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Reducing </a:t>
            </a:r>
            <a:r>
              <a:rPr lang="en-US" dirty="0">
                <a:latin typeface="Cambria" panose="02040503050406030204" pitchFamily="18" charset="0"/>
                <a:ea typeface="Cambria" panose="02040503050406030204" pitchFamily="18" charset="0"/>
              </a:rPr>
              <a:t>congestion &amp; energy consumption at </a:t>
            </a:r>
            <a:r>
              <a:rPr lang="en-US" dirty="0" smtClean="0">
                <a:latin typeface="Cambria" panose="02040503050406030204" pitchFamily="18" charset="0"/>
                <a:ea typeface="Cambria" panose="02040503050406030204" pitchFamily="18" charset="0"/>
              </a:rPr>
              <a:t>intersections</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Offering </a:t>
            </a:r>
            <a:r>
              <a:rPr lang="en-US" dirty="0">
                <a:latin typeface="Cambria" panose="02040503050406030204" pitchFamily="18" charset="0"/>
                <a:ea typeface="Cambria" panose="02040503050406030204" pitchFamily="18" charset="0"/>
              </a:rPr>
              <a:t>significant productivity benefits with real-time monitoring of crucial </a:t>
            </a:r>
            <a:r>
              <a:rPr lang="en-US" dirty="0" smtClean="0">
                <a:latin typeface="Cambria" panose="02040503050406030204" pitchFamily="18" charset="0"/>
                <a:ea typeface="Cambria" panose="02040503050406030204" pitchFamily="18" charset="0"/>
              </a:rPr>
              <a:t>infrastructures</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Reducing </a:t>
            </a:r>
            <a:r>
              <a:rPr lang="en-US" dirty="0">
                <a:latin typeface="Cambria" panose="02040503050406030204" pitchFamily="18" charset="0"/>
                <a:ea typeface="Cambria" panose="02040503050406030204" pitchFamily="18" charset="0"/>
              </a:rPr>
              <a:t>operating costs with efficient traffic management </a:t>
            </a:r>
            <a:r>
              <a:rPr lang="en-US" dirty="0" smtClean="0">
                <a:latin typeface="Cambria" panose="02040503050406030204" pitchFamily="18" charset="0"/>
                <a:ea typeface="Cambria" panose="02040503050406030204" pitchFamily="18" charset="0"/>
              </a:rPr>
              <a:t>processes</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Ensuring </a:t>
            </a:r>
            <a:r>
              <a:rPr lang="en-US" dirty="0">
                <a:latin typeface="Cambria" panose="02040503050406030204" pitchFamily="18" charset="0"/>
                <a:ea typeface="Cambria" panose="02040503050406030204" pitchFamily="18" charset="0"/>
              </a:rPr>
              <a:t>compliance with the regulations for reducing the carbon </a:t>
            </a:r>
            <a:r>
              <a:rPr lang="en-US" dirty="0" smtClean="0">
                <a:latin typeface="Cambria" panose="02040503050406030204" pitchFamily="18" charset="0"/>
                <a:ea typeface="Cambria" panose="02040503050406030204" pitchFamily="18" charset="0"/>
              </a:rPr>
              <a:t>footprint</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Saving </a:t>
            </a:r>
            <a:r>
              <a:rPr lang="en-US" dirty="0">
                <a:latin typeface="Cambria" panose="02040503050406030204" pitchFamily="18" charset="0"/>
                <a:ea typeface="Cambria" panose="02040503050406030204" pitchFamily="18" charset="0"/>
              </a:rPr>
              <a:t>billions of gallons of fuel wasted every year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35950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89</TotalTime>
  <Words>128</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Angsana New</vt:lpstr>
      <vt:lpstr>Arial</vt:lpstr>
      <vt:lpstr>Calibri</vt:lpstr>
      <vt:lpstr>Calibri Light</vt:lpstr>
      <vt:lpstr>Cambria</vt:lpstr>
      <vt:lpstr>Century Gothic</vt:lpstr>
      <vt:lpstr>Franklin Gothic Heavy</vt:lpstr>
      <vt:lpstr>Wingdings 3</vt:lpstr>
      <vt:lpstr>Ion</vt:lpstr>
      <vt:lpstr>TRAFFIC MANAGEMENT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Palanivel</dc:creator>
  <cp:lastModifiedBy>ELCOT</cp:lastModifiedBy>
  <cp:revision>237</cp:revision>
  <dcterms:created xsi:type="dcterms:W3CDTF">2023-09-29T09:44:10Z</dcterms:created>
  <dcterms:modified xsi:type="dcterms:W3CDTF">2023-10-04T18:29:55Z</dcterms:modified>
</cp:coreProperties>
</file>