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0" r:id="rId2"/>
    <p:sldId id="259" r:id="rId3"/>
    <p:sldId id="283" r:id="rId4"/>
    <p:sldId id="284" r:id="rId5"/>
    <p:sldId id="282" r:id="rId6"/>
    <p:sldId id="294" r:id="rId7"/>
    <p:sldId id="295" r:id="rId8"/>
    <p:sldId id="285" r:id="rId9"/>
    <p:sldId id="297" r:id="rId10"/>
    <p:sldId id="301" r:id="rId11"/>
    <p:sldId id="298" r:id="rId12"/>
    <p:sldId id="299" r:id="rId13"/>
    <p:sldId id="277" r:id="rId14"/>
    <p:sldId id="296" r:id="rId15"/>
    <p:sldId id="300" r:id="rId16"/>
    <p:sldId id="279" r:id="rId17"/>
    <p:sldId id="29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BB2A0F-2622-4559-948F-E5250B8395D9}" type="doc">
      <dgm:prSet loTypeId="urn:microsoft.com/office/officeart/2008/layout/VerticalCurvedList" loCatId="list" qsTypeId="urn:microsoft.com/office/officeart/2005/8/quickstyle/simple5" qsCatId="simple" csTypeId="urn:microsoft.com/office/officeart/2005/8/colors/accent0_3" csCatId="mainScheme" phldr="1"/>
      <dgm:spPr/>
    </dgm:pt>
    <dgm:pt modelId="{68066852-0160-420B-B6BF-0528E4E0E091}">
      <dgm:prSet phldrT="[Text]"/>
      <dgm:spPr/>
      <dgm:t>
        <a:bodyPr/>
        <a:lstStyle/>
        <a:p>
          <a:r>
            <a:rPr lang="en-US" dirty="0" smtClean="0">
              <a:latin typeface="Arial" panose="020B0604020202020204" pitchFamily="34" charset="0"/>
              <a:cs typeface="Arial" panose="020B0604020202020204" pitchFamily="34" charset="0"/>
            </a:rPr>
            <a:t>Introduction</a:t>
          </a:r>
          <a:endParaRPr lang="en-US" dirty="0">
            <a:latin typeface="Arial" panose="020B0604020202020204" pitchFamily="34" charset="0"/>
            <a:cs typeface="Arial" panose="020B0604020202020204" pitchFamily="34" charset="0"/>
          </a:endParaRPr>
        </a:p>
      </dgm:t>
    </dgm:pt>
    <dgm:pt modelId="{6189E50C-9C81-4F20-B83E-1750E731C7E6}" type="parTrans" cxnId="{5DDF8D30-01EA-4E26-B8EC-04E7DC572950}">
      <dgm:prSet/>
      <dgm:spPr/>
      <dgm:t>
        <a:bodyPr/>
        <a:lstStyle/>
        <a:p>
          <a:endParaRPr lang="en-US"/>
        </a:p>
      </dgm:t>
    </dgm:pt>
    <dgm:pt modelId="{D097A52A-84DF-4D16-8236-3CB69ED6D54B}" type="sibTrans" cxnId="{5DDF8D30-01EA-4E26-B8EC-04E7DC572950}">
      <dgm:prSet/>
      <dgm:spPr/>
      <dgm:t>
        <a:bodyPr/>
        <a:lstStyle/>
        <a:p>
          <a:endParaRPr lang="en-US"/>
        </a:p>
      </dgm:t>
    </dgm:pt>
    <dgm:pt modelId="{93F77E20-2E9D-4F72-A2B7-779ADE0C9341}">
      <dgm:prSet phldrT="[Text]"/>
      <dgm:spPr/>
      <dgm:t>
        <a:bodyPr/>
        <a:lstStyle/>
        <a:p>
          <a:r>
            <a:rPr lang="en-US" dirty="0" smtClean="0">
              <a:latin typeface="Arial" panose="020B0604020202020204" pitchFamily="34" charset="0"/>
              <a:cs typeface="Arial" panose="020B0604020202020204" pitchFamily="34" charset="0"/>
            </a:rPr>
            <a:t>Literature survey</a:t>
          </a:r>
          <a:endParaRPr lang="en-US" dirty="0">
            <a:latin typeface="Arial" panose="020B0604020202020204" pitchFamily="34" charset="0"/>
            <a:cs typeface="Arial" panose="020B0604020202020204" pitchFamily="34" charset="0"/>
          </a:endParaRPr>
        </a:p>
      </dgm:t>
    </dgm:pt>
    <dgm:pt modelId="{8CAEDF1D-C509-49FD-BCFE-497AEAC86378}" type="parTrans" cxnId="{B75F54EC-B849-41A0-9815-6258798AAA5D}">
      <dgm:prSet/>
      <dgm:spPr/>
      <dgm:t>
        <a:bodyPr/>
        <a:lstStyle/>
        <a:p>
          <a:endParaRPr lang="en-US"/>
        </a:p>
      </dgm:t>
    </dgm:pt>
    <dgm:pt modelId="{102CAC9D-18E5-4025-8657-1FFB17863DD8}" type="sibTrans" cxnId="{B75F54EC-B849-41A0-9815-6258798AAA5D}">
      <dgm:prSet/>
      <dgm:spPr/>
      <dgm:t>
        <a:bodyPr/>
        <a:lstStyle/>
        <a:p>
          <a:endParaRPr lang="en-US"/>
        </a:p>
      </dgm:t>
    </dgm:pt>
    <dgm:pt modelId="{8EE18072-60D4-44EE-9277-D1430C272915}">
      <dgm:prSet phldrT="[Text]"/>
      <dgm:spPr/>
      <dgm:t>
        <a:bodyPr/>
        <a:lstStyle/>
        <a:p>
          <a:r>
            <a:rPr lang="en-US" dirty="0" smtClean="0">
              <a:latin typeface="Arial" panose="020B0604020202020204" pitchFamily="34" charset="0"/>
              <a:cs typeface="Arial" panose="020B0604020202020204" pitchFamily="34" charset="0"/>
            </a:rPr>
            <a:t>Observation</a:t>
          </a:r>
          <a:endParaRPr lang="en-US" dirty="0">
            <a:latin typeface="Arial" panose="020B0604020202020204" pitchFamily="34" charset="0"/>
            <a:cs typeface="Arial" panose="020B0604020202020204" pitchFamily="34" charset="0"/>
          </a:endParaRPr>
        </a:p>
      </dgm:t>
    </dgm:pt>
    <dgm:pt modelId="{AB5DECB4-AFAF-42F7-AA7D-1347367BB66B}" type="parTrans" cxnId="{A49F6393-5085-4734-971E-B0F67F25E45B}">
      <dgm:prSet/>
      <dgm:spPr/>
      <dgm:t>
        <a:bodyPr/>
        <a:lstStyle/>
        <a:p>
          <a:endParaRPr lang="en-US"/>
        </a:p>
      </dgm:t>
    </dgm:pt>
    <dgm:pt modelId="{7C827746-CA00-45DC-B509-98D745F51A9D}" type="sibTrans" cxnId="{A49F6393-5085-4734-971E-B0F67F25E45B}">
      <dgm:prSet/>
      <dgm:spPr/>
      <dgm:t>
        <a:bodyPr/>
        <a:lstStyle/>
        <a:p>
          <a:endParaRPr lang="en-US"/>
        </a:p>
      </dgm:t>
    </dgm:pt>
    <dgm:pt modelId="{BD0112D9-A01D-4C69-A9E2-EEBD03C3139B}">
      <dgm:prSet phldrT="[Text]"/>
      <dgm:spPr/>
      <dgm:t>
        <a:bodyPr/>
        <a:lstStyle/>
        <a:p>
          <a:r>
            <a:rPr lang="en-US" dirty="0" smtClean="0">
              <a:latin typeface="Arial" panose="020B0604020202020204" pitchFamily="34" charset="0"/>
              <a:cs typeface="Arial" panose="020B0604020202020204" pitchFamily="34" charset="0"/>
            </a:rPr>
            <a:t>Project Outcome</a:t>
          </a:r>
          <a:endParaRPr lang="en-US" dirty="0">
            <a:latin typeface="Arial" panose="020B0604020202020204" pitchFamily="34" charset="0"/>
            <a:cs typeface="Arial" panose="020B0604020202020204" pitchFamily="34" charset="0"/>
          </a:endParaRPr>
        </a:p>
      </dgm:t>
    </dgm:pt>
    <dgm:pt modelId="{B7A1298C-636A-49E2-B736-33323E624786}" type="parTrans" cxnId="{76F93045-537C-4DBA-A2CA-D82C05FDABBE}">
      <dgm:prSet/>
      <dgm:spPr/>
      <dgm:t>
        <a:bodyPr/>
        <a:lstStyle/>
        <a:p>
          <a:endParaRPr lang="en-US"/>
        </a:p>
      </dgm:t>
    </dgm:pt>
    <dgm:pt modelId="{9A1FA3DB-13B8-4CBB-AE0C-D43A71AAE03F}" type="sibTrans" cxnId="{76F93045-537C-4DBA-A2CA-D82C05FDABBE}">
      <dgm:prSet/>
      <dgm:spPr/>
      <dgm:t>
        <a:bodyPr/>
        <a:lstStyle/>
        <a:p>
          <a:endParaRPr lang="en-US"/>
        </a:p>
      </dgm:t>
    </dgm:pt>
    <dgm:pt modelId="{5076225F-DFAC-4796-9AA1-A03B3994740F}">
      <dgm:prSet phldrT="[Text]"/>
      <dgm:spPr/>
      <dgm:t>
        <a:bodyPr/>
        <a:lstStyle/>
        <a:p>
          <a:r>
            <a:rPr lang="en-US" dirty="0" smtClean="0">
              <a:latin typeface="Arial" panose="020B0604020202020204" pitchFamily="34" charset="0"/>
              <a:cs typeface="Arial" panose="020B0604020202020204" pitchFamily="34" charset="0"/>
            </a:rPr>
            <a:t>Work Flow</a:t>
          </a:r>
          <a:endParaRPr lang="en-US" dirty="0">
            <a:latin typeface="Arial" panose="020B0604020202020204" pitchFamily="34" charset="0"/>
            <a:cs typeface="Arial" panose="020B0604020202020204" pitchFamily="34" charset="0"/>
          </a:endParaRPr>
        </a:p>
      </dgm:t>
    </dgm:pt>
    <dgm:pt modelId="{EDB2E875-0E89-45BA-9A40-CD32DF9A3954}" type="parTrans" cxnId="{7F0C7652-3875-400A-B0DC-CC7D2EDE70A5}">
      <dgm:prSet/>
      <dgm:spPr/>
      <dgm:t>
        <a:bodyPr/>
        <a:lstStyle/>
        <a:p>
          <a:endParaRPr lang="en-IN"/>
        </a:p>
      </dgm:t>
    </dgm:pt>
    <dgm:pt modelId="{38B25B05-0066-4042-8668-01FC5C948002}" type="sibTrans" cxnId="{7F0C7652-3875-400A-B0DC-CC7D2EDE70A5}">
      <dgm:prSet/>
      <dgm:spPr/>
      <dgm:t>
        <a:bodyPr/>
        <a:lstStyle/>
        <a:p>
          <a:endParaRPr lang="en-IN"/>
        </a:p>
      </dgm:t>
    </dgm:pt>
    <dgm:pt modelId="{71AF9F03-FFD9-4D8B-8EE9-3E39F51DC953}">
      <dgm:prSet phldrT="[Text]"/>
      <dgm:spPr/>
      <dgm:t>
        <a:bodyPr/>
        <a:lstStyle/>
        <a:p>
          <a:r>
            <a:rPr lang="en-US" dirty="0" smtClean="0">
              <a:latin typeface="Arial" panose="020B0604020202020204" pitchFamily="34" charset="0"/>
              <a:cs typeface="Arial" panose="020B0604020202020204" pitchFamily="34" charset="0"/>
            </a:rPr>
            <a:t>Results</a:t>
          </a:r>
          <a:endParaRPr lang="en-US" dirty="0">
            <a:latin typeface="Arial" panose="020B0604020202020204" pitchFamily="34" charset="0"/>
            <a:cs typeface="Arial" panose="020B0604020202020204" pitchFamily="34" charset="0"/>
          </a:endParaRPr>
        </a:p>
      </dgm:t>
    </dgm:pt>
    <dgm:pt modelId="{2656B644-3777-4C78-A167-7C68B99921E4}" type="parTrans" cxnId="{3385DB15-140E-4E88-8DA4-0AAF8A2E5FC4}">
      <dgm:prSet/>
      <dgm:spPr/>
      <dgm:t>
        <a:bodyPr/>
        <a:lstStyle/>
        <a:p>
          <a:endParaRPr lang="en-IN"/>
        </a:p>
      </dgm:t>
    </dgm:pt>
    <dgm:pt modelId="{D7743342-4327-41C1-9EDD-CA5C54F21026}" type="sibTrans" cxnId="{3385DB15-140E-4E88-8DA4-0AAF8A2E5FC4}">
      <dgm:prSet/>
      <dgm:spPr/>
      <dgm:t>
        <a:bodyPr/>
        <a:lstStyle/>
        <a:p>
          <a:endParaRPr lang="en-IN"/>
        </a:p>
      </dgm:t>
    </dgm:pt>
    <dgm:pt modelId="{A4F7D8A2-EFA5-436B-B849-5974269972CF}">
      <dgm:prSet phldrT="[Text]"/>
      <dgm:spPr/>
      <dgm:t>
        <a:bodyPr/>
        <a:lstStyle/>
        <a:p>
          <a:r>
            <a:rPr lang="en-US" dirty="0" smtClean="0">
              <a:latin typeface="Arial" panose="020B0604020202020204" pitchFamily="34" charset="0"/>
              <a:cs typeface="Arial" panose="020B0604020202020204" pitchFamily="34" charset="0"/>
            </a:rPr>
            <a:t>Conclusion and Future work</a:t>
          </a:r>
          <a:endParaRPr lang="en-US" dirty="0">
            <a:latin typeface="Arial" panose="020B0604020202020204" pitchFamily="34" charset="0"/>
            <a:cs typeface="Arial" panose="020B0604020202020204" pitchFamily="34" charset="0"/>
          </a:endParaRPr>
        </a:p>
      </dgm:t>
    </dgm:pt>
    <dgm:pt modelId="{B2A5D346-EDC1-47E9-8906-C7F0969FD79B}" type="parTrans" cxnId="{11ACC1C1-4667-4FD5-A883-430395896BE1}">
      <dgm:prSet/>
      <dgm:spPr/>
      <dgm:t>
        <a:bodyPr/>
        <a:lstStyle/>
        <a:p>
          <a:endParaRPr lang="en-IN"/>
        </a:p>
      </dgm:t>
    </dgm:pt>
    <dgm:pt modelId="{730FBF45-8F9F-4E1E-BC17-245D476EC781}" type="sibTrans" cxnId="{11ACC1C1-4667-4FD5-A883-430395896BE1}">
      <dgm:prSet/>
      <dgm:spPr/>
      <dgm:t>
        <a:bodyPr/>
        <a:lstStyle/>
        <a:p>
          <a:endParaRPr lang="en-IN"/>
        </a:p>
      </dgm:t>
    </dgm:pt>
    <dgm:pt modelId="{E39B0A3A-4881-400A-A8D7-938781164C4F}" type="pres">
      <dgm:prSet presAssocID="{36BB2A0F-2622-4559-948F-E5250B8395D9}" presName="Name0" presStyleCnt="0">
        <dgm:presLayoutVars>
          <dgm:chMax val="7"/>
          <dgm:chPref val="7"/>
          <dgm:dir/>
        </dgm:presLayoutVars>
      </dgm:prSet>
      <dgm:spPr/>
    </dgm:pt>
    <dgm:pt modelId="{A3D97651-CA41-48AF-BC69-1C724F593124}" type="pres">
      <dgm:prSet presAssocID="{36BB2A0F-2622-4559-948F-E5250B8395D9}" presName="Name1" presStyleCnt="0"/>
      <dgm:spPr/>
    </dgm:pt>
    <dgm:pt modelId="{54BBBD64-BCD5-400C-87B9-5411EBA82F48}" type="pres">
      <dgm:prSet presAssocID="{36BB2A0F-2622-4559-948F-E5250B8395D9}" presName="cycle" presStyleCnt="0"/>
      <dgm:spPr/>
    </dgm:pt>
    <dgm:pt modelId="{46E46CA3-B3BE-473E-A85A-C229265E19D1}" type="pres">
      <dgm:prSet presAssocID="{36BB2A0F-2622-4559-948F-E5250B8395D9}" presName="srcNode" presStyleLbl="node1" presStyleIdx="0" presStyleCnt="7"/>
      <dgm:spPr/>
    </dgm:pt>
    <dgm:pt modelId="{D2129900-C6EA-4495-9B43-5B63E439C504}" type="pres">
      <dgm:prSet presAssocID="{36BB2A0F-2622-4559-948F-E5250B8395D9}" presName="conn" presStyleLbl="parChTrans1D2" presStyleIdx="0" presStyleCnt="1"/>
      <dgm:spPr/>
      <dgm:t>
        <a:bodyPr/>
        <a:lstStyle/>
        <a:p>
          <a:endParaRPr lang="en-IN"/>
        </a:p>
      </dgm:t>
    </dgm:pt>
    <dgm:pt modelId="{CC32CF85-3D9F-4813-A65F-FFB7CB14C655}" type="pres">
      <dgm:prSet presAssocID="{36BB2A0F-2622-4559-948F-E5250B8395D9}" presName="extraNode" presStyleLbl="node1" presStyleIdx="0" presStyleCnt="7"/>
      <dgm:spPr/>
    </dgm:pt>
    <dgm:pt modelId="{05332174-F10D-437B-89CF-9E835A243B46}" type="pres">
      <dgm:prSet presAssocID="{36BB2A0F-2622-4559-948F-E5250B8395D9}" presName="dstNode" presStyleLbl="node1" presStyleIdx="0" presStyleCnt="7"/>
      <dgm:spPr/>
    </dgm:pt>
    <dgm:pt modelId="{C2898572-2835-4E63-8868-A73E4A70A958}" type="pres">
      <dgm:prSet presAssocID="{68066852-0160-420B-B6BF-0528E4E0E091}" presName="text_1" presStyleLbl="node1" presStyleIdx="0" presStyleCnt="7">
        <dgm:presLayoutVars>
          <dgm:bulletEnabled val="1"/>
        </dgm:presLayoutVars>
      </dgm:prSet>
      <dgm:spPr/>
      <dgm:t>
        <a:bodyPr/>
        <a:lstStyle/>
        <a:p>
          <a:endParaRPr lang="en-IN"/>
        </a:p>
      </dgm:t>
    </dgm:pt>
    <dgm:pt modelId="{FBEC0617-371E-4E02-8823-FF1F2C7F1AD9}" type="pres">
      <dgm:prSet presAssocID="{68066852-0160-420B-B6BF-0528E4E0E091}" presName="accent_1" presStyleCnt="0"/>
      <dgm:spPr/>
    </dgm:pt>
    <dgm:pt modelId="{A0EF0670-5F73-4804-A29E-F5431F2F0730}" type="pres">
      <dgm:prSet presAssocID="{68066852-0160-420B-B6BF-0528E4E0E091}" presName="accentRepeatNode" presStyleLbl="solidFgAcc1" presStyleIdx="0" presStyleCnt="7"/>
      <dgm:spPr/>
    </dgm:pt>
    <dgm:pt modelId="{BA5274CA-C099-44F8-AC97-C0E9FA8DAC53}" type="pres">
      <dgm:prSet presAssocID="{93F77E20-2E9D-4F72-A2B7-779ADE0C9341}" presName="text_2" presStyleLbl="node1" presStyleIdx="1" presStyleCnt="7">
        <dgm:presLayoutVars>
          <dgm:bulletEnabled val="1"/>
        </dgm:presLayoutVars>
      </dgm:prSet>
      <dgm:spPr/>
      <dgm:t>
        <a:bodyPr/>
        <a:lstStyle/>
        <a:p>
          <a:endParaRPr lang="en-IN"/>
        </a:p>
      </dgm:t>
    </dgm:pt>
    <dgm:pt modelId="{E9BAA7C1-D404-4A6D-88B7-D4ACB9B55433}" type="pres">
      <dgm:prSet presAssocID="{93F77E20-2E9D-4F72-A2B7-779ADE0C9341}" presName="accent_2" presStyleCnt="0"/>
      <dgm:spPr/>
    </dgm:pt>
    <dgm:pt modelId="{78443E66-E6B2-4B24-9A6F-B54A44582A2E}" type="pres">
      <dgm:prSet presAssocID="{93F77E20-2E9D-4F72-A2B7-779ADE0C9341}" presName="accentRepeatNode" presStyleLbl="solidFgAcc1" presStyleIdx="1" presStyleCnt="7"/>
      <dgm:spPr/>
    </dgm:pt>
    <dgm:pt modelId="{F1909073-BB59-45B0-8ADC-97D9A8929914}" type="pres">
      <dgm:prSet presAssocID="{8EE18072-60D4-44EE-9277-D1430C272915}" presName="text_3" presStyleLbl="node1" presStyleIdx="2" presStyleCnt="7">
        <dgm:presLayoutVars>
          <dgm:bulletEnabled val="1"/>
        </dgm:presLayoutVars>
      </dgm:prSet>
      <dgm:spPr/>
      <dgm:t>
        <a:bodyPr/>
        <a:lstStyle/>
        <a:p>
          <a:endParaRPr lang="en-IN"/>
        </a:p>
      </dgm:t>
    </dgm:pt>
    <dgm:pt modelId="{4DEB0710-74DC-409A-8477-F9BFFD1B84A1}" type="pres">
      <dgm:prSet presAssocID="{8EE18072-60D4-44EE-9277-D1430C272915}" presName="accent_3" presStyleCnt="0"/>
      <dgm:spPr/>
    </dgm:pt>
    <dgm:pt modelId="{244A62D5-13F7-44EA-B202-50A5CE84E11F}" type="pres">
      <dgm:prSet presAssocID="{8EE18072-60D4-44EE-9277-D1430C272915}" presName="accentRepeatNode" presStyleLbl="solidFgAcc1" presStyleIdx="2" presStyleCnt="7"/>
      <dgm:spPr/>
    </dgm:pt>
    <dgm:pt modelId="{8C796349-4B81-4C32-BA4E-420027B22D4A}" type="pres">
      <dgm:prSet presAssocID="{5076225F-DFAC-4796-9AA1-A03B3994740F}" presName="text_4" presStyleLbl="node1" presStyleIdx="3" presStyleCnt="7">
        <dgm:presLayoutVars>
          <dgm:bulletEnabled val="1"/>
        </dgm:presLayoutVars>
      </dgm:prSet>
      <dgm:spPr/>
      <dgm:t>
        <a:bodyPr/>
        <a:lstStyle/>
        <a:p>
          <a:endParaRPr lang="en-IN"/>
        </a:p>
      </dgm:t>
    </dgm:pt>
    <dgm:pt modelId="{A3556479-27FE-48EC-B57E-45A2E8CA2786}" type="pres">
      <dgm:prSet presAssocID="{5076225F-DFAC-4796-9AA1-A03B3994740F}" presName="accent_4" presStyleCnt="0"/>
      <dgm:spPr/>
    </dgm:pt>
    <dgm:pt modelId="{54BC2F8F-8DD2-4A10-9B41-02D947F11872}" type="pres">
      <dgm:prSet presAssocID="{5076225F-DFAC-4796-9AA1-A03B3994740F}" presName="accentRepeatNode" presStyleLbl="solidFgAcc1" presStyleIdx="3" presStyleCnt="7"/>
      <dgm:spPr/>
    </dgm:pt>
    <dgm:pt modelId="{A0DEC8B2-EAD7-4F38-8EA8-85EEEEBC4EAA}" type="pres">
      <dgm:prSet presAssocID="{71AF9F03-FFD9-4D8B-8EE9-3E39F51DC953}" presName="text_5" presStyleLbl="node1" presStyleIdx="4" presStyleCnt="7">
        <dgm:presLayoutVars>
          <dgm:bulletEnabled val="1"/>
        </dgm:presLayoutVars>
      </dgm:prSet>
      <dgm:spPr/>
      <dgm:t>
        <a:bodyPr/>
        <a:lstStyle/>
        <a:p>
          <a:endParaRPr lang="en-IN"/>
        </a:p>
      </dgm:t>
    </dgm:pt>
    <dgm:pt modelId="{2AC91A70-119B-47A0-9324-B1D5798A8364}" type="pres">
      <dgm:prSet presAssocID="{71AF9F03-FFD9-4D8B-8EE9-3E39F51DC953}" presName="accent_5" presStyleCnt="0"/>
      <dgm:spPr/>
    </dgm:pt>
    <dgm:pt modelId="{E867F747-FE5A-4C6C-B64B-F66F3952C0C9}" type="pres">
      <dgm:prSet presAssocID="{71AF9F03-FFD9-4D8B-8EE9-3E39F51DC953}" presName="accentRepeatNode" presStyleLbl="solidFgAcc1" presStyleIdx="4" presStyleCnt="7"/>
      <dgm:spPr/>
    </dgm:pt>
    <dgm:pt modelId="{BB5D9578-BE4B-4136-9537-9000EB3D4998}" type="pres">
      <dgm:prSet presAssocID="{BD0112D9-A01D-4C69-A9E2-EEBD03C3139B}" presName="text_6" presStyleLbl="node1" presStyleIdx="5" presStyleCnt="7">
        <dgm:presLayoutVars>
          <dgm:bulletEnabled val="1"/>
        </dgm:presLayoutVars>
      </dgm:prSet>
      <dgm:spPr/>
      <dgm:t>
        <a:bodyPr/>
        <a:lstStyle/>
        <a:p>
          <a:endParaRPr lang="en-IN"/>
        </a:p>
      </dgm:t>
    </dgm:pt>
    <dgm:pt modelId="{BDB810E2-D19A-4039-A322-DE0945A7A8B8}" type="pres">
      <dgm:prSet presAssocID="{BD0112D9-A01D-4C69-A9E2-EEBD03C3139B}" presName="accent_6" presStyleCnt="0"/>
      <dgm:spPr/>
    </dgm:pt>
    <dgm:pt modelId="{F5395E7F-D8E0-4BCD-BB5C-92FA85C546BC}" type="pres">
      <dgm:prSet presAssocID="{BD0112D9-A01D-4C69-A9E2-EEBD03C3139B}" presName="accentRepeatNode" presStyleLbl="solidFgAcc1" presStyleIdx="5" presStyleCnt="7"/>
      <dgm:spPr/>
    </dgm:pt>
    <dgm:pt modelId="{391A2834-9ADE-4089-905B-784E4C9B0220}" type="pres">
      <dgm:prSet presAssocID="{A4F7D8A2-EFA5-436B-B849-5974269972CF}" presName="text_7" presStyleLbl="node1" presStyleIdx="6" presStyleCnt="7">
        <dgm:presLayoutVars>
          <dgm:bulletEnabled val="1"/>
        </dgm:presLayoutVars>
      </dgm:prSet>
      <dgm:spPr/>
      <dgm:t>
        <a:bodyPr/>
        <a:lstStyle/>
        <a:p>
          <a:endParaRPr lang="en-IN"/>
        </a:p>
      </dgm:t>
    </dgm:pt>
    <dgm:pt modelId="{29F13920-49F8-41B7-9EA9-DBDC3348C602}" type="pres">
      <dgm:prSet presAssocID="{A4F7D8A2-EFA5-436B-B849-5974269972CF}" presName="accent_7" presStyleCnt="0"/>
      <dgm:spPr/>
    </dgm:pt>
    <dgm:pt modelId="{8B26215E-5D69-4BC8-9E4E-CE87B5B90F68}" type="pres">
      <dgm:prSet presAssocID="{A4F7D8A2-EFA5-436B-B849-5974269972CF}" presName="accentRepeatNode" presStyleLbl="solidFgAcc1" presStyleIdx="6" presStyleCnt="7"/>
      <dgm:spPr/>
    </dgm:pt>
  </dgm:ptLst>
  <dgm:cxnLst>
    <dgm:cxn modelId="{5DDF8D30-01EA-4E26-B8EC-04E7DC572950}" srcId="{36BB2A0F-2622-4559-948F-E5250B8395D9}" destId="{68066852-0160-420B-B6BF-0528E4E0E091}" srcOrd="0" destOrd="0" parTransId="{6189E50C-9C81-4F20-B83E-1750E731C7E6}" sibTransId="{D097A52A-84DF-4D16-8236-3CB69ED6D54B}"/>
    <dgm:cxn modelId="{7B77C6D8-4F2A-435B-B7B8-49CEC17625C7}" type="presOf" srcId="{5076225F-DFAC-4796-9AA1-A03B3994740F}" destId="{8C796349-4B81-4C32-BA4E-420027B22D4A}" srcOrd="0" destOrd="0" presId="urn:microsoft.com/office/officeart/2008/layout/VerticalCurvedList"/>
    <dgm:cxn modelId="{A49F6393-5085-4734-971E-B0F67F25E45B}" srcId="{36BB2A0F-2622-4559-948F-E5250B8395D9}" destId="{8EE18072-60D4-44EE-9277-D1430C272915}" srcOrd="2" destOrd="0" parTransId="{AB5DECB4-AFAF-42F7-AA7D-1347367BB66B}" sibTransId="{7C827746-CA00-45DC-B509-98D745F51A9D}"/>
    <dgm:cxn modelId="{5F2C9570-0FB6-4977-A985-256A8143456D}" type="presOf" srcId="{36BB2A0F-2622-4559-948F-E5250B8395D9}" destId="{E39B0A3A-4881-400A-A8D7-938781164C4F}" srcOrd="0" destOrd="0" presId="urn:microsoft.com/office/officeart/2008/layout/VerticalCurvedList"/>
    <dgm:cxn modelId="{07805596-01C4-4F33-AC81-AE67FEB5DCB4}" type="presOf" srcId="{93F77E20-2E9D-4F72-A2B7-779ADE0C9341}" destId="{BA5274CA-C099-44F8-AC97-C0E9FA8DAC53}" srcOrd="0" destOrd="0" presId="urn:microsoft.com/office/officeart/2008/layout/VerticalCurvedList"/>
    <dgm:cxn modelId="{3385DB15-140E-4E88-8DA4-0AAF8A2E5FC4}" srcId="{36BB2A0F-2622-4559-948F-E5250B8395D9}" destId="{71AF9F03-FFD9-4D8B-8EE9-3E39F51DC953}" srcOrd="4" destOrd="0" parTransId="{2656B644-3777-4C78-A167-7C68B99921E4}" sibTransId="{D7743342-4327-41C1-9EDD-CA5C54F21026}"/>
    <dgm:cxn modelId="{65870C56-E1D5-4E7D-878B-AC55BFF97E5C}" type="presOf" srcId="{8EE18072-60D4-44EE-9277-D1430C272915}" destId="{F1909073-BB59-45B0-8ADC-97D9A8929914}" srcOrd="0" destOrd="0" presId="urn:microsoft.com/office/officeart/2008/layout/VerticalCurvedList"/>
    <dgm:cxn modelId="{55676B13-A16E-4352-BF1E-00098D36096A}" type="presOf" srcId="{A4F7D8A2-EFA5-436B-B849-5974269972CF}" destId="{391A2834-9ADE-4089-905B-784E4C9B0220}" srcOrd="0" destOrd="0" presId="urn:microsoft.com/office/officeart/2008/layout/VerticalCurvedList"/>
    <dgm:cxn modelId="{11ACC1C1-4667-4FD5-A883-430395896BE1}" srcId="{36BB2A0F-2622-4559-948F-E5250B8395D9}" destId="{A4F7D8A2-EFA5-436B-B849-5974269972CF}" srcOrd="6" destOrd="0" parTransId="{B2A5D346-EDC1-47E9-8906-C7F0969FD79B}" sibTransId="{730FBF45-8F9F-4E1E-BC17-245D476EC781}"/>
    <dgm:cxn modelId="{B75F54EC-B849-41A0-9815-6258798AAA5D}" srcId="{36BB2A0F-2622-4559-948F-E5250B8395D9}" destId="{93F77E20-2E9D-4F72-A2B7-779ADE0C9341}" srcOrd="1" destOrd="0" parTransId="{8CAEDF1D-C509-49FD-BCFE-497AEAC86378}" sibTransId="{102CAC9D-18E5-4025-8657-1FFB17863DD8}"/>
    <dgm:cxn modelId="{63430780-723E-4383-A743-AB2B4A4790CD}" type="presOf" srcId="{68066852-0160-420B-B6BF-0528E4E0E091}" destId="{C2898572-2835-4E63-8868-A73E4A70A958}" srcOrd="0" destOrd="0" presId="urn:microsoft.com/office/officeart/2008/layout/VerticalCurvedList"/>
    <dgm:cxn modelId="{76F93045-537C-4DBA-A2CA-D82C05FDABBE}" srcId="{36BB2A0F-2622-4559-948F-E5250B8395D9}" destId="{BD0112D9-A01D-4C69-A9E2-EEBD03C3139B}" srcOrd="5" destOrd="0" parTransId="{B7A1298C-636A-49E2-B736-33323E624786}" sibTransId="{9A1FA3DB-13B8-4CBB-AE0C-D43A71AAE03F}"/>
    <dgm:cxn modelId="{04C2CAA9-DA59-4257-9DD4-46738D442D2F}" type="presOf" srcId="{D097A52A-84DF-4D16-8236-3CB69ED6D54B}" destId="{D2129900-C6EA-4495-9B43-5B63E439C504}" srcOrd="0" destOrd="0" presId="urn:microsoft.com/office/officeart/2008/layout/VerticalCurvedList"/>
    <dgm:cxn modelId="{7F0C7652-3875-400A-B0DC-CC7D2EDE70A5}" srcId="{36BB2A0F-2622-4559-948F-E5250B8395D9}" destId="{5076225F-DFAC-4796-9AA1-A03B3994740F}" srcOrd="3" destOrd="0" parTransId="{EDB2E875-0E89-45BA-9A40-CD32DF9A3954}" sibTransId="{38B25B05-0066-4042-8668-01FC5C948002}"/>
    <dgm:cxn modelId="{34D74D5E-284C-4576-83FE-7A4F4555128C}" type="presOf" srcId="{71AF9F03-FFD9-4D8B-8EE9-3E39F51DC953}" destId="{A0DEC8B2-EAD7-4F38-8EA8-85EEEEBC4EAA}" srcOrd="0" destOrd="0" presId="urn:microsoft.com/office/officeart/2008/layout/VerticalCurvedList"/>
    <dgm:cxn modelId="{A6749225-24C2-43FF-88BF-D9C4DE48E62D}" type="presOf" srcId="{BD0112D9-A01D-4C69-A9E2-EEBD03C3139B}" destId="{BB5D9578-BE4B-4136-9537-9000EB3D4998}" srcOrd="0" destOrd="0" presId="urn:microsoft.com/office/officeart/2008/layout/VerticalCurvedList"/>
    <dgm:cxn modelId="{90B50A17-DCD0-4E42-8BEB-F85CB840F128}" type="presParOf" srcId="{E39B0A3A-4881-400A-A8D7-938781164C4F}" destId="{A3D97651-CA41-48AF-BC69-1C724F593124}" srcOrd="0" destOrd="0" presId="urn:microsoft.com/office/officeart/2008/layout/VerticalCurvedList"/>
    <dgm:cxn modelId="{7B556A69-885B-4FB6-BBF7-FD989F85DCA4}" type="presParOf" srcId="{A3D97651-CA41-48AF-BC69-1C724F593124}" destId="{54BBBD64-BCD5-400C-87B9-5411EBA82F48}" srcOrd="0" destOrd="0" presId="urn:microsoft.com/office/officeart/2008/layout/VerticalCurvedList"/>
    <dgm:cxn modelId="{3F6F0C8E-547E-4DE7-A273-2BC3AB84ADA3}" type="presParOf" srcId="{54BBBD64-BCD5-400C-87B9-5411EBA82F48}" destId="{46E46CA3-B3BE-473E-A85A-C229265E19D1}" srcOrd="0" destOrd="0" presId="urn:microsoft.com/office/officeart/2008/layout/VerticalCurvedList"/>
    <dgm:cxn modelId="{EC1DF726-C172-40DD-99D0-C12555F5BB17}" type="presParOf" srcId="{54BBBD64-BCD5-400C-87B9-5411EBA82F48}" destId="{D2129900-C6EA-4495-9B43-5B63E439C504}" srcOrd="1" destOrd="0" presId="urn:microsoft.com/office/officeart/2008/layout/VerticalCurvedList"/>
    <dgm:cxn modelId="{B6F85CBE-3BEF-441F-B8D9-692BE94B037B}" type="presParOf" srcId="{54BBBD64-BCD5-400C-87B9-5411EBA82F48}" destId="{CC32CF85-3D9F-4813-A65F-FFB7CB14C655}" srcOrd="2" destOrd="0" presId="urn:microsoft.com/office/officeart/2008/layout/VerticalCurvedList"/>
    <dgm:cxn modelId="{671C755C-766E-424F-ABA3-CB3E4C3DBAD8}" type="presParOf" srcId="{54BBBD64-BCD5-400C-87B9-5411EBA82F48}" destId="{05332174-F10D-437B-89CF-9E835A243B46}" srcOrd="3" destOrd="0" presId="urn:microsoft.com/office/officeart/2008/layout/VerticalCurvedList"/>
    <dgm:cxn modelId="{2FCEE712-1CC8-4BE6-A50C-BF348A0047B0}" type="presParOf" srcId="{A3D97651-CA41-48AF-BC69-1C724F593124}" destId="{C2898572-2835-4E63-8868-A73E4A70A958}" srcOrd="1" destOrd="0" presId="urn:microsoft.com/office/officeart/2008/layout/VerticalCurvedList"/>
    <dgm:cxn modelId="{B265A57C-4A23-43EE-A1E6-3AAD36D445DE}" type="presParOf" srcId="{A3D97651-CA41-48AF-BC69-1C724F593124}" destId="{FBEC0617-371E-4E02-8823-FF1F2C7F1AD9}" srcOrd="2" destOrd="0" presId="urn:microsoft.com/office/officeart/2008/layout/VerticalCurvedList"/>
    <dgm:cxn modelId="{66EB5680-574B-4729-B41A-91A9C13C1A19}" type="presParOf" srcId="{FBEC0617-371E-4E02-8823-FF1F2C7F1AD9}" destId="{A0EF0670-5F73-4804-A29E-F5431F2F0730}" srcOrd="0" destOrd="0" presId="urn:microsoft.com/office/officeart/2008/layout/VerticalCurvedList"/>
    <dgm:cxn modelId="{4A2C65F9-589B-477B-9521-5CAA07F0FC01}" type="presParOf" srcId="{A3D97651-CA41-48AF-BC69-1C724F593124}" destId="{BA5274CA-C099-44F8-AC97-C0E9FA8DAC53}" srcOrd="3" destOrd="0" presId="urn:microsoft.com/office/officeart/2008/layout/VerticalCurvedList"/>
    <dgm:cxn modelId="{3F6339C9-21BE-42F1-B1C5-6D39319A0EAF}" type="presParOf" srcId="{A3D97651-CA41-48AF-BC69-1C724F593124}" destId="{E9BAA7C1-D404-4A6D-88B7-D4ACB9B55433}" srcOrd="4" destOrd="0" presId="urn:microsoft.com/office/officeart/2008/layout/VerticalCurvedList"/>
    <dgm:cxn modelId="{AA6FD47E-9FD9-403D-B190-37F7713E5085}" type="presParOf" srcId="{E9BAA7C1-D404-4A6D-88B7-D4ACB9B55433}" destId="{78443E66-E6B2-4B24-9A6F-B54A44582A2E}" srcOrd="0" destOrd="0" presId="urn:microsoft.com/office/officeart/2008/layout/VerticalCurvedList"/>
    <dgm:cxn modelId="{2D4DAB6B-E0C7-4793-B2B6-B7A57A56C0AD}" type="presParOf" srcId="{A3D97651-CA41-48AF-BC69-1C724F593124}" destId="{F1909073-BB59-45B0-8ADC-97D9A8929914}" srcOrd="5" destOrd="0" presId="urn:microsoft.com/office/officeart/2008/layout/VerticalCurvedList"/>
    <dgm:cxn modelId="{AEA18735-B653-4B6B-A081-7A4B0F39FF8E}" type="presParOf" srcId="{A3D97651-CA41-48AF-BC69-1C724F593124}" destId="{4DEB0710-74DC-409A-8477-F9BFFD1B84A1}" srcOrd="6" destOrd="0" presId="urn:microsoft.com/office/officeart/2008/layout/VerticalCurvedList"/>
    <dgm:cxn modelId="{ABE9C291-5211-4C81-8257-E23CAA8D56A4}" type="presParOf" srcId="{4DEB0710-74DC-409A-8477-F9BFFD1B84A1}" destId="{244A62D5-13F7-44EA-B202-50A5CE84E11F}" srcOrd="0" destOrd="0" presId="urn:microsoft.com/office/officeart/2008/layout/VerticalCurvedList"/>
    <dgm:cxn modelId="{38A0500C-D93A-465C-813C-5660685038FB}" type="presParOf" srcId="{A3D97651-CA41-48AF-BC69-1C724F593124}" destId="{8C796349-4B81-4C32-BA4E-420027B22D4A}" srcOrd="7" destOrd="0" presId="urn:microsoft.com/office/officeart/2008/layout/VerticalCurvedList"/>
    <dgm:cxn modelId="{01756C14-E0C4-42DB-85B0-2A0A964B4C03}" type="presParOf" srcId="{A3D97651-CA41-48AF-BC69-1C724F593124}" destId="{A3556479-27FE-48EC-B57E-45A2E8CA2786}" srcOrd="8" destOrd="0" presId="urn:microsoft.com/office/officeart/2008/layout/VerticalCurvedList"/>
    <dgm:cxn modelId="{AFEE67C5-1968-4782-B12D-6CAF3F23287F}" type="presParOf" srcId="{A3556479-27FE-48EC-B57E-45A2E8CA2786}" destId="{54BC2F8F-8DD2-4A10-9B41-02D947F11872}" srcOrd="0" destOrd="0" presId="urn:microsoft.com/office/officeart/2008/layout/VerticalCurvedList"/>
    <dgm:cxn modelId="{53128DF1-7CA0-4961-AD60-676FFAB5DAEF}" type="presParOf" srcId="{A3D97651-CA41-48AF-BC69-1C724F593124}" destId="{A0DEC8B2-EAD7-4F38-8EA8-85EEEEBC4EAA}" srcOrd="9" destOrd="0" presId="urn:microsoft.com/office/officeart/2008/layout/VerticalCurvedList"/>
    <dgm:cxn modelId="{42E1E3CB-1E8B-470D-8289-954E425F46D9}" type="presParOf" srcId="{A3D97651-CA41-48AF-BC69-1C724F593124}" destId="{2AC91A70-119B-47A0-9324-B1D5798A8364}" srcOrd="10" destOrd="0" presId="urn:microsoft.com/office/officeart/2008/layout/VerticalCurvedList"/>
    <dgm:cxn modelId="{C13DA32A-B01C-44A6-8726-DC19568D8D35}" type="presParOf" srcId="{2AC91A70-119B-47A0-9324-B1D5798A8364}" destId="{E867F747-FE5A-4C6C-B64B-F66F3952C0C9}" srcOrd="0" destOrd="0" presId="urn:microsoft.com/office/officeart/2008/layout/VerticalCurvedList"/>
    <dgm:cxn modelId="{0EB120E9-3C7B-495C-8E75-7D1D6BCED9C5}" type="presParOf" srcId="{A3D97651-CA41-48AF-BC69-1C724F593124}" destId="{BB5D9578-BE4B-4136-9537-9000EB3D4998}" srcOrd="11" destOrd="0" presId="urn:microsoft.com/office/officeart/2008/layout/VerticalCurvedList"/>
    <dgm:cxn modelId="{46BE2DA1-BDF6-449D-9ACC-4B8CAD8434C3}" type="presParOf" srcId="{A3D97651-CA41-48AF-BC69-1C724F593124}" destId="{BDB810E2-D19A-4039-A322-DE0945A7A8B8}" srcOrd="12" destOrd="0" presId="urn:microsoft.com/office/officeart/2008/layout/VerticalCurvedList"/>
    <dgm:cxn modelId="{7AA4CCCE-E815-4A2B-B9A2-9972F370AAD4}" type="presParOf" srcId="{BDB810E2-D19A-4039-A322-DE0945A7A8B8}" destId="{F5395E7F-D8E0-4BCD-BB5C-92FA85C546BC}" srcOrd="0" destOrd="0" presId="urn:microsoft.com/office/officeart/2008/layout/VerticalCurvedList"/>
    <dgm:cxn modelId="{31247043-BA6B-44F8-B4B4-91D863E764F1}" type="presParOf" srcId="{A3D97651-CA41-48AF-BC69-1C724F593124}" destId="{391A2834-9ADE-4089-905B-784E4C9B0220}" srcOrd="13" destOrd="0" presId="urn:microsoft.com/office/officeart/2008/layout/VerticalCurvedList"/>
    <dgm:cxn modelId="{4DB926FD-46DE-4E5D-834F-F6DBF824BF87}" type="presParOf" srcId="{A3D97651-CA41-48AF-BC69-1C724F593124}" destId="{29F13920-49F8-41B7-9EA9-DBDC3348C602}" srcOrd="14" destOrd="0" presId="urn:microsoft.com/office/officeart/2008/layout/VerticalCurvedList"/>
    <dgm:cxn modelId="{F9B3F9AF-3F59-4F02-B4ED-15546E817A8F}" type="presParOf" srcId="{29F13920-49F8-41B7-9EA9-DBDC3348C602}" destId="{8B26215E-5D69-4BC8-9E4E-CE87B5B90F6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29900-C6EA-4495-9B43-5B63E439C504}">
      <dsp:nvSpPr>
        <dsp:cNvPr id="0" name=""/>
        <dsp:cNvSpPr/>
      </dsp:nvSpPr>
      <dsp:spPr>
        <a:xfrm>
          <a:off x="-4390689" y="-673523"/>
          <a:ext cx="5231484" cy="5231484"/>
        </a:xfrm>
        <a:prstGeom prst="blockArc">
          <a:avLst>
            <a:gd name="adj1" fmla="val 18900000"/>
            <a:gd name="adj2" fmla="val 2700000"/>
            <a:gd name="adj3" fmla="val 413"/>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898572-2835-4E63-8868-A73E4A70A958}">
      <dsp:nvSpPr>
        <dsp:cNvPr id="0" name=""/>
        <dsp:cNvSpPr/>
      </dsp:nvSpPr>
      <dsp:spPr>
        <a:xfrm>
          <a:off x="272493" y="176586"/>
          <a:ext cx="6407889" cy="353017"/>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80208"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latin typeface="Arial" panose="020B0604020202020204" pitchFamily="34" charset="0"/>
              <a:cs typeface="Arial" panose="020B0604020202020204" pitchFamily="34" charset="0"/>
            </a:rPr>
            <a:t>Introduction</a:t>
          </a:r>
          <a:endParaRPr lang="en-US" sz="1900" kern="1200" dirty="0">
            <a:latin typeface="Arial" panose="020B0604020202020204" pitchFamily="34" charset="0"/>
            <a:cs typeface="Arial" panose="020B0604020202020204" pitchFamily="34" charset="0"/>
          </a:endParaRPr>
        </a:p>
      </dsp:txBody>
      <dsp:txXfrm>
        <a:off x="272493" y="176586"/>
        <a:ext cx="6407889" cy="353017"/>
      </dsp:txXfrm>
    </dsp:sp>
    <dsp:sp modelId="{A0EF0670-5F73-4804-A29E-F5431F2F0730}">
      <dsp:nvSpPr>
        <dsp:cNvPr id="0" name=""/>
        <dsp:cNvSpPr/>
      </dsp:nvSpPr>
      <dsp:spPr>
        <a:xfrm>
          <a:off x="51857" y="132459"/>
          <a:ext cx="441272" cy="441272"/>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A5274CA-C099-44F8-AC97-C0E9FA8DAC53}">
      <dsp:nvSpPr>
        <dsp:cNvPr id="0" name=""/>
        <dsp:cNvSpPr/>
      </dsp:nvSpPr>
      <dsp:spPr>
        <a:xfrm>
          <a:off x="592182" y="706423"/>
          <a:ext cx="6088200" cy="353017"/>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80208"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latin typeface="Arial" panose="020B0604020202020204" pitchFamily="34" charset="0"/>
              <a:cs typeface="Arial" panose="020B0604020202020204" pitchFamily="34" charset="0"/>
            </a:rPr>
            <a:t>Literature survey</a:t>
          </a:r>
          <a:endParaRPr lang="en-US" sz="1900" kern="1200" dirty="0">
            <a:latin typeface="Arial" panose="020B0604020202020204" pitchFamily="34" charset="0"/>
            <a:cs typeface="Arial" panose="020B0604020202020204" pitchFamily="34" charset="0"/>
          </a:endParaRPr>
        </a:p>
      </dsp:txBody>
      <dsp:txXfrm>
        <a:off x="592182" y="706423"/>
        <a:ext cx="6088200" cy="353017"/>
      </dsp:txXfrm>
    </dsp:sp>
    <dsp:sp modelId="{78443E66-E6B2-4B24-9A6F-B54A44582A2E}">
      <dsp:nvSpPr>
        <dsp:cNvPr id="0" name=""/>
        <dsp:cNvSpPr/>
      </dsp:nvSpPr>
      <dsp:spPr>
        <a:xfrm>
          <a:off x="371546" y="662296"/>
          <a:ext cx="441272" cy="441272"/>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1909073-BB59-45B0-8ADC-97D9A8929914}">
      <dsp:nvSpPr>
        <dsp:cNvPr id="0" name=""/>
        <dsp:cNvSpPr/>
      </dsp:nvSpPr>
      <dsp:spPr>
        <a:xfrm>
          <a:off x="767370" y="1235872"/>
          <a:ext cx="5913012" cy="353017"/>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80208"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latin typeface="Arial" panose="020B0604020202020204" pitchFamily="34" charset="0"/>
              <a:cs typeface="Arial" panose="020B0604020202020204" pitchFamily="34" charset="0"/>
            </a:rPr>
            <a:t>Observation</a:t>
          </a:r>
          <a:endParaRPr lang="en-US" sz="1900" kern="1200" dirty="0">
            <a:latin typeface="Arial" panose="020B0604020202020204" pitchFamily="34" charset="0"/>
            <a:cs typeface="Arial" panose="020B0604020202020204" pitchFamily="34" charset="0"/>
          </a:endParaRPr>
        </a:p>
      </dsp:txBody>
      <dsp:txXfrm>
        <a:off x="767370" y="1235872"/>
        <a:ext cx="5913012" cy="353017"/>
      </dsp:txXfrm>
    </dsp:sp>
    <dsp:sp modelId="{244A62D5-13F7-44EA-B202-50A5CE84E11F}">
      <dsp:nvSpPr>
        <dsp:cNvPr id="0" name=""/>
        <dsp:cNvSpPr/>
      </dsp:nvSpPr>
      <dsp:spPr>
        <a:xfrm>
          <a:off x="546734" y="1191745"/>
          <a:ext cx="441272" cy="441272"/>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8C796349-4B81-4C32-BA4E-420027B22D4A}">
      <dsp:nvSpPr>
        <dsp:cNvPr id="0" name=""/>
        <dsp:cNvSpPr/>
      </dsp:nvSpPr>
      <dsp:spPr>
        <a:xfrm>
          <a:off x="823306" y="1765710"/>
          <a:ext cx="5857076" cy="353017"/>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80208"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latin typeface="Arial" panose="020B0604020202020204" pitchFamily="34" charset="0"/>
              <a:cs typeface="Arial" panose="020B0604020202020204" pitchFamily="34" charset="0"/>
            </a:rPr>
            <a:t>Work Flow</a:t>
          </a:r>
          <a:endParaRPr lang="en-US" sz="1900" kern="1200" dirty="0">
            <a:latin typeface="Arial" panose="020B0604020202020204" pitchFamily="34" charset="0"/>
            <a:cs typeface="Arial" panose="020B0604020202020204" pitchFamily="34" charset="0"/>
          </a:endParaRPr>
        </a:p>
      </dsp:txBody>
      <dsp:txXfrm>
        <a:off x="823306" y="1765710"/>
        <a:ext cx="5857076" cy="353017"/>
      </dsp:txXfrm>
    </dsp:sp>
    <dsp:sp modelId="{54BC2F8F-8DD2-4A10-9B41-02D947F11872}">
      <dsp:nvSpPr>
        <dsp:cNvPr id="0" name=""/>
        <dsp:cNvSpPr/>
      </dsp:nvSpPr>
      <dsp:spPr>
        <a:xfrm>
          <a:off x="602670" y="1721582"/>
          <a:ext cx="441272" cy="441272"/>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0DEC8B2-EAD7-4F38-8EA8-85EEEEBC4EAA}">
      <dsp:nvSpPr>
        <dsp:cNvPr id="0" name=""/>
        <dsp:cNvSpPr/>
      </dsp:nvSpPr>
      <dsp:spPr>
        <a:xfrm>
          <a:off x="767370" y="2295547"/>
          <a:ext cx="5913012" cy="353017"/>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80208"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latin typeface="Arial" panose="020B0604020202020204" pitchFamily="34" charset="0"/>
              <a:cs typeface="Arial" panose="020B0604020202020204" pitchFamily="34" charset="0"/>
            </a:rPr>
            <a:t>Results</a:t>
          </a:r>
          <a:endParaRPr lang="en-US" sz="1900" kern="1200" dirty="0">
            <a:latin typeface="Arial" panose="020B0604020202020204" pitchFamily="34" charset="0"/>
            <a:cs typeface="Arial" panose="020B0604020202020204" pitchFamily="34" charset="0"/>
          </a:endParaRPr>
        </a:p>
      </dsp:txBody>
      <dsp:txXfrm>
        <a:off x="767370" y="2295547"/>
        <a:ext cx="5913012" cy="353017"/>
      </dsp:txXfrm>
    </dsp:sp>
    <dsp:sp modelId="{E867F747-FE5A-4C6C-B64B-F66F3952C0C9}">
      <dsp:nvSpPr>
        <dsp:cNvPr id="0" name=""/>
        <dsp:cNvSpPr/>
      </dsp:nvSpPr>
      <dsp:spPr>
        <a:xfrm>
          <a:off x="546734" y="2251420"/>
          <a:ext cx="441272" cy="441272"/>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B5D9578-BE4B-4136-9537-9000EB3D4998}">
      <dsp:nvSpPr>
        <dsp:cNvPr id="0" name=""/>
        <dsp:cNvSpPr/>
      </dsp:nvSpPr>
      <dsp:spPr>
        <a:xfrm>
          <a:off x="592182" y="2824996"/>
          <a:ext cx="6088200" cy="353017"/>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80208"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latin typeface="Arial" panose="020B0604020202020204" pitchFamily="34" charset="0"/>
              <a:cs typeface="Arial" panose="020B0604020202020204" pitchFamily="34" charset="0"/>
            </a:rPr>
            <a:t>Project Outcome</a:t>
          </a:r>
          <a:endParaRPr lang="en-US" sz="1900" kern="1200" dirty="0">
            <a:latin typeface="Arial" panose="020B0604020202020204" pitchFamily="34" charset="0"/>
            <a:cs typeface="Arial" panose="020B0604020202020204" pitchFamily="34" charset="0"/>
          </a:endParaRPr>
        </a:p>
      </dsp:txBody>
      <dsp:txXfrm>
        <a:off x="592182" y="2824996"/>
        <a:ext cx="6088200" cy="353017"/>
      </dsp:txXfrm>
    </dsp:sp>
    <dsp:sp modelId="{F5395E7F-D8E0-4BCD-BB5C-92FA85C546BC}">
      <dsp:nvSpPr>
        <dsp:cNvPr id="0" name=""/>
        <dsp:cNvSpPr/>
      </dsp:nvSpPr>
      <dsp:spPr>
        <a:xfrm>
          <a:off x="371546" y="2780869"/>
          <a:ext cx="441272" cy="441272"/>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91A2834-9ADE-4089-905B-784E4C9B0220}">
      <dsp:nvSpPr>
        <dsp:cNvPr id="0" name=""/>
        <dsp:cNvSpPr/>
      </dsp:nvSpPr>
      <dsp:spPr>
        <a:xfrm>
          <a:off x="272493" y="3354833"/>
          <a:ext cx="6407889" cy="353017"/>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80208"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latin typeface="Arial" panose="020B0604020202020204" pitchFamily="34" charset="0"/>
              <a:cs typeface="Arial" panose="020B0604020202020204" pitchFamily="34" charset="0"/>
            </a:rPr>
            <a:t>Conclusion and Future work</a:t>
          </a:r>
          <a:endParaRPr lang="en-US" sz="1900" kern="1200" dirty="0">
            <a:latin typeface="Arial" panose="020B0604020202020204" pitchFamily="34" charset="0"/>
            <a:cs typeface="Arial" panose="020B0604020202020204" pitchFamily="34" charset="0"/>
          </a:endParaRPr>
        </a:p>
      </dsp:txBody>
      <dsp:txXfrm>
        <a:off x="272493" y="3354833"/>
        <a:ext cx="6407889" cy="353017"/>
      </dsp:txXfrm>
    </dsp:sp>
    <dsp:sp modelId="{8B26215E-5D69-4BC8-9E4E-CE87B5B90F68}">
      <dsp:nvSpPr>
        <dsp:cNvPr id="0" name=""/>
        <dsp:cNvSpPr/>
      </dsp:nvSpPr>
      <dsp:spPr>
        <a:xfrm>
          <a:off x="51857" y="3310706"/>
          <a:ext cx="441272" cy="441272"/>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t>6/12/2021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EA09DC-5EE7-4C90-A9AF-9E2C1633E9C7}" type="datetimeFigureOut">
              <a:rPr lang="en-IN" smtClean="0"/>
              <a:t>12-06-2021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334E3D-71DA-443C-92F1-88E2F9195E68}" type="slidenum">
              <a:rPr lang="en-IN" smtClean="0"/>
              <a:t>‹#›</a:t>
            </a:fld>
            <a:endParaRPr lang="en-IN"/>
          </a:p>
        </p:txBody>
      </p:sp>
    </p:spTree>
    <p:extLst>
      <p:ext uri="{BB962C8B-B14F-4D97-AF65-F5344CB8AC3E}">
        <p14:creationId xmlns:p14="http://schemas.microsoft.com/office/powerpoint/2010/main" val="4163288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4334E3D-71DA-443C-92F1-88E2F9195E68}" type="slidenum">
              <a:rPr lang="en-IN" smtClean="0"/>
              <a:t>2</a:t>
            </a:fld>
            <a:endParaRPr lang="en-IN"/>
          </a:p>
        </p:txBody>
      </p:sp>
    </p:spTree>
    <p:extLst>
      <p:ext uri="{BB962C8B-B14F-4D97-AF65-F5344CB8AC3E}">
        <p14:creationId xmlns:p14="http://schemas.microsoft.com/office/powerpoint/2010/main" val="6516519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6E430C0-DCDA-4A93-A583-C744D29C5876}"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29B0156-48BD-438F-8226-EFD33F0FE7CE}"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AD1E0D-6F71-405D-87F4-5396A9AC7E4B}"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1C726D-7FFE-4C19-9DFE-3035CD946FAB}"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0882-118E-44A9-BCFB-5F6B6F39289A}" type="datetime1">
              <a:rPr lang="en-IN" smtClean="0"/>
              <a:t>12-06-2021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BF50237-D697-44F9-BE79-A630A75C242E}" type="datetime1">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2BA0C2-811D-4E00-8518-87AE14BF2A64}" type="datetime1">
              <a:rPr lang="en-IN" smtClean="0"/>
              <a:t>12-06-2021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3651822-5035-4A0D-B9F6-64848B0319EA}" type="datetime1">
              <a:rPr lang="en-IN" smtClean="0"/>
              <a:t>12-06-2021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7CA45-731E-41CA-AE49-531F890E8073}" type="datetime1">
              <a:rPr lang="en-IN" smtClean="0"/>
              <a:t>12-06-2021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8C6DA-F25D-4EBC-A25E-C3C9B78111EB}" type="datetime1">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CFFA6-89B5-4AF9-A752-835464927ED3}" type="datetime1">
              <a:rPr lang="en-IN" smtClean="0"/>
              <a:t>12-06-2021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2EAE8-3C01-4386-8F1D-5E5F18FD32DD}" type="datetime1">
              <a:rPr lang="en-IN" smtClean="0"/>
              <a:t>12-06-2021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736523"/>
            <a:ext cx="9144000" cy="1890354"/>
          </a:xfrm>
          <a:solidFill>
            <a:srgbClr val="E35F13"/>
          </a:solidFill>
        </p:spPr>
        <p:txBody>
          <a:bodyPr>
            <a:normAutofit/>
          </a:bodyPr>
          <a:lstStyle/>
          <a:p>
            <a:r>
              <a:rPr lang="en-GB" b="1" dirty="0"/>
              <a:t>Predicting the cause of crop damage using machine learning approaches</a:t>
            </a:r>
            <a:endParaRPr lang="en-IN" dirty="0"/>
          </a:p>
        </p:txBody>
      </p:sp>
      <p:sp>
        <p:nvSpPr>
          <p:cNvPr id="5" name="Subtitle 4"/>
          <p:cNvSpPr>
            <a:spLocks noGrp="1"/>
          </p:cNvSpPr>
          <p:nvPr>
            <p:ph type="subTitle" idx="1"/>
          </p:nvPr>
        </p:nvSpPr>
        <p:spPr>
          <a:xfrm>
            <a:off x="3049566" y="4964596"/>
            <a:ext cx="3040360" cy="1198984"/>
          </a:xfrm>
        </p:spPr>
        <p:txBody>
          <a:bodyPr>
            <a:normAutofit/>
          </a:bodyPr>
          <a:lstStyle/>
          <a:p>
            <a:r>
              <a:rPr lang="en-US" sz="1800" dirty="0">
                <a:solidFill>
                  <a:schemeClr val="tx1"/>
                </a:solidFill>
                <a:latin typeface="Arial" panose="020B0604020202020204" pitchFamily="34" charset="0"/>
                <a:cs typeface="Arial" panose="020B0604020202020204" pitchFamily="34" charset="0"/>
              </a:rPr>
              <a:t>Presented by,</a:t>
            </a:r>
          </a:p>
          <a:p>
            <a:r>
              <a:rPr lang="en-US" sz="2000" dirty="0" smtClean="0">
                <a:solidFill>
                  <a:schemeClr val="tx1"/>
                </a:solidFill>
                <a:latin typeface="Arial" panose="020B0604020202020204" pitchFamily="34" charset="0"/>
                <a:cs typeface="Arial" panose="020B0604020202020204" pitchFamily="34" charset="0"/>
              </a:rPr>
              <a:t>KISHORE G R </a:t>
            </a:r>
            <a:endParaRPr lang="en-US" sz="2000" dirty="0">
              <a:solidFill>
                <a:schemeClr val="tx1"/>
              </a:solidFill>
              <a:latin typeface="Arial" panose="020B0604020202020204" pitchFamily="34" charset="0"/>
              <a:cs typeface="Arial" panose="020B0604020202020204" pitchFamily="34" charset="0"/>
            </a:endParaRPr>
          </a:p>
          <a:p>
            <a:r>
              <a:rPr lang="en-US" sz="2000" dirty="0" smtClean="0">
                <a:solidFill>
                  <a:schemeClr val="tx1"/>
                </a:solidFill>
                <a:latin typeface="Arial" panose="020B0604020202020204" pitchFamily="34" charset="0"/>
                <a:cs typeface="Arial" panose="020B0604020202020204" pitchFamily="34" charset="0"/>
              </a:rPr>
              <a:t>01JST19PDS005</a:t>
            </a:r>
            <a:endParaRPr lang="en-US" sz="2000"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0" y="1628800"/>
            <a:ext cx="9144000" cy="107722"/>
          </a:xfrm>
          <a:prstGeom prst="rect">
            <a:avLst/>
          </a:prstGeom>
          <a:solidFill>
            <a:srgbClr val="00405F"/>
          </a:solidFill>
        </p:spPr>
        <p:txBody>
          <a:bodyPr wrap="square" rtlCol="0">
            <a:spAutoFit/>
          </a:bodyPr>
          <a:lstStyle/>
          <a:p>
            <a:endParaRPr lang="en-US" sz="100" dirty="0"/>
          </a:p>
        </p:txBody>
      </p:sp>
      <p:sp>
        <p:nvSpPr>
          <p:cNvPr id="7" name="TextBox 6"/>
          <p:cNvSpPr txBox="1"/>
          <p:nvPr/>
        </p:nvSpPr>
        <p:spPr>
          <a:xfrm>
            <a:off x="0" y="3573016"/>
            <a:ext cx="9144000" cy="107722"/>
          </a:xfrm>
          <a:prstGeom prst="rect">
            <a:avLst/>
          </a:prstGeom>
          <a:solidFill>
            <a:srgbClr val="00405F"/>
          </a:solidFill>
        </p:spPr>
        <p:txBody>
          <a:bodyPr wrap="square" rtlCol="0">
            <a:spAutoFit/>
          </a:bodyPr>
          <a:lstStyle/>
          <a:p>
            <a:endParaRPr lang="en-US" sz="100" dirty="0"/>
          </a:p>
        </p:txBody>
      </p:sp>
      <p:sp>
        <p:nvSpPr>
          <p:cNvPr id="8" name="Subtitle 4"/>
          <p:cNvSpPr txBox="1">
            <a:spLocks/>
          </p:cNvSpPr>
          <p:nvPr/>
        </p:nvSpPr>
        <p:spPr>
          <a:xfrm>
            <a:off x="3051820" y="3765612"/>
            <a:ext cx="3040360" cy="11989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dirty="0" smtClean="0">
                <a:solidFill>
                  <a:schemeClr val="tx1"/>
                </a:solidFill>
                <a:latin typeface="Arial" panose="020B0604020202020204" pitchFamily="34" charset="0"/>
                <a:cs typeface="Arial" panose="020B0604020202020204" pitchFamily="34" charset="0"/>
              </a:rPr>
              <a:t>Project Guide,</a:t>
            </a:r>
          </a:p>
          <a:p>
            <a:r>
              <a:rPr lang="en-US" sz="2000" dirty="0" smtClean="0">
                <a:solidFill>
                  <a:schemeClr val="tx1"/>
                </a:solidFill>
                <a:latin typeface="Arial" panose="020B0604020202020204" pitchFamily="34" charset="0"/>
                <a:cs typeface="Arial" panose="020B0604020202020204" pitchFamily="34" charset="0"/>
              </a:rPr>
              <a:t>Prof, B.S. HARISH</a:t>
            </a:r>
          </a:p>
        </p:txBody>
      </p:sp>
      <p:sp>
        <p:nvSpPr>
          <p:cNvPr id="3" name="Slide Number Placeholder 2"/>
          <p:cNvSpPr>
            <a:spLocks noGrp="1"/>
          </p:cNvSpPr>
          <p:nvPr>
            <p:ph type="sldNum" sz="quarter" idx="12"/>
          </p:nvPr>
        </p:nvSpPr>
        <p:spPr/>
        <p:txBody>
          <a:bodyPr/>
          <a:lstStyle/>
          <a:p>
            <a:fld id="{05DD08D8-B32A-4000-A19F-399103995130}" type="slidenum">
              <a:rPr lang="en-IN" smtClean="0"/>
              <a:t>1</a:t>
            </a:fld>
            <a:endParaRPr lang="en-IN"/>
          </a:p>
        </p:txBody>
      </p:sp>
    </p:spTree>
    <p:extLst>
      <p:ext uri="{BB962C8B-B14F-4D97-AF65-F5344CB8AC3E}">
        <p14:creationId xmlns:p14="http://schemas.microsoft.com/office/powerpoint/2010/main" val="735169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764704"/>
            <a:ext cx="7772400" cy="1470025"/>
          </a:xfrm>
        </p:spPr>
        <p:txBody>
          <a:bodyPr/>
          <a:lstStyle/>
          <a:p>
            <a:r>
              <a:rPr lang="en-GB" b="1" dirty="0" smtClean="0"/>
              <a:t>Dataset</a:t>
            </a:r>
            <a:endParaRPr lang="en-IN" b="1" dirty="0"/>
          </a:p>
        </p:txBody>
      </p:sp>
      <p:sp>
        <p:nvSpPr>
          <p:cNvPr id="3" name="Subtitle 2"/>
          <p:cNvSpPr>
            <a:spLocks noGrp="1"/>
          </p:cNvSpPr>
          <p:nvPr>
            <p:ph type="subTitle" idx="1"/>
          </p:nvPr>
        </p:nvSpPr>
        <p:spPr>
          <a:xfrm>
            <a:off x="1371600" y="2204864"/>
            <a:ext cx="6400800" cy="3433936"/>
          </a:xfrm>
        </p:spPr>
        <p:txBody>
          <a:bodyPr>
            <a:normAutofit fontScale="85000" lnSpcReduction="10000"/>
          </a:bodyPr>
          <a:lstStyle/>
          <a:p>
            <a:pPr marL="457200" indent="-457200" algn="just">
              <a:buFont typeface="Arial" pitchFamily="34" charset="0"/>
              <a:buChar char="•"/>
            </a:pPr>
            <a:r>
              <a:rPr lang="en-IN" dirty="0">
                <a:solidFill>
                  <a:schemeClr val="tx1"/>
                </a:solidFill>
              </a:rPr>
              <a:t>A</a:t>
            </a:r>
            <a:r>
              <a:rPr lang="en-IN" dirty="0" smtClean="0">
                <a:solidFill>
                  <a:schemeClr val="tx1"/>
                </a:solidFill>
              </a:rPr>
              <a:t> suitable </a:t>
            </a:r>
            <a:r>
              <a:rPr lang="en-GB" dirty="0" smtClean="0">
                <a:solidFill>
                  <a:schemeClr val="tx1"/>
                </a:solidFill>
              </a:rPr>
              <a:t>dataset </a:t>
            </a:r>
            <a:r>
              <a:rPr lang="en-GB" dirty="0">
                <a:solidFill>
                  <a:schemeClr val="tx1"/>
                </a:solidFill>
              </a:rPr>
              <a:t>is collected which contains both categorical and numerical </a:t>
            </a:r>
            <a:r>
              <a:rPr lang="en-GB" dirty="0" smtClean="0">
                <a:solidFill>
                  <a:schemeClr val="tx1"/>
                </a:solidFill>
              </a:rPr>
              <a:t>data</a:t>
            </a:r>
          </a:p>
          <a:p>
            <a:pPr marL="457200" indent="-457200" algn="just">
              <a:buFont typeface="Arial" pitchFamily="34" charset="0"/>
              <a:buChar char="•"/>
            </a:pPr>
            <a:r>
              <a:rPr lang="en-GB" dirty="0" smtClean="0">
                <a:solidFill>
                  <a:schemeClr val="tx1"/>
                </a:solidFill>
              </a:rPr>
              <a:t>The sample size </a:t>
            </a:r>
            <a:r>
              <a:rPr lang="en-GB" dirty="0">
                <a:solidFill>
                  <a:schemeClr val="tx1"/>
                </a:solidFill>
              </a:rPr>
              <a:t>of around 148k and about 11 features </a:t>
            </a:r>
          </a:p>
          <a:p>
            <a:pPr marL="457200" indent="-457200" algn="just">
              <a:buFont typeface="Arial" pitchFamily="34" charset="0"/>
              <a:buChar char="•"/>
            </a:pPr>
            <a:r>
              <a:rPr lang="en-GB" dirty="0" smtClean="0">
                <a:solidFill>
                  <a:schemeClr val="tx1"/>
                </a:solidFill>
              </a:rPr>
              <a:t>Comprises </a:t>
            </a:r>
            <a:r>
              <a:rPr lang="en-GB" dirty="0">
                <a:solidFill>
                  <a:schemeClr val="tx1"/>
                </a:solidFill>
              </a:rPr>
              <a:t>some of the crop </a:t>
            </a:r>
            <a:r>
              <a:rPr lang="en-GB" dirty="0" smtClean="0">
                <a:solidFill>
                  <a:schemeClr val="tx1"/>
                </a:solidFill>
              </a:rPr>
              <a:t>related details </a:t>
            </a:r>
            <a:r>
              <a:rPr lang="en-GB" dirty="0">
                <a:solidFill>
                  <a:schemeClr val="tx1"/>
                </a:solidFill>
              </a:rPr>
              <a:t>such as the type of crop, soil, the pesticides usage counts and the season.</a:t>
            </a:r>
            <a:endParaRPr lang="en-IN" dirty="0">
              <a:solidFill>
                <a:schemeClr val="tx1"/>
              </a:solidFill>
            </a:endParaRPr>
          </a:p>
        </p:txBody>
      </p:sp>
      <p:sp>
        <p:nvSpPr>
          <p:cNvPr id="4" name="Slide Number Placeholder 3"/>
          <p:cNvSpPr>
            <a:spLocks noGrp="1"/>
          </p:cNvSpPr>
          <p:nvPr>
            <p:ph type="sldNum" sz="quarter" idx="12"/>
          </p:nvPr>
        </p:nvSpPr>
        <p:spPr/>
        <p:txBody>
          <a:bodyPr/>
          <a:lstStyle/>
          <a:p>
            <a:fld id="{05DD08D8-B32A-4000-A19F-399103995130}" type="slidenum">
              <a:rPr lang="en-IN" smtClean="0"/>
              <a:t>10</a:t>
            </a:fld>
            <a:endParaRPr lang="en-IN"/>
          </a:p>
        </p:txBody>
      </p:sp>
    </p:spTree>
    <p:extLst>
      <p:ext uri="{BB962C8B-B14F-4D97-AF65-F5344CB8AC3E}">
        <p14:creationId xmlns:p14="http://schemas.microsoft.com/office/powerpoint/2010/main" val="19367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3528" y="404664"/>
            <a:ext cx="8229600" cy="1143000"/>
          </a:xfrm>
        </p:spPr>
        <p:txBody>
          <a:bodyPr>
            <a:noAutofit/>
          </a:bodyPr>
          <a:lstStyle/>
          <a:p>
            <a:r>
              <a:rPr lang="en-IN" sz="4000" dirty="0"/>
              <a:t/>
            </a:r>
            <a:br>
              <a:rPr lang="en-IN" sz="4000" dirty="0"/>
            </a:br>
            <a:r>
              <a:rPr lang="en-GB" sz="4000" dirty="0" smtClean="0"/>
              <a:t> </a:t>
            </a:r>
            <a:r>
              <a:rPr lang="en-GB" b="1" dirty="0" smtClean="0"/>
              <a:t>RESULTS</a:t>
            </a:r>
            <a:endParaRPr lang="en-US"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35231247"/>
              </p:ext>
            </p:extLst>
          </p:nvPr>
        </p:nvGraphicFramePr>
        <p:xfrm>
          <a:off x="1259632" y="2852933"/>
          <a:ext cx="6673314" cy="2924298"/>
        </p:xfrm>
        <a:graphic>
          <a:graphicData uri="http://schemas.openxmlformats.org/drawingml/2006/table">
            <a:tbl>
              <a:tblPr firstRow="1" firstCol="1" bandRow="1">
                <a:tableStyleId>{5C22544A-7EE6-4342-B048-85BDC9FD1C3A}</a:tableStyleId>
              </a:tblPr>
              <a:tblGrid>
                <a:gridCol w="1561414"/>
                <a:gridCol w="1462233"/>
                <a:gridCol w="960869"/>
                <a:gridCol w="1192898"/>
                <a:gridCol w="1495900"/>
              </a:tblGrid>
              <a:tr h="224286">
                <a:tc>
                  <a:txBody>
                    <a:bodyPr/>
                    <a:lstStyle/>
                    <a:p>
                      <a:pPr algn="ctr">
                        <a:lnSpc>
                          <a:spcPct val="115000"/>
                        </a:lnSpc>
                        <a:spcAft>
                          <a:spcPts val="0"/>
                        </a:spcAft>
                      </a:pPr>
                      <a:r>
                        <a:rPr lang="en-IN" sz="1600" dirty="0">
                          <a:effectLst/>
                        </a:rPr>
                        <a:t>Model</a:t>
                      </a:r>
                      <a:endParaRPr lang="en-IN" sz="1600" dirty="0">
                        <a:effectLst/>
                        <a:latin typeface="Calibri"/>
                        <a:ea typeface="Calibri"/>
                        <a:cs typeface="Arial"/>
                      </a:endParaRPr>
                    </a:p>
                  </a:txBody>
                  <a:tcPr marL="68580" marR="68580" marT="0" marB="0" anchor="b"/>
                </a:tc>
                <a:tc>
                  <a:txBody>
                    <a:bodyPr/>
                    <a:lstStyle/>
                    <a:p>
                      <a:pPr algn="ctr">
                        <a:lnSpc>
                          <a:spcPct val="115000"/>
                        </a:lnSpc>
                        <a:spcAft>
                          <a:spcPts val="0"/>
                        </a:spcAft>
                      </a:pPr>
                      <a:r>
                        <a:rPr lang="en-IN" sz="1600" dirty="0">
                          <a:effectLst/>
                        </a:rPr>
                        <a:t>Accuracy </a:t>
                      </a:r>
                      <a:endParaRPr lang="en-IN" sz="1600" dirty="0">
                        <a:effectLst/>
                        <a:latin typeface="Calibri"/>
                        <a:ea typeface="Calibri"/>
                        <a:cs typeface="Arial"/>
                      </a:endParaRPr>
                    </a:p>
                  </a:txBody>
                  <a:tcPr marL="68580" marR="68580" marT="0" marB="0" anchor="b"/>
                </a:tc>
                <a:tc>
                  <a:txBody>
                    <a:bodyPr/>
                    <a:lstStyle/>
                    <a:p>
                      <a:pPr algn="ctr">
                        <a:lnSpc>
                          <a:spcPct val="115000"/>
                        </a:lnSpc>
                        <a:spcAft>
                          <a:spcPts val="0"/>
                        </a:spcAft>
                      </a:pPr>
                      <a:r>
                        <a:rPr lang="en-IN" sz="1600" dirty="0">
                          <a:effectLst/>
                        </a:rPr>
                        <a:t>F1 score</a:t>
                      </a:r>
                      <a:endParaRPr lang="en-IN" sz="1600" dirty="0">
                        <a:effectLst/>
                        <a:latin typeface="Calibri"/>
                        <a:ea typeface="Calibri"/>
                        <a:cs typeface="Arial"/>
                      </a:endParaRPr>
                    </a:p>
                  </a:txBody>
                  <a:tcPr marL="68580" marR="68580" marT="0" marB="0" anchor="b"/>
                </a:tc>
                <a:tc>
                  <a:txBody>
                    <a:bodyPr/>
                    <a:lstStyle/>
                    <a:p>
                      <a:pPr algn="ctr">
                        <a:lnSpc>
                          <a:spcPct val="115000"/>
                        </a:lnSpc>
                        <a:spcAft>
                          <a:spcPts val="0"/>
                        </a:spcAft>
                      </a:pPr>
                      <a:r>
                        <a:rPr lang="en-IN" sz="1600">
                          <a:effectLst/>
                        </a:rPr>
                        <a:t>Recall </a:t>
                      </a:r>
                      <a:endParaRPr lang="en-IN" sz="1600">
                        <a:effectLst/>
                        <a:latin typeface="Calibri"/>
                        <a:ea typeface="Calibri"/>
                        <a:cs typeface="Arial"/>
                      </a:endParaRPr>
                    </a:p>
                  </a:txBody>
                  <a:tcPr marL="68580" marR="68580" marT="0" marB="0" anchor="b"/>
                </a:tc>
                <a:tc>
                  <a:txBody>
                    <a:bodyPr/>
                    <a:lstStyle/>
                    <a:p>
                      <a:pPr algn="ctr">
                        <a:lnSpc>
                          <a:spcPct val="115000"/>
                        </a:lnSpc>
                        <a:spcAft>
                          <a:spcPts val="0"/>
                        </a:spcAft>
                      </a:pPr>
                      <a:r>
                        <a:rPr lang="en-IN" sz="1600" dirty="0">
                          <a:effectLst/>
                        </a:rPr>
                        <a:t>Precision </a:t>
                      </a:r>
                      <a:endParaRPr lang="en-IN" sz="1600" dirty="0">
                        <a:effectLst/>
                        <a:latin typeface="Calibri"/>
                        <a:ea typeface="Calibri"/>
                        <a:cs typeface="Arial"/>
                      </a:endParaRPr>
                    </a:p>
                  </a:txBody>
                  <a:tcPr marL="68580" marR="68580" marT="0" marB="0" anchor="b"/>
                </a:tc>
              </a:tr>
              <a:tr h="440647">
                <a:tc>
                  <a:txBody>
                    <a:bodyPr/>
                    <a:lstStyle/>
                    <a:p>
                      <a:pPr>
                        <a:lnSpc>
                          <a:spcPct val="115000"/>
                        </a:lnSpc>
                        <a:spcAft>
                          <a:spcPts val="0"/>
                        </a:spcAft>
                      </a:pPr>
                      <a:r>
                        <a:rPr lang="en-IN" sz="1600" dirty="0" smtClean="0">
                          <a:effectLst/>
                        </a:rPr>
                        <a:t>LGBM</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0.977155</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0.875336</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0.82776</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0.964732</a:t>
                      </a:r>
                      <a:endParaRPr lang="en-IN" sz="1600" dirty="0">
                        <a:effectLst/>
                        <a:latin typeface="Calibri"/>
                        <a:ea typeface="Calibri"/>
                        <a:cs typeface="Arial"/>
                      </a:endParaRPr>
                    </a:p>
                  </a:txBody>
                  <a:tcPr marL="68580" marR="68580" marT="0" marB="0" anchor="b"/>
                </a:tc>
              </a:tr>
              <a:tr h="440647">
                <a:tc>
                  <a:txBody>
                    <a:bodyPr/>
                    <a:lstStyle/>
                    <a:p>
                      <a:pPr>
                        <a:lnSpc>
                          <a:spcPct val="115000"/>
                        </a:lnSpc>
                        <a:spcAft>
                          <a:spcPts val="0"/>
                        </a:spcAft>
                      </a:pPr>
                      <a:r>
                        <a:rPr lang="en-IN" sz="1600">
                          <a:effectLst/>
                        </a:rPr>
                        <a:t>Random Forest</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0.835472</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0.303454</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0.333333</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0.278491</a:t>
                      </a:r>
                      <a:endParaRPr lang="en-IN" sz="1600">
                        <a:effectLst/>
                        <a:latin typeface="Calibri"/>
                        <a:ea typeface="Calibri"/>
                        <a:cs typeface="Arial"/>
                      </a:endParaRPr>
                    </a:p>
                  </a:txBody>
                  <a:tcPr marL="68580" marR="68580" marT="0" marB="0" anchor="b"/>
                </a:tc>
              </a:tr>
              <a:tr h="440647">
                <a:tc>
                  <a:txBody>
                    <a:bodyPr/>
                    <a:lstStyle/>
                    <a:p>
                      <a:pPr>
                        <a:lnSpc>
                          <a:spcPct val="115000"/>
                        </a:lnSpc>
                        <a:spcAft>
                          <a:spcPts val="0"/>
                        </a:spcAft>
                      </a:pPr>
                      <a:r>
                        <a:rPr lang="en-IN" sz="1600">
                          <a:effectLst/>
                        </a:rPr>
                        <a:t>XGBoost</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0.969531</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0.812949</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0.76614</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0.941907</a:t>
                      </a:r>
                      <a:endParaRPr lang="en-IN" sz="1600">
                        <a:effectLst/>
                        <a:latin typeface="Calibri"/>
                        <a:ea typeface="Calibri"/>
                        <a:cs typeface="Arial"/>
                      </a:endParaRPr>
                    </a:p>
                  </a:txBody>
                  <a:tcPr marL="68580" marR="68580" marT="0" marB="0" anchor="b"/>
                </a:tc>
              </a:tr>
              <a:tr h="440647">
                <a:tc>
                  <a:txBody>
                    <a:bodyPr/>
                    <a:lstStyle/>
                    <a:p>
                      <a:pPr>
                        <a:lnSpc>
                          <a:spcPct val="115000"/>
                        </a:lnSpc>
                        <a:spcAft>
                          <a:spcPts val="0"/>
                        </a:spcAft>
                      </a:pPr>
                      <a:r>
                        <a:rPr lang="en-IN" sz="1600">
                          <a:effectLst/>
                        </a:rPr>
                        <a:t>SVM</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0.835472</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0.303454</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0.333333</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0.278491</a:t>
                      </a:r>
                      <a:endParaRPr lang="en-IN" sz="1600">
                        <a:effectLst/>
                        <a:latin typeface="Calibri"/>
                        <a:ea typeface="Calibri"/>
                        <a:cs typeface="Arial"/>
                      </a:endParaRPr>
                    </a:p>
                  </a:txBody>
                  <a:tcPr marL="68580" marR="68580" marT="0" marB="0" anchor="b"/>
                </a:tc>
              </a:tr>
              <a:tr h="440647">
                <a:tc>
                  <a:txBody>
                    <a:bodyPr/>
                    <a:lstStyle/>
                    <a:p>
                      <a:pPr>
                        <a:lnSpc>
                          <a:spcPct val="115000"/>
                        </a:lnSpc>
                        <a:spcAft>
                          <a:spcPts val="0"/>
                        </a:spcAft>
                      </a:pPr>
                      <a:r>
                        <a:rPr lang="en-IN" sz="1600">
                          <a:effectLst/>
                        </a:rPr>
                        <a:t>Naive Bayes</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0.715479</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0.448859</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0.555625</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0.442842</a:t>
                      </a:r>
                      <a:endParaRPr lang="en-IN" sz="1600">
                        <a:effectLst/>
                        <a:latin typeface="Calibri"/>
                        <a:ea typeface="Calibri"/>
                        <a:cs typeface="Arial"/>
                      </a:endParaRPr>
                    </a:p>
                  </a:txBody>
                  <a:tcPr marL="68580" marR="68580" marT="0" marB="0" anchor="b"/>
                </a:tc>
              </a:tr>
              <a:tr h="440647">
                <a:tc>
                  <a:txBody>
                    <a:bodyPr/>
                    <a:lstStyle/>
                    <a:p>
                      <a:pPr>
                        <a:lnSpc>
                          <a:spcPct val="115000"/>
                        </a:lnSpc>
                        <a:spcAft>
                          <a:spcPts val="0"/>
                        </a:spcAft>
                      </a:pPr>
                      <a:r>
                        <a:rPr lang="en-IN" sz="1600">
                          <a:effectLst/>
                        </a:rPr>
                        <a:t>k-NN</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0.914754</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a:effectLst/>
                        </a:rPr>
                        <a:t>0.658742</a:t>
                      </a:r>
                      <a:endParaRPr lang="en-IN" sz="160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0.597566</a:t>
                      </a:r>
                      <a:endParaRPr lang="en-IN" sz="16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600" dirty="0">
                          <a:effectLst/>
                        </a:rPr>
                        <a:t>0.843498</a:t>
                      </a:r>
                      <a:endParaRPr lang="en-IN" sz="1600" dirty="0">
                        <a:effectLst/>
                        <a:latin typeface="Calibri"/>
                        <a:ea typeface="Calibri"/>
                        <a:cs typeface="Arial"/>
                      </a:endParaRPr>
                    </a:p>
                  </a:txBody>
                  <a:tcPr marL="68580" marR="68580" marT="0" marB="0" anchor="b"/>
                </a:tc>
              </a:tr>
            </a:tbl>
          </a:graphicData>
        </a:graphic>
      </p:graphicFrame>
      <p:sp>
        <p:nvSpPr>
          <p:cNvPr id="6" name="TextBox 5"/>
          <p:cNvSpPr txBox="1"/>
          <p:nvPr/>
        </p:nvSpPr>
        <p:spPr>
          <a:xfrm>
            <a:off x="1179148" y="2236222"/>
            <a:ext cx="2150782" cy="369332"/>
          </a:xfrm>
          <a:prstGeom prst="rect">
            <a:avLst/>
          </a:prstGeom>
          <a:noFill/>
        </p:spPr>
        <p:txBody>
          <a:bodyPr wrap="none" rtlCol="0">
            <a:spAutoFit/>
          </a:bodyPr>
          <a:lstStyle/>
          <a:p>
            <a:r>
              <a:rPr lang="en-GB" b="1" dirty="0" smtClean="0"/>
              <a:t>Model Performance:</a:t>
            </a:r>
            <a:endParaRPr lang="en-IN" b="1" dirty="0"/>
          </a:p>
        </p:txBody>
      </p:sp>
      <p:sp>
        <p:nvSpPr>
          <p:cNvPr id="9" name="Slide Number Placeholder 8"/>
          <p:cNvSpPr>
            <a:spLocks noGrp="1"/>
          </p:cNvSpPr>
          <p:nvPr>
            <p:ph type="sldNum" sz="quarter" idx="12"/>
          </p:nvPr>
        </p:nvSpPr>
        <p:spPr/>
        <p:txBody>
          <a:bodyPr/>
          <a:lstStyle/>
          <a:p>
            <a:fld id="{05DD08D8-B32A-4000-A19F-399103995130}" type="slidenum">
              <a:rPr lang="en-IN" smtClean="0"/>
              <a:t>11</a:t>
            </a:fld>
            <a:endParaRPr lang="en-IN"/>
          </a:p>
        </p:txBody>
      </p:sp>
    </p:spTree>
    <p:extLst>
      <p:ext uri="{BB962C8B-B14F-4D97-AF65-F5344CB8AC3E}">
        <p14:creationId xmlns:p14="http://schemas.microsoft.com/office/powerpoint/2010/main" val="88095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99592" y="2420888"/>
            <a:ext cx="2024657" cy="369332"/>
          </a:xfrm>
          <a:prstGeom prst="rect">
            <a:avLst/>
          </a:prstGeom>
          <a:noFill/>
        </p:spPr>
        <p:txBody>
          <a:bodyPr wrap="none" rtlCol="0">
            <a:spAutoFit/>
          </a:bodyPr>
          <a:lstStyle/>
          <a:p>
            <a:r>
              <a:rPr lang="en-GB" b="1" dirty="0" smtClean="0"/>
              <a:t>Classification Time:</a:t>
            </a:r>
            <a:endParaRPr lang="en-IN" b="1" dirty="0"/>
          </a:p>
        </p:txBody>
      </p:sp>
      <p:graphicFrame>
        <p:nvGraphicFramePr>
          <p:cNvPr id="2" name="Table 1"/>
          <p:cNvGraphicFramePr>
            <a:graphicFrameLocks noGrp="1"/>
          </p:cNvGraphicFramePr>
          <p:nvPr>
            <p:extLst>
              <p:ext uri="{D42A27DB-BD31-4B8C-83A1-F6EECF244321}">
                <p14:modId xmlns:p14="http://schemas.microsoft.com/office/powerpoint/2010/main" val="842595655"/>
              </p:ext>
            </p:extLst>
          </p:nvPr>
        </p:nvGraphicFramePr>
        <p:xfrm>
          <a:off x="971599" y="2995644"/>
          <a:ext cx="7344816" cy="2168538"/>
        </p:xfrm>
        <a:graphic>
          <a:graphicData uri="http://schemas.openxmlformats.org/drawingml/2006/table">
            <a:tbl>
              <a:tblPr firstRow="1" firstCol="1" bandRow="1">
                <a:tableStyleId>{5C22544A-7EE6-4342-B048-85BDC9FD1C3A}</a:tableStyleId>
              </a:tblPr>
              <a:tblGrid>
                <a:gridCol w="1373102"/>
                <a:gridCol w="842585"/>
                <a:gridCol w="2782212"/>
                <a:gridCol w="2346917"/>
              </a:tblGrid>
              <a:tr h="243034">
                <a:tc>
                  <a:txBody>
                    <a:bodyPr/>
                    <a:lstStyle/>
                    <a:p>
                      <a:pPr algn="ctr">
                        <a:lnSpc>
                          <a:spcPct val="115000"/>
                        </a:lnSpc>
                        <a:spcAft>
                          <a:spcPts val="0"/>
                        </a:spcAft>
                      </a:pPr>
                      <a:r>
                        <a:rPr lang="en-IN" sz="1400" dirty="0">
                          <a:effectLst/>
                        </a:rPr>
                        <a:t>Model</a:t>
                      </a:r>
                      <a:endParaRPr lang="en-IN" sz="1400" dirty="0">
                        <a:effectLst/>
                        <a:latin typeface="Calibri"/>
                        <a:ea typeface="Calibri"/>
                        <a:cs typeface="Arial"/>
                      </a:endParaRPr>
                    </a:p>
                  </a:txBody>
                  <a:tcPr marL="68580" marR="68580" marT="0" marB="0" anchor="b"/>
                </a:tc>
                <a:tc>
                  <a:txBody>
                    <a:bodyPr/>
                    <a:lstStyle/>
                    <a:p>
                      <a:pPr algn="ctr">
                        <a:lnSpc>
                          <a:spcPct val="115000"/>
                        </a:lnSpc>
                        <a:spcAft>
                          <a:spcPts val="0"/>
                        </a:spcAft>
                      </a:pPr>
                      <a:r>
                        <a:rPr lang="en-IN" sz="1400">
                          <a:effectLst/>
                        </a:rPr>
                        <a:t>Alive_0</a:t>
                      </a:r>
                      <a:endParaRPr lang="en-IN" sz="1400">
                        <a:effectLst/>
                        <a:latin typeface="Calibri"/>
                        <a:ea typeface="Calibri"/>
                        <a:cs typeface="Arial"/>
                      </a:endParaRPr>
                    </a:p>
                  </a:txBody>
                  <a:tcPr marL="68580" marR="68580" marT="0" marB="0" anchor="b"/>
                </a:tc>
                <a:tc>
                  <a:txBody>
                    <a:bodyPr/>
                    <a:lstStyle/>
                    <a:p>
                      <a:pPr algn="ctr">
                        <a:lnSpc>
                          <a:spcPct val="115000"/>
                        </a:lnSpc>
                        <a:spcAft>
                          <a:spcPts val="0"/>
                        </a:spcAft>
                      </a:pPr>
                      <a:r>
                        <a:rPr lang="en-IN" sz="1400">
                          <a:effectLst/>
                        </a:rPr>
                        <a:t>Damage_Due_To_other_Reasons_1</a:t>
                      </a:r>
                      <a:endParaRPr lang="en-IN" sz="1400">
                        <a:effectLst/>
                        <a:latin typeface="Calibri"/>
                        <a:ea typeface="Calibri"/>
                        <a:cs typeface="Arial"/>
                      </a:endParaRPr>
                    </a:p>
                  </a:txBody>
                  <a:tcPr marL="68580" marR="68580" marT="0" marB="0" anchor="b"/>
                </a:tc>
                <a:tc>
                  <a:txBody>
                    <a:bodyPr/>
                    <a:lstStyle/>
                    <a:p>
                      <a:pPr algn="ctr">
                        <a:lnSpc>
                          <a:spcPct val="115000"/>
                        </a:lnSpc>
                        <a:spcAft>
                          <a:spcPts val="0"/>
                        </a:spcAft>
                      </a:pPr>
                      <a:r>
                        <a:rPr lang="en-IN" sz="1400">
                          <a:effectLst/>
                        </a:rPr>
                        <a:t>Damage_Due_To_pesticide_2</a:t>
                      </a:r>
                      <a:endParaRPr lang="en-IN" sz="1400">
                        <a:effectLst/>
                        <a:latin typeface="Calibri"/>
                        <a:ea typeface="Calibri"/>
                        <a:cs typeface="Arial"/>
                      </a:endParaRPr>
                    </a:p>
                  </a:txBody>
                  <a:tcPr marL="68580" marR="68580" marT="0" marB="0" anchor="b"/>
                </a:tc>
              </a:tr>
              <a:tr h="243034">
                <a:tc>
                  <a:txBody>
                    <a:bodyPr/>
                    <a:lstStyle/>
                    <a:p>
                      <a:pPr>
                        <a:lnSpc>
                          <a:spcPct val="115000"/>
                        </a:lnSpc>
                        <a:spcAft>
                          <a:spcPts val="0"/>
                        </a:spcAft>
                      </a:pPr>
                      <a:r>
                        <a:rPr lang="en-IN" sz="1400" dirty="0">
                          <a:effectLst/>
                        </a:rPr>
                        <a:t>LGBM</a:t>
                      </a:r>
                      <a:endParaRPr lang="en-IN" sz="14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0.015625</a:t>
                      </a:r>
                      <a:endParaRPr lang="en-IN" sz="1400">
                        <a:effectLst/>
                        <a:latin typeface="Calibri"/>
                        <a:ea typeface="Calibri"/>
                        <a:cs typeface="Arial"/>
                      </a:endParaRPr>
                    </a:p>
                  </a:txBody>
                  <a:tcPr marL="68580" marR="68580" marT="0" marB="0" anchor="b"/>
                </a:tc>
              </a:tr>
              <a:tr h="477482">
                <a:tc>
                  <a:txBody>
                    <a:bodyPr/>
                    <a:lstStyle/>
                    <a:p>
                      <a:pPr>
                        <a:lnSpc>
                          <a:spcPct val="115000"/>
                        </a:lnSpc>
                        <a:spcAft>
                          <a:spcPts val="0"/>
                        </a:spcAft>
                      </a:pPr>
                      <a:r>
                        <a:rPr lang="en-IN" sz="1400">
                          <a:effectLst/>
                        </a:rPr>
                        <a:t>Random Forest</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dirty="0">
                          <a:effectLst/>
                        </a:rPr>
                        <a:t>0.018988</a:t>
                      </a:r>
                      <a:endParaRPr lang="en-IN" sz="14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dirty="0">
                          <a:effectLst/>
                        </a:rPr>
                        <a:t>0.018989</a:t>
                      </a:r>
                      <a:endParaRPr lang="en-IN" sz="14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0.018988</a:t>
                      </a:r>
                      <a:endParaRPr lang="en-IN" sz="1400">
                        <a:effectLst/>
                        <a:latin typeface="Calibri"/>
                        <a:ea typeface="Calibri"/>
                        <a:cs typeface="Arial"/>
                      </a:endParaRPr>
                    </a:p>
                  </a:txBody>
                  <a:tcPr marL="68580" marR="68580" marT="0" marB="0" anchor="b"/>
                </a:tc>
              </a:tr>
              <a:tr h="243034">
                <a:tc>
                  <a:txBody>
                    <a:bodyPr/>
                    <a:lstStyle/>
                    <a:p>
                      <a:pPr>
                        <a:lnSpc>
                          <a:spcPct val="115000"/>
                        </a:lnSpc>
                        <a:spcAft>
                          <a:spcPts val="0"/>
                        </a:spcAft>
                      </a:pPr>
                      <a:r>
                        <a:rPr lang="en-IN" sz="1400">
                          <a:effectLst/>
                        </a:rPr>
                        <a:t>SVM</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dirty="0">
                          <a:effectLst/>
                        </a:rPr>
                        <a:t>0</a:t>
                      </a:r>
                      <a:endParaRPr lang="en-IN" sz="1400" dirty="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0.015626</a:t>
                      </a:r>
                      <a:endParaRPr lang="en-IN" sz="1400">
                        <a:effectLst/>
                        <a:latin typeface="Calibri"/>
                        <a:ea typeface="Calibri"/>
                        <a:cs typeface="Arial"/>
                      </a:endParaRPr>
                    </a:p>
                  </a:txBody>
                  <a:tcPr marL="68580" marR="68580" marT="0" marB="0" anchor="b"/>
                </a:tc>
              </a:tr>
              <a:tr h="477482">
                <a:tc>
                  <a:txBody>
                    <a:bodyPr/>
                    <a:lstStyle/>
                    <a:p>
                      <a:pPr>
                        <a:lnSpc>
                          <a:spcPct val="115000"/>
                        </a:lnSpc>
                        <a:spcAft>
                          <a:spcPts val="0"/>
                        </a:spcAft>
                      </a:pPr>
                      <a:r>
                        <a:rPr lang="en-IN" sz="1400">
                          <a:effectLst/>
                        </a:rPr>
                        <a:t>Naive Bayes</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0.015621</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dirty="0">
                          <a:effectLst/>
                        </a:rPr>
                        <a:t>0</a:t>
                      </a:r>
                      <a:endParaRPr lang="en-IN" sz="1400" dirty="0">
                        <a:effectLst/>
                        <a:latin typeface="Calibri"/>
                        <a:ea typeface="Calibri"/>
                        <a:cs typeface="Arial"/>
                      </a:endParaRPr>
                    </a:p>
                  </a:txBody>
                  <a:tcPr marL="68580" marR="68580" marT="0" marB="0" anchor="b"/>
                </a:tc>
              </a:tr>
              <a:tr h="477482">
                <a:tc>
                  <a:txBody>
                    <a:bodyPr/>
                    <a:lstStyle/>
                    <a:p>
                      <a:pPr>
                        <a:lnSpc>
                          <a:spcPct val="115000"/>
                        </a:lnSpc>
                        <a:spcAft>
                          <a:spcPts val="0"/>
                        </a:spcAft>
                      </a:pPr>
                      <a:r>
                        <a:rPr lang="en-IN" sz="1400">
                          <a:effectLst/>
                        </a:rPr>
                        <a:t>kNN</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0.004999</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a:effectLst/>
                        </a:rPr>
                        <a:t>0.003996</a:t>
                      </a:r>
                      <a:endParaRPr lang="en-IN" sz="1400">
                        <a:effectLst/>
                        <a:latin typeface="Calibri"/>
                        <a:ea typeface="Calibri"/>
                        <a:cs typeface="Arial"/>
                      </a:endParaRPr>
                    </a:p>
                  </a:txBody>
                  <a:tcPr marL="68580" marR="68580" marT="0" marB="0" anchor="b"/>
                </a:tc>
                <a:tc>
                  <a:txBody>
                    <a:bodyPr/>
                    <a:lstStyle/>
                    <a:p>
                      <a:pPr algn="r">
                        <a:lnSpc>
                          <a:spcPct val="115000"/>
                        </a:lnSpc>
                        <a:spcAft>
                          <a:spcPts val="0"/>
                        </a:spcAft>
                      </a:pPr>
                      <a:r>
                        <a:rPr lang="en-IN" sz="1400" dirty="0">
                          <a:effectLst/>
                        </a:rPr>
                        <a:t>0.002999</a:t>
                      </a:r>
                      <a:endParaRPr lang="en-IN" sz="1400" dirty="0">
                        <a:effectLst/>
                        <a:latin typeface="Calibri"/>
                        <a:ea typeface="Calibri"/>
                        <a:cs typeface="Arial"/>
                      </a:endParaRPr>
                    </a:p>
                  </a:txBody>
                  <a:tcPr marL="68580" marR="68580" marT="0" marB="0" anchor="b"/>
                </a:tc>
              </a:tr>
            </a:tbl>
          </a:graphicData>
        </a:graphic>
      </p:graphicFrame>
      <p:sp>
        <p:nvSpPr>
          <p:cNvPr id="7" name="Slide Number Placeholder 6"/>
          <p:cNvSpPr>
            <a:spLocks noGrp="1"/>
          </p:cNvSpPr>
          <p:nvPr>
            <p:ph type="sldNum" sz="quarter" idx="12"/>
          </p:nvPr>
        </p:nvSpPr>
        <p:spPr/>
        <p:txBody>
          <a:bodyPr/>
          <a:lstStyle/>
          <a:p>
            <a:fld id="{05DD08D8-B32A-4000-A19F-399103995130}" type="slidenum">
              <a:rPr lang="en-IN" smtClean="0"/>
              <a:t>12</a:t>
            </a:fld>
            <a:endParaRPr lang="en-IN"/>
          </a:p>
        </p:txBody>
      </p:sp>
      <p:sp>
        <p:nvSpPr>
          <p:cNvPr id="8" name="Title 1"/>
          <p:cNvSpPr txBox="1">
            <a:spLocks/>
          </p:cNvSpPr>
          <p:nvPr/>
        </p:nvSpPr>
        <p:spPr>
          <a:xfrm>
            <a:off x="323528" y="404664"/>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smtClean="0"/>
              <a:t/>
            </a:r>
            <a:br>
              <a:rPr lang="en-IN" sz="4000" smtClean="0"/>
            </a:br>
            <a:r>
              <a:rPr lang="en-GB" sz="4000" smtClean="0"/>
              <a:t> </a:t>
            </a:r>
            <a:r>
              <a:rPr lang="en-GB" b="1" smtClean="0"/>
              <a:t>RESULTS</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98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1E72AC-958D-4AED-8746-FF7392FAD92E}"/>
              </a:ext>
            </a:extLst>
          </p:cNvPr>
          <p:cNvSpPr>
            <a:spLocks noGrp="1"/>
          </p:cNvSpPr>
          <p:nvPr>
            <p:ph type="title"/>
          </p:nvPr>
        </p:nvSpPr>
        <p:spPr>
          <a:xfrm>
            <a:off x="323528" y="894604"/>
            <a:ext cx="8229600" cy="1143000"/>
          </a:xfrm>
        </p:spPr>
        <p:txBody>
          <a:bodyPr>
            <a:noAutofit/>
          </a:bodyPr>
          <a:lstStyle/>
          <a:p>
            <a:r>
              <a:rPr lang="en-US" b="1" dirty="0" smtClean="0">
                <a:latin typeface="+mn-lt"/>
              </a:rPr>
              <a:t>Project Outcomes</a:t>
            </a:r>
            <a:endParaRPr lang="en-US" dirty="0">
              <a:latin typeface="+mn-lt"/>
            </a:endParaRPr>
          </a:p>
        </p:txBody>
      </p:sp>
      <p:grpSp>
        <p:nvGrpSpPr>
          <p:cNvPr id="10" name="Group 9">
            <a:extLst>
              <a:ext uri="{FF2B5EF4-FFF2-40B4-BE49-F238E27FC236}">
                <a16:creationId xmlns:a16="http://schemas.microsoft.com/office/drawing/2014/main" xmlns="" id="{7E188232-51FE-40B7-A004-16F52828D05C}"/>
              </a:ext>
            </a:extLst>
          </p:cNvPr>
          <p:cNvGrpSpPr/>
          <p:nvPr/>
        </p:nvGrpSpPr>
        <p:grpSpPr>
          <a:xfrm>
            <a:off x="7812360" y="894604"/>
            <a:ext cx="921444" cy="2672832"/>
            <a:chOff x="7248681" y="977250"/>
            <a:chExt cx="921444" cy="2672832"/>
          </a:xfrm>
        </p:grpSpPr>
        <p:sp>
          <p:nvSpPr>
            <p:cNvPr id="11" name="Rectangle 10">
              <a:extLst>
                <a:ext uri="{FF2B5EF4-FFF2-40B4-BE49-F238E27FC236}">
                  <a16:creationId xmlns:a16="http://schemas.microsoft.com/office/drawing/2014/main" xmlns="" id="{71A79748-7328-48A8-B3EA-71C453E0B960}"/>
                </a:ext>
              </a:extLst>
            </p:cNvPr>
            <p:cNvSpPr/>
            <p:nvPr/>
          </p:nvSpPr>
          <p:spPr>
            <a:xfrm>
              <a:off x="7685594" y="977250"/>
              <a:ext cx="54000" cy="170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latinLnBrk="0"/>
              <a:endParaRPr lang="ko-KR" altLang="en-US" sz="2025" dirty="0">
                <a:solidFill>
                  <a:srgbClr val="000000"/>
                </a:solidFill>
                <a:latin typeface="Arial"/>
                <a:ea typeface="Arial Unicode MS"/>
              </a:endParaRPr>
            </a:p>
          </p:txBody>
        </p:sp>
        <p:sp>
          <p:nvSpPr>
            <p:cNvPr id="13" name="Rounded Rectangle 51">
              <a:extLst>
                <a:ext uri="{FF2B5EF4-FFF2-40B4-BE49-F238E27FC236}">
                  <a16:creationId xmlns:a16="http://schemas.microsoft.com/office/drawing/2014/main" xmlns="" id="{187D6443-25E5-40B6-AAC7-9F3B92FDF26D}"/>
                </a:ext>
              </a:extLst>
            </p:cNvPr>
            <p:cNvSpPr/>
            <p:nvPr/>
          </p:nvSpPr>
          <p:spPr>
            <a:xfrm rot="5400000" flipH="1">
              <a:off x="7220190" y="2700147"/>
              <a:ext cx="978426" cy="92144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defTabSz="685800"/>
              <a:endParaRPr lang="ko-KR" altLang="en-US" sz="1350" dirty="0">
                <a:solidFill>
                  <a:srgbClr val="000000"/>
                </a:solidFill>
                <a:latin typeface="Arial"/>
                <a:ea typeface="Arial Unicode MS"/>
              </a:endParaRPr>
            </a:p>
          </p:txBody>
        </p:sp>
      </p:grpSp>
      <p:sp>
        <p:nvSpPr>
          <p:cNvPr id="3" name="TextBox 2"/>
          <p:cNvSpPr txBox="1"/>
          <p:nvPr/>
        </p:nvSpPr>
        <p:spPr>
          <a:xfrm>
            <a:off x="683568" y="1745104"/>
            <a:ext cx="7056784" cy="3046988"/>
          </a:xfrm>
          <a:prstGeom prst="rect">
            <a:avLst/>
          </a:prstGeom>
          <a:noFill/>
        </p:spPr>
        <p:txBody>
          <a:bodyPr wrap="square" rtlCol="0">
            <a:spAutoFit/>
          </a:bodyPr>
          <a:lstStyle/>
          <a:p>
            <a:endParaRPr lang="en-IN" sz="3200" dirty="0"/>
          </a:p>
          <a:p>
            <a:pPr marL="514350" indent="-514350" algn="just">
              <a:buAutoNum type="alphaLcPeriod"/>
            </a:pPr>
            <a:r>
              <a:rPr lang="en-IN" sz="3200" dirty="0" smtClean="0"/>
              <a:t>Classifying </a:t>
            </a:r>
            <a:r>
              <a:rPr lang="en-IN" sz="3200" dirty="0"/>
              <a:t>the </a:t>
            </a:r>
            <a:r>
              <a:rPr lang="en-IN" sz="3200" dirty="0" smtClean="0"/>
              <a:t>crops thus </a:t>
            </a:r>
            <a:r>
              <a:rPr lang="en-GB" sz="3200" dirty="0" smtClean="0"/>
              <a:t>identifying </a:t>
            </a:r>
            <a:r>
              <a:rPr lang="en-GB" sz="3200" dirty="0"/>
              <a:t>the reason for crop </a:t>
            </a:r>
            <a:r>
              <a:rPr lang="en-GB" sz="3200" dirty="0" smtClean="0"/>
              <a:t>damage. </a:t>
            </a:r>
          </a:p>
          <a:p>
            <a:pPr marL="514350" indent="-514350" algn="just">
              <a:buAutoNum type="alphaLcPeriod"/>
            </a:pPr>
            <a:r>
              <a:rPr lang="en-GB" sz="3200" dirty="0" smtClean="0"/>
              <a:t>Helps the farmer to identify the changes to be made in pesticide quantity and frequency. </a:t>
            </a:r>
            <a:endParaRPr lang="en-GB" sz="3200" dirty="0"/>
          </a:p>
        </p:txBody>
      </p:sp>
      <p:sp>
        <p:nvSpPr>
          <p:cNvPr id="5" name="Slide Number Placeholder 4"/>
          <p:cNvSpPr>
            <a:spLocks noGrp="1"/>
          </p:cNvSpPr>
          <p:nvPr>
            <p:ph type="sldNum" sz="quarter" idx="12"/>
          </p:nvPr>
        </p:nvSpPr>
        <p:spPr/>
        <p:txBody>
          <a:bodyPr/>
          <a:lstStyle/>
          <a:p>
            <a:fld id="{05DD08D8-B32A-4000-A19F-399103995130}" type="slidenum">
              <a:rPr lang="en-IN" smtClean="0"/>
              <a:t>13</a:t>
            </a:fld>
            <a:endParaRPr lang="en-IN"/>
          </a:p>
        </p:txBody>
      </p:sp>
    </p:spTree>
    <p:extLst>
      <p:ext uri="{BB962C8B-B14F-4D97-AF65-F5344CB8AC3E}">
        <p14:creationId xmlns:p14="http://schemas.microsoft.com/office/powerpoint/2010/main" val="40736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2132856"/>
            <a:ext cx="3600400" cy="369332"/>
          </a:xfrm>
          <a:prstGeom prst="rect">
            <a:avLst/>
          </a:prstGeom>
          <a:noFill/>
        </p:spPr>
        <p:txBody>
          <a:bodyPr wrap="square" rtlCol="0">
            <a:spAutoFit/>
          </a:bodyPr>
          <a:lstStyle/>
          <a:p>
            <a:endParaRPr lang="en-IN" dirty="0"/>
          </a:p>
        </p:txBody>
      </p:sp>
      <p:sp>
        <p:nvSpPr>
          <p:cNvPr id="5" name="TextBox 4"/>
          <p:cNvSpPr txBox="1"/>
          <p:nvPr/>
        </p:nvSpPr>
        <p:spPr>
          <a:xfrm>
            <a:off x="467544" y="620688"/>
            <a:ext cx="7848872" cy="1107996"/>
          </a:xfrm>
          <a:prstGeom prst="rect">
            <a:avLst/>
          </a:prstGeom>
          <a:noFill/>
        </p:spPr>
        <p:txBody>
          <a:bodyPr wrap="square" rtlCol="0">
            <a:spAutoFit/>
          </a:bodyPr>
          <a:lstStyle/>
          <a:p>
            <a:pPr algn="ctr">
              <a:lnSpc>
                <a:spcPct val="150000"/>
              </a:lnSpc>
            </a:pPr>
            <a:r>
              <a:rPr lang="en-GB" sz="4400" b="1" dirty="0" smtClean="0"/>
              <a:t>Conclusion</a:t>
            </a:r>
            <a:endParaRPr lang="en-GB" sz="4400" b="1" dirty="0"/>
          </a:p>
        </p:txBody>
      </p:sp>
      <p:sp>
        <p:nvSpPr>
          <p:cNvPr id="2" name="TextBox 1"/>
          <p:cNvSpPr txBox="1"/>
          <p:nvPr/>
        </p:nvSpPr>
        <p:spPr>
          <a:xfrm>
            <a:off x="755576" y="1844824"/>
            <a:ext cx="7848871" cy="4154984"/>
          </a:xfrm>
          <a:prstGeom prst="rect">
            <a:avLst/>
          </a:prstGeom>
          <a:noFill/>
        </p:spPr>
        <p:txBody>
          <a:bodyPr wrap="square" rtlCol="0">
            <a:spAutoFit/>
          </a:bodyPr>
          <a:lstStyle/>
          <a:p>
            <a:pPr algn="just"/>
            <a:r>
              <a:rPr lang="en-GB" sz="2400" dirty="0" smtClean="0"/>
              <a:t>An </a:t>
            </a:r>
            <a:r>
              <a:rPr lang="en-GB" sz="2400" dirty="0"/>
              <a:t>attempt is made to classify the crop </a:t>
            </a:r>
            <a:r>
              <a:rPr lang="en-GB" sz="2400" dirty="0" smtClean="0"/>
              <a:t>such that the result can be used in </a:t>
            </a:r>
            <a:r>
              <a:rPr lang="en-GB" sz="2400" dirty="0"/>
              <a:t>decision making, like whether the pesticide doses are to be varied or the need for other precaution for a crop to grow in a protected environment. </a:t>
            </a:r>
            <a:endParaRPr lang="en-GB" sz="2400" dirty="0" smtClean="0"/>
          </a:p>
          <a:p>
            <a:pPr algn="just"/>
            <a:r>
              <a:rPr lang="en-GB" sz="2400" dirty="0"/>
              <a:t>	</a:t>
            </a:r>
            <a:r>
              <a:rPr lang="en-GB" sz="2400" dirty="0" smtClean="0"/>
              <a:t>It </a:t>
            </a:r>
            <a:r>
              <a:rPr lang="en-GB" sz="2400" dirty="0"/>
              <a:t>can be observed from the experiment that all the classification models that are considered perform very well. However LGBM leads by giving an accuracy of around 97% with minimum computational time.</a:t>
            </a:r>
            <a:endParaRPr lang="en-IN" sz="2400" dirty="0"/>
          </a:p>
          <a:p>
            <a:pPr algn="just"/>
            <a:r>
              <a:rPr lang="en-GB" sz="2400" dirty="0" smtClean="0"/>
              <a:t>	The </a:t>
            </a:r>
            <a:r>
              <a:rPr lang="en-GB" sz="2400" dirty="0"/>
              <a:t>experiment also helps to emphasize the fact that a good classification result can be obtained without using any complex models such as neural networks. </a:t>
            </a:r>
            <a:endParaRPr lang="en-IN" sz="2400" dirty="0"/>
          </a:p>
        </p:txBody>
      </p:sp>
      <p:sp>
        <p:nvSpPr>
          <p:cNvPr id="6" name="Slide Number Placeholder 5"/>
          <p:cNvSpPr>
            <a:spLocks noGrp="1"/>
          </p:cNvSpPr>
          <p:nvPr>
            <p:ph type="sldNum" sz="quarter" idx="12"/>
          </p:nvPr>
        </p:nvSpPr>
        <p:spPr/>
        <p:txBody>
          <a:bodyPr/>
          <a:lstStyle/>
          <a:p>
            <a:fld id="{05DD08D8-B32A-4000-A19F-399103995130}" type="slidenum">
              <a:rPr lang="en-IN" smtClean="0"/>
              <a:t>14</a:t>
            </a:fld>
            <a:endParaRPr lang="en-IN"/>
          </a:p>
        </p:txBody>
      </p:sp>
    </p:spTree>
    <p:extLst>
      <p:ext uri="{BB962C8B-B14F-4D97-AF65-F5344CB8AC3E}">
        <p14:creationId xmlns:p14="http://schemas.microsoft.com/office/powerpoint/2010/main" val="2302876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2132856"/>
            <a:ext cx="3600400" cy="369332"/>
          </a:xfrm>
          <a:prstGeom prst="rect">
            <a:avLst/>
          </a:prstGeom>
          <a:noFill/>
        </p:spPr>
        <p:txBody>
          <a:bodyPr wrap="square" rtlCol="0">
            <a:spAutoFit/>
          </a:bodyPr>
          <a:lstStyle/>
          <a:p>
            <a:endParaRPr lang="en-IN" dirty="0"/>
          </a:p>
        </p:txBody>
      </p:sp>
      <p:sp>
        <p:nvSpPr>
          <p:cNvPr id="5" name="TextBox 4"/>
          <p:cNvSpPr txBox="1"/>
          <p:nvPr/>
        </p:nvSpPr>
        <p:spPr>
          <a:xfrm>
            <a:off x="467544" y="620688"/>
            <a:ext cx="7848872" cy="1003031"/>
          </a:xfrm>
          <a:prstGeom prst="rect">
            <a:avLst/>
          </a:prstGeom>
          <a:noFill/>
        </p:spPr>
        <p:txBody>
          <a:bodyPr wrap="square" rtlCol="0">
            <a:spAutoFit/>
          </a:bodyPr>
          <a:lstStyle/>
          <a:p>
            <a:pPr algn="ctr">
              <a:lnSpc>
                <a:spcPct val="150000"/>
              </a:lnSpc>
            </a:pPr>
            <a:r>
              <a:rPr lang="en-GB" sz="4400" b="1" dirty="0" smtClean="0"/>
              <a:t>Future </a:t>
            </a:r>
            <a:r>
              <a:rPr lang="en-GB" sz="4400" b="1" dirty="0"/>
              <a:t>work</a:t>
            </a:r>
          </a:p>
        </p:txBody>
      </p:sp>
      <p:sp>
        <p:nvSpPr>
          <p:cNvPr id="2" name="TextBox 1"/>
          <p:cNvSpPr txBox="1"/>
          <p:nvPr/>
        </p:nvSpPr>
        <p:spPr>
          <a:xfrm>
            <a:off x="755576" y="1844824"/>
            <a:ext cx="7848871" cy="2308324"/>
          </a:xfrm>
          <a:prstGeom prst="rect">
            <a:avLst/>
          </a:prstGeom>
          <a:noFill/>
        </p:spPr>
        <p:txBody>
          <a:bodyPr wrap="square" rtlCol="0">
            <a:spAutoFit/>
          </a:bodyPr>
          <a:lstStyle/>
          <a:p>
            <a:pPr algn="just"/>
            <a:r>
              <a:rPr lang="en-GB" sz="2400" dirty="0" smtClean="0"/>
              <a:t>More importance </a:t>
            </a:r>
            <a:r>
              <a:rPr lang="en-GB" sz="2400" dirty="0"/>
              <a:t>is given towards the improvement of classification performance and to try and consider some of the fundamental sections of agriculture that are neglected in existing methodologies in the analysis to identify their contribution for a good yield of crop with the help of machine learning models.</a:t>
            </a:r>
            <a:endParaRPr lang="en-IN" sz="2400" dirty="0"/>
          </a:p>
        </p:txBody>
      </p:sp>
      <p:sp>
        <p:nvSpPr>
          <p:cNvPr id="6" name="Slide Number Placeholder 5"/>
          <p:cNvSpPr>
            <a:spLocks noGrp="1"/>
          </p:cNvSpPr>
          <p:nvPr>
            <p:ph type="sldNum" sz="quarter" idx="12"/>
          </p:nvPr>
        </p:nvSpPr>
        <p:spPr/>
        <p:txBody>
          <a:bodyPr/>
          <a:lstStyle/>
          <a:p>
            <a:fld id="{05DD08D8-B32A-4000-A19F-399103995130}" type="slidenum">
              <a:rPr lang="en-IN" smtClean="0"/>
              <a:t>15</a:t>
            </a:fld>
            <a:endParaRPr lang="en-IN"/>
          </a:p>
        </p:txBody>
      </p:sp>
    </p:spTree>
    <p:extLst>
      <p:ext uri="{BB962C8B-B14F-4D97-AF65-F5344CB8AC3E}">
        <p14:creationId xmlns:p14="http://schemas.microsoft.com/office/powerpoint/2010/main" val="2763024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E44403-9994-4600-B7ED-56E97463C8DF}"/>
              </a:ext>
            </a:extLst>
          </p:cNvPr>
          <p:cNvSpPr>
            <a:spLocks noGrp="1"/>
          </p:cNvSpPr>
          <p:nvPr>
            <p:ph idx="1"/>
          </p:nvPr>
        </p:nvSpPr>
        <p:spPr>
          <a:xfrm>
            <a:off x="395536" y="2708920"/>
            <a:ext cx="8229600" cy="4525963"/>
          </a:xfrm>
        </p:spPr>
        <p:txBody>
          <a:bodyPr/>
          <a:lstStyle/>
          <a:p>
            <a:pPr marL="0" indent="0" algn="ctr">
              <a:buNone/>
            </a:pP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a:p>
            <a:endParaRPr lang="en-US" dirty="0"/>
          </a:p>
        </p:txBody>
      </p:sp>
      <p:sp>
        <p:nvSpPr>
          <p:cNvPr id="4" name="Slide Number Placeholder 3"/>
          <p:cNvSpPr>
            <a:spLocks noGrp="1"/>
          </p:cNvSpPr>
          <p:nvPr>
            <p:ph type="sldNum" sz="quarter" idx="12"/>
          </p:nvPr>
        </p:nvSpPr>
        <p:spPr/>
        <p:txBody>
          <a:bodyPr/>
          <a:lstStyle/>
          <a:p>
            <a:fld id="{05DD08D8-B32A-4000-A19F-399103995130}" type="slidenum">
              <a:rPr lang="en-IN" smtClean="0"/>
              <a:t>16</a:t>
            </a:fld>
            <a:endParaRPr lang="en-IN"/>
          </a:p>
        </p:txBody>
      </p:sp>
    </p:spTree>
    <p:extLst>
      <p:ext uri="{BB962C8B-B14F-4D97-AF65-F5344CB8AC3E}">
        <p14:creationId xmlns:p14="http://schemas.microsoft.com/office/powerpoint/2010/main" val="3701564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5DD08D8-B32A-4000-A19F-399103995130}" type="slidenum">
              <a:rPr lang="en-IN" smtClean="0"/>
              <a:t>17</a:t>
            </a:fld>
            <a:endParaRPr lang="en-IN"/>
          </a:p>
        </p:txBody>
      </p:sp>
    </p:spTree>
    <p:extLst>
      <p:ext uri="{BB962C8B-B14F-4D97-AF65-F5344CB8AC3E}">
        <p14:creationId xmlns:p14="http://schemas.microsoft.com/office/powerpoint/2010/main" val="1638059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lstStyle/>
          <a:p>
            <a:r>
              <a:rPr lang="en-US" b="1" dirty="0"/>
              <a:t>Contents</a:t>
            </a:r>
          </a:p>
        </p:txBody>
      </p:sp>
      <p:graphicFrame>
        <p:nvGraphicFramePr>
          <p:cNvPr id="4" name="Diagram 3">
            <a:extLst>
              <a:ext uri="{FF2B5EF4-FFF2-40B4-BE49-F238E27FC236}">
                <a16:creationId xmlns:a16="http://schemas.microsoft.com/office/drawing/2014/main" xmlns="" id="{8DEDD6B9-609D-4EA5-B259-69D7C4F0459E}"/>
              </a:ext>
            </a:extLst>
          </p:cNvPr>
          <p:cNvGraphicFramePr/>
          <p:nvPr>
            <p:extLst>
              <p:ext uri="{D42A27DB-BD31-4B8C-83A1-F6EECF244321}">
                <p14:modId xmlns:p14="http://schemas.microsoft.com/office/powerpoint/2010/main" val="1515737830"/>
              </p:ext>
            </p:extLst>
          </p:nvPr>
        </p:nvGraphicFramePr>
        <p:xfrm>
          <a:off x="1187624" y="1700808"/>
          <a:ext cx="6732240" cy="3884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05DD08D8-B32A-4000-A19F-399103995130}" type="slidenum">
              <a:rPr lang="en-IN" smtClean="0"/>
              <a:t>2</a:t>
            </a:fld>
            <a:endParaRPr lang="en-IN"/>
          </a:p>
        </p:txBody>
      </p:sp>
    </p:spTree>
    <p:extLst>
      <p:ext uri="{BB962C8B-B14F-4D97-AF65-F5344CB8AC3E}">
        <p14:creationId xmlns:p14="http://schemas.microsoft.com/office/powerpoint/2010/main" val="372310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D2129900-C6EA-4495-9B43-5B63E439C504}"/>
                                            </p:graphicEl>
                                          </p:spTgt>
                                        </p:tgtEl>
                                        <p:attrNameLst>
                                          <p:attrName>style.visibility</p:attrName>
                                        </p:attrNameLst>
                                      </p:cBhvr>
                                      <p:to>
                                        <p:strVal val="visible"/>
                                      </p:to>
                                    </p:set>
                                    <p:animEffect transition="in" filter="fade">
                                      <p:cBhvr>
                                        <p:cTn id="7" dur="500"/>
                                        <p:tgtEl>
                                          <p:spTgt spid="4">
                                            <p:graphicEl>
                                              <a:dgm id="{D2129900-C6EA-4495-9B43-5B63E439C50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A0EF0670-5F73-4804-A29E-F5431F2F0730}"/>
                                            </p:graphicEl>
                                          </p:spTgt>
                                        </p:tgtEl>
                                        <p:attrNameLst>
                                          <p:attrName>style.visibility</p:attrName>
                                        </p:attrNameLst>
                                      </p:cBhvr>
                                      <p:to>
                                        <p:strVal val="visible"/>
                                      </p:to>
                                    </p:set>
                                    <p:animEffect transition="in" filter="fade">
                                      <p:cBhvr>
                                        <p:cTn id="10" dur="500"/>
                                        <p:tgtEl>
                                          <p:spTgt spid="4">
                                            <p:graphicEl>
                                              <a:dgm id="{A0EF0670-5F73-4804-A29E-F5431F2F0730}"/>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C2898572-2835-4E63-8868-A73E4A70A958}"/>
                                            </p:graphicEl>
                                          </p:spTgt>
                                        </p:tgtEl>
                                        <p:attrNameLst>
                                          <p:attrName>style.visibility</p:attrName>
                                        </p:attrNameLst>
                                      </p:cBhvr>
                                      <p:to>
                                        <p:strVal val="visible"/>
                                      </p:to>
                                    </p:set>
                                    <p:animEffect transition="in" filter="fade">
                                      <p:cBhvr>
                                        <p:cTn id="13" dur="500"/>
                                        <p:tgtEl>
                                          <p:spTgt spid="4">
                                            <p:graphicEl>
                                              <a:dgm id="{C2898572-2835-4E63-8868-A73E4A70A95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78443E66-E6B2-4B24-9A6F-B54A44582A2E}"/>
                                            </p:graphicEl>
                                          </p:spTgt>
                                        </p:tgtEl>
                                        <p:attrNameLst>
                                          <p:attrName>style.visibility</p:attrName>
                                        </p:attrNameLst>
                                      </p:cBhvr>
                                      <p:to>
                                        <p:strVal val="visible"/>
                                      </p:to>
                                    </p:set>
                                    <p:animEffect transition="in" filter="fade">
                                      <p:cBhvr>
                                        <p:cTn id="18" dur="500"/>
                                        <p:tgtEl>
                                          <p:spTgt spid="4">
                                            <p:graphicEl>
                                              <a:dgm id="{78443E66-E6B2-4B24-9A6F-B54A44582A2E}"/>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BA5274CA-C099-44F8-AC97-C0E9FA8DAC53}"/>
                                            </p:graphicEl>
                                          </p:spTgt>
                                        </p:tgtEl>
                                        <p:attrNameLst>
                                          <p:attrName>style.visibility</p:attrName>
                                        </p:attrNameLst>
                                      </p:cBhvr>
                                      <p:to>
                                        <p:strVal val="visible"/>
                                      </p:to>
                                    </p:set>
                                    <p:animEffect transition="in" filter="fade">
                                      <p:cBhvr>
                                        <p:cTn id="21" dur="500"/>
                                        <p:tgtEl>
                                          <p:spTgt spid="4">
                                            <p:graphicEl>
                                              <a:dgm id="{BA5274CA-C099-44F8-AC97-C0E9FA8DAC53}"/>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244A62D5-13F7-44EA-B202-50A5CE84E11F}"/>
                                            </p:graphicEl>
                                          </p:spTgt>
                                        </p:tgtEl>
                                        <p:attrNameLst>
                                          <p:attrName>style.visibility</p:attrName>
                                        </p:attrNameLst>
                                      </p:cBhvr>
                                      <p:to>
                                        <p:strVal val="visible"/>
                                      </p:to>
                                    </p:set>
                                    <p:animEffect transition="in" filter="fade">
                                      <p:cBhvr>
                                        <p:cTn id="26" dur="500"/>
                                        <p:tgtEl>
                                          <p:spTgt spid="4">
                                            <p:graphicEl>
                                              <a:dgm id="{244A62D5-13F7-44EA-B202-50A5CE84E11F}"/>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graphicEl>
                                              <a:dgm id="{F1909073-BB59-45B0-8ADC-97D9A8929914}"/>
                                            </p:graphicEl>
                                          </p:spTgt>
                                        </p:tgtEl>
                                        <p:attrNameLst>
                                          <p:attrName>style.visibility</p:attrName>
                                        </p:attrNameLst>
                                      </p:cBhvr>
                                      <p:to>
                                        <p:strVal val="visible"/>
                                      </p:to>
                                    </p:set>
                                    <p:animEffect transition="in" filter="fade">
                                      <p:cBhvr>
                                        <p:cTn id="29" dur="500"/>
                                        <p:tgtEl>
                                          <p:spTgt spid="4">
                                            <p:graphicEl>
                                              <a:dgm id="{F1909073-BB59-45B0-8ADC-97D9A8929914}"/>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graphicEl>
                                              <a:dgm id="{54BC2F8F-8DD2-4A10-9B41-02D947F11872}"/>
                                            </p:graphicEl>
                                          </p:spTgt>
                                        </p:tgtEl>
                                        <p:attrNameLst>
                                          <p:attrName>style.visibility</p:attrName>
                                        </p:attrNameLst>
                                      </p:cBhvr>
                                      <p:to>
                                        <p:strVal val="visible"/>
                                      </p:to>
                                    </p:set>
                                    <p:animEffect transition="in" filter="fade">
                                      <p:cBhvr>
                                        <p:cTn id="34" dur="500"/>
                                        <p:tgtEl>
                                          <p:spTgt spid="4">
                                            <p:graphicEl>
                                              <a:dgm id="{54BC2F8F-8DD2-4A10-9B41-02D947F11872}"/>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graphicEl>
                                              <a:dgm id="{8C796349-4B81-4C32-BA4E-420027B22D4A}"/>
                                            </p:graphicEl>
                                          </p:spTgt>
                                        </p:tgtEl>
                                        <p:attrNameLst>
                                          <p:attrName>style.visibility</p:attrName>
                                        </p:attrNameLst>
                                      </p:cBhvr>
                                      <p:to>
                                        <p:strVal val="visible"/>
                                      </p:to>
                                    </p:set>
                                    <p:animEffect transition="in" filter="fade">
                                      <p:cBhvr>
                                        <p:cTn id="37" dur="500"/>
                                        <p:tgtEl>
                                          <p:spTgt spid="4">
                                            <p:graphicEl>
                                              <a:dgm id="{8C796349-4B81-4C32-BA4E-420027B22D4A}"/>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E867F747-FE5A-4C6C-B64B-F66F3952C0C9}"/>
                                            </p:graphicEl>
                                          </p:spTgt>
                                        </p:tgtEl>
                                        <p:attrNameLst>
                                          <p:attrName>style.visibility</p:attrName>
                                        </p:attrNameLst>
                                      </p:cBhvr>
                                      <p:to>
                                        <p:strVal val="visible"/>
                                      </p:to>
                                    </p:set>
                                    <p:animEffect transition="in" filter="fade">
                                      <p:cBhvr>
                                        <p:cTn id="42" dur="500"/>
                                        <p:tgtEl>
                                          <p:spTgt spid="4">
                                            <p:graphicEl>
                                              <a:dgm id="{E867F747-FE5A-4C6C-B64B-F66F3952C0C9}"/>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A0DEC8B2-EAD7-4F38-8EA8-85EEEEBC4EAA}"/>
                                            </p:graphicEl>
                                          </p:spTgt>
                                        </p:tgtEl>
                                        <p:attrNameLst>
                                          <p:attrName>style.visibility</p:attrName>
                                        </p:attrNameLst>
                                      </p:cBhvr>
                                      <p:to>
                                        <p:strVal val="visible"/>
                                      </p:to>
                                    </p:set>
                                    <p:animEffect transition="in" filter="fade">
                                      <p:cBhvr>
                                        <p:cTn id="45" dur="500"/>
                                        <p:tgtEl>
                                          <p:spTgt spid="4">
                                            <p:graphicEl>
                                              <a:dgm id="{A0DEC8B2-EAD7-4F38-8EA8-85EEEEBC4EAA}"/>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graphicEl>
                                              <a:dgm id="{F5395E7F-D8E0-4BCD-BB5C-92FA85C546BC}"/>
                                            </p:graphicEl>
                                          </p:spTgt>
                                        </p:tgtEl>
                                        <p:attrNameLst>
                                          <p:attrName>style.visibility</p:attrName>
                                        </p:attrNameLst>
                                      </p:cBhvr>
                                      <p:to>
                                        <p:strVal val="visible"/>
                                      </p:to>
                                    </p:set>
                                    <p:animEffect transition="in" filter="fade">
                                      <p:cBhvr>
                                        <p:cTn id="50" dur="500"/>
                                        <p:tgtEl>
                                          <p:spTgt spid="4">
                                            <p:graphicEl>
                                              <a:dgm id="{F5395E7F-D8E0-4BCD-BB5C-92FA85C546BC}"/>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graphicEl>
                                              <a:dgm id="{BB5D9578-BE4B-4136-9537-9000EB3D4998}"/>
                                            </p:graphicEl>
                                          </p:spTgt>
                                        </p:tgtEl>
                                        <p:attrNameLst>
                                          <p:attrName>style.visibility</p:attrName>
                                        </p:attrNameLst>
                                      </p:cBhvr>
                                      <p:to>
                                        <p:strVal val="visible"/>
                                      </p:to>
                                    </p:set>
                                    <p:animEffect transition="in" filter="fade">
                                      <p:cBhvr>
                                        <p:cTn id="53" dur="500"/>
                                        <p:tgtEl>
                                          <p:spTgt spid="4">
                                            <p:graphicEl>
                                              <a:dgm id="{BB5D9578-BE4B-4136-9537-9000EB3D4998}"/>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graphicEl>
                                              <a:dgm id="{8B26215E-5D69-4BC8-9E4E-CE87B5B90F68}"/>
                                            </p:graphicEl>
                                          </p:spTgt>
                                        </p:tgtEl>
                                        <p:attrNameLst>
                                          <p:attrName>style.visibility</p:attrName>
                                        </p:attrNameLst>
                                      </p:cBhvr>
                                      <p:to>
                                        <p:strVal val="visible"/>
                                      </p:to>
                                    </p:set>
                                    <p:animEffect transition="in" filter="fade">
                                      <p:cBhvr>
                                        <p:cTn id="58" dur="500"/>
                                        <p:tgtEl>
                                          <p:spTgt spid="4">
                                            <p:graphicEl>
                                              <a:dgm id="{8B26215E-5D69-4BC8-9E4E-CE87B5B90F68}"/>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
                                            <p:graphicEl>
                                              <a:dgm id="{391A2834-9ADE-4089-905B-784E4C9B0220}"/>
                                            </p:graphicEl>
                                          </p:spTgt>
                                        </p:tgtEl>
                                        <p:attrNameLst>
                                          <p:attrName>style.visibility</p:attrName>
                                        </p:attrNameLst>
                                      </p:cBhvr>
                                      <p:to>
                                        <p:strVal val="visible"/>
                                      </p:to>
                                    </p:set>
                                    <p:animEffect transition="in" filter="fade">
                                      <p:cBhvr>
                                        <p:cTn id="61" dur="500"/>
                                        <p:tgtEl>
                                          <p:spTgt spid="4">
                                            <p:graphicEl>
                                              <a:dgm id="{391A2834-9ADE-4089-905B-784E4C9B022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229600" cy="1143000"/>
          </a:xfrm>
        </p:spPr>
        <p:txBody>
          <a:bodyPr/>
          <a:lstStyle/>
          <a:p>
            <a:pPr lvl="0"/>
            <a:r>
              <a:rPr lang="en-US" b="1" dirty="0" smtClean="0">
                <a:latin typeface="+mn-lt"/>
                <a:cs typeface="Arial" panose="020B0604020202020204" pitchFamily="34" charset="0"/>
              </a:rPr>
              <a:t>Introduction</a:t>
            </a:r>
            <a:endParaRPr lang="en-US" b="1" dirty="0">
              <a:latin typeface="+mn-lt"/>
              <a:cs typeface="Arial" panose="020B0604020202020204" pitchFamily="34" charset="0"/>
            </a:endParaRPr>
          </a:p>
        </p:txBody>
      </p:sp>
      <p:sp>
        <p:nvSpPr>
          <p:cNvPr id="4" name="TextBox 3"/>
          <p:cNvSpPr txBox="1"/>
          <p:nvPr/>
        </p:nvSpPr>
        <p:spPr>
          <a:xfrm>
            <a:off x="859295" y="1916832"/>
            <a:ext cx="7416824" cy="3416320"/>
          </a:xfrm>
          <a:prstGeom prst="rect">
            <a:avLst/>
          </a:prstGeom>
          <a:noFill/>
          <a:ln>
            <a:noFill/>
          </a:ln>
        </p:spPr>
        <p:txBody>
          <a:bodyPr wrap="square" rtlCol="0">
            <a:spAutoFit/>
          </a:bodyPr>
          <a:lstStyle/>
          <a:p>
            <a:endParaRPr lang="en-IN" sz="2800" dirty="0"/>
          </a:p>
          <a:p>
            <a:r>
              <a:rPr lang="en-GB" sz="2400" dirty="0"/>
              <a:t> Agriculture is the science and art of cultivating plants and livestock </a:t>
            </a:r>
            <a:r>
              <a:rPr lang="en-GB" sz="2400" dirty="0" smtClean="0"/>
              <a:t>.</a:t>
            </a:r>
          </a:p>
          <a:p>
            <a:pPr algn="just"/>
            <a:endParaRPr lang="en-GB" sz="2400" b="1" dirty="0"/>
          </a:p>
          <a:p>
            <a:pPr algn="just"/>
            <a:r>
              <a:rPr lang="en-GB" sz="2400" b="1" dirty="0" smtClean="0"/>
              <a:t>	</a:t>
            </a:r>
            <a:r>
              <a:rPr lang="en-GB" sz="2400" dirty="0" smtClean="0"/>
              <a:t>Modern </a:t>
            </a:r>
            <a:r>
              <a:rPr lang="en-GB" sz="2400" dirty="0"/>
              <a:t>agronomy, </a:t>
            </a:r>
            <a:r>
              <a:rPr lang="en-GB" sz="2400" dirty="0" smtClean="0"/>
              <a:t>agrochemicals </a:t>
            </a:r>
            <a:r>
              <a:rPr lang="en-GB" sz="2400" dirty="0"/>
              <a:t>such as pesticides and fertilizers, and technological developments have sharply increased yields, while causing widespread ecological and environmental damage. </a:t>
            </a:r>
            <a:endParaRPr lang="en-GB" sz="2400" b="1" dirty="0"/>
          </a:p>
          <a:p>
            <a:endParaRPr lang="en-GB" sz="2000" b="1" dirty="0" smtClean="0"/>
          </a:p>
        </p:txBody>
      </p:sp>
      <p:sp>
        <p:nvSpPr>
          <p:cNvPr id="5" name="Slide Number Placeholder 4"/>
          <p:cNvSpPr>
            <a:spLocks noGrp="1"/>
          </p:cNvSpPr>
          <p:nvPr>
            <p:ph type="sldNum" sz="quarter" idx="12"/>
          </p:nvPr>
        </p:nvSpPr>
        <p:spPr/>
        <p:txBody>
          <a:bodyPr/>
          <a:lstStyle/>
          <a:p>
            <a:fld id="{05DD08D8-B32A-4000-A19F-399103995130}" type="slidenum">
              <a:rPr lang="en-IN" smtClean="0"/>
              <a:t>3</a:t>
            </a:fld>
            <a:endParaRPr lang="en-IN"/>
          </a:p>
        </p:txBody>
      </p:sp>
    </p:spTree>
    <p:extLst>
      <p:ext uri="{BB962C8B-B14F-4D97-AF65-F5344CB8AC3E}">
        <p14:creationId xmlns:p14="http://schemas.microsoft.com/office/powerpoint/2010/main" val="3402496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38585" y="764704"/>
            <a:ext cx="8229600" cy="1143000"/>
          </a:xfrm>
        </p:spPr>
        <p:txBody>
          <a:bodyPr>
            <a:noAutofit/>
          </a:bodyPr>
          <a:lstStyle/>
          <a:p>
            <a:r>
              <a:rPr lang="en-IN" sz="2800" dirty="0"/>
              <a:t/>
            </a:r>
            <a:br>
              <a:rPr lang="en-IN" sz="2800" dirty="0"/>
            </a:br>
            <a:r>
              <a:rPr lang="en-GB" sz="2800" dirty="0"/>
              <a:t> properties </a:t>
            </a:r>
            <a:r>
              <a:rPr lang="en-GB" sz="2800" dirty="0" smtClean="0"/>
              <a:t>that contribute </a:t>
            </a:r>
            <a:r>
              <a:rPr lang="en-GB" sz="2800" dirty="0"/>
              <a:t>to soil fertility in most situations </a:t>
            </a:r>
            <a:endParaRPr lang="en-US" sz="2800" b="1" dirty="0">
              <a:latin typeface="Arial" panose="020B0604020202020204" pitchFamily="34" charset="0"/>
              <a:cs typeface="Arial" panose="020B0604020202020204" pitchFamily="34" charset="0"/>
            </a:endParaRPr>
          </a:p>
        </p:txBody>
      </p:sp>
      <p:sp>
        <p:nvSpPr>
          <p:cNvPr id="7" name="TextBox 6"/>
          <p:cNvSpPr txBox="1"/>
          <p:nvPr/>
        </p:nvSpPr>
        <p:spPr>
          <a:xfrm>
            <a:off x="611560" y="2492896"/>
            <a:ext cx="7848872" cy="3785652"/>
          </a:xfrm>
          <a:prstGeom prst="rect">
            <a:avLst/>
          </a:prstGeom>
          <a:noFill/>
        </p:spPr>
        <p:txBody>
          <a:bodyPr wrap="square" rtlCol="0">
            <a:spAutoFit/>
          </a:bodyPr>
          <a:lstStyle/>
          <a:p>
            <a:pPr marL="342900" indent="-342900" algn="just">
              <a:buFont typeface="Arial" pitchFamily="34" charset="0"/>
              <a:buChar char="•"/>
            </a:pPr>
            <a:r>
              <a:rPr lang="en-GB" sz="2400" dirty="0" smtClean="0"/>
              <a:t>Sufficient </a:t>
            </a:r>
            <a:r>
              <a:rPr lang="en-GB" sz="2400" dirty="0"/>
              <a:t>soil depth for adequate root growth and water retention. </a:t>
            </a:r>
          </a:p>
          <a:p>
            <a:pPr marL="285750" indent="-285750" algn="just">
              <a:buFont typeface="Arial" pitchFamily="34" charset="0"/>
              <a:buChar char="•"/>
            </a:pPr>
            <a:r>
              <a:rPr lang="en-GB" sz="2400" dirty="0" smtClean="0"/>
              <a:t>Good </a:t>
            </a:r>
            <a:r>
              <a:rPr lang="en-GB" sz="2400" dirty="0"/>
              <a:t>internal drainage, allowing sufficient aeration for optimal root </a:t>
            </a:r>
            <a:r>
              <a:rPr lang="en-GB" sz="2400" dirty="0" smtClean="0"/>
              <a:t>growth</a:t>
            </a:r>
          </a:p>
          <a:p>
            <a:pPr marL="285750" indent="-285750" algn="just">
              <a:buFont typeface="Arial" pitchFamily="34" charset="0"/>
              <a:buChar char="•"/>
            </a:pPr>
            <a:r>
              <a:rPr lang="en-GB" sz="2400" dirty="0" smtClean="0"/>
              <a:t>Topsoil </a:t>
            </a:r>
            <a:r>
              <a:rPr lang="en-GB" sz="2400" dirty="0"/>
              <a:t>is with sufficient soil organic </a:t>
            </a:r>
            <a:r>
              <a:rPr lang="en-GB" sz="2400" dirty="0" smtClean="0"/>
              <a:t>matter</a:t>
            </a:r>
          </a:p>
          <a:p>
            <a:pPr marL="285750" indent="-285750" algn="just">
              <a:buFont typeface="Arial" pitchFamily="34" charset="0"/>
              <a:buChar char="•"/>
            </a:pPr>
            <a:r>
              <a:rPr lang="en-GB" sz="2400" dirty="0" smtClean="0"/>
              <a:t>Soil </a:t>
            </a:r>
            <a:r>
              <a:rPr lang="en-GB" sz="2400" dirty="0"/>
              <a:t>pH in the range 5.5 to 7.0 </a:t>
            </a:r>
            <a:endParaRPr lang="en-GB" sz="2400" dirty="0" smtClean="0"/>
          </a:p>
          <a:p>
            <a:pPr marL="285750" indent="-285750" algn="just">
              <a:buFont typeface="Arial" pitchFamily="34" charset="0"/>
              <a:buChar char="•"/>
            </a:pPr>
            <a:r>
              <a:rPr lang="en-GB" sz="2400" dirty="0" smtClean="0"/>
              <a:t>Adequate </a:t>
            </a:r>
            <a:r>
              <a:rPr lang="en-GB" sz="2400" dirty="0"/>
              <a:t>concentrations of essential plant nutrients in plant-available </a:t>
            </a:r>
            <a:r>
              <a:rPr lang="en-GB" sz="2400" dirty="0" smtClean="0"/>
              <a:t>forms.</a:t>
            </a:r>
          </a:p>
          <a:p>
            <a:pPr marL="285750" indent="-285750" algn="just">
              <a:buFont typeface="Arial" pitchFamily="34" charset="0"/>
              <a:buChar char="•"/>
            </a:pPr>
            <a:r>
              <a:rPr lang="en-GB" sz="2400" dirty="0" smtClean="0"/>
              <a:t>Presence </a:t>
            </a:r>
            <a:r>
              <a:rPr lang="en-GB" sz="2400" dirty="0"/>
              <a:t>of a range of microorganisms that support plant growth </a:t>
            </a:r>
          </a:p>
        </p:txBody>
      </p:sp>
      <p:sp>
        <p:nvSpPr>
          <p:cNvPr id="3" name="Slide Number Placeholder 2"/>
          <p:cNvSpPr>
            <a:spLocks noGrp="1"/>
          </p:cNvSpPr>
          <p:nvPr>
            <p:ph type="sldNum" sz="quarter" idx="12"/>
          </p:nvPr>
        </p:nvSpPr>
        <p:spPr/>
        <p:txBody>
          <a:bodyPr/>
          <a:lstStyle/>
          <a:p>
            <a:fld id="{05DD08D8-B32A-4000-A19F-399103995130}" type="slidenum">
              <a:rPr lang="en-IN" smtClean="0"/>
              <a:t>4</a:t>
            </a:fld>
            <a:endParaRPr lang="en-IN"/>
          </a:p>
        </p:txBody>
      </p:sp>
    </p:spTree>
    <p:extLst>
      <p:ext uri="{BB962C8B-B14F-4D97-AF65-F5344CB8AC3E}">
        <p14:creationId xmlns:p14="http://schemas.microsoft.com/office/powerpoint/2010/main" val="29927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Survey</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956973532"/>
              </p:ext>
            </p:extLst>
          </p:nvPr>
        </p:nvGraphicFramePr>
        <p:xfrm>
          <a:off x="107504" y="1224231"/>
          <a:ext cx="9036496" cy="5087383"/>
        </p:xfrm>
        <a:graphic>
          <a:graphicData uri="http://schemas.openxmlformats.org/drawingml/2006/table">
            <a:tbl>
              <a:tblPr firstRow="1" firstCol="1" bandRow="1">
                <a:tableStyleId>{5C22544A-7EE6-4342-B048-85BDC9FD1C3A}</a:tableStyleId>
              </a:tblPr>
              <a:tblGrid>
                <a:gridCol w="1728192"/>
                <a:gridCol w="1080120"/>
                <a:gridCol w="1368152"/>
                <a:gridCol w="2736304"/>
                <a:gridCol w="2123728"/>
              </a:tblGrid>
              <a:tr h="936811">
                <a:tc>
                  <a:txBody>
                    <a:bodyPr/>
                    <a:lstStyle/>
                    <a:p>
                      <a:pPr indent="68580" algn="ctr">
                        <a:lnSpc>
                          <a:spcPct val="115000"/>
                        </a:lnSpc>
                        <a:spcAft>
                          <a:spcPts val="0"/>
                        </a:spcAft>
                      </a:pPr>
                      <a:r>
                        <a:rPr lang="en-IN" sz="1100" dirty="0">
                          <a:effectLst/>
                        </a:rPr>
                        <a:t>Deep learning models for plant disease detection and diagnosis, Computers and Electronics in Agriculture</a:t>
                      </a:r>
                      <a:endParaRPr lang="en-IN" sz="1100" dirty="0">
                        <a:effectLst/>
                        <a:latin typeface="Calibri"/>
                        <a:ea typeface="Calibri"/>
                        <a:cs typeface="Arial"/>
                      </a:endParaRPr>
                    </a:p>
                  </a:txBody>
                  <a:tcPr marL="36592" marR="36592" marT="0" marB="0"/>
                </a:tc>
                <a:tc>
                  <a:txBody>
                    <a:bodyPr/>
                    <a:lstStyle/>
                    <a:p>
                      <a:pPr algn="ctr">
                        <a:lnSpc>
                          <a:spcPct val="115000"/>
                        </a:lnSpc>
                        <a:spcAft>
                          <a:spcPts val="0"/>
                        </a:spcAft>
                      </a:pPr>
                      <a:r>
                        <a:rPr lang="en-IN" sz="1100">
                          <a:effectLst/>
                        </a:rPr>
                        <a:t>Konstantinos P. Ferentinos</a:t>
                      </a:r>
                      <a:endParaRPr lang="en-IN" sz="1100">
                        <a:effectLst/>
                        <a:latin typeface="Calibri"/>
                        <a:ea typeface="Calibri"/>
                        <a:cs typeface="Arial"/>
                      </a:endParaRPr>
                    </a:p>
                  </a:txBody>
                  <a:tcPr marL="36592" marR="36592" marT="0" marB="0"/>
                </a:tc>
                <a:tc>
                  <a:txBody>
                    <a:bodyPr/>
                    <a:lstStyle/>
                    <a:p>
                      <a:pPr algn="ctr">
                        <a:lnSpc>
                          <a:spcPct val="115000"/>
                        </a:lnSpc>
                        <a:spcAft>
                          <a:spcPts val="0"/>
                        </a:spcAft>
                      </a:pPr>
                      <a:r>
                        <a:rPr lang="en-IN" sz="1100" dirty="0">
                          <a:effectLst/>
                        </a:rPr>
                        <a:t>Elsevier</a:t>
                      </a:r>
                      <a:endParaRPr lang="en-IN" sz="1100" dirty="0">
                        <a:effectLst/>
                        <a:latin typeface="Calibri"/>
                        <a:ea typeface="Calibri"/>
                        <a:cs typeface="Arial"/>
                      </a:endParaRPr>
                    </a:p>
                  </a:txBody>
                  <a:tcPr marL="36592" marR="36592" marT="0" marB="0" anchor="ctr"/>
                </a:tc>
                <a:tc>
                  <a:txBody>
                    <a:bodyPr/>
                    <a:lstStyle/>
                    <a:p>
                      <a:pPr marL="342900" lvl="0" indent="-342900" rtl="0">
                        <a:lnSpc>
                          <a:spcPct val="115000"/>
                        </a:lnSpc>
                        <a:spcAft>
                          <a:spcPts val="0"/>
                        </a:spcAft>
                        <a:buFont typeface="Symbol"/>
                        <a:buChar char=""/>
                      </a:pPr>
                      <a:r>
                        <a:rPr lang="en-IN" sz="1100" dirty="0">
                          <a:effectLst/>
                        </a:rPr>
                        <a:t>The aim is to identify the plant disease</a:t>
                      </a:r>
                    </a:p>
                    <a:p>
                      <a:pPr marL="342900" lvl="0" indent="-342900">
                        <a:lnSpc>
                          <a:spcPct val="115000"/>
                        </a:lnSpc>
                        <a:spcAft>
                          <a:spcPts val="0"/>
                        </a:spcAft>
                        <a:buFont typeface="Symbol"/>
                        <a:buChar char=""/>
                      </a:pPr>
                      <a:r>
                        <a:rPr lang="en-IN" sz="1100" dirty="0">
                          <a:effectLst/>
                        </a:rPr>
                        <a:t>The model used is </a:t>
                      </a:r>
                      <a:r>
                        <a:rPr lang="en-IN" sz="1100" dirty="0" err="1">
                          <a:effectLst/>
                        </a:rPr>
                        <a:t>Convlution</a:t>
                      </a:r>
                      <a:r>
                        <a:rPr lang="en-IN" sz="1100" dirty="0">
                          <a:effectLst/>
                        </a:rPr>
                        <a:t> networks.</a:t>
                      </a:r>
                    </a:p>
                    <a:p>
                      <a:pPr marL="342900" lvl="0" indent="-342900">
                        <a:lnSpc>
                          <a:spcPct val="115000"/>
                        </a:lnSpc>
                        <a:spcAft>
                          <a:spcPts val="0"/>
                        </a:spcAft>
                        <a:buFont typeface="Symbol"/>
                        <a:buChar char=""/>
                      </a:pPr>
                      <a:r>
                        <a:rPr lang="en-IN" sz="1100" dirty="0" smtClean="0">
                          <a:effectLst/>
                        </a:rPr>
                        <a:t> </a:t>
                      </a:r>
                      <a:r>
                        <a:rPr lang="en-IN" sz="1100" dirty="0">
                          <a:effectLst/>
                        </a:rPr>
                        <a:t>it is own dataset</a:t>
                      </a:r>
                    </a:p>
                    <a:p>
                      <a:pPr marL="342900" lvl="0" indent="-342900">
                        <a:lnSpc>
                          <a:spcPct val="115000"/>
                        </a:lnSpc>
                        <a:spcAft>
                          <a:spcPts val="0"/>
                        </a:spcAft>
                        <a:buFont typeface="Symbol"/>
                        <a:buChar char=""/>
                      </a:pPr>
                      <a:r>
                        <a:rPr lang="en-IN" sz="1100" dirty="0">
                          <a:effectLst/>
                        </a:rPr>
                        <a:t>The variations of CNN models are considered such as </a:t>
                      </a:r>
                      <a:r>
                        <a:rPr lang="en-IN" sz="1100" dirty="0" err="1">
                          <a:effectLst/>
                        </a:rPr>
                        <a:t>Alexnet</a:t>
                      </a:r>
                      <a:r>
                        <a:rPr lang="en-IN" sz="1100" dirty="0">
                          <a:effectLst/>
                        </a:rPr>
                        <a:t>, </a:t>
                      </a:r>
                      <a:r>
                        <a:rPr lang="en-IN" sz="1100" dirty="0" err="1">
                          <a:effectLst/>
                        </a:rPr>
                        <a:t>googlenet</a:t>
                      </a:r>
                      <a:r>
                        <a:rPr lang="en-IN" sz="1100" dirty="0">
                          <a:effectLst/>
                        </a:rPr>
                        <a:t> and VGG</a:t>
                      </a:r>
                      <a:endParaRPr lang="en-IN" sz="1100" dirty="0">
                        <a:effectLst/>
                        <a:latin typeface="Calibri"/>
                        <a:ea typeface="Calibri"/>
                        <a:cs typeface="Arial"/>
                      </a:endParaRPr>
                    </a:p>
                  </a:txBody>
                  <a:tcPr marL="36592" marR="36592" marT="0" marB="0"/>
                </a:tc>
                <a:tc>
                  <a:txBody>
                    <a:bodyPr/>
                    <a:lstStyle/>
                    <a:p>
                      <a:pPr>
                        <a:lnSpc>
                          <a:spcPct val="115000"/>
                        </a:lnSpc>
                        <a:spcAft>
                          <a:spcPts val="0"/>
                        </a:spcAft>
                      </a:pPr>
                      <a:r>
                        <a:rPr lang="en-IN" sz="1100">
                          <a:effectLst/>
                        </a:rPr>
                        <a:t>VGG convolutional neural network, achieved a</a:t>
                      </a:r>
                    </a:p>
                    <a:p>
                      <a:pPr>
                        <a:lnSpc>
                          <a:spcPct val="115000"/>
                        </a:lnSpc>
                        <a:spcAft>
                          <a:spcPts val="0"/>
                        </a:spcAft>
                      </a:pPr>
                      <a:r>
                        <a:rPr lang="en-IN" sz="1100">
                          <a:effectLst/>
                        </a:rPr>
                        <a:t>success rate of 99.53% thus it is most successful model.</a:t>
                      </a:r>
                      <a:endParaRPr lang="en-IN" sz="1100">
                        <a:effectLst/>
                        <a:latin typeface="Calibri"/>
                        <a:ea typeface="Calibri"/>
                        <a:cs typeface="Arial"/>
                      </a:endParaRPr>
                    </a:p>
                  </a:txBody>
                  <a:tcPr marL="36592" marR="36592" marT="0" marB="0"/>
                </a:tc>
              </a:tr>
              <a:tr h="736066">
                <a:tc>
                  <a:txBody>
                    <a:bodyPr/>
                    <a:lstStyle/>
                    <a:p>
                      <a:pPr indent="68580" algn="ctr">
                        <a:lnSpc>
                          <a:spcPct val="115000"/>
                        </a:lnSpc>
                        <a:spcAft>
                          <a:spcPts val="0"/>
                        </a:spcAft>
                      </a:pPr>
                      <a:r>
                        <a:rPr lang="en-IN" sz="1100" dirty="0">
                          <a:effectLst/>
                        </a:rPr>
                        <a:t>Plant disease identification from individual lesions and spots using deep learning</a:t>
                      </a:r>
                      <a:endParaRPr lang="en-IN" sz="1100" dirty="0">
                        <a:effectLst/>
                        <a:latin typeface="Calibri"/>
                        <a:ea typeface="Calibri"/>
                        <a:cs typeface="Arial"/>
                      </a:endParaRPr>
                    </a:p>
                  </a:txBody>
                  <a:tcPr marL="36592" marR="36592" marT="0" marB="0"/>
                </a:tc>
                <a:tc>
                  <a:txBody>
                    <a:bodyPr/>
                    <a:lstStyle/>
                    <a:p>
                      <a:pPr algn="ctr">
                        <a:lnSpc>
                          <a:spcPct val="115000"/>
                        </a:lnSpc>
                        <a:spcAft>
                          <a:spcPts val="0"/>
                        </a:spcAft>
                      </a:pPr>
                      <a:r>
                        <a:rPr lang="en-IN" sz="1100">
                          <a:effectLst/>
                        </a:rPr>
                        <a:t>Jayme Garcia Arnal Barbedo</a:t>
                      </a:r>
                      <a:endParaRPr lang="en-IN" sz="1100">
                        <a:effectLst/>
                        <a:latin typeface="Calibri"/>
                        <a:ea typeface="Calibri"/>
                        <a:cs typeface="Arial"/>
                      </a:endParaRPr>
                    </a:p>
                  </a:txBody>
                  <a:tcPr marL="36592" marR="36592" marT="0" marB="0"/>
                </a:tc>
                <a:tc>
                  <a:txBody>
                    <a:bodyPr/>
                    <a:lstStyle/>
                    <a:p>
                      <a:pPr algn="ctr">
                        <a:lnSpc>
                          <a:spcPct val="115000"/>
                        </a:lnSpc>
                        <a:spcAft>
                          <a:spcPts val="0"/>
                        </a:spcAft>
                      </a:pPr>
                      <a:r>
                        <a:rPr lang="en-IN" sz="1100" dirty="0">
                          <a:effectLst/>
                        </a:rPr>
                        <a:t>Elsevier</a:t>
                      </a:r>
                      <a:endParaRPr lang="en-IN" sz="1100" dirty="0">
                        <a:effectLst/>
                        <a:latin typeface="Calibri"/>
                        <a:ea typeface="Calibri"/>
                        <a:cs typeface="Arial"/>
                      </a:endParaRPr>
                    </a:p>
                  </a:txBody>
                  <a:tcPr marL="36592" marR="36592" marT="0" marB="0" anchor="ctr"/>
                </a:tc>
                <a:tc>
                  <a:txBody>
                    <a:bodyPr/>
                    <a:lstStyle/>
                    <a:p>
                      <a:pPr marL="342900" lvl="0" indent="-342900" rtl="0">
                        <a:lnSpc>
                          <a:spcPct val="115000"/>
                        </a:lnSpc>
                        <a:spcAft>
                          <a:spcPts val="0"/>
                        </a:spcAft>
                        <a:buFont typeface="Symbol"/>
                        <a:buChar char=""/>
                      </a:pPr>
                      <a:r>
                        <a:rPr lang="en-IN" sz="1100" dirty="0" smtClean="0">
                          <a:effectLst/>
                        </a:rPr>
                        <a:t>The </a:t>
                      </a:r>
                      <a:r>
                        <a:rPr lang="en-IN" sz="1100" dirty="0">
                          <a:effectLst/>
                        </a:rPr>
                        <a:t>model used is CNN</a:t>
                      </a:r>
                    </a:p>
                    <a:p>
                      <a:pPr marL="342900" lvl="0" indent="-342900">
                        <a:lnSpc>
                          <a:spcPct val="115000"/>
                        </a:lnSpc>
                        <a:spcAft>
                          <a:spcPts val="0"/>
                        </a:spcAft>
                        <a:buFont typeface="Symbol"/>
                        <a:buChar char=""/>
                      </a:pPr>
                      <a:r>
                        <a:rPr lang="en-IN" sz="1100" dirty="0">
                          <a:effectLst/>
                        </a:rPr>
                        <a:t>The feature being considered for classification is individual lesions and spots for the task, rather than considering the entire leaf.</a:t>
                      </a:r>
                    </a:p>
                    <a:p>
                      <a:pPr marL="342900" lvl="0" indent="-342900">
                        <a:lnSpc>
                          <a:spcPct val="115000"/>
                        </a:lnSpc>
                        <a:spcAft>
                          <a:spcPts val="0"/>
                        </a:spcAft>
                        <a:buFont typeface="Symbol"/>
                        <a:buChar char=""/>
                      </a:pPr>
                      <a:r>
                        <a:rPr lang="en-IN" sz="1100" dirty="0">
                          <a:effectLst/>
                        </a:rPr>
                        <a:t>The experiment is performed for 14 crops.</a:t>
                      </a:r>
                      <a:endParaRPr lang="en-IN" sz="1100" dirty="0">
                        <a:effectLst/>
                        <a:latin typeface="Calibri"/>
                        <a:ea typeface="Calibri"/>
                        <a:cs typeface="Arial"/>
                      </a:endParaRPr>
                    </a:p>
                  </a:txBody>
                  <a:tcPr marL="36592" marR="36592" marT="0" marB="0"/>
                </a:tc>
                <a:tc>
                  <a:txBody>
                    <a:bodyPr/>
                    <a:lstStyle/>
                    <a:p>
                      <a:pPr>
                        <a:lnSpc>
                          <a:spcPct val="115000"/>
                        </a:lnSpc>
                        <a:spcAft>
                          <a:spcPts val="0"/>
                        </a:spcAft>
                      </a:pPr>
                      <a:r>
                        <a:rPr lang="en-IN" sz="1100">
                          <a:effectLst/>
                        </a:rPr>
                        <a:t>The proposed method performed fairly well, where the accuracy for all the crops was above 75%. </a:t>
                      </a:r>
                      <a:endParaRPr lang="en-IN" sz="1100">
                        <a:effectLst/>
                        <a:latin typeface="Calibri"/>
                        <a:ea typeface="Calibri"/>
                        <a:cs typeface="Arial"/>
                      </a:endParaRPr>
                    </a:p>
                  </a:txBody>
                  <a:tcPr marL="36592" marR="36592" marT="0" marB="0"/>
                </a:tc>
              </a:tr>
              <a:tr h="1617235">
                <a:tc>
                  <a:txBody>
                    <a:bodyPr/>
                    <a:lstStyle/>
                    <a:p>
                      <a:pPr indent="68580" algn="ctr">
                        <a:lnSpc>
                          <a:spcPct val="115000"/>
                        </a:lnSpc>
                        <a:spcAft>
                          <a:spcPts val="0"/>
                        </a:spcAft>
                      </a:pPr>
                      <a:r>
                        <a:rPr lang="en-IN" sz="1100">
                          <a:effectLst/>
                        </a:rPr>
                        <a:t>Disease Detection and Classification in Agricultural Plants Using Convolutional Neural Networks — A Visual Understanding</a:t>
                      </a:r>
                      <a:endParaRPr lang="en-IN" sz="1100">
                        <a:effectLst/>
                        <a:latin typeface="Calibri"/>
                        <a:ea typeface="Calibri"/>
                        <a:cs typeface="Arial"/>
                      </a:endParaRPr>
                    </a:p>
                  </a:txBody>
                  <a:tcPr marL="36592" marR="36592" marT="0" marB="0"/>
                </a:tc>
                <a:tc>
                  <a:txBody>
                    <a:bodyPr/>
                    <a:lstStyle/>
                    <a:p>
                      <a:pPr algn="ctr">
                        <a:lnSpc>
                          <a:spcPct val="115000"/>
                        </a:lnSpc>
                        <a:spcAft>
                          <a:spcPts val="0"/>
                        </a:spcAft>
                      </a:pPr>
                      <a:r>
                        <a:rPr lang="en-IN" sz="1100">
                          <a:effectLst/>
                        </a:rPr>
                        <a:t>M. Francis and C. Deisy</a:t>
                      </a:r>
                      <a:endParaRPr lang="en-IN" sz="1100">
                        <a:effectLst/>
                        <a:latin typeface="Calibri"/>
                        <a:ea typeface="Calibri"/>
                        <a:cs typeface="Arial"/>
                      </a:endParaRPr>
                    </a:p>
                  </a:txBody>
                  <a:tcPr marL="36592" marR="36592" marT="0" marB="0"/>
                </a:tc>
                <a:tc>
                  <a:txBody>
                    <a:bodyPr/>
                    <a:lstStyle/>
                    <a:p>
                      <a:pPr algn="ctr">
                        <a:lnSpc>
                          <a:spcPct val="115000"/>
                        </a:lnSpc>
                        <a:spcAft>
                          <a:spcPts val="0"/>
                        </a:spcAft>
                      </a:pPr>
                      <a:r>
                        <a:rPr lang="en-IN" sz="1100">
                          <a:effectLst/>
                        </a:rPr>
                        <a:t>International Conference on Signal Processing and Integrated Networks (SPIN)</a:t>
                      </a:r>
                      <a:endParaRPr lang="en-IN" sz="1100">
                        <a:effectLst/>
                        <a:latin typeface="Calibri"/>
                        <a:ea typeface="Calibri"/>
                        <a:cs typeface="Arial"/>
                      </a:endParaRPr>
                    </a:p>
                  </a:txBody>
                  <a:tcPr marL="36592" marR="36592" marT="0" marB="0" anchor="ctr"/>
                </a:tc>
                <a:tc>
                  <a:txBody>
                    <a:bodyPr/>
                    <a:lstStyle/>
                    <a:p>
                      <a:pPr marL="342900" lvl="0" indent="-342900" rtl="0">
                        <a:lnSpc>
                          <a:spcPct val="115000"/>
                        </a:lnSpc>
                        <a:spcAft>
                          <a:spcPts val="0"/>
                        </a:spcAft>
                        <a:buFont typeface="Symbol"/>
                        <a:buChar char=""/>
                      </a:pPr>
                      <a:r>
                        <a:rPr lang="en-IN" sz="1100" dirty="0">
                          <a:effectLst/>
                        </a:rPr>
                        <a:t>The paper deals with the identification of agricultural plant disease.</a:t>
                      </a:r>
                    </a:p>
                    <a:p>
                      <a:pPr marL="342900" lvl="0" indent="-342900">
                        <a:lnSpc>
                          <a:spcPct val="115000"/>
                        </a:lnSpc>
                        <a:spcAft>
                          <a:spcPts val="0"/>
                        </a:spcAft>
                        <a:buFont typeface="Symbol"/>
                        <a:buChar char=""/>
                      </a:pPr>
                      <a:r>
                        <a:rPr lang="en-IN" sz="1100" dirty="0">
                          <a:effectLst/>
                        </a:rPr>
                        <a:t>The variations of CNN models are considered such as </a:t>
                      </a:r>
                      <a:r>
                        <a:rPr lang="en-IN" sz="1100" dirty="0" err="1">
                          <a:effectLst/>
                        </a:rPr>
                        <a:t>Alexnet</a:t>
                      </a:r>
                      <a:r>
                        <a:rPr lang="en-IN" sz="1100" dirty="0">
                          <a:effectLst/>
                        </a:rPr>
                        <a:t>, </a:t>
                      </a:r>
                      <a:r>
                        <a:rPr lang="en-IN" sz="1100" dirty="0" err="1">
                          <a:effectLst/>
                        </a:rPr>
                        <a:t>googlenet</a:t>
                      </a:r>
                      <a:r>
                        <a:rPr lang="en-IN" sz="1100" dirty="0">
                          <a:effectLst/>
                        </a:rPr>
                        <a:t> </a:t>
                      </a:r>
                      <a:r>
                        <a:rPr lang="en-IN" sz="1100" dirty="0" smtClean="0">
                          <a:effectLst/>
                        </a:rPr>
                        <a:t>then </a:t>
                      </a:r>
                      <a:r>
                        <a:rPr lang="en-IN" sz="1100" dirty="0">
                          <a:effectLst/>
                        </a:rPr>
                        <a:t>compared to the proposed CNN model.</a:t>
                      </a:r>
                    </a:p>
                    <a:p>
                      <a:pPr marL="342900" lvl="0" indent="-342900">
                        <a:lnSpc>
                          <a:spcPct val="115000"/>
                        </a:lnSpc>
                        <a:spcAft>
                          <a:spcPts val="0"/>
                        </a:spcAft>
                        <a:buFont typeface="Symbol"/>
                        <a:buChar char=""/>
                      </a:pPr>
                      <a:r>
                        <a:rPr lang="en-IN" sz="1100" dirty="0" smtClean="0">
                          <a:effectLst/>
                        </a:rPr>
                        <a:t>apple </a:t>
                      </a:r>
                      <a:r>
                        <a:rPr lang="en-IN" sz="1100" dirty="0">
                          <a:effectLst/>
                        </a:rPr>
                        <a:t>and tomato leaf image dataset</a:t>
                      </a:r>
                      <a:r>
                        <a:rPr lang="en-IN" sz="1100" dirty="0" smtClean="0">
                          <a:effectLst/>
                        </a:rPr>
                        <a:t>.</a:t>
                      </a:r>
                      <a:endParaRPr lang="en-IN" sz="1100" dirty="0">
                        <a:effectLst/>
                      </a:endParaRPr>
                    </a:p>
                  </a:txBody>
                  <a:tcPr marL="36592" marR="36592" marT="0" marB="0"/>
                </a:tc>
                <a:tc>
                  <a:txBody>
                    <a:bodyPr/>
                    <a:lstStyle/>
                    <a:p>
                      <a:pPr>
                        <a:lnSpc>
                          <a:spcPct val="115000"/>
                        </a:lnSpc>
                        <a:spcAft>
                          <a:spcPts val="0"/>
                        </a:spcAft>
                      </a:pPr>
                      <a:r>
                        <a:rPr lang="en-IN" sz="1100">
                          <a:effectLst/>
                        </a:rPr>
                        <a:t>The proposed model achieves the accuracy of about 87% </a:t>
                      </a:r>
                      <a:endParaRPr lang="en-IN" sz="1100">
                        <a:effectLst/>
                        <a:latin typeface="Calibri"/>
                        <a:ea typeface="Calibri"/>
                        <a:cs typeface="Arial"/>
                      </a:endParaRPr>
                    </a:p>
                  </a:txBody>
                  <a:tcPr marL="36592" marR="36592" marT="0" marB="0"/>
                </a:tc>
              </a:tr>
              <a:tr h="620486">
                <a:tc>
                  <a:txBody>
                    <a:bodyPr/>
                    <a:lstStyle/>
                    <a:p>
                      <a:pPr indent="68580" algn="ctr">
                        <a:lnSpc>
                          <a:spcPct val="115000"/>
                        </a:lnSpc>
                        <a:spcAft>
                          <a:spcPts val="0"/>
                        </a:spcAft>
                      </a:pPr>
                      <a:r>
                        <a:rPr lang="en-IN" sz="1100" spc="20">
                          <a:effectLst/>
                        </a:rPr>
                        <a:t>Potato Crop Disease Classification Using Convolutional Neural Network</a:t>
                      </a:r>
                      <a:endParaRPr lang="en-IN" sz="1100">
                        <a:effectLst/>
                        <a:latin typeface="Calibri"/>
                        <a:ea typeface="Calibri"/>
                        <a:cs typeface="Arial"/>
                      </a:endParaRPr>
                    </a:p>
                  </a:txBody>
                  <a:tcPr marL="36592" marR="36592" marT="0" marB="0"/>
                </a:tc>
                <a:tc>
                  <a:txBody>
                    <a:bodyPr/>
                    <a:lstStyle/>
                    <a:p>
                      <a:pPr algn="ctr">
                        <a:lnSpc>
                          <a:spcPct val="115000"/>
                        </a:lnSpc>
                        <a:spcAft>
                          <a:spcPts val="0"/>
                        </a:spcAft>
                      </a:pPr>
                      <a:r>
                        <a:rPr lang="en-IN" sz="1100" spc="20">
                          <a:effectLst/>
                        </a:rPr>
                        <a:t>Agarwal M., Sinha A., Gupta S.K., Mishra D., Mishra R</a:t>
                      </a:r>
                      <a:endParaRPr lang="en-IN" sz="1100">
                        <a:effectLst/>
                        <a:latin typeface="Calibri"/>
                        <a:ea typeface="Calibri"/>
                        <a:cs typeface="Arial"/>
                      </a:endParaRPr>
                    </a:p>
                  </a:txBody>
                  <a:tcPr marL="36592" marR="36592" marT="0" marB="0"/>
                </a:tc>
                <a:tc>
                  <a:txBody>
                    <a:bodyPr/>
                    <a:lstStyle/>
                    <a:p>
                      <a:pPr algn="ctr">
                        <a:lnSpc>
                          <a:spcPct val="115000"/>
                        </a:lnSpc>
                        <a:spcAft>
                          <a:spcPts val="0"/>
                        </a:spcAft>
                      </a:pPr>
                      <a:r>
                        <a:rPr lang="en-IN" sz="1100">
                          <a:effectLst/>
                        </a:rPr>
                        <a:t>Springer</a:t>
                      </a:r>
                      <a:endParaRPr lang="en-IN" sz="1100">
                        <a:effectLst/>
                        <a:latin typeface="Calibri"/>
                        <a:ea typeface="Calibri"/>
                        <a:cs typeface="Arial"/>
                      </a:endParaRPr>
                    </a:p>
                  </a:txBody>
                  <a:tcPr marL="36592" marR="36592" marT="0" marB="0" anchor="ctr"/>
                </a:tc>
                <a:tc>
                  <a:txBody>
                    <a:bodyPr/>
                    <a:lstStyle/>
                    <a:p>
                      <a:pPr marL="342900" lvl="0" indent="-342900">
                        <a:lnSpc>
                          <a:spcPct val="115000"/>
                        </a:lnSpc>
                        <a:spcAft>
                          <a:spcPts val="0"/>
                        </a:spcAft>
                        <a:buFont typeface="Symbol"/>
                        <a:buChar char=""/>
                      </a:pPr>
                      <a:r>
                        <a:rPr lang="en-IN" sz="1100" dirty="0" smtClean="0">
                          <a:effectLst/>
                        </a:rPr>
                        <a:t>The </a:t>
                      </a:r>
                      <a:r>
                        <a:rPr lang="en-IN" sz="1100" dirty="0">
                          <a:effectLst/>
                        </a:rPr>
                        <a:t>model used for experiment is CNN</a:t>
                      </a:r>
                      <a:endParaRPr lang="en-IN" sz="1100" dirty="0">
                        <a:effectLst/>
                        <a:latin typeface="Calibri"/>
                        <a:ea typeface="Calibri"/>
                        <a:cs typeface="Arial"/>
                      </a:endParaRPr>
                    </a:p>
                  </a:txBody>
                  <a:tcPr marL="36592" marR="36592" marT="0" marB="0"/>
                </a:tc>
                <a:tc>
                  <a:txBody>
                    <a:bodyPr/>
                    <a:lstStyle/>
                    <a:p>
                      <a:pPr>
                        <a:lnSpc>
                          <a:spcPct val="115000"/>
                        </a:lnSpc>
                        <a:spcAft>
                          <a:spcPts val="0"/>
                        </a:spcAft>
                      </a:pPr>
                      <a:r>
                        <a:rPr lang="en-IN" sz="1100" dirty="0">
                          <a:effectLst/>
                        </a:rPr>
                        <a:t>the proposed model is obtained to be 99.47% and testing</a:t>
                      </a:r>
                    </a:p>
                    <a:p>
                      <a:pPr>
                        <a:lnSpc>
                          <a:spcPct val="115000"/>
                        </a:lnSpc>
                        <a:spcAft>
                          <a:spcPts val="0"/>
                        </a:spcAft>
                      </a:pPr>
                      <a:r>
                        <a:rPr lang="en-IN" sz="1100" dirty="0">
                          <a:effectLst/>
                        </a:rPr>
                        <a:t>accuracy is 99.8%.</a:t>
                      </a:r>
                      <a:endParaRPr lang="en-IN" sz="1100" dirty="0">
                        <a:effectLst/>
                        <a:latin typeface="Calibri"/>
                        <a:ea typeface="Calibri"/>
                        <a:cs typeface="Arial"/>
                      </a:endParaRPr>
                    </a:p>
                  </a:txBody>
                  <a:tcPr marL="36592" marR="36592" marT="0" marB="0"/>
                </a:tc>
              </a:tr>
            </a:tbl>
          </a:graphicData>
        </a:graphic>
      </p:graphicFrame>
      <p:sp>
        <p:nvSpPr>
          <p:cNvPr id="4" name="Slide Number Placeholder 3"/>
          <p:cNvSpPr>
            <a:spLocks noGrp="1"/>
          </p:cNvSpPr>
          <p:nvPr>
            <p:ph type="sldNum" sz="quarter" idx="12"/>
          </p:nvPr>
        </p:nvSpPr>
        <p:spPr/>
        <p:txBody>
          <a:bodyPr/>
          <a:lstStyle/>
          <a:p>
            <a:fld id="{05DD08D8-B32A-4000-A19F-399103995130}" type="slidenum">
              <a:rPr lang="en-IN" smtClean="0"/>
              <a:t>5</a:t>
            </a:fld>
            <a:endParaRPr lang="en-IN"/>
          </a:p>
        </p:txBody>
      </p:sp>
    </p:spTree>
    <p:extLst>
      <p:ext uri="{BB962C8B-B14F-4D97-AF65-F5344CB8AC3E}">
        <p14:creationId xmlns:p14="http://schemas.microsoft.com/office/powerpoint/2010/main" val="3689746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Survey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143593172"/>
              </p:ext>
            </p:extLst>
          </p:nvPr>
        </p:nvGraphicFramePr>
        <p:xfrm>
          <a:off x="251520" y="1268761"/>
          <a:ext cx="8712967" cy="5257800"/>
        </p:xfrm>
        <a:graphic>
          <a:graphicData uri="http://schemas.openxmlformats.org/drawingml/2006/table">
            <a:tbl>
              <a:tblPr firstRow="1" firstCol="1" bandRow="1">
                <a:tableStyleId>{5C22544A-7EE6-4342-B048-85BDC9FD1C3A}</a:tableStyleId>
              </a:tblPr>
              <a:tblGrid>
                <a:gridCol w="1440160"/>
                <a:gridCol w="1296144"/>
                <a:gridCol w="936104"/>
                <a:gridCol w="3096344"/>
                <a:gridCol w="1944215"/>
              </a:tblGrid>
              <a:tr h="792087">
                <a:tc>
                  <a:txBody>
                    <a:bodyPr/>
                    <a:lstStyle/>
                    <a:p>
                      <a:pPr indent="68580" algn="ctr">
                        <a:lnSpc>
                          <a:spcPct val="115000"/>
                        </a:lnSpc>
                        <a:spcAft>
                          <a:spcPts val="0"/>
                        </a:spcAft>
                      </a:pPr>
                      <a:r>
                        <a:rPr lang="en-IN" sz="1200" dirty="0">
                          <a:effectLst/>
                        </a:rPr>
                        <a:t>Land Suitability Assessment and Agricultural Production Sustainability Using Machine Learning Models</a:t>
                      </a:r>
                      <a:endParaRPr lang="en-IN" sz="1200" dirty="0">
                        <a:effectLst/>
                        <a:latin typeface="Calibri"/>
                        <a:ea typeface="Calibri"/>
                        <a:cs typeface="Arial"/>
                      </a:endParaRPr>
                    </a:p>
                  </a:txBody>
                  <a:tcPr marL="35001" marR="35001" marT="0" marB="0"/>
                </a:tc>
                <a:tc>
                  <a:txBody>
                    <a:bodyPr/>
                    <a:lstStyle/>
                    <a:p>
                      <a:pPr algn="ctr">
                        <a:lnSpc>
                          <a:spcPct val="115000"/>
                        </a:lnSpc>
                        <a:spcAft>
                          <a:spcPts val="0"/>
                        </a:spcAft>
                      </a:pPr>
                      <a:r>
                        <a:rPr lang="en-IN" sz="1200">
                          <a:effectLst/>
                        </a:rPr>
                        <a:t>Taghizadeh-Mehrjardi, R.; Nabiollahi, K.; Rasoli, L.; Kerry, R.; Scholten, T.</a:t>
                      </a:r>
                      <a:endParaRPr lang="en-IN" sz="1200">
                        <a:effectLst/>
                        <a:latin typeface="Calibri"/>
                        <a:ea typeface="Calibri"/>
                        <a:cs typeface="Arial"/>
                      </a:endParaRPr>
                    </a:p>
                  </a:txBody>
                  <a:tcPr marL="35001" marR="35001" marT="0" marB="0"/>
                </a:tc>
                <a:tc>
                  <a:txBody>
                    <a:bodyPr/>
                    <a:lstStyle/>
                    <a:p>
                      <a:pPr marR="269875" algn="ctr">
                        <a:lnSpc>
                          <a:spcPct val="115000"/>
                        </a:lnSpc>
                        <a:spcAft>
                          <a:spcPts val="0"/>
                        </a:spcAft>
                      </a:pPr>
                      <a:r>
                        <a:rPr lang="en-IN" sz="1200">
                          <a:effectLst/>
                        </a:rPr>
                        <a:t>MDPI journals</a:t>
                      </a:r>
                    </a:p>
                    <a:p>
                      <a:pPr algn="ctr">
                        <a:lnSpc>
                          <a:spcPct val="115000"/>
                        </a:lnSpc>
                        <a:spcAft>
                          <a:spcPts val="0"/>
                        </a:spcAft>
                      </a:pPr>
                      <a:r>
                        <a:rPr lang="en-IN" sz="1200">
                          <a:effectLst/>
                        </a:rPr>
                        <a:t> </a:t>
                      </a:r>
                      <a:endParaRPr lang="en-IN" sz="1200">
                        <a:effectLst/>
                        <a:latin typeface="Calibri"/>
                        <a:ea typeface="Calibri"/>
                        <a:cs typeface="Arial"/>
                      </a:endParaRPr>
                    </a:p>
                  </a:txBody>
                  <a:tcPr marL="35001" marR="35001" marT="0" marB="0" anchor="ctr"/>
                </a:tc>
                <a:tc>
                  <a:txBody>
                    <a:bodyPr/>
                    <a:lstStyle/>
                    <a:p>
                      <a:pPr marL="342900" lvl="0" indent="-342900">
                        <a:lnSpc>
                          <a:spcPct val="115000"/>
                        </a:lnSpc>
                        <a:spcAft>
                          <a:spcPts val="0"/>
                        </a:spcAft>
                        <a:buFont typeface="Symbol"/>
                        <a:buChar char=""/>
                      </a:pPr>
                      <a:r>
                        <a:rPr lang="en-IN" sz="1200" dirty="0" smtClean="0">
                          <a:effectLst/>
                        </a:rPr>
                        <a:t>The </a:t>
                      </a:r>
                      <a:r>
                        <a:rPr lang="en-IN" sz="1200" dirty="0">
                          <a:effectLst/>
                        </a:rPr>
                        <a:t>experiment focuses on </a:t>
                      </a:r>
                      <a:r>
                        <a:rPr lang="en-IN" sz="1200" dirty="0" smtClean="0">
                          <a:effectLst/>
                        </a:rPr>
                        <a:t>rain-fed </a:t>
                      </a:r>
                      <a:r>
                        <a:rPr lang="en-IN" sz="1200" dirty="0">
                          <a:effectLst/>
                        </a:rPr>
                        <a:t>wheat and </a:t>
                      </a:r>
                      <a:r>
                        <a:rPr lang="en-IN" sz="1200" dirty="0" smtClean="0">
                          <a:effectLst/>
                        </a:rPr>
                        <a:t>barley</a:t>
                      </a:r>
                      <a:endParaRPr lang="en-IN" sz="1200" dirty="0">
                        <a:effectLst/>
                      </a:endParaRPr>
                    </a:p>
                    <a:p>
                      <a:pPr marL="342900" lvl="0" indent="-342900">
                        <a:lnSpc>
                          <a:spcPct val="115000"/>
                        </a:lnSpc>
                        <a:spcAft>
                          <a:spcPts val="0"/>
                        </a:spcAft>
                        <a:buFont typeface="Symbol"/>
                        <a:buChar char=""/>
                      </a:pPr>
                      <a:r>
                        <a:rPr lang="en-IN" sz="1200" dirty="0">
                          <a:effectLst/>
                        </a:rPr>
                        <a:t>Own </a:t>
                      </a:r>
                      <a:r>
                        <a:rPr lang="en-IN" sz="1200" dirty="0" smtClean="0">
                          <a:effectLst/>
                        </a:rPr>
                        <a:t>Dataset</a:t>
                      </a:r>
                    </a:p>
                    <a:p>
                      <a:pPr marL="342900" lvl="0" indent="-342900">
                        <a:lnSpc>
                          <a:spcPct val="115000"/>
                        </a:lnSpc>
                        <a:spcAft>
                          <a:spcPts val="0"/>
                        </a:spcAft>
                        <a:buFont typeface="Symbol"/>
                        <a:buChar char=""/>
                      </a:pPr>
                      <a:r>
                        <a:rPr lang="en-IN" sz="1200" dirty="0" smtClean="0">
                          <a:effectLst/>
                        </a:rPr>
                        <a:t>Models </a:t>
                      </a:r>
                      <a:r>
                        <a:rPr lang="en-IN" sz="1200" dirty="0">
                          <a:effectLst/>
                        </a:rPr>
                        <a:t>used Random forest and SVM</a:t>
                      </a:r>
                      <a:endParaRPr lang="en-IN" sz="1200" dirty="0">
                        <a:effectLst/>
                        <a:latin typeface="Calibri"/>
                        <a:ea typeface="Calibri"/>
                        <a:cs typeface="Arial"/>
                      </a:endParaRPr>
                    </a:p>
                  </a:txBody>
                  <a:tcPr marL="35001" marR="35001" marT="0" marB="0"/>
                </a:tc>
                <a:tc>
                  <a:txBody>
                    <a:bodyPr/>
                    <a:lstStyle/>
                    <a:p>
                      <a:pPr marL="342900" lvl="0" indent="-342900" rtl="0">
                        <a:lnSpc>
                          <a:spcPct val="115000"/>
                        </a:lnSpc>
                        <a:spcAft>
                          <a:spcPts val="0"/>
                        </a:spcAft>
                        <a:buFont typeface="Symbol"/>
                        <a:buChar char=""/>
                      </a:pPr>
                      <a:r>
                        <a:rPr lang="en-IN" sz="1200">
                          <a:effectLst/>
                        </a:rPr>
                        <a:t>Random forest outperforms SVM</a:t>
                      </a:r>
                    </a:p>
                    <a:p>
                      <a:pPr marL="342900" lvl="0" indent="-342900">
                        <a:lnSpc>
                          <a:spcPct val="115000"/>
                        </a:lnSpc>
                        <a:spcAft>
                          <a:spcPts val="0"/>
                        </a:spcAft>
                        <a:buFont typeface="Symbol"/>
                        <a:buChar char=""/>
                      </a:pPr>
                      <a:r>
                        <a:rPr lang="en-IN" sz="1200">
                          <a:effectLst/>
                        </a:rPr>
                        <a:t>The use of ML model has helped when compared to traditional land map. </a:t>
                      </a:r>
                      <a:endParaRPr lang="en-IN" sz="1200">
                        <a:effectLst/>
                        <a:latin typeface="Calibri"/>
                        <a:ea typeface="Calibri"/>
                        <a:cs typeface="Arial"/>
                      </a:endParaRPr>
                    </a:p>
                  </a:txBody>
                  <a:tcPr marL="35001" marR="35001" marT="0" marB="0"/>
                </a:tc>
              </a:tr>
              <a:tr h="720080">
                <a:tc>
                  <a:txBody>
                    <a:bodyPr/>
                    <a:lstStyle/>
                    <a:p>
                      <a:pPr indent="68580" algn="ctr">
                        <a:lnSpc>
                          <a:spcPct val="115000"/>
                        </a:lnSpc>
                        <a:spcAft>
                          <a:spcPts val="0"/>
                        </a:spcAft>
                      </a:pPr>
                      <a:r>
                        <a:rPr lang="en-IN" sz="1200">
                          <a:effectLst/>
                        </a:rPr>
                        <a:t>Machine learning for predicting greenhouse gas emissions from agricultural soils</a:t>
                      </a:r>
                      <a:endParaRPr lang="en-IN" sz="1200">
                        <a:effectLst/>
                        <a:latin typeface="Calibri"/>
                        <a:ea typeface="Calibri"/>
                        <a:cs typeface="Arial"/>
                      </a:endParaRPr>
                    </a:p>
                  </a:txBody>
                  <a:tcPr marL="35001" marR="35001" marT="0" marB="0"/>
                </a:tc>
                <a:tc>
                  <a:txBody>
                    <a:bodyPr/>
                    <a:lstStyle/>
                    <a:p>
                      <a:pPr algn="ctr">
                        <a:lnSpc>
                          <a:spcPct val="115000"/>
                        </a:lnSpc>
                        <a:spcAft>
                          <a:spcPts val="0"/>
                        </a:spcAft>
                      </a:pPr>
                      <a:r>
                        <a:rPr lang="en-IN" sz="1200" dirty="0" err="1">
                          <a:effectLst/>
                        </a:rPr>
                        <a:t>Abderrachid</a:t>
                      </a:r>
                      <a:r>
                        <a:rPr lang="en-IN" sz="1200" dirty="0">
                          <a:effectLst/>
                        </a:rPr>
                        <a:t> </a:t>
                      </a:r>
                      <a:r>
                        <a:rPr lang="en-IN" sz="1200" dirty="0" err="1">
                          <a:effectLst/>
                        </a:rPr>
                        <a:t>Hamrani</a:t>
                      </a:r>
                      <a:r>
                        <a:rPr lang="en-IN" sz="1200" dirty="0">
                          <a:effectLst/>
                        </a:rPr>
                        <a:t>, </a:t>
                      </a:r>
                      <a:r>
                        <a:rPr lang="en-IN" sz="1200" dirty="0" err="1">
                          <a:effectLst/>
                        </a:rPr>
                        <a:t>Abdolhamid</a:t>
                      </a:r>
                      <a:r>
                        <a:rPr lang="en-IN" sz="1200" dirty="0">
                          <a:effectLst/>
                        </a:rPr>
                        <a:t> </a:t>
                      </a:r>
                      <a:r>
                        <a:rPr lang="en-IN" sz="1200" dirty="0" err="1">
                          <a:effectLst/>
                        </a:rPr>
                        <a:t>Akbarzadeh</a:t>
                      </a:r>
                      <a:r>
                        <a:rPr lang="en-IN" sz="1200" dirty="0">
                          <a:effectLst/>
                        </a:rPr>
                        <a:t>, Chandra A. </a:t>
                      </a:r>
                      <a:r>
                        <a:rPr lang="en-IN" sz="1200" dirty="0" err="1">
                          <a:effectLst/>
                        </a:rPr>
                        <a:t>Madramootoo</a:t>
                      </a:r>
                      <a:endParaRPr lang="en-IN" sz="1200" dirty="0">
                        <a:effectLst/>
                        <a:latin typeface="Calibri"/>
                        <a:ea typeface="Calibri"/>
                        <a:cs typeface="Arial"/>
                      </a:endParaRPr>
                    </a:p>
                  </a:txBody>
                  <a:tcPr marL="35001" marR="35001" marT="0" marB="0"/>
                </a:tc>
                <a:tc>
                  <a:txBody>
                    <a:bodyPr/>
                    <a:lstStyle/>
                    <a:p>
                      <a:pPr algn="ctr">
                        <a:lnSpc>
                          <a:spcPct val="115000"/>
                        </a:lnSpc>
                        <a:spcAft>
                          <a:spcPts val="0"/>
                        </a:spcAft>
                      </a:pPr>
                      <a:r>
                        <a:rPr lang="en-IN" sz="1200">
                          <a:effectLst/>
                        </a:rPr>
                        <a:t>Elsevier</a:t>
                      </a:r>
                      <a:endParaRPr lang="en-IN" sz="1200">
                        <a:effectLst/>
                        <a:latin typeface="Calibri"/>
                        <a:ea typeface="Calibri"/>
                        <a:cs typeface="Arial"/>
                      </a:endParaRPr>
                    </a:p>
                  </a:txBody>
                  <a:tcPr marL="35001" marR="35001" marT="0" marB="0" anchor="ctr"/>
                </a:tc>
                <a:tc>
                  <a:txBody>
                    <a:bodyPr/>
                    <a:lstStyle/>
                    <a:p>
                      <a:pPr marL="342900" lvl="0" indent="-342900">
                        <a:lnSpc>
                          <a:spcPct val="115000"/>
                        </a:lnSpc>
                        <a:spcAft>
                          <a:spcPts val="0"/>
                        </a:spcAft>
                        <a:buFont typeface="Symbol"/>
                        <a:buChar char=""/>
                      </a:pPr>
                      <a:r>
                        <a:rPr lang="en-IN" sz="1200" dirty="0" smtClean="0">
                          <a:effectLst/>
                        </a:rPr>
                        <a:t>Models </a:t>
                      </a:r>
                      <a:r>
                        <a:rPr lang="en-IN" sz="1200" dirty="0">
                          <a:effectLst/>
                        </a:rPr>
                        <a:t>used Classical regression, Shallow learning, Deep learning.</a:t>
                      </a:r>
                    </a:p>
                    <a:p>
                      <a:pPr marL="342900" lvl="0" indent="-342900">
                        <a:lnSpc>
                          <a:spcPct val="115000"/>
                        </a:lnSpc>
                        <a:spcAft>
                          <a:spcPts val="0"/>
                        </a:spcAft>
                        <a:buFont typeface="Symbol"/>
                        <a:buChar char=""/>
                      </a:pPr>
                      <a:r>
                        <a:rPr lang="en-IN" sz="1200" dirty="0">
                          <a:effectLst/>
                        </a:rPr>
                        <a:t>air and soil </a:t>
                      </a:r>
                      <a:r>
                        <a:rPr lang="en-IN" sz="1200" dirty="0" smtClean="0">
                          <a:effectLst/>
                        </a:rPr>
                        <a:t>content</a:t>
                      </a:r>
                      <a:r>
                        <a:rPr lang="en-IN" sz="1200" dirty="0">
                          <a:effectLst/>
                        </a:rPr>
                        <a:t>, precipitation, humidity, wind speed, surface pressure </a:t>
                      </a:r>
                      <a:r>
                        <a:rPr lang="en-IN" sz="1200" dirty="0" err="1" smtClean="0">
                          <a:effectLst/>
                        </a:rPr>
                        <a:t>etc</a:t>
                      </a:r>
                      <a:r>
                        <a:rPr lang="en-IN" sz="1200" dirty="0" smtClean="0">
                          <a:effectLst/>
                        </a:rPr>
                        <a:t>,</a:t>
                      </a:r>
                      <a:r>
                        <a:rPr lang="en-IN" sz="1200" baseline="0" dirty="0" smtClean="0">
                          <a:effectLst/>
                        </a:rPr>
                        <a:t> </a:t>
                      </a:r>
                      <a:r>
                        <a:rPr lang="en-IN" sz="1200" dirty="0" smtClean="0">
                          <a:effectLst/>
                        </a:rPr>
                        <a:t>features </a:t>
                      </a:r>
                      <a:r>
                        <a:rPr lang="en-IN" sz="1200" dirty="0">
                          <a:effectLst/>
                        </a:rPr>
                        <a:t>and they are weighted.</a:t>
                      </a:r>
                      <a:endParaRPr lang="en-IN" sz="1200" dirty="0">
                        <a:effectLst/>
                        <a:latin typeface="Calibri"/>
                        <a:ea typeface="Calibri"/>
                        <a:cs typeface="Arial"/>
                      </a:endParaRPr>
                    </a:p>
                  </a:txBody>
                  <a:tcPr marL="35001" marR="35001" marT="0" marB="0"/>
                </a:tc>
                <a:tc>
                  <a:txBody>
                    <a:bodyPr/>
                    <a:lstStyle/>
                    <a:p>
                      <a:pPr>
                        <a:lnSpc>
                          <a:spcPct val="115000"/>
                        </a:lnSpc>
                        <a:spcAft>
                          <a:spcPts val="0"/>
                        </a:spcAft>
                      </a:pPr>
                      <a:r>
                        <a:rPr lang="en-IN" sz="1200">
                          <a:effectLst/>
                        </a:rPr>
                        <a:t>LSTM performs well when compared to other models</a:t>
                      </a:r>
                      <a:endParaRPr lang="en-IN" sz="1200">
                        <a:effectLst/>
                        <a:latin typeface="Calibri"/>
                        <a:ea typeface="Calibri"/>
                        <a:cs typeface="Arial"/>
                      </a:endParaRPr>
                    </a:p>
                  </a:txBody>
                  <a:tcPr marL="35001" marR="35001" marT="0" marB="0"/>
                </a:tc>
              </a:tr>
              <a:tr h="648072">
                <a:tc>
                  <a:txBody>
                    <a:bodyPr/>
                    <a:lstStyle/>
                    <a:p>
                      <a:pPr indent="68580" algn="ctr">
                        <a:lnSpc>
                          <a:spcPct val="115000"/>
                        </a:lnSpc>
                        <a:spcAft>
                          <a:spcPts val="0"/>
                        </a:spcAft>
                      </a:pPr>
                      <a:r>
                        <a:rPr lang="en-IN" sz="1200">
                          <a:effectLst/>
                        </a:rPr>
                        <a:t>, Machine learning assessments of soil drying for agricultural planning</a:t>
                      </a:r>
                      <a:endParaRPr lang="en-IN" sz="1200">
                        <a:effectLst/>
                        <a:latin typeface="Calibri"/>
                        <a:ea typeface="Calibri"/>
                        <a:cs typeface="Arial"/>
                      </a:endParaRPr>
                    </a:p>
                  </a:txBody>
                  <a:tcPr marL="35001" marR="35001" marT="0" marB="0"/>
                </a:tc>
                <a:tc>
                  <a:txBody>
                    <a:bodyPr/>
                    <a:lstStyle/>
                    <a:p>
                      <a:pPr algn="ctr">
                        <a:lnSpc>
                          <a:spcPct val="115000"/>
                        </a:lnSpc>
                        <a:spcAft>
                          <a:spcPts val="0"/>
                        </a:spcAft>
                      </a:pPr>
                      <a:r>
                        <a:rPr lang="en-IN" sz="1200">
                          <a:effectLst/>
                        </a:rPr>
                        <a:t>Evan J. Coopersmith, Barbara S. Minsker, Craig E. Wenzel, Brian J. Gilmore</a:t>
                      </a:r>
                      <a:endParaRPr lang="en-IN" sz="1200">
                        <a:effectLst/>
                        <a:latin typeface="Calibri"/>
                        <a:ea typeface="Calibri"/>
                        <a:cs typeface="Arial"/>
                      </a:endParaRPr>
                    </a:p>
                  </a:txBody>
                  <a:tcPr marL="35001" marR="35001" marT="0" marB="0"/>
                </a:tc>
                <a:tc>
                  <a:txBody>
                    <a:bodyPr/>
                    <a:lstStyle/>
                    <a:p>
                      <a:pPr algn="ctr">
                        <a:lnSpc>
                          <a:spcPct val="115000"/>
                        </a:lnSpc>
                        <a:spcAft>
                          <a:spcPts val="0"/>
                        </a:spcAft>
                      </a:pPr>
                      <a:r>
                        <a:rPr lang="en-IN" sz="1200">
                          <a:effectLst/>
                        </a:rPr>
                        <a:t>Elsevier</a:t>
                      </a:r>
                      <a:endParaRPr lang="en-IN" sz="1200">
                        <a:effectLst/>
                        <a:latin typeface="Calibri"/>
                        <a:ea typeface="Calibri"/>
                        <a:cs typeface="Arial"/>
                      </a:endParaRPr>
                    </a:p>
                  </a:txBody>
                  <a:tcPr marL="35001" marR="35001" marT="0" marB="0" anchor="ctr"/>
                </a:tc>
                <a:tc>
                  <a:txBody>
                    <a:bodyPr/>
                    <a:lstStyle/>
                    <a:p>
                      <a:pPr marL="342900" lvl="0" indent="-342900">
                        <a:lnSpc>
                          <a:spcPct val="115000"/>
                        </a:lnSpc>
                        <a:spcAft>
                          <a:spcPts val="0"/>
                        </a:spcAft>
                        <a:buFont typeface="Symbol"/>
                        <a:buChar char=""/>
                      </a:pPr>
                      <a:r>
                        <a:rPr lang="en-IN" sz="1200" dirty="0" smtClean="0">
                          <a:effectLst/>
                        </a:rPr>
                        <a:t>Models </a:t>
                      </a:r>
                      <a:r>
                        <a:rPr lang="en-IN" sz="1200" dirty="0">
                          <a:effectLst/>
                        </a:rPr>
                        <a:t>used Classification trees, k-nearest-</a:t>
                      </a:r>
                      <a:r>
                        <a:rPr lang="en-IN" sz="1200" dirty="0" err="1">
                          <a:effectLst/>
                        </a:rPr>
                        <a:t>neighbors</a:t>
                      </a:r>
                      <a:r>
                        <a:rPr lang="en-IN" sz="1200" dirty="0">
                          <a:effectLst/>
                        </a:rPr>
                        <a:t>, and boosted </a:t>
                      </a:r>
                      <a:r>
                        <a:rPr lang="en-IN" sz="1200" dirty="0" err="1">
                          <a:effectLst/>
                        </a:rPr>
                        <a:t>perceptrons</a:t>
                      </a:r>
                      <a:endParaRPr lang="en-IN" sz="1200" dirty="0">
                        <a:effectLst/>
                      </a:endParaRPr>
                    </a:p>
                    <a:p>
                      <a:pPr marL="342900" lvl="0" indent="-342900">
                        <a:lnSpc>
                          <a:spcPct val="115000"/>
                        </a:lnSpc>
                        <a:spcAft>
                          <a:spcPts val="0"/>
                        </a:spcAft>
                        <a:buFont typeface="Symbol"/>
                        <a:buChar char=""/>
                      </a:pPr>
                      <a:r>
                        <a:rPr lang="en-IN" sz="1200" dirty="0">
                          <a:effectLst/>
                        </a:rPr>
                        <a:t>Own </a:t>
                      </a:r>
                      <a:r>
                        <a:rPr lang="en-IN" sz="1200" dirty="0" smtClean="0">
                          <a:effectLst/>
                        </a:rPr>
                        <a:t>dataset</a:t>
                      </a:r>
                      <a:endParaRPr lang="en-IN" sz="1200" dirty="0">
                        <a:effectLst/>
                        <a:latin typeface="Calibri"/>
                        <a:ea typeface="Calibri"/>
                        <a:cs typeface="Arial"/>
                      </a:endParaRPr>
                    </a:p>
                  </a:txBody>
                  <a:tcPr marL="35001" marR="35001" marT="0" marB="0"/>
                </a:tc>
                <a:tc>
                  <a:txBody>
                    <a:bodyPr/>
                    <a:lstStyle/>
                    <a:p>
                      <a:pPr>
                        <a:lnSpc>
                          <a:spcPct val="115000"/>
                        </a:lnSpc>
                        <a:spcAft>
                          <a:spcPts val="0"/>
                        </a:spcAft>
                      </a:pPr>
                      <a:r>
                        <a:rPr lang="en-IN" sz="1200">
                          <a:effectLst/>
                        </a:rPr>
                        <a:t>k-nearest-neighbor and boosted perceptron algorithms both performed with 91–94% accuracy</a:t>
                      </a:r>
                      <a:endParaRPr lang="en-IN" sz="1200">
                        <a:effectLst/>
                        <a:latin typeface="Calibri"/>
                        <a:ea typeface="Calibri"/>
                        <a:cs typeface="Arial"/>
                      </a:endParaRPr>
                    </a:p>
                  </a:txBody>
                  <a:tcPr marL="35001" marR="35001" marT="0" marB="0"/>
                </a:tc>
              </a:tr>
              <a:tr h="720080">
                <a:tc>
                  <a:txBody>
                    <a:bodyPr/>
                    <a:lstStyle/>
                    <a:p>
                      <a:pPr indent="68580" algn="ctr">
                        <a:lnSpc>
                          <a:spcPct val="115000"/>
                        </a:lnSpc>
                        <a:spcAft>
                          <a:spcPts val="0"/>
                        </a:spcAft>
                      </a:pPr>
                      <a:r>
                        <a:rPr lang="en-IN" sz="1200">
                          <a:effectLst/>
                        </a:rPr>
                        <a:t>Automatic Citrus Fruit Disease Detection by Phenotyping Using Machine Learning</a:t>
                      </a:r>
                      <a:endParaRPr lang="en-IN" sz="1200">
                        <a:effectLst/>
                        <a:latin typeface="Calibri"/>
                        <a:ea typeface="Calibri"/>
                        <a:cs typeface="Arial"/>
                      </a:endParaRPr>
                    </a:p>
                  </a:txBody>
                  <a:tcPr marL="35001" marR="35001" marT="0" marB="0"/>
                </a:tc>
                <a:tc>
                  <a:txBody>
                    <a:bodyPr/>
                    <a:lstStyle/>
                    <a:p>
                      <a:pPr algn="ctr">
                        <a:lnSpc>
                          <a:spcPct val="115000"/>
                        </a:lnSpc>
                        <a:spcAft>
                          <a:spcPts val="0"/>
                        </a:spcAft>
                      </a:pPr>
                      <a:r>
                        <a:rPr lang="en-IN" sz="1200">
                          <a:effectLst/>
                        </a:rPr>
                        <a:t>Doh, Benjamin &amp; Zhang, Duo &amp; Shen, Yue &amp; Hussain, Fida &amp; Doh, Ronky &amp; Ayepah, Kwaku</a:t>
                      </a:r>
                      <a:endParaRPr lang="en-IN" sz="1200">
                        <a:effectLst/>
                        <a:latin typeface="Calibri"/>
                        <a:ea typeface="Calibri"/>
                        <a:cs typeface="Arial"/>
                      </a:endParaRPr>
                    </a:p>
                  </a:txBody>
                  <a:tcPr marL="35001" marR="35001" marT="0" marB="0"/>
                </a:tc>
                <a:tc>
                  <a:txBody>
                    <a:bodyPr/>
                    <a:lstStyle/>
                    <a:p>
                      <a:pPr algn="ctr">
                        <a:lnSpc>
                          <a:spcPct val="115000"/>
                        </a:lnSpc>
                        <a:spcAft>
                          <a:spcPts val="0"/>
                        </a:spcAft>
                      </a:pPr>
                      <a:r>
                        <a:rPr lang="en-IN" sz="1200">
                          <a:effectLst/>
                        </a:rPr>
                        <a:t>International Conference on Automation &amp; Computing</a:t>
                      </a:r>
                      <a:endParaRPr lang="en-IN" sz="1200">
                        <a:effectLst/>
                        <a:latin typeface="Calibri"/>
                        <a:ea typeface="Calibri"/>
                        <a:cs typeface="Arial"/>
                      </a:endParaRPr>
                    </a:p>
                  </a:txBody>
                  <a:tcPr marL="35001" marR="35001" marT="0" marB="0" anchor="ctr"/>
                </a:tc>
                <a:tc>
                  <a:txBody>
                    <a:bodyPr/>
                    <a:lstStyle/>
                    <a:p>
                      <a:pPr marL="342900" lvl="0" indent="-342900" rtl="0">
                        <a:lnSpc>
                          <a:spcPct val="115000"/>
                        </a:lnSpc>
                        <a:spcAft>
                          <a:spcPts val="0"/>
                        </a:spcAft>
                        <a:buFont typeface="Symbol"/>
                        <a:buChar char=""/>
                      </a:pPr>
                      <a:r>
                        <a:rPr lang="en-IN" sz="1200" dirty="0">
                          <a:effectLst/>
                        </a:rPr>
                        <a:t>The goal is the detection of citrus fruit disease.</a:t>
                      </a:r>
                    </a:p>
                    <a:p>
                      <a:pPr marL="342900" lvl="0" indent="-342900">
                        <a:lnSpc>
                          <a:spcPct val="115000"/>
                        </a:lnSpc>
                        <a:spcAft>
                          <a:spcPts val="0"/>
                        </a:spcAft>
                        <a:buFont typeface="Symbol"/>
                        <a:buChar char=""/>
                      </a:pPr>
                      <a:r>
                        <a:rPr lang="en-IN" sz="1200" dirty="0">
                          <a:effectLst/>
                        </a:rPr>
                        <a:t>Models used are SVM, K-means and ANN</a:t>
                      </a:r>
                    </a:p>
                    <a:p>
                      <a:pPr marL="342900" lvl="0" indent="-342900">
                        <a:lnSpc>
                          <a:spcPct val="115000"/>
                        </a:lnSpc>
                        <a:spcAft>
                          <a:spcPts val="0"/>
                        </a:spcAft>
                        <a:buFont typeface="Symbol"/>
                        <a:buChar char=""/>
                      </a:pPr>
                      <a:r>
                        <a:rPr lang="en-IN" sz="1200" dirty="0">
                          <a:effectLst/>
                        </a:rPr>
                        <a:t>K-means is used for image </a:t>
                      </a:r>
                      <a:r>
                        <a:rPr lang="en-IN" sz="1200" dirty="0" err="1">
                          <a:effectLst/>
                        </a:rPr>
                        <a:t>segmenation</a:t>
                      </a:r>
                      <a:endParaRPr lang="en-IN" sz="1200" dirty="0">
                        <a:effectLst/>
                      </a:endParaRPr>
                    </a:p>
                    <a:p>
                      <a:pPr marL="342900" lvl="0" indent="-342900">
                        <a:lnSpc>
                          <a:spcPct val="115000"/>
                        </a:lnSpc>
                        <a:spcAft>
                          <a:spcPts val="0"/>
                        </a:spcAft>
                        <a:buFont typeface="Symbol"/>
                        <a:buChar char=""/>
                      </a:pPr>
                      <a:r>
                        <a:rPr lang="en-IN" sz="1200" dirty="0">
                          <a:effectLst/>
                        </a:rPr>
                        <a:t>Dataset is obtained from </a:t>
                      </a:r>
                      <a:r>
                        <a:rPr lang="en-IN" sz="1200" dirty="0" err="1">
                          <a:effectLst/>
                        </a:rPr>
                        <a:t>kaggle</a:t>
                      </a:r>
                      <a:endParaRPr lang="en-IN" sz="1200" dirty="0">
                        <a:effectLst/>
                      </a:endParaRPr>
                    </a:p>
                    <a:p>
                      <a:pPr marL="342900" lvl="0" indent="-342900">
                        <a:lnSpc>
                          <a:spcPct val="115000"/>
                        </a:lnSpc>
                        <a:spcAft>
                          <a:spcPts val="0"/>
                        </a:spcAft>
                        <a:buFont typeface="Symbol"/>
                        <a:buChar char=""/>
                      </a:pPr>
                      <a:r>
                        <a:rPr lang="en-IN" sz="1200" dirty="0">
                          <a:effectLst/>
                        </a:rPr>
                        <a:t>The proposed classifiers utilize </a:t>
                      </a:r>
                      <a:r>
                        <a:rPr lang="en-IN" sz="1200" dirty="0" err="1">
                          <a:effectLst/>
                        </a:rPr>
                        <a:t>color</a:t>
                      </a:r>
                      <a:r>
                        <a:rPr lang="en-IN" sz="1200" dirty="0">
                          <a:effectLst/>
                        </a:rPr>
                        <a:t> and texture features for classification</a:t>
                      </a:r>
                      <a:endParaRPr lang="en-IN" sz="1200" dirty="0">
                        <a:effectLst/>
                        <a:latin typeface="Calibri"/>
                        <a:ea typeface="Calibri"/>
                        <a:cs typeface="Arial"/>
                      </a:endParaRPr>
                    </a:p>
                  </a:txBody>
                  <a:tcPr marL="35001" marR="35001" marT="0" marB="0"/>
                </a:tc>
                <a:tc>
                  <a:txBody>
                    <a:bodyPr/>
                    <a:lstStyle/>
                    <a:p>
                      <a:pPr>
                        <a:lnSpc>
                          <a:spcPct val="115000"/>
                        </a:lnSpc>
                        <a:spcAft>
                          <a:spcPts val="0"/>
                        </a:spcAft>
                      </a:pPr>
                      <a:r>
                        <a:rPr lang="en-IN" sz="1200" dirty="0">
                          <a:effectLst/>
                        </a:rPr>
                        <a:t>SVM outperforms ANN with an accuracy of 93.12%</a:t>
                      </a:r>
                      <a:endParaRPr lang="en-IN" sz="1200" dirty="0">
                        <a:effectLst/>
                        <a:latin typeface="Calibri"/>
                        <a:ea typeface="Calibri"/>
                        <a:cs typeface="Arial"/>
                      </a:endParaRPr>
                    </a:p>
                  </a:txBody>
                  <a:tcPr marL="35001" marR="35001" marT="0" marB="0"/>
                </a:tc>
              </a:tr>
            </a:tbl>
          </a:graphicData>
        </a:graphic>
      </p:graphicFrame>
      <p:sp>
        <p:nvSpPr>
          <p:cNvPr id="5" name="Slide Number Placeholder 4"/>
          <p:cNvSpPr>
            <a:spLocks noGrp="1"/>
          </p:cNvSpPr>
          <p:nvPr>
            <p:ph type="sldNum" sz="quarter" idx="12"/>
          </p:nvPr>
        </p:nvSpPr>
        <p:spPr/>
        <p:txBody>
          <a:bodyPr/>
          <a:lstStyle/>
          <a:p>
            <a:fld id="{05DD08D8-B32A-4000-A19F-399103995130}" type="slidenum">
              <a:rPr lang="en-IN" smtClean="0"/>
              <a:t>6</a:t>
            </a:fld>
            <a:endParaRPr lang="en-IN"/>
          </a:p>
        </p:txBody>
      </p:sp>
    </p:spTree>
    <p:extLst>
      <p:ext uri="{BB962C8B-B14F-4D97-AF65-F5344CB8AC3E}">
        <p14:creationId xmlns:p14="http://schemas.microsoft.com/office/powerpoint/2010/main" val="1831589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Literature Survey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069963688"/>
              </p:ext>
            </p:extLst>
          </p:nvPr>
        </p:nvGraphicFramePr>
        <p:xfrm>
          <a:off x="179512" y="1124744"/>
          <a:ext cx="8784978" cy="5458968"/>
        </p:xfrm>
        <a:graphic>
          <a:graphicData uri="http://schemas.openxmlformats.org/drawingml/2006/table">
            <a:tbl>
              <a:tblPr firstRow="1" firstCol="1" bandRow="1">
                <a:tableStyleId>{5C22544A-7EE6-4342-B048-85BDC9FD1C3A}</a:tableStyleId>
              </a:tblPr>
              <a:tblGrid>
                <a:gridCol w="1584176"/>
                <a:gridCol w="1152128"/>
                <a:gridCol w="1152128"/>
                <a:gridCol w="2664296"/>
                <a:gridCol w="2232250"/>
              </a:tblGrid>
              <a:tr h="576064">
                <a:tc>
                  <a:txBody>
                    <a:bodyPr/>
                    <a:lstStyle/>
                    <a:p>
                      <a:pPr indent="68580" algn="ctr">
                        <a:lnSpc>
                          <a:spcPct val="115000"/>
                        </a:lnSpc>
                        <a:spcAft>
                          <a:spcPts val="0"/>
                        </a:spcAft>
                      </a:pPr>
                      <a:r>
                        <a:rPr lang="en-IN" sz="1200" dirty="0">
                          <a:effectLst/>
                        </a:rPr>
                        <a:t>A Review on Machine Learning Classification Techniques for Plant Disease Detection</a:t>
                      </a:r>
                      <a:endParaRPr lang="en-IN" sz="1200" dirty="0">
                        <a:effectLst/>
                        <a:latin typeface="Calibri"/>
                        <a:ea typeface="Calibri"/>
                        <a:cs typeface="Arial"/>
                      </a:endParaRPr>
                    </a:p>
                  </a:txBody>
                  <a:tcPr marL="28998" marR="28998" marT="0" marB="0"/>
                </a:tc>
                <a:tc>
                  <a:txBody>
                    <a:bodyPr/>
                    <a:lstStyle/>
                    <a:p>
                      <a:pPr algn="ctr">
                        <a:lnSpc>
                          <a:spcPct val="115000"/>
                        </a:lnSpc>
                        <a:spcAft>
                          <a:spcPts val="0"/>
                        </a:spcAft>
                      </a:pPr>
                      <a:r>
                        <a:rPr lang="en-IN" sz="1200">
                          <a:effectLst/>
                        </a:rPr>
                        <a:t>U. Shruthi, V. Nagaveni and B. K. Raghavendra</a:t>
                      </a:r>
                      <a:endParaRPr lang="en-IN" sz="1200">
                        <a:effectLst/>
                        <a:latin typeface="Calibri"/>
                        <a:ea typeface="Calibri"/>
                        <a:cs typeface="Arial"/>
                      </a:endParaRPr>
                    </a:p>
                  </a:txBody>
                  <a:tcPr marL="28998" marR="28998" marT="0" marB="0"/>
                </a:tc>
                <a:tc>
                  <a:txBody>
                    <a:bodyPr/>
                    <a:lstStyle/>
                    <a:p>
                      <a:pPr indent="68580" algn="ctr">
                        <a:lnSpc>
                          <a:spcPct val="115000"/>
                        </a:lnSpc>
                        <a:spcAft>
                          <a:spcPts val="0"/>
                        </a:spcAft>
                      </a:pPr>
                      <a:r>
                        <a:rPr lang="en-IN" sz="1200" dirty="0">
                          <a:effectLst/>
                        </a:rPr>
                        <a:t>International Conference on Advanced Computing &amp; Communication Systems (ICACCS)</a:t>
                      </a:r>
                      <a:endParaRPr lang="en-IN" sz="1200" dirty="0">
                        <a:effectLst/>
                        <a:latin typeface="Calibri"/>
                        <a:ea typeface="Calibri"/>
                        <a:cs typeface="Arial"/>
                      </a:endParaRPr>
                    </a:p>
                  </a:txBody>
                  <a:tcPr marL="28998" marR="28998" marT="0" marB="0"/>
                </a:tc>
                <a:tc>
                  <a:txBody>
                    <a:bodyPr/>
                    <a:lstStyle/>
                    <a:p>
                      <a:pPr marL="342900" lvl="0" indent="-342900">
                        <a:lnSpc>
                          <a:spcPct val="115000"/>
                        </a:lnSpc>
                        <a:spcAft>
                          <a:spcPts val="0"/>
                        </a:spcAft>
                        <a:buFont typeface="Symbol"/>
                        <a:buChar char=""/>
                      </a:pPr>
                      <a:r>
                        <a:rPr lang="en-IN" sz="1200" dirty="0" smtClean="0">
                          <a:effectLst/>
                        </a:rPr>
                        <a:t>The </a:t>
                      </a:r>
                      <a:r>
                        <a:rPr lang="en-IN" sz="1200" dirty="0">
                          <a:effectLst/>
                        </a:rPr>
                        <a:t>experiments are done for, Support Vector Machine (SVM), Artificial Neural Network (ANN), K- Nearest Neighbour (k-NN), Fuzzy C-Means Classifier and Convolutional Neural Network Classification.</a:t>
                      </a:r>
                      <a:endParaRPr lang="en-IN" sz="1200" dirty="0">
                        <a:effectLst/>
                        <a:latin typeface="Calibri"/>
                        <a:ea typeface="Calibri"/>
                        <a:cs typeface="Arial"/>
                      </a:endParaRPr>
                    </a:p>
                  </a:txBody>
                  <a:tcPr marL="28998" marR="28998" marT="0" marB="0"/>
                </a:tc>
                <a:tc>
                  <a:txBody>
                    <a:bodyPr/>
                    <a:lstStyle/>
                    <a:p>
                      <a:pPr>
                        <a:spcAft>
                          <a:spcPts val="0"/>
                        </a:spcAft>
                      </a:pPr>
                      <a:r>
                        <a:rPr lang="en-IN" sz="1200">
                          <a:effectLst/>
                        </a:rPr>
                        <a:t> </a:t>
                      </a:r>
                    </a:p>
                    <a:p>
                      <a:pPr>
                        <a:lnSpc>
                          <a:spcPct val="115000"/>
                        </a:lnSpc>
                        <a:spcAft>
                          <a:spcPts val="0"/>
                        </a:spcAft>
                      </a:pPr>
                      <a:r>
                        <a:rPr lang="en-IN" sz="1200">
                          <a:effectLst/>
                        </a:rPr>
                        <a:t>Convolutional Neural Network detects more number of diseases for multiple crops when compared other classifiers </a:t>
                      </a:r>
                      <a:endParaRPr lang="en-IN" sz="1200">
                        <a:effectLst/>
                        <a:latin typeface="Calibri"/>
                        <a:ea typeface="Calibri"/>
                        <a:cs typeface="Arial"/>
                      </a:endParaRPr>
                    </a:p>
                  </a:txBody>
                  <a:tcPr marL="28998" marR="28998" marT="0" marB="0"/>
                </a:tc>
              </a:tr>
              <a:tr h="444723">
                <a:tc>
                  <a:txBody>
                    <a:bodyPr/>
                    <a:lstStyle/>
                    <a:p>
                      <a:pPr indent="68580" algn="ctr">
                        <a:lnSpc>
                          <a:spcPct val="115000"/>
                        </a:lnSpc>
                        <a:spcAft>
                          <a:spcPts val="0"/>
                        </a:spcAft>
                      </a:pPr>
                      <a:r>
                        <a:rPr lang="en-IN" sz="1200">
                          <a:effectLst/>
                        </a:rPr>
                        <a:t>Current and future applications of statistical machine learning algorithms for agricultural machine vision systems</a:t>
                      </a:r>
                      <a:endParaRPr lang="en-IN" sz="1200">
                        <a:effectLst/>
                        <a:latin typeface="Calibri"/>
                        <a:ea typeface="Calibri"/>
                        <a:cs typeface="Arial"/>
                      </a:endParaRPr>
                    </a:p>
                  </a:txBody>
                  <a:tcPr marL="28998" marR="28998" marT="0" marB="0"/>
                </a:tc>
                <a:tc>
                  <a:txBody>
                    <a:bodyPr/>
                    <a:lstStyle/>
                    <a:p>
                      <a:pPr algn="ctr">
                        <a:lnSpc>
                          <a:spcPct val="115000"/>
                        </a:lnSpc>
                        <a:spcAft>
                          <a:spcPts val="0"/>
                        </a:spcAft>
                      </a:pPr>
                      <a:r>
                        <a:rPr lang="en-IN" sz="1200">
                          <a:effectLst/>
                        </a:rPr>
                        <a:t>Tanzeel U. Rehman, Md. Sultan Mahmud, Young K. Chang, Jian Jin, Jaemyung Shin</a:t>
                      </a:r>
                      <a:endParaRPr lang="en-IN" sz="1200">
                        <a:effectLst/>
                        <a:latin typeface="Calibri"/>
                        <a:ea typeface="Calibri"/>
                        <a:cs typeface="Arial"/>
                      </a:endParaRPr>
                    </a:p>
                  </a:txBody>
                  <a:tcPr marL="28998" marR="28998" marT="0" marB="0"/>
                </a:tc>
                <a:tc>
                  <a:txBody>
                    <a:bodyPr/>
                    <a:lstStyle/>
                    <a:p>
                      <a:pPr algn="ctr">
                        <a:lnSpc>
                          <a:spcPct val="115000"/>
                        </a:lnSpc>
                        <a:spcAft>
                          <a:spcPts val="0"/>
                        </a:spcAft>
                      </a:pPr>
                      <a:r>
                        <a:rPr lang="en-IN" sz="1200">
                          <a:effectLst/>
                        </a:rPr>
                        <a:t>Elsevier</a:t>
                      </a:r>
                      <a:endParaRPr lang="en-IN" sz="1200">
                        <a:effectLst/>
                        <a:latin typeface="Calibri"/>
                        <a:ea typeface="Calibri"/>
                        <a:cs typeface="Arial"/>
                      </a:endParaRPr>
                    </a:p>
                  </a:txBody>
                  <a:tcPr marL="28998" marR="28998" marT="0" marB="0" anchor="ctr"/>
                </a:tc>
                <a:tc>
                  <a:txBody>
                    <a:bodyPr/>
                    <a:lstStyle/>
                    <a:p>
                      <a:pPr marL="342900" lvl="0" indent="-342900">
                        <a:lnSpc>
                          <a:spcPct val="115000"/>
                        </a:lnSpc>
                        <a:spcAft>
                          <a:spcPts val="0"/>
                        </a:spcAft>
                        <a:buFont typeface="Symbol"/>
                        <a:buChar char=""/>
                      </a:pPr>
                      <a:r>
                        <a:rPr lang="en-IN" sz="1200" dirty="0" smtClean="0">
                          <a:effectLst/>
                        </a:rPr>
                        <a:t>The </a:t>
                      </a:r>
                      <a:r>
                        <a:rPr lang="en-IN" sz="1200" dirty="0">
                          <a:effectLst/>
                        </a:rPr>
                        <a:t>paper discusses Naïve bayes, discriminant analysis, K-NN, SVM, k-means and fuzzy clustering algorithms</a:t>
                      </a:r>
                      <a:endParaRPr lang="en-IN" sz="1200" dirty="0">
                        <a:effectLst/>
                        <a:latin typeface="Calibri"/>
                        <a:ea typeface="Calibri"/>
                        <a:cs typeface="Arial"/>
                      </a:endParaRPr>
                    </a:p>
                  </a:txBody>
                  <a:tcPr marL="28998" marR="28998" marT="0" marB="0"/>
                </a:tc>
                <a:tc>
                  <a:txBody>
                    <a:bodyPr/>
                    <a:lstStyle/>
                    <a:p>
                      <a:pPr>
                        <a:lnSpc>
                          <a:spcPct val="115000"/>
                        </a:lnSpc>
                        <a:spcAft>
                          <a:spcPts val="0"/>
                        </a:spcAft>
                      </a:pPr>
                      <a:r>
                        <a:rPr lang="en-IN" sz="1200" dirty="0" smtClean="0">
                          <a:effectLst/>
                        </a:rPr>
                        <a:t>analyses </a:t>
                      </a:r>
                      <a:r>
                        <a:rPr lang="en-IN" sz="1200" dirty="0">
                          <a:effectLst/>
                        </a:rPr>
                        <a:t>each technique potential</a:t>
                      </a:r>
                    </a:p>
                    <a:p>
                      <a:pPr>
                        <a:lnSpc>
                          <a:spcPct val="115000"/>
                        </a:lnSpc>
                        <a:spcAft>
                          <a:spcPts val="0"/>
                        </a:spcAft>
                      </a:pPr>
                      <a:r>
                        <a:rPr lang="en-IN" sz="1200" dirty="0">
                          <a:effectLst/>
                        </a:rPr>
                        <a:t>for specific application  and suggests a machine learning technique for specific purpose and limitations that one may face.</a:t>
                      </a:r>
                      <a:endParaRPr lang="en-IN" sz="1200" dirty="0">
                        <a:effectLst/>
                        <a:latin typeface="Calibri"/>
                        <a:ea typeface="Calibri"/>
                        <a:cs typeface="Arial"/>
                      </a:endParaRPr>
                    </a:p>
                  </a:txBody>
                  <a:tcPr marL="28998" marR="28998" marT="0" marB="0"/>
                </a:tc>
              </a:tr>
              <a:tr h="622595">
                <a:tc>
                  <a:txBody>
                    <a:bodyPr/>
                    <a:lstStyle/>
                    <a:p>
                      <a:pPr indent="68580" algn="ctr">
                        <a:lnSpc>
                          <a:spcPct val="115000"/>
                        </a:lnSpc>
                        <a:spcAft>
                          <a:spcPts val="0"/>
                        </a:spcAft>
                      </a:pPr>
                      <a:r>
                        <a:rPr lang="en-IN" sz="1200" dirty="0">
                          <a:effectLst/>
                        </a:rPr>
                        <a:t>Crop yield prediction using machine learning: A systematic literature review</a:t>
                      </a:r>
                      <a:endParaRPr lang="en-IN" sz="1200" dirty="0">
                        <a:effectLst/>
                        <a:latin typeface="Calibri"/>
                        <a:ea typeface="Calibri"/>
                        <a:cs typeface="Arial"/>
                      </a:endParaRPr>
                    </a:p>
                  </a:txBody>
                  <a:tcPr marL="28998" marR="28998" marT="0" marB="0"/>
                </a:tc>
                <a:tc>
                  <a:txBody>
                    <a:bodyPr/>
                    <a:lstStyle/>
                    <a:p>
                      <a:pPr algn="ctr">
                        <a:lnSpc>
                          <a:spcPct val="115000"/>
                        </a:lnSpc>
                        <a:spcAft>
                          <a:spcPts val="0"/>
                        </a:spcAft>
                      </a:pPr>
                      <a:r>
                        <a:rPr lang="en-IN" sz="1200">
                          <a:effectLst/>
                        </a:rPr>
                        <a:t>Thomas van Klompenburg, Ayalew Kassahun, Cagatay Catal</a:t>
                      </a:r>
                      <a:endParaRPr lang="en-IN" sz="1200">
                        <a:effectLst/>
                        <a:latin typeface="Calibri"/>
                        <a:ea typeface="Calibri"/>
                        <a:cs typeface="Arial"/>
                      </a:endParaRPr>
                    </a:p>
                  </a:txBody>
                  <a:tcPr marL="28998" marR="28998" marT="0" marB="0"/>
                </a:tc>
                <a:tc>
                  <a:txBody>
                    <a:bodyPr/>
                    <a:lstStyle/>
                    <a:p>
                      <a:pPr algn="ctr">
                        <a:lnSpc>
                          <a:spcPct val="115000"/>
                        </a:lnSpc>
                        <a:spcAft>
                          <a:spcPts val="0"/>
                        </a:spcAft>
                      </a:pPr>
                      <a:r>
                        <a:rPr lang="en-IN" sz="1200" dirty="0">
                          <a:effectLst/>
                        </a:rPr>
                        <a:t>Elsevier</a:t>
                      </a:r>
                      <a:endParaRPr lang="en-IN" sz="1200" dirty="0">
                        <a:effectLst/>
                        <a:latin typeface="Calibri"/>
                        <a:ea typeface="Calibri"/>
                        <a:cs typeface="Arial"/>
                      </a:endParaRPr>
                    </a:p>
                  </a:txBody>
                  <a:tcPr marL="28998" marR="28998" marT="0" marB="0" anchor="ctr"/>
                </a:tc>
                <a:tc>
                  <a:txBody>
                    <a:bodyPr/>
                    <a:lstStyle/>
                    <a:p>
                      <a:pPr marL="342900" lvl="0" indent="-342900">
                        <a:lnSpc>
                          <a:spcPct val="115000"/>
                        </a:lnSpc>
                        <a:spcAft>
                          <a:spcPts val="0"/>
                        </a:spcAft>
                        <a:buFont typeface="Symbol"/>
                        <a:buChar char=""/>
                      </a:pPr>
                      <a:r>
                        <a:rPr lang="en-IN" sz="1200" dirty="0" smtClean="0">
                          <a:effectLst/>
                        </a:rPr>
                        <a:t>The </a:t>
                      </a:r>
                      <a:r>
                        <a:rPr lang="en-IN" sz="1200" dirty="0">
                          <a:effectLst/>
                        </a:rPr>
                        <a:t>databases that were used in this study are Science Direct, Scopus, Web of Science, Springer Link, Wiley, and Google Scholar.</a:t>
                      </a:r>
                    </a:p>
                    <a:p>
                      <a:pPr marL="342900" lvl="0" indent="-342900">
                        <a:lnSpc>
                          <a:spcPct val="115000"/>
                        </a:lnSpc>
                        <a:spcAft>
                          <a:spcPts val="0"/>
                        </a:spcAft>
                        <a:buFont typeface="Symbol"/>
                        <a:buChar char=""/>
                      </a:pPr>
                      <a:r>
                        <a:rPr lang="en-IN" sz="1200" dirty="0">
                          <a:effectLst/>
                        </a:rPr>
                        <a:t>Out of these databases the most used models and mostly considered features are identified </a:t>
                      </a:r>
                      <a:endParaRPr lang="en-IN" sz="1200" dirty="0">
                        <a:effectLst/>
                        <a:latin typeface="Calibri"/>
                        <a:ea typeface="Calibri"/>
                        <a:cs typeface="Arial"/>
                      </a:endParaRPr>
                    </a:p>
                  </a:txBody>
                  <a:tcPr marL="28998" marR="28998" marT="0" marB="0"/>
                </a:tc>
                <a:tc>
                  <a:txBody>
                    <a:bodyPr/>
                    <a:lstStyle/>
                    <a:p>
                      <a:pPr marL="342900" lvl="0" indent="-342900" rtl="0">
                        <a:lnSpc>
                          <a:spcPct val="115000"/>
                        </a:lnSpc>
                        <a:spcAft>
                          <a:spcPts val="0"/>
                        </a:spcAft>
                        <a:buFont typeface="Symbol"/>
                        <a:buChar char=""/>
                      </a:pPr>
                      <a:r>
                        <a:rPr lang="en-IN" sz="1200">
                          <a:effectLst/>
                        </a:rPr>
                        <a:t>The paper concludes that the most used features are temperature, rainfall, and soil type and </a:t>
                      </a:r>
                    </a:p>
                    <a:p>
                      <a:pPr marL="342900" lvl="0" indent="-342900">
                        <a:lnSpc>
                          <a:spcPct val="115000"/>
                        </a:lnSpc>
                        <a:spcAft>
                          <a:spcPts val="0"/>
                        </a:spcAft>
                        <a:buFont typeface="Symbol"/>
                        <a:buChar char=""/>
                      </a:pPr>
                      <a:r>
                        <a:rPr lang="en-IN" sz="1200">
                          <a:effectLst/>
                        </a:rPr>
                        <a:t>Neural network is the most used method namely CNN, LSTM and DNN</a:t>
                      </a:r>
                      <a:endParaRPr lang="en-IN" sz="1200">
                        <a:effectLst/>
                        <a:latin typeface="Calibri"/>
                        <a:ea typeface="Calibri"/>
                        <a:cs typeface="Arial"/>
                      </a:endParaRPr>
                    </a:p>
                  </a:txBody>
                  <a:tcPr marL="28998" marR="28998" marT="0" marB="0"/>
                </a:tc>
              </a:tr>
              <a:tr h="686096">
                <a:tc>
                  <a:txBody>
                    <a:bodyPr/>
                    <a:lstStyle/>
                    <a:p>
                      <a:pPr indent="68580" algn="ctr">
                        <a:lnSpc>
                          <a:spcPct val="115000"/>
                        </a:lnSpc>
                        <a:spcAft>
                          <a:spcPts val="0"/>
                        </a:spcAft>
                      </a:pPr>
                      <a:r>
                        <a:rPr lang="en-IN" sz="1200" dirty="0">
                          <a:effectLst/>
                        </a:rPr>
                        <a:t>A systematic literature review on machine learning applications for sustainable agriculture supply chain performance</a:t>
                      </a:r>
                      <a:endParaRPr lang="en-IN" sz="1200" dirty="0">
                        <a:effectLst/>
                        <a:latin typeface="Calibri"/>
                        <a:ea typeface="Calibri"/>
                        <a:cs typeface="Arial"/>
                      </a:endParaRPr>
                    </a:p>
                  </a:txBody>
                  <a:tcPr marL="28998" marR="28998" marT="0" marB="0"/>
                </a:tc>
                <a:tc>
                  <a:txBody>
                    <a:bodyPr/>
                    <a:lstStyle/>
                    <a:p>
                      <a:pPr algn="ctr">
                        <a:lnSpc>
                          <a:spcPct val="115000"/>
                        </a:lnSpc>
                        <a:spcAft>
                          <a:spcPts val="0"/>
                        </a:spcAft>
                      </a:pPr>
                      <a:r>
                        <a:rPr lang="en-IN" sz="1200">
                          <a:effectLst/>
                        </a:rPr>
                        <a:t>Rohit Sharma, Sachin S. Kamble, Angappa Gunasekaran, Vikas Kumar, Anil Kumar</a:t>
                      </a:r>
                      <a:endParaRPr lang="en-IN" sz="1200">
                        <a:effectLst/>
                        <a:latin typeface="Calibri"/>
                        <a:ea typeface="Calibri"/>
                        <a:cs typeface="Arial"/>
                      </a:endParaRPr>
                    </a:p>
                  </a:txBody>
                  <a:tcPr marL="28998" marR="28998" marT="0" marB="0"/>
                </a:tc>
                <a:tc>
                  <a:txBody>
                    <a:bodyPr/>
                    <a:lstStyle/>
                    <a:p>
                      <a:pPr algn="ctr">
                        <a:lnSpc>
                          <a:spcPct val="115000"/>
                        </a:lnSpc>
                        <a:spcAft>
                          <a:spcPts val="0"/>
                        </a:spcAft>
                      </a:pPr>
                      <a:r>
                        <a:rPr lang="en-IN" sz="1200" dirty="0">
                          <a:effectLst/>
                        </a:rPr>
                        <a:t>Elsevier</a:t>
                      </a:r>
                      <a:endParaRPr lang="en-IN" sz="1200" dirty="0">
                        <a:effectLst/>
                        <a:latin typeface="Calibri"/>
                        <a:ea typeface="Calibri"/>
                        <a:cs typeface="Arial"/>
                      </a:endParaRPr>
                    </a:p>
                  </a:txBody>
                  <a:tcPr marL="28998" marR="28998" marT="0" marB="0" anchor="ctr"/>
                </a:tc>
                <a:tc>
                  <a:txBody>
                    <a:bodyPr/>
                    <a:lstStyle/>
                    <a:p>
                      <a:pPr marL="342900" lvl="0" indent="-342900">
                        <a:spcAft>
                          <a:spcPts val="0"/>
                        </a:spcAft>
                        <a:buFont typeface="Symbol"/>
                        <a:buChar char=""/>
                      </a:pPr>
                      <a:r>
                        <a:rPr lang="en-IN" sz="1200" dirty="0" smtClean="0">
                          <a:effectLst/>
                        </a:rPr>
                        <a:t>The </a:t>
                      </a:r>
                      <a:r>
                        <a:rPr lang="en-IN" sz="1200" dirty="0">
                          <a:effectLst/>
                        </a:rPr>
                        <a:t>ML models for crop yield ,soil properties , irrigation management and weather predictions are reviewed</a:t>
                      </a:r>
                    </a:p>
                    <a:p>
                      <a:pPr marL="342900" lvl="0" indent="-342900">
                        <a:spcAft>
                          <a:spcPts val="0"/>
                        </a:spcAft>
                        <a:buFont typeface="Symbol"/>
                        <a:buChar char=""/>
                      </a:pPr>
                      <a:r>
                        <a:rPr lang="en-IN" sz="1200" dirty="0">
                          <a:effectLst/>
                        </a:rPr>
                        <a:t>The models for demand prediction, production planning and distribution management are analysed</a:t>
                      </a:r>
                      <a:r>
                        <a:rPr lang="en-IN" sz="1200" dirty="0" smtClean="0">
                          <a:effectLst/>
                        </a:rPr>
                        <a:t>.</a:t>
                      </a:r>
                      <a:endParaRPr lang="en-IN" sz="1200" dirty="0">
                        <a:effectLst/>
                      </a:endParaRPr>
                    </a:p>
                  </a:txBody>
                  <a:tcPr marL="28998" marR="28998" marT="0" marB="0"/>
                </a:tc>
                <a:tc>
                  <a:txBody>
                    <a:bodyPr/>
                    <a:lstStyle/>
                    <a:p>
                      <a:pPr>
                        <a:spcAft>
                          <a:spcPts val="0"/>
                        </a:spcAft>
                      </a:pPr>
                      <a:r>
                        <a:rPr lang="en-IN" sz="1200" dirty="0">
                          <a:effectLst/>
                        </a:rPr>
                        <a:t>The paper tells </a:t>
                      </a:r>
                    </a:p>
                    <a:p>
                      <a:pPr>
                        <a:lnSpc>
                          <a:spcPct val="115000"/>
                        </a:lnSpc>
                        <a:spcAft>
                          <a:spcPts val="0"/>
                        </a:spcAft>
                      </a:pPr>
                      <a:r>
                        <a:rPr lang="en-IN" sz="1200" dirty="0">
                          <a:effectLst/>
                        </a:rPr>
                        <a:t> how ASCs can benefit from ML techniques thus leading to sustainability.</a:t>
                      </a:r>
                      <a:endParaRPr lang="en-IN" sz="1200" dirty="0">
                        <a:effectLst/>
                        <a:latin typeface="Calibri"/>
                        <a:ea typeface="Calibri"/>
                        <a:cs typeface="Arial"/>
                      </a:endParaRPr>
                    </a:p>
                  </a:txBody>
                  <a:tcPr marL="28998" marR="28998" marT="0" marB="0"/>
                </a:tc>
              </a:tr>
            </a:tbl>
          </a:graphicData>
        </a:graphic>
      </p:graphicFrame>
      <p:sp>
        <p:nvSpPr>
          <p:cNvPr id="5" name="Slide Number Placeholder 4"/>
          <p:cNvSpPr>
            <a:spLocks noGrp="1"/>
          </p:cNvSpPr>
          <p:nvPr>
            <p:ph type="sldNum" sz="quarter" idx="12"/>
          </p:nvPr>
        </p:nvSpPr>
        <p:spPr/>
        <p:txBody>
          <a:bodyPr/>
          <a:lstStyle/>
          <a:p>
            <a:fld id="{05DD08D8-B32A-4000-A19F-399103995130}" type="slidenum">
              <a:rPr lang="en-IN" smtClean="0"/>
              <a:t>7</a:t>
            </a:fld>
            <a:endParaRPr lang="en-IN"/>
          </a:p>
        </p:txBody>
      </p:sp>
    </p:spTree>
    <p:extLst>
      <p:ext uri="{BB962C8B-B14F-4D97-AF65-F5344CB8AC3E}">
        <p14:creationId xmlns:p14="http://schemas.microsoft.com/office/powerpoint/2010/main" val="490052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2132856"/>
            <a:ext cx="3600400" cy="369332"/>
          </a:xfrm>
          <a:prstGeom prst="rect">
            <a:avLst/>
          </a:prstGeom>
          <a:noFill/>
        </p:spPr>
        <p:txBody>
          <a:bodyPr wrap="square" rtlCol="0">
            <a:spAutoFit/>
          </a:bodyPr>
          <a:lstStyle/>
          <a:p>
            <a:endParaRPr lang="en-IN" dirty="0"/>
          </a:p>
        </p:txBody>
      </p:sp>
      <p:sp>
        <p:nvSpPr>
          <p:cNvPr id="5" name="TextBox 4"/>
          <p:cNvSpPr txBox="1"/>
          <p:nvPr/>
        </p:nvSpPr>
        <p:spPr>
          <a:xfrm>
            <a:off x="467544" y="836712"/>
            <a:ext cx="7848872" cy="1003031"/>
          </a:xfrm>
          <a:prstGeom prst="rect">
            <a:avLst/>
          </a:prstGeom>
          <a:noFill/>
        </p:spPr>
        <p:txBody>
          <a:bodyPr wrap="square" rtlCol="0">
            <a:spAutoFit/>
          </a:bodyPr>
          <a:lstStyle/>
          <a:p>
            <a:pPr>
              <a:lnSpc>
                <a:spcPct val="150000"/>
              </a:lnSpc>
            </a:pPr>
            <a:r>
              <a:rPr lang="en-GB" sz="4000" dirty="0" smtClean="0"/>
              <a:t>                       </a:t>
            </a:r>
            <a:r>
              <a:rPr lang="en-GB" sz="4400" b="1" dirty="0" smtClean="0"/>
              <a:t>Observation</a:t>
            </a:r>
            <a:endParaRPr lang="en-GB" sz="4400" b="1" dirty="0"/>
          </a:p>
        </p:txBody>
      </p:sp>
      <p:sp>
        <p:nvSpPr>
          <p:cNvPr id="2" name="TextBox 1"/>
          <p:cNvSpPr txBox="1"/>
          <p:nvPr/>
        </p:nvSpPr>
        <p:spPr>
          <a:xfrm>
            <a:off x="1187623" y="2153101"/>
            <a:ext cx="6912767" cy="3785652"/>
          </a:xfrm>
          <a:prstGeom prst="rect">
            <a:avLst/>
          </a:prstGeom>
          <a:noFill/>
        </p:spPr>
        <p:txBody>
          <a:bodyPr wrap="square" rtlCol="0">
            <a:spAutoFit/>
          </a:bodyPr>
          <a:lstStyle/>
          <a:p>
            <a:r>
              <a:rPr lang="en-GB" sz="2400" b="1" dirty="0" smtClean="0"/>
              <a:t>Gap:</a:t>
            </a:r>
          </a:p>
          <a:p>
            <a:r>
              <a:rPr lang="en-GB" sz="2400" b="1" dirty="0"/>
              <a:t>	</a:t>
            </a:r>
            <a:r>
              <a:rPr lang="en-GB" sz="2400" dirty="0" smtClean="0"/>
              <a:t>Discussion on cause of crop damage.</a:t>
            </a:r>
          </a:p>
          <a:p>
            <a:endParaRPr lang="en-GB" sz="2400" b="1" dirty="0" smtClean="0"/>
          </a:p>
          <a:p>
            <a:r>
              <a:rPr lang="en-GB" sz="2400" b="1" dirty="0" smtClean="0"/>
              <a:t>Motivation:</a:t>
            </a:r>
          </a:p>
          <a:p>
            <a:r>
              <a:rPr lang="en-GB" sz="2400" dirty="0" smtClean="0"/>
              <a:t>A </a:t>
            </a:r>
            <a:r>
              <a:rPr lang="en-GB" sz="2400" dirty="0"/>
              <a:t>high level of pesticide can deem the crop dead / unsuitable for consumption among many outcomes</a:t>
            </a:r>
            <a:r>
              <a:rPr lang="en-GB" sz="2400" dirty="0" smtClean="0"/>
              <a:t>.</a:t>
            </a:r>
          </a:p>
          <a:p>
            <a:endParaRPr lang="en-GB" sz="2400" dirty="0"/>
          </a:p>
          <a:p>
            <a:r>
              <a:rPr lang="en-GB" sz="2400" dirty="0" smtClean="0"/>
              <a:t>	 </a:t>
            </a:r>
            <a:r>
              <a:rPr lang="en-GB" sz="2400" dirty="0"/>
              <a:t>Here we try to classify such situations using machine learning model that will help in restructuring the pesticide frequency and quantity. </a:t>
            </a:r>
            <a:endParaRPr lang="en-IN" sz="2400" dirty="0"/>
          </a:p>
        </p:txBody>
      </p:sp>
      <p:sp>
        <p:nvSpPr>
          <p:cNvPr id="6" name="Slide Number Placeholder 5"/>
          <p:cNvSpPr>
            <a:spLocks noGrp="1"/>
          </p:cNvSpPr>
          <p:nvPr>
            <p:ph type="sldNum" sz="quarter" idx="12"/>
          </p:nvPr>
        </p:nvSpPr>
        <p:spPr/>
        <p:txBody>
          <a:bodyPr/>
          <a:lstStyle/>
          <a:p>
            <a:fld id="{05DD08D8-B32A-4000-A19F-399103995130}" type="slidenum">
              <a:rPr lang="en-IN" smtClean="0"/>
              <a:t>8</a:t>
            </a:fld>
            <a:endParaRPr lang="en-IN"/>
          </a:p>
        </p:txBody>
      </p:sp>
    </p:spTree>
    <p:extLst>
      <p:ext uri="{BB962C8B-B14F-4D97-AF65-F5344CB8AC3E}">
        <p14:creationId xmlns:p14="http://schemas.microsoft.com/office/powerpoint/2010/main" val="168673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764704"/>
            <a:ext cx="8229600" cy="1143000"/>
          </a:xfrm>
        </p:spPr>
        <p:txBody>
          <a:bodyPr>
            <a:noAutofit/>
          </a:bodyPr>
          <a:lstStyle/>
          <a:p>
            <a:r>
              <a:rPr lang="en-GB" b="1" dirty="0" smtClean="0"/>
              <a:t>Work-Flow </a:t>
            </a:r>
            <a:endParaRPr lang="en-US" b="1" dirty="0">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204864"/>
            <a:ext cx="6581840" cy="3664407"/>
          </a:xfrm>
          <a:prstGeom prst="rect">
            <a:avLst/>
          </a:prstGeom>
        </p:spPr>
      </p:pic>
      <p:sp>
        <p:nvSpPr>
          <p:cNvPr id="3" name="Slide Number Placeholder 2"/>
          <p:cNvSpPr>
            <a:spLocks noGrp="1"/>
          </p:cNvSpPr>
          <p:nvPr>
            <p:ph type="sldNum" sz="quarter" idx="12"/>
          </p:nvPr>
        </p:nvSpPr>
        <p:spPr/>
        <p:txBody>
          <a:bodyPr/>
          <a:lstStyle/>
          <a:p>
            <a:fld id="{05DD08D8-B32A-4000-A19F-399103995130}" type="slidenum">
              <a:rPr lang="en-IN" smtClean="0"/>
              <a:t>9</a:t>
            </a:fld>
            <a:endParaRPr lang="en-IN"/>
          </a:p>
        </p:txBody>
      </p:sp>
    </p:spTree>
    <p:extLst>
      <p:ext uri="{BB962C8B-B14F-4D97-AF65-F5344CB8AC3E}">
        <p14:creationId xmlns:p14="http://schemas.microsoft.com/office/powerpoint/2010/main" val="299278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1234</Words>
  <Application>Microsoft Office PowerPoint</Application>
  <PresentationFormat>On-screen Show (4:3)</PresentationFormat>
  <Paragraphs>219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Predicting the cause of crop damage using machine learning approaches</vt:lpstr>
      <vt:lpstr>Contents</vt:lpstr>
      <vt:lpstr>Introduction</vt:lpstr>
      <vt:lpstr>  properties that contribute to soil fertility in most situations </vt:lpstr>
      <vt:lpstr>Literature Survey</vt:lpstr>
      <vt:lpstr>Literature Survey</vt:lpstr>
      <vt:lpstr>Literature Survey</vt:lpstr>
      <vt:lpstr>PowerPoint Presentation</vt:lpstr>
      <vt:lpstr>Work-Flow </vt:lpstr>
      <vt:lpstr>Dataset</vt:lpstr>
      <vt:lpstr>  RESULTS</vt:lpstr>
      <vt:lpstr>PowerPoint Presentation</vt:lpstr>
      <vt:lpstr>Project Outcomes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Admin</cp:lastModifiedBy>
  <cp:revision>93</cp:revision>
  <dcterms:created xsi:type="dcterms:W3CDTF">2018-06-12T17:38:58Z</dcterms:created>
  <dcterms:modified xsi:type="dcterms:W3CDTF">2021-06-12T06:04:13Z</dcterms:modified>
</cp:coreProperties>
</file>