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63" r:id="rId3"/>
    <p:sldId id="266" r:id="rId4"/>
    <p:sldId id="267" r:id="rId5"/>
    <p:sldId id="268" r:id="rId6"/>
    <p:sldId id="269" r:id="rId7"/>
    <p:sldId id="270" r:id="rId8"/>
    <p:sldId id="271" r:id="rId9"/>
  </p:sldIdLst>
  <p:sldSz cx="18288000" cy="10287000"/>
  <p:notesSz cx="6858000" cy="9144000"/>
  <p:embeddedFontLst>
    <p:embeddedFont>
      <p:font typeface="Arial Black" panose="020B0A04020102020204" pitchFamily="34" charset="0"/>
      <p:bold r:id="rId11"/>
    </p:embeddedFont>
    <p:embeddedFont>
      <p:font typeface="Cambria Math" panose="02040503050406030204" pitchFamily="18" charset="0"/>
      <p:regular r:id="rId12"/>
    </p:embeddedFont>
    <p:embeddedFont>
      <p:font typeface="Lato Bold" panose="020F0502020204030203" charset="0"/>
      <p:regular r:id="rId13"/>
      <p:bold r:id="rId14"/>
      <p:italic r:id="rId15"/>
      <p:boldItalic r:id="rId16"/>
    </p:embeddedFont>
    <p:embeddedFont>
      <p:font typeface="Open Sans Bold" panose="020B060402020202020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42D"/>
    <a:srgbClr val="F51649"/>
    <a:srgbClr val="F61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4437" autoAdjust="0"/>
  </p:normalViewPr>
  <p:slideViewPr>
    <p:cSldViewPr>
      <p:cViewPr varScale="1">
        <p:scale>
          <a:sx n="54" d="100"/>
          <a:sy n="54" d="100"/>
        </p:scale>
        <p:origin x="6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25.69</c:v>
                </c:pt>
                <c:pt idx="1">
                  <c:v>74.31</c:v>
                </c:pt>
              </c:numCache>
            </c:numRef>
          </c:val>
          <c:extLst>
            <c:ext xmlns:c16="http://schemas.microsoft.com/office/drawing/2014/chart" uri="{C3380CC4-5D6E-409C-BE32-E72D297353CC}">
              <c16:uniqueId val="{00000000-732A-4C68-B50B-6578F6C96111}"/>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8BB-4912-9769-C2C54F0608C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8BB-4912-9769-C2C54F0608C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8BB-4912-9769-C2C54F0608CA}"/>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8BB-4912-9769-C2C54F0608CA}"/>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12.14</c:v>
                </c:pt>
                <c:pt idx="1">
                  <c:v>87.86</c:v>
                </c:pt>
              </c:numCache>
            </c:numRef>
          </c:val>
          <c:extLst>
            <c:ext xmlns:c16="http://schemas.microsoft.com/office/drawing/2014/chart" uri="{C3380CC4-5D6E-409C-BE32-E72D297353CC}">
              <c16:uniqueId val="{00000000-732A-4C68-B50B-6578F6C96111}"/>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5F45A-13E3-4DB5-B1C5-1B82ED1CB4D2}" type="datetimeFigureOut">
              <a:rPr lang="en-IN" smtClean="0"/>
              <a:t>03-07-2024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0518-18C0-4C3A-B2BE-3D55E8045432}" type="slidenum">
              <a:rPr lang="en-IN" smtClean="0"/>
              <a:t>‹#›</a:t>
            </a:fld>
            <a:endParaRPr lang="en-IN"/>
          </a:p>
        </p:txBody>
      </p:sp>
    </p:spTree>
    <p:extLst>
      <p:ext uri="{BB962C8B-B14F-4D97-AF65-F5344CB8AC3E}">
        <p14:creationId xmlns:p14="http://schemas.microsoft.com/office/powerpoint/2010/main" val="111228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8EF6748-D355-AED9-DC64-0B5271DDE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18288000" cy="10287000"/>
          </a:xfrm>
          <a:prstGeom prst="rect">
            <a:avLst/>
          </a:prstGeom>
        </p:spPr>
      </p:pic>
      <p:sp>
        <p:nvSpPr>
          <p:cNvPr id="15" name="TextBox 15"/>
          <p:cNvSpPr txBox="1"/>
          <p:nvPr/>
        </p:nvSpPr>
        <p:spPr>
          <a:xfrm>
            <a:off x="1905000" y="6210300"/>
            <a:ext cx="13959760" cy="2385268"/>
          </a:xfrm>
          <a:prstGeom prst="rect">
            <a:avLst/>
          </a:prstGeom>
        </p:spPr>
        <p:txBody>
          <a:bodyPr lIns="0" tIns="0" rIns="0" bIns="0" rtlCol="0" anchor="t">
            <a:spAutoFit/>
          </a:bodyPr>
          <a:lstStyle/>
          <a:p>
            <a:pPr marL="0" lvl="0" indent="0" algn="ctr">
              <a:lnSpc>
                <a:spcPts val="9267"/>
              </a:lnSpc>
              <a:spcBef>
                <a:spcPct val="0"/>
              </a:spcBef>
            </a:pPr>
            <a:r>
              <a:rPr lang="en-US" sz="7988" u="none" dirty="0">
                <a:solidFill>
                  <a:schemeClr val="bg1"/>
                </a:solidFill>
                <a:latin typeface="Open Sans Bold"/>
              </a:rPr>
              <a:t>Business </a:t>
            </a:r>
          </a:p>
          <a:p>
            <a:pPr marL="0" lvl="0" indent="0" algn="ctr">
              <a:lnSpc>
                <a:spcPts val="9267"/>
              </a:lnSpc>
              <a:spcBef>
                <a:spcPct val="0"/>
              </a:spcBef>
            </a:pPr>
            <a:r>
              <a:rPr lang="en-US" sz="7988" u="none" dirty="0">
                <a:solidFill>
                  <a:schemeClr val="bg1"/>
                </a:solidFill>
                <a:latin typeface="Open Sans Bold"/>
              </a:rPr>
              <a:t>Information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83250"/>
            <a:ext cx="1028700" cy="303750"/>
            <a:chOff x="0" y="0"/>
            <a:chExt cx="270933" cy="80000"/>
          </a:xfrm>
        </p:grpSpPr>
        <p:sp>
          <p:nvSpPr>
            <p:cNvPr id="3" name="Freeform 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5" name="Group 5"/>
          <p:cNvGrpSpPr/>
          <p:nvPr/>
        </p:nvGrpSpPr>
        <p:grpSpPr>
          <a:xfrm>
            <a:off x="17259300" y="0"/>
            <a:ext cx="1028700" cy="303750"/>
            <a:chOff x="0" y="0"/>
            <a:chExt cx="270933" cy="80000"/>
          </a:xfrm>
        </p:grpSpPr>
        <p:sp>
          <p:nvSpPr>
            <p:cNvPr id="6" name="Freeform 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8" name="Group 8"/>
          <p:cNvGrpSpPr/>
          <p:nvPr/>
        </p:nvGrpSpPr>
        <p:grpSpPr>
          <a:xfrm>
            <a:off x="0" y="0"/>
            <a:ext cx="1028700" cy="303750"/>
            <a:chOff x="0" y="0"/>
            <a:chExt cx="270933" cy="80000"/>
          </a:xfrm>
        </p:grpSpPr>
        <p:sp>
          <p:nvSpPr>
            <p:cNvPr id="9" name="Freeform 9"/>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sp>
        <p:nvSpPr>
          <p:cNvPr id="15" name="TextBox 15"/>
          <p:cNvSpPr txBox="1"/>
          <p:nvPr/>
        </p:nvSpPr>
        <p:spPr>
          <a:xfrm>
            <a:off x="3233923" y="371076"/>
            <a:ext cx="10472483" cy="749300"/>
          </a:xfrm>
          <a:prstGeom prst="rect">
            <a:avLst/>
          </a:prstGeom>
        </p:spPr>
        <p:txBody>
          <a:bodyPr lIns="0" tIns="0" rIns="0" bIns="0" rtlCol="0" anchor="t">
            <a:spAutoFit/>
          </a:bodyPr>
          <a:lstStyle/>
          <a:p>
            <a:pPr marL="0" lvl="0" indent="0" algn="ctr">
              <a:lnSpc>
                <a:spcPts val="5800"/>
              </a:lnSpc>
              <a:spcBef>
                <a:spcPct val="0"/>
              </a:spcBef>
            </a:pPr>
            <a:r>
              <a:rPr lang="en-US" sz="5000" dirty="0">
                <a:solidFill>
                  <a:srgbClr val="12222B"/>
                </a:solidFill>
                <a:latin typeface="Open Sans Bold"/>
              </a:rPr>
              <a:t>Business Overview</a:t>
            </a:r>
            <a:endParaRPr lang="en-US" sz="5000" u="none" dirty="0">
              <a:solidFill>
                <a:srgbClr val="12222B"/>
              </a:solidFill>
              <a:latin typeface="Open Sans Bold"/>
            </a:endParaRPr>
          </a:p>
        </p:txBody>
      </p:sp>
      <p:pic>
        <p:nvPicPr>
          <p:cNvPr id="36" name="Picture 35">
            <a:extLst>
              <a:ext uri="{FF2B5EF4-FFF2-40B4-BE49-F238E27FC236}">
                <a16:creationId xmlns:a16="http://schemas.microsoft.com/office/drawing/2014/main" id="{A04DE997-B60B-3DB9-B8E7-88B4A217E9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77700" y="8479900"/>
            <a:ext cx="1963200" cy="1963200"/>
          </a:xfrm>
          <a:prstGeom prst="rect">
            <a:avLst/>
          </a:prstGeom>
        </p:spPr>
      </p:pic>
      <p:sp>
        <p:nvSpPr>
          <p:cNvPr id="37" name="TextBox 36">
            <a:extLst>
              <a:ext uri="{FF2B5EF4-FFF2-40B4-BE49-F238E27FC236}">
                <a16:creationId xmlns:a16="http://schemas.microsoft.com/office/drawing/2014/main" id="{6BE4E4BE-358B-FA09-BC6D-989302ADE843}"/>
              </a:ext>
            </a:extLst>
          </p:cNvPr>
          <p:cNvSpPr txBox="1"/>
          <p:nvPr/>
        </p:nvSpPr>
        <p:spPr>
          <a:xfrm>
            <a:off x="16154400" y="8801100"/>
            <a:ext cx="990600" cy="707886"/>
          </a:xfrm>
          <a:prstGeom prst="rect">
            <a:avLst/>
          </a:prstGeom>
          <a:noFill/>
        </p:spPr>
        <p:txBody>
          <a:bodyPr wrap="square" rtlCol="0" anchor="ctr">
            <a:spAutoFit/>
          </a:bodyPr>
          <a:lstStyle/>
          <a:p>
            <a:pPr algn="ctr"/>
            <a:r>
              <a:rPr lang="en-IN" sz="4000" dirty="0">
                <a:latin typeface="Arial Black" panose="020B0A04020102020204" pitchFamily="34" charset="0"/>
              </a:rPr>
              <a:t>1</a:t>
            </a:r>
          </a:p>
        </p:txBody>
      </p:sp>
      <p:grpSp>
        <p:nvGrpSpPr>
          <p:cNvPr id="38" name="Group 8">
            <a:extLst>
              <a:ext uri="{FF2B5EF4-FFF2-40B4-BE49-F238E27FC236}">
                <a16:creationId xmlns:a16="http://schemas.microsoft.com/office/drawing/2014/main" id="{C419C89C-FEC4-D36C-41D2-12874D943EBA}"/>
              </a:ext>
            </a:extLst>
          </p:cNvPr>
          <p:cNvGrpSpPr/>
          <p:nvPr/>
        </p:nvGrpSpPr>
        <p:grpSpPr>
          <a:xfrm>
            <a:off x="0" y="7200900"/>
            <a:ext cx="8631018" cy="2373510"/>
            <a:chOff x="0" y="0"/>
            <a:chExt cx="2273190" cy="768375"/>
          </a:xfrm>
        </p:grpSpPr>
        <p:sp>
          <p:nvSpPr>
            <p:cNvPr id="39" name="Freeform 9">
              <a:extLst>
                <a:ext uri="{FF2B5EF4-FFF2-40B4-BE49-F238E27FC236}">
                  <a16:creationId xmlns:a16="http://schemas.microsoft.com/office/drawing/2014/main" id="{29E9945D-7892-0653-EB1D-D4CC990A3BE5}"/>
                </a:ext>
              </a:extLst>
            </p:cNvPr>
            <p:cNvSpPr/>
            <p:nvPr/>
          </p:nvSpPr>
          <p:spPr>
            <a:xfrm>
              <a:off x="0" y="0"/>
              <a:ext cx="2273190" cy="768375"/>
            </a:xfrm>
            <a:custGeom>
              <a:avLst/>
              <a:gdLst/>
              <a:ahLst/>
              <a:cxnLst/>
              <a:rect l="l" t="t" r="r" b="b"/>
              <a:pathLst>
                <a:path w="2273190" h="768375">
                  <a:moveTo>
                    <a:pt x="0" y="0"/>
                  </a:moveTo>
                  <a:lnTo>
                    <a:pt x="2273190" y="0"/>
                  </a:lnTo>
                  <a:lnTo>
                    <a:pt x="2273190" y="768375"/>
                  </a:lnTo>
                  <a:lnTo>
                    <a:pt x="0" y="768375"/>
                  </a:lnTo>
                  <a:close/>
                </a:path>
              </a:pathLst>
            </a:custGeom>
            <a:solidFill>
              <a:srgbClr val="EDF0F0"/>
            </a:solidFill>
          </p:spPr>
        </p:sp>
        <p:sp>
          <p:nvSpPr>
            <p:cNvPr id="40" name="TextBox 10">
              <a:extLst>
                <a:ext uri="{FF2B5EF4-FFF2-40B4-BE49-F238E27FC236}">
                  <a16:creationId xmlns:a16="http://schemas.microsoft.com/office/drawing/2014/main" id="{85E25786-F873-29C7-5504-CDED1BEB58C1}"/>
                </a:ext>
              </a:extLst>
            </p:cNvPr>
            <p:cNvSpPr txBox="1"/>
            <p:nvPr/>
          </p:nvSpPr>
          <p:spPr>
            <a:xfrm>
              <a:off x="0" y="-57150"/>
              <a:ext cx="812800" cy="869950"/>
            </a:xfrm>
            <a:prstGeom prst="rect">
              <a:avLst/>
            </a:prstGeom>
          </p:spPr>
          <p:txBody>
            <a:bodyPr lIns="50800" tIns="50800" rIns="50800" bIns="50800" rtlCol="0" anchor="ctr"/>
            <a:lstStyle/>
            <a:p>
              <a:pPr algn="ctr">
                <a:lnSpc>
                  <a:spcPts val="3220"/>
                </a:lnSpc>
              </a:pPr>
              <a:endParaRPr dirty="0"/>
            </a:p>
          </p:txBody>
        </p:sp>
      </p:grpSp>
      <p:grpSp>
        <p:nvGrpSpPr>
          <p:cNvPr id="41" name="Group 11">
            <a:extLst>
              <a:ext uri="{FF2B5EF4-FFF2-40B4-BE49-F238E27FC236}">
                <a16:creationId xmlns:a16="http://schemas.microsoft.com/office/drawing/2014/main" id="{EAD53577-CA41-0008-27B5-6C76CB707B6A}"/>
              </a:ext>
            </a:extLst>
          </p:cNvPr>
          <p:cNvGrpSpPr/>
          <p:nvPr/>
        </p:nvGrpSpPr>
        <p:grpSpPr>
          <a:xfrm>
            <a:off x="-67787" y="1424633"/>
            <a:ext cx="8631018" cy="2326593"/>
            <a:chOff x="0" y="0"/>
            <a:chExt cx="2273190" cy="768375"/>
          </a:xfrm>
        </p:grpSpPr>
        <p:sp>
          <p:nvSpPr>
            <p:cNvPr id="42" name="Freeform 12">
              <a:extLst>
                <a:ext uri="{FF2B5EF4-FFF2-40B4-BE49-F238E27FC236}">
                  <a16:creationId xmlns:a16="http://schemas.microsoft.com/office/drawing/2014/main" id="{34B059CC-2279-A461-8C6F-69C21F2F6F67}"/>
                </a:ext>
              </a:extLst>
            </p:cNvPr>
            <p:cNvSpPr/>
            <p:nvPr/>
          </p:nvSpPr>
          <p:spPr>
            <a:xfrm>
              <a:off x="0" y="0"/>
              <a:ext cx="2273190" cy="768375"/>
            </a:xfrm>
            <a:custGeom>
              <a:avLst/>
              <a:gdLst/>
              <a:ahLst/>
              <a:cxnLst/>
              <a:rect l="l" t="t" r="r" b="b"/>
              <a:pathLst>
                <a:path w="2273190" h="768375">
                  <a:moveTo>
                    <a:pt x="0" y="0"/>
                  </a:moveTo>
                  <a:lnTo>
                    <a:pt x="2273190" y="0"/>
                  </a:lnTo>
                  <a:lnTo>
                    <a:pt x="2273190" y="768375"/>
                  </a:lnTo>
                  <a:lnTo>
                    <a:pt x="0" y="768375"/>
                  </a:lnTo>
                  <a:close/>
                </a:path>
              </a:pathLst>
            </a:custGeom>
            <a:solidFill>
              <a:srgbClr val="EDF0F0"/>
            </a:solidFill>
          </p:spPr>
        </p:sp>
        <p:sp>
          <p:nvSpPr>
            <p:cNvPr id="43" name="TextBox 13">
              <a:extLst>
                <a:ext uri="{FF2B5EF4-FFF2-40B4-BE49-F238E27FC236}">
                  <a16:creationId xmlns:a16="http://schemas.microsoft.com/office/drawing/2014/main" id="{1C51A170-9E6A-FA57-AA3F-D176DBAD3760}"/>
                </a:ext>
              </a:extLst>
            </p:cNvPr>
            <p:cNvSpPr txBox="1"/>
            <p:nvPr/>
          </p:nvSpPr>
          <p:spPr>
            <a:xfrm>
              <a:off x="0" y="-57150"/>
              <a:ext cx="812800" cy="869950"/>
            </a:xfrm>
            <a:prstGeom prst="rect">
              <a:avLst/>
            </a:prstGeom>
          </p:spPr>
          <p:txBody>
            <a:bodyPr lIns="50800" tIns="50800" rIns="50800" bIns="50800" rtlCol="0" anchor="ctr"/>
            <a:lstStyle/>
            <a:p>
              <a:pPr algn="ctr">
                <a:lnSpc>
                  <a:spcPts val="3220"/>
                </a:lnSpc>
              </a:pPr>
              <a:endParaRPr sz="3200" dirty="0"/>
            </a:p>
          </p:txBody>
        </p:sp>
      </p:grpSp>
      <p:grpSp>
        <p:nvGrpSpPr>
          <p:cNvPr id="44" name="Group 14">
            <a:extLst>
              <a:ext uri="{FF2B5EF4-FFF2-40B4-BE49-F238E27FC236}">
                <a16:creationId xmlns:a16="http://schemas.microsoft.com/office/drawing/2014/main" id="{C1FA1FA9-5093-010A-5CDA-8CF7540D589A}"/>
              </a:ext>
            </a:extLst>
          </p:cNvPr>
          <p:cNvGrpSpPr/>
          <p:nvPr/>
        </p:nvGrpSpPr>
        <p:grpSpPr>
          <a:xfrm>
            <a:off x="0" y="4031190"/>
            <a:ext cx="8631018" cy="2864910"/>
            <a:chOff x="0" y="-46744"/>
            <a:chExt cx="2273190" cy="865901"/>
          </a:xfrm>
          <a:solidFill>
            <a:srgbClr val="F51649"/>
          </a:solidFill>
        </p:grpSpPr>
        <p:sp>
          <p:nvSpPr>
            <p:cNvPr id="45" name="Freeform 15">
              <a:extLst>
                <a:ext uri="{FF2B5EF4-FFF2-40B4-BE49-F238E27FC236}">
                  <a16:creationId xmlns:a16="http://schemas.microsoft.com/office/drawing/2014/main" id="{55359D15-8BDE-C5A2-F16F-8BCF31A0310C}"/>
                </a:ext>
              </a:extLst>
            </p:cNvPr>
            <p:cNvSpPr/>
            <p:nvPr/>
          </p:nvSpPr>
          <p:spPr>
            <a:xfrm>
              <a:off x="0" y="-46744"/>
              <a:ext cx="2273190" cy="865901"/>
            </a:xfrm>
            <a:custGeom>
              <a:avLst/>
              <a:gdLst/>
              <a:ahLst/>
              <a:cxnLst/>
              <a:rect l="l" t="t" r="r" b="b"/>
              <a:pathLst>
                <a:path w="2273190" h="768375">
                  <a:moveTo>
                    <a:pt x="0" y="0"/>
                  </a:moveTo>
                  <a:lnTo>
                    <a:pt x="2273190" y="0"/>
                  </a:lnTo>
                  <a:lnTo>
                    <a:pt x="2273190" y="768375"/>
                  </a:lnTo>
                  <a:lnTo>
                    <a:pt x="0" y="768375"/>
                  </a:lnTo>
                  <a:close/>
                </a:path>
              </a:pathLst>
            </a:custGeom>
            <a:grpFill/>
            <a:ln>
              <a:solidFill>
                <a:srgbClr val="F61C49"/>
              </a:solidFill>
            </a:ln>
          </p:spPr>
        </p:sp>
        <p:sp>
          <p:nvSpPr>
            <p:cNvPr id="46" name="TextBox 16">
              <a:extLst>
                <a:ext uri="{FF2B5EF4-FFF2-40B4-BE49-F238E27FC236}">
                  <a16:creationId xmlns:a16="http://schemas.microsoft.com/office/drawing/2014/main" id="{AEDEF3C6-6625-20F9-373C-1F786D7AF4F6}"/>
                </a:ext>
              </a:extLst>
            </p:cNvPr>
            <p:cNvSpPr txBox="1"/>
            <p:nvPr/>
          </p:nvSpPr>
          <p:spPr>
            <a:xfrm>
              <a:off x="0" y="-38100"/>
              <a:ext cx="812800" cy="850900"/>
            </a:xfrm>
            <a:prstGeom prst="rect">
              <a:avLst/>
            </a:prstGeom>
            <a:grpFill/>
          </p:spPr>
          <p:txBody>
            <a:bodyPr lIns="50800" tIns="50800" rIns="50800" bIns="50800" rtlCol="0" anchor="ctr"/>
            <a:lstStyle/>
            <a:p>
              <a:pPr marL="0" lvl="1" indent="0" algn="l">
                <a:lnSpc>
                  <a:spcPts val="2940"/>
                </a:lnSpc>
                <a:spcBef>
                  <a:spcPct val="0"/>
                </a:spcBef>
              </a:pPr>
              <a:endParaRPr dirty="0"/>
            </a:p>
          </p:txBody>
        </p:sp>
      </p:grpSp>
      <p:grpSp>
        <p:nvGrpSpPr>
          <p:cNvPr id="47" name="Group 21">
            <a:extLst>
              <a:ext uri="{FF2B5EF4-FFF2-40B4-BE49-F238E27FC236}">
                <a16:creationId xmlns:a16="http://schemas.microsoft.com/office/drawing/2014/main" id="{06336CE1-31B8-DCCD-12AE-7135A372D281}"/>
              </a:ext>
            </a:extLst>
          </p:cNvPr>
          <p:cNvGrpSpPr/>
          <p:nvPr/>
        </p:nvGrpSpPr>
        <p:grpSpPr>
          <a:xfrm>
            <a:off x="260791" y="7831004"/>
            <a:ext cx="7973863" cy="1420128"/>
            <a:chOff x="0" y="9525"/>
            <a:chExt cx="10631818" cy="1893504"/>
          </a:xfrm>
        </p:grpSpPr>
        <p:sp>
          <p:nvSpPr>
            <p:cNvPr id="48" name="TextBox 22">
              <a:extLst>
                <a:ext uri="{FF2B5EF4-FFF2-40B4-BE49-F238E27FC236}">
                  <a16:creationId xmlns:a16="http://schemas.microsoft.com/office/drawing/2014/main" id="{3454C4A8-B99F-2C2E-1EEA-7626BE4CD088}"/>
                </a:ext>
              </a:extLst>
            </p:cNvPr>
            <p:cNvSpPr txBox="1"/>
            <p:nvPr/>
          </p:nvSpPr>
          <p:spPr>
            <a:xfrm>
              <a:off x="163549" y="1355870"/>
              <a:ext cx="10304721" cy="547159"/>
            </a:xfrm>
            <a:prstGeom prst="rect">
              <a:avLst/>
            </a:prstGeom>
          </p:spPr>
          <p:txBody>
            <a:bodyPr lIns="0" tIns="0" rIns="0" bIns="0" rtlCol="0" anchor="t">
              <a:spAutoFit/>
            </a:bodyPr>
            <a:lstStyle/>
            <a:p>
              <a:pPr marL="0" lvl="0" indent="0" algn="ctr">
                <a:lnSpc>
                  <a:spcPts val="3220"/>
                </a:lnSpc>
                <a:spcBef>
                  <a:spcPct val="0"/>
                </a:spcBef>
              </a:pPr>
              <a:r>
                <a:rPr lang="en-US" sz="2800" dirty="0">
                  <a:solidFill>
                    <a:srgbClr val="000000"/>
                  </a:solidFill>
                  <a:latin typeface="Lato Bold"/>
                </a:rPr>
                <a:t>Cities</a:t>
              </a:r>
              <a:endParaRPr lang="en-US" sz="2800" u="none" dirty="0">
                <a:solidFill>
                  <a:srgbClr val="000000"/>
                </a:solidFill>
                <a:latin typeface="Lato Bold"/>
              </a:endParaRPr>
            </a:p>
          </p:txBody>
        </p:sp>
        <p:sp>
          <p:nvSpPr>
            <p:cNvPr id="49" name="TextBox 23">
              <a:extLst>
                <a:ext uri="{FF2B5EF4-FFF2-40B4-BE49-F238E27FC236}">
                  <a16:creationId xmlns:a16="http://schemas.microsoft.com/office/drawing/2014/main" id="{C15C3C68-E464-AE5B-0E3B-C1D583586C10}"/>
                </a:ext>
              </a:extLst>
            </p:cNvPr>
            <p:cNvSpPr txBox="1"/>
            <p:nvPr/>
          </p:nvSpPr>
          <p:spPr>
            <a:xfrm>
              <a:off x="0" y="9525"/>
              <a:ext cx="10631818" cy="1008652"/>
            </a:xfrm>
            <a:prstGeom prst="rect">
              <a:avLst/>
            </a:prstGeom>
          </p:spPr>
          <p:txBody>
            <a:bodyPr lIns="0" tIns="0" rIns="0" bIns="0" rtlCol="0" anchor="t">
              <a:spAutoFit/>
            </a:bodyPr>
            <a:lstStyle/>
            <a:p>
              <a:pPr marL="0" lvl="0" indent="0" algn="ctr">
                <a:lnSpc>
                  <a:spcPts val="5800"/>
                </a:lnSpc>
                <a:spcBef>
                  <a:spcPct val="0"/>
                </a:spcBef>
              </a:pPr>
              <a:r>
                <a:rPr lang="en-US" sz="6000" u="none" dirty="0">
                  <a:solidFill>
                    <a:srgbClr val="12222B"/>
                  </a:solidFill>
                  <a:latin typeface="Open Sans Bold"/>
                </a:rPr>
                <a:t>141</a:t>
              </a:r>
            </a:p>
          </p:txBody>
        </p:sp>
      </p:grpSp>
      <p:grpSp>
        <p:nvGrpSpPr>
          <p:cNvPr id="50" name="Group 24">
            <a:extLst>
              <a:ext uri="{FF2B5EF4-FFF2-40B4-BE49-F238E27FC236}">
                <a16:creationId xmlns:a16="http://schemas.microsoft.com/office/drawing/2014/main" id="{1CFFB261-E710-E839-523A-AFC3FB9E4F88}"/>
              </a:ext>
            </a:extLst>
          </p:cNvPr>
          <p:cNvGrpSpPr/>
          <p:nvPr/>
        </p:nvGrpSpPr>
        <p:grpSpPr>
          <a:xfrm>
            <a:off x="541290" y="4790172"/>
            <a:ext cx="7412866" cy="1420128"/>
            <a:chOff x="0" y="9525"/>
            <a:chExt cx="9883821" cy="1893504"/>
          </a:xfrm>
        </p:grpSpPr>
        <p:sp>
          <p:nvSpPr>
            <p:cNvPr id="51" name="TextBox 25">
              <a:extLst>
                <a:ext uri="{FF2B5EF4-FFF2-40B4-BE49-F238E27FC236}">
                  <a16:creationId xmlns:a16="http://schemas.microsoft.com/office/drawing/2014/main" id="{8533C64F-C091-0B96-557D-CB0A3A737BAD}"/>
                </a:ext>
              </a:extLst>
            </p:cNvPr>
            <p:cNvSpPr txBox="1"/>
            <p:nvPr/>
          </p:nvSpPr>
          <p:spPr>
            <a:xfrm>
              <a:off x="0" y="1355870"/>
              <a:ext cx="9883821" cy="547159"/>
            </a:xfrm>
            <a:prstGeom prst="rect">
              <a:avLst/>
            </a:prstGeom>
          </p:spPr>
          <p:txBody>
            <a:bodyPr lIns="0" tIns="0" rIns="0" bIns="0" rtlCol="0" anchor="t">
              <a:spAutoFit/>
            </a:bodyPr>
            <a:lstStyle/>
            <a:p>
              <a:pPr marL="0" lvl="0" indent="0" algn="ctr">
                <a:lnSpc>
                  <a:spcPts val="3220"/>
                </a:lnSpc>
                <a:spcBef>
                  <a:spcPct val="0"/>
                </a:spcBef>
              </a:pPr>
              <a:r>
                <a:rPr lang="en-US" sz="3200" u="none" dirty="0">
                  <a:solidFill>
                    <a:srgbClr val="000000"/>
                  </a:solidFill>
                  <a:latin typeface="Lato Bold"/>
                </a:rPr>
                <a:t>Country</a:t>
              </a:r>
            </a:p>
          </p:txBody>
        </p:sp>
        <p:sp>
          <p:nvSpPr>
            <p:cNvPr id="52" name="TextBox 26">
              <a:extLst>
                <a:ext uri="{FF2B5EF4-FFF2-40B4-BE49-F238E27FC236}">
                  <a16:creationId xmlns:a16="http://schemas.microsoft.com/office/drawing/2014/main" id="{6AF4F64F-A8C5-4AC1-A2D2-3D8CA4179D7E}"/>
                </a:ext>
              </a:extLst>
            </p:cNvPr>
            <p:cNvSpPr txBox="1"/>
            <p:nvPr/>
          </p:nvSpPr>
          <p:spPr>
            <a:xfrm>
              <a:off x="2097321" y="9525"/>
              <a:ext cx="5689180" cy="1061659"/>
            </a:xfrm>
            <a:prstGeom prst="rect">
              <a:avLst/>
            </a:prstGeom>
          </p:spPr>
          <p:txBody>
            <a:bodyPr lIns="0" tIns="0" rIns="0" bIns="0" rtlCol="0" anchor="t">
              <a:spAutoFit/>
            </a:bodyPr>
            <a:lstStyle/>
            <a:p>
              <a:pPr marL="0" lvl="0" indent="0" algn="ctr">
                <a:lnSpc>
                  <a:spcPts val="5800"/>
                </a:lnSpc>
                <a:spcBef>
                  <a:spcPct val="0"/>
                </a:spcBef>
              </a:pPr>
              <a:r>
                <a:rPr lang="en-US" sz="6600" dirty="0">
                  <a:solidFill>
                    <a:srgbClr val="12222B"/>
                  </a:solidFill>
                  <a:latin typeface="Open Sans Bold"/>
                </a:rPr>
                <a:t>15</a:t>
              </a:r>
              <a:endParaRPr lang="en-US" sz="6600" u="none" dirty="0">
                <a:solidFill>
                  <a:srgbClr val="12222B"/>
                </a:solidFill>
                <a:latin typeface="Open Sans Bold"/>
              </a:endParaRPr>
            </a:p>
          </p:txBody>
        </p:sp>
      </p:grpSp>
      <p:sp>
        <p:nvSpPr>
          <p:cNvPr id="55" name="TextBox 20">
            <a:extLst>
              <a:ext uri="{FF2B5EF4-FFF2-40B4-BE49-F238E27FC236}">
                <a16:creationId xmlns:a16="http://schemas.microsoft.com/office/drawing/2014/main" id="{D70FB604-A990-787C-EBBD-CEDD59ED7100}"/>
              </a:ext>
            </a:extLst>
          </p:cNvPr>
          <p:cNvSpPr txBox="1"/>
          <p:nvPr/>
        </p:nvSpPr>
        <p:spPr>
          <a:xfrm>
            <a:off x="1039393" y="2068212"/>
            <a:ext cx="6326954" cy="751649"/>
          </a:xfrm>
          <a:prstGeom prst="rect">
            <a:avLst/>
          </a:prstGeom>
        </p:spPr>
        <p:txBody>
          <a:bodyPr lIns="0" tIns="0" rIns="0" bIns="0" rtlCol="0" anchor="t">
            <a:spAutoFit/>
          </a:bodyPr>
          <a:lstStyle/>
          <a:p>
            <a:pPr marL="0" lvl="0" indent="0" algn="ctr">
              <a:lnSpc>
                <a:spcPts val="5800"/>
              </a:lnSpc>
              <a:spcBef>
                <a:spcPct val="0"/>
              </a:spcBef>
            </a:pPr>
            <a:r>
              <a:rPr lang="en-US" sz="6000" u="none" dirty="0">
                <a:solidFill>
                  <a:srgbClr val="12222B"/>
                </a:solidFill>
                <a:latin typeface="Open Sans Bold"/>
              </a:rPr>
              <a:t>9,551</a:t>
            </a:r>
          </a:p>
        </p:txBody>
      </p:sp>
      <p:pic>
        <p:nvPicPr>
          <p:cNvPr id="57" name="Picture 56">
            <a:extLst>
              <a:ext uri="{FF2B5EF4-FFF2-40B4-BE49-F238E27FC236}">
                <a16:creationId xmlns:a16="http://schemas.microsoft.com/office/drawing/2014/main" id="{19377F21-374C-0566-F523-C7E5C92C9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3549" y="1625903"/>
            <a:ext cx="8617589" cy="4949166"/>
          </a:xfrm>
          <a:prstGeom prst="rect">
            <a:avLst/>
          </a:prstGeom>
        </p:spPr>
      </p:pic>
      <p:sp>
        <p:nvSpPr>
          <p:cNvPr id="58" name="TextBox 25">
            <a:extLst>
              <a:ext uri="{FF2B5EF4-FFF2-40B4-BE49-F238E27FC236}">
                <a16:creationId xmlns:a16="http://schemas.microsoft.com/office/drawing/2014/main" id="{D3407D40-FC90-6F25-6B45-EA2962E07AC3}"/>
              </a:ext>
            </a:extLst>
          </p:cNvPr>
          <p:cNvSpPr txBox="1"/>
          <p:nvPr/>
        </p:nvSpPr>
        <p:spPr>
          <a:xfrm>
            <a:off x="699127" y="3028921"/>
            <a:ext cx="7412866" cy="410369"/>
          </a:xfrm>
          <a:prstGeom prst="rect">
            <a:avLst/>
          </a:prstGeom>
        </p:spPr>
        <p:txBody>
          <a:bodyPr lIns="0" tIns="0" rIns="0" bIns="0" rtlCol="0" anchor="t">
            <a:spAutoFit/>
          </a:bodyPr>
          <a:lstStyle/>
          <a:p>
            <a:pPr marL="0" lvl="0" indent="0" algn="ctr">
              <a:lnSpc>
                <a:spcPts val="3220"/>
              </a:lnSpc>
              <a:spcBef>
                <a:spcPct val="0"/>
              </a:spcBef>
            </a:pPr>
            <a:r>
              <a:rPr lang="en-US" sz="2800" u="none" dirty="0">
                <a:solidFill>
                  <a:srgbClr val="000000"/>
                </a:solidFill>
                <a:latin typeface="Lato Bold"/>
              </a:rPr>
              <a:t>Total Restaurant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83250"/>
            <a:ext cx="1028700" cy="303750"/>
            <a:chOff x="0" y="0"/>
            <a:chExt cx="270933" cy="80000"/>
          </a:xfrm>
        </p:grpSpPr>
        <p:sp>
          <p:nvSpPr>
            <p:cNvPr id="3" name="Freeform 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5" name="Group 5"/>
          <p:cNvGrpSpPr/>
          <p:nvPr/>
        </p:nvGrpSpPr>
        <p:grpSpPr>
          <a:xfrm>
            <a:off x="17259300" y="0"/>
            <a:ext cx="1028700" cy="303750"/>
            <a:chOff x="0" y="0"/>
            <a:chExt cx="270933" cy="80000"/>
          </a:xfrm>
        </p:grpSpPr>
        <p:sp>
          <p:nvSpPr>
            <p:cNvPr id="6" name="Freeform 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23" name="Group 23"/>
          <p:cNvGrpSpPr/>
          <p:nvPr/>
        </p:nvGrpSpPr>
        <p:grpSpPr>
          <a:xfrm>
            <a:off x="0" y="0"/>
            <a:ext cx="1028700" cy="303750"/>
            <a:chOff x="0" y="0"/>
            <a:chExt cx="270933" cy="80000"/>
          </a:xfrm>
        </p:grpSpPr>
        <p:sp>
          <p:nvSpPr>
            <p:cNvPr id="24" name="Freeform 24"/>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sp>
        <p:nvSpPr>
          <p:cNvPr id="29" name="TextBox 15">
            <a:extLst>
              <a:ext uri="{FF2B5EF4-FFF2-40B4-BE49-F238E27FC236}">
                <a16:creationId xmlns:a16="http://schemas.microsoft.com/office/drawing/2014/main" id="{B60E77B7-8B40-A078-C8B3-3A4DF9EF0D43}"/>
              </a:ext>
            </a:extLst>
          </p:cNvPr>
          <p:cNvSpPr txBox="1"/>
          <p:nvPr/>
        </p:nvSpPr>
        <p:spPr>
          <a:xfrm>
            <a:off x="3233923" y="371076"/>
            <a:ext cx="10472483" cy="749300"/>
          </a:xfrm>
          <a:prstGeom prst="rect">
            <a:avLst/>
          </a:prstGeom>
        </p:spPr>
        <p:txBody>
          <a:bodyPr lIns="0" tIns="0" rIns="0" bIns="0" rtlCol="0" anchor="t">
            <a:spAutoFit/>
          </a:bodyPr>
          <a:lstStyle/>
          <a:p>
            <a:pPr marL="0" lvl="0" indent="0" algn="ctr">
              <a:lnSpc>
                <a:spcPts val="5800"/>
              </a:lnSpc>
              <a:spcBef>
                <a:spcPct val="0"/>
              </a:spcBef>
            </a:pPr>
            <a:r>
              <a:rPr lang="en-US" sz="5000" dirty="0">
                <a:solidFill>
                  <a:srgbClr val="12222B"/>
                </a:solidFill>
                <a:latin typeface="Open Sans Bold"/>
              </a:rPr>
              <a:t>Online Delivery</a:t>
            </a:r>
            <a:endParaRPr lang="en-US" sz="5000" u="none" dirty="0">
              <a:solidFill>
                <a:srgbClr val="12222B"/>
              </a:solidFill>
              <a:latin typeface="Open Sans Bold"/>
            </a:endParaRPr>
          </a:p>
        </p:txBody>
      </p:sp>
      <p:pic>
        <p:nvPicPr>
          <p:cNvPr id="32" name="Picture 31">
            <a:extLst>
              <a:ext uri="{FF2B5EF4-FFF2-40B4-BE49-F238E27FC236}">
                <a16:creationId xmlns:a16="http://schemas.microsoft.com/office/drawing/2014/main" id="{EEDD0DD6-A2D3-0D74-2A4E-5FE8AD0F8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77700" y="8479900"/>
            <a:ext cx="1963200" cy="1963200"/>
          </a:xfrm>
          <a:prstGeom prst="rect">
            <a:avLst/>
          </a:prstGeom>
        </p:spPr>
      </p:pic>
      <p:sp>
        <p:nvSpPr>
          <p:cNvPr id="33" name="TextBox 32">
            <a:extLst>
              <a:ext uri="{FF2B5EF4-FFF2-40B4-BE49-F238E27FC236}">
                <a16:creationId xmlns:a16="http://schemas.microsoft.com/office/drawing/2014/main" id="{96FC98CD-23E2-CB57-A2B0-BC445546C7D1}"/>
              </a:ext>
            </a:extLst>
          </p:cNvPr>
          <p:cNvSpPr txBox="1"/>
          <p:nvPr/>
        </p:nvSpPr>
        <p:spPr>
          <a:xfrm>
            <a:off x="16154400" y="8801100"/>
            <a:ext cx="990600" cy="707886"/>
          </a:xfrm>
          <a:prstGeom prst="rect">
            <a:avLst/>
          </a:prstGeom>
          <a:noFill/>
        </p:spPr>
        <p:txBody>
          <a:bodyPr wrap="square" rtlCol="0" anchor="ctr">
            <a:spAutoFit/>
          </a:bodyPr>
          <a:lstStyle/>
          <a:p>
            <a:pPr algn="ctr"/>
            <a:r>
              <a:rPr lang="en-IN" sz="4000" dirty="0">
                <a:latin typeface="Arial Black" panose="020B0A04020102020204" pitchFamily="34" charset="0"/>
              </a:rPr>
              <a:t>2</a:t>
            </a:r>
          </a:p>
        </p:txBody>
      </p:sp>
      <p:sp>
        <p:nvSpPr>
          <p:cNvPr id="36" name="TextBox 35">
            <a:extLst>
              <a:ext uri="{FF2B5EF4-FFF2-40B4-BE49-F238E27FC236}">
                <a16:creationId xmlns:a16="http://schemas.microsoft.com/office/drawing/2014/main" id="{33C63402-4B5F-A1E2-938E-B324D7A4EFC9}"/>
              </a:ext>
            </a:extLst>
          </p:cNvPr>
          <p:cNvSpPr txBox="1"/>
          <p:nvPr/>
        </p:nvSpPr>
        <p:spPr>
          <a:xfrm>
            <a:off x="8763000" y="2567051"/>
            <a:ext cx="8610600" cy="4978735"/>
          </a:xfrm>
          <a:prstGeom prst="rect">
            <a:avLst/>
          </a:prstGeom>
          <a:noFill/>
        </p:spPr>
        <p:txBody>
          <a:bodyPr wrap="square" rtlCol="0" anchor="ctr">
            <a:spAutoFit/>
          </a:bodyPr>
          <a:lstStyle/>
          <a:p>
            <a:pPr algn="just">
              <a:lnSpc>
                <a:spcPct val="150000"/>
              </a:lnSpc>
            </a:pPr>
            <a:r>
              <a:rPr lang="en-US" sz="3600" dirty="0">
                <a:latin typeface="Times New Roman" panose="02020603050405020304" pitchFamily="18" charset="0"/>
                <a:cs typeface="Times New Roman" panose="02020603050405020304" pitchFamily="18" charset="0"/>
              </a:rPr>
              <a:t>Zomato is a online food delivery brand in that situation only 26 precent restaurant attached with Zomato have online delivery facilities. Zomato should increase that number and more collapse with restaurants having online delivery.</a:t>
            </a:r>
            <a:endParaRPr lang="en-IN" sz="3600" dirty="0">
              <a:latin typeface="Times New Roman" panose="02020603050405020304" pitchFamily="18" charset="0"/>
              <a:cs typeface="Times New Roman" panose="02020603050405020304" pitchFamily="18" charset="0"/>
            </a:endParaRPr>
          </a:p>
        </p:txBody>
      </p:sp>
      <p:graphicFrame>
        <p:nvGraphicFramePr>
          <p:cNvPr id="39" name="Chart 38">
            <a:extLst>
              <a:ext uri="{FF2B5EF4-FFF2-40B4-BE49-F238E27FC236}">
                <a16:creationId xmlns:a16="http://schemas.microsoft.com/office/drawing/2014/main" id="{2D4E70A3-7738-E2CC-503F-1997BC94FE9E}"/>
              </a:ext>
            </a:extLst>
          </p:cNvPr>
          <p:cNvGraphicFramePr/>
          <p:nvPr>
            <p:extLst>
              <p:ext uri="{D42A27DB-BD31-4B8C-83A1-F6EECF244321}">
                <p14:modId xmlns:p14="http://schemas.microsoft.com/office/powerpoint/2010/main" val="2265638233"/>
              </p:ext>
            </p:extLst>
          </p:nvPr>
        </p:nvGraphicFramePr>
        <p:xfrm>
          <a:off x="419102" y="2006600"/>
          <a:ext cx="9096304" cy="6273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83250"/>
            <a:ext cx="1028700" cy="303750"/>
            <a:chOff x="0" y="0"/>
            <a:chExt cx="270933" cy="80000"/>
          </a:xfrm>
        </p:grpSpPr>
        <p:sp>
          <p:nvSpPr>
            <p:cNvPr id="3" name="Freeform 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5" name="Group 5"/>
          <p:cNvGrpSpPr/>
          <p:nvPr/>
        </p:nvGrpSpPr>
        <p:grpSpPr>
          <a:xfrm>
            <a:off x="17259300" y="0"/>
            <a:ext cx="1028700" cy="303750"/>
            <a:chOff x="0" y="0"/>
            <a:chExt cx="270933" cy="80000"/>
          </a:xfrm>
        </p:grpSpPr>
        <p:sp>
          <p:nvSpPr>
            <p:cNvPr id="6" name="Freeform 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23" name="Group 23"/>
          <p:cNvGrpSpPr/>
          <p:nvPr/>
        </p:nvGrpSpPr>
        <p:grpSpPr>
          <a:xfrm>
            <a:off x="0" y="0"/>
            <a:ext cx="1028700" cy="303750"/>
            <a:chOff x="0" y="0"/>
            <a:chExt cx="270933" cy="80000"/>
          </a:xfrm>
        </p:grpSpPr>
        <p:sp>
          <p:nvSpPr>
            <p:cNvPr id="24" name="Freeform 24"/>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sp>
        <p:nvSpPr>
          <p:cNvPr id="29" name="TextBox 15">
            <a:extLst>
              <a:ext uri="{FF2B5EF4-FFF2-40B4-BE49-F238E27FC236}">
                <a16:creationId xmlns:a16="http://schemas.microsoft.com/office/drawing/2014/main" id="{B60E77B7-8B40-A078-C8B3-3A4DF9EF0D43}"/>
              </a:ext>
            </a:extLst>
          </p:cNvPr>
          <p:cNvSpPr txBox="1"/>
          <p:nvPr/>
        </p:nvSpPr>
        <p:spPr>
          <a:xfrm>
            <a:off x="3233923" y="371076"/>
            <a:ext cx="10472483" cy="749300"/>
          </a:xfrm>
          <a:prstGeom prst="rect">
            <a:avLst/>
          </a:prstGeom>
        </p:spPr>
        <p:txBody>
          <a:bodyPr lIns="0" tIns="0" rIns="0" bIns="0" rtlCol="0" anchor="t">
            <a:spAutoFit/>
          </a:bodyPr>
          <a:lstStyle/>
          <a:p>
            <a:pPr marL="0" lvl="0" indent="0" algn="ctr">
              <a:lnSpc>
                <a:spcPts val="5800"/>
              </a:lnSpc>
              <a:spcBef>
                <a:spcPct val="0"/>
              </a:spcBef>
            </a:pPr>
            <a:r>
              <a:rPr lang="en-US" sz="5000" dirty="0">
                <a:solidFill>
                  <a:srgbClr val="12222B"/>
                </a:solidFill>
                <a:latin typeface="Open Sans Bold"/>
              </a:rPr>
              <a:t>Online Delivery</a:t>
            </a:r>
            <a:endParaRPr lang="en-US" sz="5000" u="none" dirty="0">
              <a:solidFill>
                <a:srgbClr val="12222B"/>
              </a:solidFill>
              <a:latin typeface="Open Sans Bold"/>
            </a:endParaRPr>
          </a:p>
        </p:txBody>
      </p:sp>
      <p:pic>
        <p:nvPicPr>
          <p:cNvPr id="32" name="Picture 31">
            <a:extLst>
              <a:ext uri="{FF2B5EF4-FFF2-40B4-BE49-F238E27FC236}">
                <a16:creationId xmlns:a16="http://schemas.microsoft.com/office/drawing/2014/main" id="{EEDD0DD6-A2D3-0D74-2A4E-5FE8AD0F8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77700" y="8479900"/>
            <a:ext cx="1963200" cy="1963200"/>
          </a:xfrm>
          <a:prstGeom prst="rect">
            <a:avLst/>
          </a:prstGeom>
        </p:spPr>
      </p:pic>
      <p:sp>
        <p:nvSpPr>
          <p:cNvPr id="33" name="TextBox 32">
            <a:extLst>
              <a:ext uri="{FF2B5EF4-FFF2-40B4-BE49-F238E27FC236}">
                <a16:creationId xmlns:a16="http://schemas.microsoft.com/office/drawing/2014/main" id="{96FC98CD-23E2-CB57-A2B0-BC445546C7D1}"/>
              </a:ext>
            </a:extLst>
          </p:cNvPr>
          <p:cNvSpPr txBox="1"/>
          <p:nvPr/>
        </p:nvSpPr>
        <p:spPr>
          <a:xfrm>
            <a:off x="16154400" y="8801100"/>
            <a:ext cx="990600" cy="707886"/>
          </a:xfrm>
          <a:prstGeom prst="rect">
            <a:avLst/>
          </a:prstGeom>
          <a:noFill/>
        </p:spPr>
        <p:txBody>
          <a:bodyPr wrap="square" rtlCol="0" anchor="ctr">
            <a:spAutoFit/>
          </a:bodyPr>
          <a:lstStyle/>
          <a:p>
            <a:pPr algn="ctr"/>
            <a:r>
              <a:rPr lang="en-IN" sz="4000" dirty="0">
                <a:latin typeface="Arial Black" panose="020B0A04020102020204" pitchFamily="34" charset="0"/>
              </a:rPr>
              <a:t>3</a:t>
            </a:r>
          </a:p>
        </p:txBody>
      </p:sp>
      <p:sp>
        <p:nvSpPr>
          <p:cNvPr id="36" name="TextBox 35">
            <a:extLst>
              <a:ext uri="{FF2B5EF4-FFF2-40B4-BE49-F238E27FC236}">
                <a16:creationId xmlns:a16="http://schemas.microsoft.com/office/drawing/2014/main" id="{33C63402-4B5F-A1E2-938E-B324D7A4EFC9}"/>
              </a:ext>
            </a:extLst>
          </p:cNvPr>
          <p:cNvSpPr txBox="1"/>
          <p:nvPr/>
        </p:nvSpPr>
        <p:spPr>
          <a:xfrm>
            <a:off x="8763000" y="2567051"/>
            <a:ext cx="8610600" cy="4978735"/>
          </a:xfrm>
          <a:prstGeom prst="rect">
            <a:avLst/>
          </a:prstGeom>
          <a:noFill/>
        </p:spPr>
        <p:txBody>
          <a:bodyPr wrap="square" rtlCol="0" anchor="ctr">
            <a:spAutoFit/>
          </a:bodyPr>
          <a:lstStyle/>
          <a:p>
            <a:pPr algn="just">
              <a:lnSpc>
                <a:spcPct val="150000"/>
              </a:lnSpc>
            </a:pPr>
            <a:r>
              <a:rPr lang="en-US" sz="3600" dirty="0">
                <a:latin typeface="Times New Roman" panose="02020603050405020304" pitchFamily="18" charset="0"/>
                <a:cs typeface="Times New Roman" panose="02020603050405020304" pitchFamily="18" charset="0"/>
              </a:rPr>
              <a:t>Zomato is also focusing on its new initiative "Zomato Dine In" in that situation only 12 precent restaurant attached with Zomato have Table booking facilities. Zomato should increase that number and more collapse with restaurants having Booking facilities.</a:t>
            </a:r>
            <a:endParaRPr lang="en-IN" sz="3600" dirty="0">
              <a:latin typeface="Times New Roman" panose="02020603050405020304" pitchFamily="18" charset="0"/>
              <a:cs typeface="Times New Roman" panose="02020603050405020304" pitchFamily="18" charset="0"/>
            </a:endParaRPr>
          </a:p>
        </p:txBody>
      </p:sp>
      <p:graphicFrame>
        <p:nvGraphicFramePr>
          <p:cNvPr id="39" name="Chart 38">
            <a:extLst>
              <a:ext uri="{FF2B5EF4-FFF2-40B4-BE49-F238E27FC236}">
                <a16:creationId xmlns:a16="http://schemas.microsoft.com/office/drawing/2014/main" id="{2D4E70A3-7738-E2CC-503F-1997BC94FE9E}"/>
              </a:ext>
            </a:extLst>
          </p:cNvPr>
          <p:cNvGraphicFramePr/>
          <p:nvPr>
            <p:extLst>
              <p:ext uri="{D42A27DB-BD31-4B8C-83A1-F6EECF244321}">
                <p14:modId xmlns:p14="http://schemas.microsoft.com/office/powerpoint/2010/main" val="3867240891"/>
              </p:ext>
            </p:extLst>
          </p:nvPr>
        </p:nvGraphicFramePr>
        <p:xfrm>
          <a:off x="419102" y="2006600"/>
          <a:ext cx="9096304" cy="6273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094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83250"/>
            <a:ext cx="1028700" cy="303750"/>
            <a:chOff x="0" y="0"/>
            <a:chExt cx="270933" cy="80000"/>
          </a:xfrm>
        </p:grpSpPr>
        <p:sp>
          <p:nvSpPr>
            <p:cNvPr id="3" name="Freeform 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5" name="Group 5"/>
          <p:cNvGrpSpPr/>
          <p:nvPr/>
        </p:nvGrpSpPr>
        <p:grpSpPr>
          <a:xfrm>
            <a:off x="17259300" y="0"/>
            <a:ext cx="1028700" cy="303750"/>
            <a:chOff x="0" y="0"/>
            <a:chExt cx="270933" cy="80000"/>
          </a:xfrm>
        </p:grpSpPr>
        <p:sp>
          <p:nvSpPr>
            <p:cNvPr id="6" name="Freeform 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23" name="Group 23"/>
          <p:cNvGrpSpPr/>
          <p:nvPr/>
        </p:nvGrpSpPr>
        <p:grpSpPr>
          <a:xfrm>
            <a:off x="0" y="0"/>
            <a:ext cx="1028700" cy="303750"/>
            <a:chOff x="0" y="0"/>
            <a:chExt cx="270933" cy="80000"/>
          </a:xfrm>
        </p:grpSpPr>
        <p:sp>
          <p:nvSpPr>
            <p:cNvPr id="24" name="Freeform 24"/>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sp>
        <p:nvSpPr>
          <p:cNvPr id="29" name="TextBox 15">
            <a:extLst>
              <a:ext uri="{FF2B5EF4-FFF2-40B4-BE49-F238E27FC236}">
                <a16:creationId xmlns:a16="http://schemas.microsoft.com/office/drawing/2014/main" id="{B60E77B7-8B40-A078-C8B3-3A4DF9EF0D43}"/>
              </a:ext>
            </a:extLst>
          </p:cNvPr>
          <p:cNvSpPr txBox="1"/>
          <p:nvPr/>
        </p:nvSpPr>
        <p:spPr>
          <a:xfrm>
            <a:off x="3233923" y="371076"/>
            <a:ext cx="10472483" cy="749300"/>
          </a:xfrm>
          <a:prstGeom prst="rect">
            <a:avLst/>
          </a:prstGeom>
        </p:spPr>
        <p:txBody>
          <a:bodyPr lIns="0" tIns="0" rIns="0" bIns="0" rtlCol="0" anchor="t">
            <a:spAutoFit/>
          </a:bodyPr>
          <a:lstStyle/>
          <a:p>
            <a:pPr marL="0" lvl="0" indent="0" algn="ctr">
              <a:lnSpc>
                <a:spcPts val="5800"/>
              </a:lnSpc>
              <a:spcBef>
                <a:spcPct val="0"/>
              </a:spcBef>
            </a:pPr>
            <a:r>
              <a:rPr lang="en-US" sz="5000" dirty="0">
                <a:solidFill>
                  <a:srgbClr val="12222B"/>
                </a:solidFill>
                <a:latin typeface="Open Sans Bold"/>
              </a:rPr>
              <a:t>Online Delivery</a:t>
            </a:r>
            <a:endParaRPr lang="en-US" sz="5000" u="none" dirty="0">
              <a:solidFill>
                <a:srgbClr val="12222B"/>
              </a:solidFill>
              <a:latin typeface="Open Sans Bold"/>
            </a:endParaRPr>
          </a:p>
        </p:txBody>
      </p:sp>
      <p:pic>
        <p:nvPicPr>
          <p:cNvPr id="32" name="Picture 31">
            <a:extLst>
              <a:ext uri="{FF2B5EF4-FFF2-40B4-BE49-F238E27FC236}">
                <a16:creationId xmlns:a16="http://schemas.microsoft.com/office/drawing/2014/main" id="{EEDD0DD6-A2D3-0D74-2A4E-5FE8AD0F8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77700" y="8479900"/>
            <a:ext cx="1963200" cy="1963200"/>
          </a:xfrm>
          <a:prstGeom prst="rect">
            <a:avLst/>
          </a:prstGeom>
        </p:spPr>
      </p:pic>
      <p:sp>
        <p:nvSpPr>
          <p:cNvPr id="33" name="TextBox 32">
            <a:extLst>
              <a:ext uri="{FF2B5EF4-FFF2-40B4-BE49-F238E27FC236}">
                <a16:creationId xmlns:a16="http://schemas.microsoft.com/office/drawing/2014/main" id="{96FC98CD-23E2-CB57-A2B0-BC445546C7D1}"/>
              </a:ext>
            </a:extLst>
          </p:cNvPr>
          <p:cNvSpPr txBox="1"/>
          <p:nvPr/>
        </p:nvSpPr>
        <p:spPr>
          <a:xfrm>
            <a:off x="16154400" y="8801100"/>
            <a:ext cx="990600" cy="707886"/>
          </a:xfrm>
          <a:prstGeom prst="rect">
            <a:avLst/>
          </a:prstGeom>
          <a:noFill/>
        </p:spPr>
        <p:txBody>
          <a:bodyPr wrap="square" rtlCol="0" anchor="ctr">
            <a:spAutoFit/>
          </a:bodyPr>
          <a:lstStyle/>
          <a:p>
            <a:pPr algn="ctr"/>
            <a:r>
              <a:rPr lang="en-IN" sz="4000" dirty="0">
                <a:latin typeface="Arial Black" panose="020B0A04020102020204" pitchFamily="34" charset="0"/>
              </a:rPr>
              <a:t>4</a:t>
            </a:r>
          </a:p>
        </p:txBody>
      </p:sp>
      <p:sp>
        <p:nvSpPr>
          <p:cNvPr id="36" name="TextBox 35">
            <a:extLst>
              <a:ext uri="{FF2B5EF4-FFF2-40B4-BE49-F238E27FC236}">
                <a16:creationId xmlns:a16="http://schemas.microsoft.com/office/drawing/2014/main" id="{33C63402-4B5F-A1E2-938E-B324D7A4EFC9}"/>
              </a:ext>
            </a:extLst>
          </p:cNvPr>
          <p:cNvSpPr txBox="1"/>
          <p:nvPr/>
        </p:nvSpPr>
        <p:spPr>
          <a:xfrm>
            <a:off x="1028700" y="1608340"/>
            <a:ext cx="9525000" cy="7471725"/>
          </a:xfrm>
          <a:prstGeom prst="rect">
            <a:avLst/>
          </a:prstGeom>
          <a:noFill/>
        </p:spPr>
        <p:txBody>
          <a:bodyPr wrap="square" rtlCol="0" anchor="ctr">
            <a:spAutoFit/>
          </a:bodyPr>
          <a:lstStyle/>
          <a:p>
            <a:pPr marL="571500" indent="-57150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 Zomato 46% Restaurants has Good rating which means less then 50% are serving quality food to the consumers.</a:t>
            </a:r>
          </a:p>
          <a:p>
            <a:pPr marL="571500" indent="-571500" algn="just">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43% Restaurants (combining 22% Poor and 41% Average) are serving a low quality food which leads to unsatisfactory costumers.</a:t>
            </a:r>
          </a:p>
          <a:p>
            <a:pPr marL="571500" indent="-571500" algn="just">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Zomato should change their guidelines and take some actions of low rating restaurants, that will gain costumers trust.</a:t>
            </a:r>
          </a:p>
        </p:txBody>
      </p:sp>
      <p:graphicFrame>
        <p:nvGraphicFramePr>
          <p:cNvPr id="8" name="Table 7">
            <a:extLst>
              <a:ext uri="{FF2B5EF4-FFF2-40B4-BE49-F238E27FC236}">
                <a16:creationId xmlns:a16="http://schemas.microsoft.com/office/drawing/2014/main" id="{D6FF11F5-1CCE-C742-8F89-BD646802B4C9}"/>
              </a:ext>
            </a:extLst>
          </p:cNvPr>
          <p:cNvGraphicFramePr>
            <a:graphicFrameLocks noGrp="1"/>
          </p:cNvGraphicFramePr>
          <p:nvPr>
            <p:extLst>
              <p:ext uri="{D42A27DB-BD31-4B8C-83A1-F6EECF244321}">
                <p14:modId xmlns:p14="http://schemas.microsoft.com/office/powerpoint/2010/main" val="3965515703"/>
              </p:ext>
            </p:extLst>
          </p:nvPr>
        </p:nvGraphicFramePr>
        <p:xfrm>
          <a:off x="11049000" y="1608340"/>
          <a:ext cx="7020000" cy="4737864"/>
        </p:xfrm>
        <a:graphic>
          <a:graphicData uri="http://schemas.openxmlformats.org/drawingml/2006/table">
            <a:tbl>
              <a:tblPr>
                <a:tableStyleId>{284E427A-3D55-4303-BF80-6455036E1DE7}</a:tableStyleId>
              </a:tblPr>
              <a:tblGrid>
                <a:gridCol w="2340000">
                  <a:extLst>
                    <a:ext uri="{9D8B030D-6E8A-4147-A177-3AD203B41FA5}">
                      <a16:colId xmlns:a16="http://schemas.microsoft.com/office/drawing/2014/main" val="3330354323"/>
                    </a:ext>
                  </a:extLst>
                </a:gridCol>
                <a:gridCol w="2340000">
                  <a:extLst>
                    <a:ext uri="{9D8B030D-6E8A-4147-A177-3AD203B41FA5}">
                      <a16:colId xmlns:a16="http://schemas.microsoft.com/office/drawing/2014/main" val="3916411594"/>
                    </a:ext>
                  </a:extLst>
                </a:gridCol>
                <a:gridCol w="2340000">
                  <a:extLst>
                    <a:ext uri="{9D8B030D-6E8A-4147-A177-3AD203B41FA5}">
                      <a16:colId xmlns:a16="http://schemas.microsoft.com/office/drawing/2014/main" val="3855139149"/>
                    </a:ext>
                  </a:extLst>
                </a:gridCol>
              </a:tblGrid>
              <a:tr h="789644">
                <a:tc>
                  <a:txBody>
                    <a:bodyPr/>
                    <a:lstStyle/>
                    <a:p>
                      <a:pPr algn="ctr" fontAlgn="b"/>
                      <a:r>
                        <a:rPr lang="en-IN" sz="2800" b="1" u="none" strike="noStrike" dirty="0">
                          <a:effectLst/>
                          <a:latin typeface="Times New Roman" panose="02020603050405020304" pitchFamily="18" charset="0"/>
                          <a:cs typeface="Times New Roman" panose="02020603050405020304" pitchFamily="18" charset="0"/>
                        </a:rPr>
                        <a:t>Rating Points</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1" u="none" strike="noStrike" dirty="0">
                          <a:effectLst/>
                          <a:latin typeface="Times New Roman" panose="02020603050405020304" pitchFamily="18" charset="0"/>
                          <a:cs typeface="Times New Roman" panose="02020603050405020304" pitchFamily="18" charset="0"/>
                        </a:rPr>
                        <a:t>Rating</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1" i="0" u="none" strike="noStrike" dirty="0">
                          <a:solidFill>
                            <a:srgbClr val="000000"/>
                          </a:solidFill>
                          <a:effectLst/>
                          <a:latin typeface="Times New Roman" panose="02020603050405020304" pitchFamily="18" charset="0"/>
                          <a:cs typeface="Times New Roman" panose="02020603050405020304" pitchFamily="18" charset="0"/>
                        </a:rPr>
                        <a:t>Restaurants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0945248"/>
                  </a:ext>
                </a:extLst>
              </a:tr>
              <a:tr h="789644">
                <a:tc>
                  <a:txBody>
                    <a:bodyPr/>
                    <a:lstStyle/>
                    <a:p>
                      <a:pPr algn="ctr" fontAlgn="b"/>
                      <a:r>
                        <a:rPr lang="en-IN" sz="2800" u="none" strike="noStrike">
                          <a:effectLst/>
                          <a:latin typeface="Times New Roman" panose="02020603050405020304" pitchFamily="18" charset="0"/>
                          <a:cs typeface="Times New Roman" panose="02020603050405020304" pitchFamily="18" charset="0"/>
                        </a:rPr>
                        <a:t>1 to 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Poor</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0" i="0" u="none" strike="noStrike" dirty="0">
                          <a:solidFill>
                            <a:srgbClr val="000000"/>
                          </a:solidFill>
                          <a:effectLst/>
                          <a:latin typeface="Times New Roman" panose="02020603050405020304" pitchFamily="18" charset="0"/>
                          <a:cs typeface="Times New Roman" panose="02020603050405020304" pitchFamily="18" charset="0"/>
                        </a:rPr>
                        <a:t>2158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1895607"/>
                  </a:ext>
                </a:extLst>
              </a:tr>
              <a:tr h="789644">
                <a:tc>
                  <a:txBody>
                    <a:bodyPr/>
                    <a:lstStyle/>
                    <a:p>
                      <a:pPr algn="ctr" fontAlgn="b"/>
                      <a:r>
                        <a:rPr lang="en-IN" sz="2800" u="none" strike="noStrike">
                          <a:effectLst/>
                          <a:latin typeface="Times New Roman" panose="02020603050405020304" pitchFamily="18" charset="0"/>
                          <a:cs typeface="Times New Roman" panose="02020603050405020304" pitchFamily="18" charset="0"/>
                        </a:rPr>
                        <a:t>2 to 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Average</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0" i="0" u="none" strike="noStrike" dirty="0">
                          <a:solidFill>
                            <a:srgbClr val="000000"/>
                          </a:solidFill>
                          <a:effectLst/>
                          <a:latin typeface="Times New Roman" panose="02020603050405020304" pitchFamily="18" charset="0"/>
                          <a:cs typeface="Times New Roman" panose="02020603050405020304" pitchFamily="18" charset="0"/>
                        </a:rPr>
                        <a:t>1891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8479937"/>
                  </a:ext>
                </a:extLst>
              </a:tr>
              <a:tr h="789644">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3 to 4</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Good</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0" i="0" u="none" strike="noStrike" dirty="0">
                          <a:solidFill>
                            <a:srgbClr val="000000"/>
                          </a:solidFill>
                          <a:effectLst/>
                          <a:latin typeface="Times New Roman" panose="02020603050405020304" pitchFamily="18" charset="0"/>
                          <a:cs typeface="Times New Roman" panose="02020603050405020304" pitchFamily="18" charset="0"/>
                        </a:rPr>
                        <a:t>4381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0472785"/>
                  </a:ext>
                </a:extLst>
              </a:tr>
              <a:tr h="789644">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4 to 4.5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Best</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0" i="0" u="none" strike="noStrike" dirty="0">
                          <a:solidFill>
                            <a:srgbClr val="000000"/>
                          </a:solidFill>
                          <a:effectLst/>
                          <a:latin typeface="Times New Roman" panose="02020603050405020304" pitchFamily="18" charset="0"/>
                          <a:cs typeface="Times New Roman" panose="02020603050405020304" pitchFamily="18" charset="0"/>
                        </a:rPr>
                        <a:t>907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25099"/>
                  </a:ext>
                </a:extLst>
              </a:tr>
              <a:tr h="789644">
                <a:tc>
                  <a:txBody>
                    <a:bodyPr/>
                    <a:lstStyle/>
                    <a:p>
                      <a:pPr algn="ctr" fontAlgn="b"/>
                      <a:r>
                        <a:rPr lang="en-IN" sz="2800" u="none" strike="noStrike">
                          <a:effectLst/>
                          <a:latin typeface="Times New Roman" panose="02020603050405020304" pitchFamily="18" charset="0"/>
                          <a:cs typeface="Times New Roman" panose="02020603050405020304" pitchFamily="18" charset="0"/>
                        </a:rPr>
                        <a:t>4.5 to 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Excellent</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0" i="0" u="none" strike="noStrike" dirty="0">
                          <a:solidFill>
                            <a:srgbClr val="000000"/>
                          </a:solidFill>
                          <a:effectLst/>
                          <a:latin typeface="Times New Roman" panose="02020603050405020304" pitchFamily="18" charset="0"/>
                          <a:cs typeface="Times New Roman" panose="02020603050405020304" pitchFamily="18" charset="0"/>
                        </a:rPr>
                        <a:t>205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0460817"/>
                  </a:ext>
                </a:extLst>
              </a:tr>
            </a:tbl>
          </a:graphicData>
        </a:graphic>
      </p:graphicFrame>
    </p:spTree>
    <p:extLst>
      <p:ext uri="{BB962C8B-B14F-4D97-AF65-F5344CB8AC3E}">
        <p14:creationId xmlns:p14="http://schemas.microsoft.com/office/powerpoint/2010/main" val="316822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83250"/>
            <a:ext cx="1028700" cy="303750"/>
            <a:chOff x="0" y="0"/>
            <a:chExt cx="270933" cy="80000"/>
          </a:xfrm>
        </p:grpSpPr>
        <p:sp>
          <p:nvSpPr>
            <p:cNvPr id="3" name="Freeform 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5" name="Group 5"/>
          <p:cNvGrpSpPr/>
          <p:nvPr/>
        </p:nvGrpSpPr>
        <p:grpSpPr>
          <a:xfrm>
            <a:off x="17259300" y="0"/>
            <a:ext cx="1028700" cy="303750"/>
            <a:chOff x="0" y="0"/>
            <a:chExt cx="270933" cy="80000"/>
          </a:xfrm>
        </p:grpSpPr>
        <p:sp>
          <p:nvSpPr>
            <p:cNvPr id="6" name="Freeform 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23" name="Group 23"/>
          <p:cNvGrpSpPr/>
          <p:nvPr/>
        </p:nvGrpSpPr>
        <p:grpSpPr>
          <a:xfrm>
            <a:off x="0" y="0"/>
            <a:ext cx="1028700" cy="303750"/>
            <a:chOff x="0" y="0"/>
            <a:chExt cx="270933" cy="80000"/>
          </a:xfrm>
        </p:grpSpPr>
        <p:sp>
          <p:nvSpPr>
            <p:cNvPr id="24" name="Freeform 24"/>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sp>
        <p:nvSpPr>
          <p:cNvPr id="29" name="TextBox 15">
            <a:extLst>
              <a:ext uri="{FF2B5EF4-FFF2-40B4-BE49-F238E27FC236}">
                <a16:creationId xmlns:a16="http://schemas.microsoft.com/office/drawing/2014/main" id="{B60E77B7-8B40-A078-C8B3-3A4DF9EF0D43}"/>
              </a:ext>
            </a:extLst>
          </p:cNvPr>
          <p:cNvSpPr txBox="1"/>
          <p:nvPr/>
        </p:nvSpPr>
        <p:spPr>
          <a:xfrm>
            <a:off x="3233923" y="371076"/>
            <a:ext cx="10472483" cy="749300"/>
          </a:xfrm>
          <a:prstGeom prst="rect">
            <a:avLst/>
          </a:prstGeom>
        </p:spPr>
        <p:txBody>
          <a:bodyPr lIns="0" tIns="0" rIns="0" bIns="0" rtlCol="0" anchor="t">
            <a:spAutoFit/>
          </a:bodyPr>
          <a:lstStyle/>
          <a:p>
            <a:pPr marL="0" lvl="0" indent="0" algn="ctr">
              <a:lnSpc>
                <a:spcPts val="5800"/>
              </a:lnSpc>
              <a:spcBef>
                <a:spcPct val="0"/>
              </a:spcBef>
            </a:pPr>
            <a:r>
              <a:rPr lang="en-US" sz="5000" dirty="0">
                <a:solidFill>
                  <a:srgbClr val="12222B"/>
                </a:solidFill>
                <a:latin typeface="Open Sans Bold"/>
              </a:rPr>
              <a:t>Online Delivery</a:t>
            </a:r>
            <a:endParaRPr lang="en-US" sz="5000" u="none" dirty="0">
              <a:solidFill>
                <a:srgbClr val="12222B"/>
              </a:solidFill>
              <a:latin typeface="Open Sans Bold"/>
            </a:endParaRPr>
          </a:p>
        </p:txBody>
      </p:sp>
      <p:pic>
        <p:nvPicPr>
          <p:cNvPr id="32" name="Picture 31">
            <a:extLst>
              <a:ext uri="{FF2B5EF4-FFF2-40B4-BE49-F238E27FC236}">
                <a16:creationId xmlns:a16="http://schemas.microsoft.com/office/drawing/2014/main" id="{EEDD0DD6-A2D3-0D74-2A4E-5FE8AD0F8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77700" y="8479900"/>
            <a:ext cx="1963200" cy="1963200"/>
          </a:xfrm>
          <a:prstGeom prst="rect">
            <a:avLst/>
          </a:prstGeom>
        </p:spPr>
      </p:pic>
      <p:sp>
        <p:nvSpPr>
          <p:cNvPr id="33" name="TextBox 32">
            <a:extLst>
              <a:ext uri="{FF2B5EF4-FFF2-40B4-BE49-F238E27FC236}">
                <a16:creationId xmlns:a16="http://schemas.microsoft.com/office/drawing/2014/main" id="{96FC98CD-23E2-CB57-A2B0-BC445546C7D1}"/>
              </a:ext>
            </a:extLst>
          </p:cNvPr>
          <p:cNvSpPr txBox="1"/>
          <p:nvPr/>
        </p:nvSpPr>
        <p:spPr>
          <a:xfrm>
            <a:off x="16154400" y="8801100"/>
            <a:ext cx="990600" cy="707886"/>
          </a:xfrm>
          <a:prstGeom prst="rect">
            <a:avLst/>
          </a:prstGeom>
          <a:noFill/>
        </p:spPr>
        <p:txBody>
          <a:bodyPr wrap="square" rtlCol="0" anchor="ctr">
            <a:spAutoFit/>
          </a:bodyPr>
          <a:lstStyle/>
          <a:p>
            <a:pPr algn="ctr"/>
            <a:r>
              <a:rPr lang="en-IN" sz="4000" dirty="0">
                <a:latin typeface="Arial Black" panose="020B0A04020102020204" pitchFamily="34" charset="0"/>
              </a:rPr>
              <a:t>5</a:t>
            </a:r>
          </a:p>
        </p:txBody>
      </p:sp>
      <p:sp>
        <p:nvSpPr>
          <p:cNvPr id="36" name="TextBox 35">
            <a:extLst>
              <a:ext uri="{FF2B5EF4-FFF2-40B4-BE49-F238E27FC236}">
                <a16:creationId xmlns:a16="http://schemas.microsoft.com/office/drawing/2014/main" id="{33C63402-4B5F-A1E2-938E-B324D7A4EFC9}"/>
              </a:ext>
            </a:extLst>
          </p:cNvPr>
          <p:cNvSpPr txBox="1"/>
          <p:nvPr/>
        </p:nvSpPr>
        <p:spPr>
          <a:xfrm>
            <a:off x="951976" y="6315355"/>
            <a:ext cx="8192024" cy="2485745"/>
          </a:xfrm>
          <a:prstGeom prst="rect">
            <a:avLst/>
          </a:prstGeom>
          <a:noFill/>
        </p:spPr>
        <p:txBody>
          <a:bodyPr wrap="square" rtlCol="0" anchor="ctr">
            <a:spAutoFit/>
          </a:bodyPr>
          <a:lstStyle/>
          <a:p>
            <a:pPr marL="571500" indent="-571500" algn="just">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 terms of collaborating with new restaurants Zomato is constant over the period.</a:t>
            </a:r>
            <a:endParaRPr lang="en-IN" sz="3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89B7DC-8FA7-D622-D540-94F1BF51CFAF}"/>
              </a:ext>
            </a:extLst>
          </p:cNvPr>
          <p:cNvPicPr>
            <a:picLocks noChangeAspect="1"/>
          </p:cNvPicPr>
          <p:nvPr/>
        </p:nvPicPr>
        <p:blipFill>
          <a:blip r:embed="rId3"/>
          <a:stretch>
            <a:fillRect/>
          </a:stretch>
        </p:blipFill>
        <p:spPr>
          <a:xfrm>
            <a:off x="942451" y="2008620"/>
            <a:ext cx="16831199" cy="4125480"/>
          </a:xfrm>
          <a:prstGeom prst="rect">
            <a:avLst/>
          </a:prstGeom>
        </p:spPr>
      </p:pic>
    </p:spTree>
    <p:extLst>
      <p:ext uri="{BB962C8B-B14F-4D97-AF65-F5344CB8AC3E}">
        <p14:creationId xmlns:p14="http://schemas.microsoft.com/office/powerpoint/2010/main" val="35291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83250"/>
            <a:ext cx="1028700" cy="303750"/>
            <a:chOff x="0" y="0"/>
            <a:chExt cx="270933" cy="80000"/>
          </a:xfrm>
        </p:grpSpPr>
        <p:sp>
          <p:nvSpPr>
            <p:cNvPr id="3" name="Freeform 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5" name="Group 5"/>
          <p:cNvGrpSpPr/>
          <p:nvPr/>
        </p:nvGrpSpPr>
        <p:grpSpPr>
          <a:xfrm>
            <a:off x="17259300" y="0"/>
            <a:ext cx="1028700" cy="303750"/>
            <a:chOff x="0" y="0"/>
            <a:chExt cx="270933" cy="80000"/>
          </a:xfrm>
        </p:grpSpPr>
        <p:sp>
          <p:nvSpPr>
            <p:cNvPr id="6" name="Freeform 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grpSp>
        <p:nvGrpSpPr>
          <p:cNvPr id="23" name="Group 23"/>
          <p:cNvGrpSpPr/>
          <p:nvPr/>
        </p:nvGrpSpPr>
        <p:grpSpPr>
          <a:xfrm>
            <a:off x="0" y="0"/>
            <a:ext cx="1028700" cy="303750"/>
            <a:chOff x="0" y="0"/>
            <a:chExt cx="270933" cy="80000"/>
          </a:xfrm>
        </p:grpSpPr>
        <p:sp>
          <p:nvSpPr>
            <p:cNvPr id="24" name="Freeform 24"/>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nSpc>
                  <a:spcPts val="2940"/>
                </a:lnSpc>
              </a:pPr>
              <a:endParaRPr dirty="0"/>
            </a:p>
          </p:txBody>
        </p:sp>
      </p:grpSp>
      <p:sp>
        <p:nvSpPr>
          <p:cNvPr id="29" name="TextBox 15">
            <a:extLst>
              <a:ext uri="{FF2B5EF4-FFF2-40B4-BE49-F238E27FC236}">
                <a16:creationId xmlns:a16="http://schemas.microsoft.com/office/drawing/2014/main" id="{B60E77B7-8B40-A078-C8B3-3A4DF9EF0D43}"/>
              </a:ext>
            </a:extLst>
          </p:cNvPr>
          <p:cNvSpPr txBox="1"/>
          <p:nvPr/>
        </p:nvSpPr>
        <p:spPr>
          <a:xfrm>
            <a:off x="3233923" y="371076"/>
            <a:ext cx="10472483" cy="749300"/>
          </a:xfrm>
          <a:prstGeom prst="rect">
            <a:avLst/>
          </a:prstGeom>
        </p:spPr>
        <p:txBody>
          <a:bodyPr lIns="0" tIns="0" rIns="0" bIns="0" rtlCol="0" anchor="t">
            <a:spAutoFit/>
          </a:bodyPr>
          <a:lstStyle/>
          <a:p>
            <a:pPr marL="0" lvl="0" indent="0" algn="ctr">
              <a:lnSpc>
                <a:spcPts val="5800"/>
              </a:lnSpc>
              <a:spcBef>
                <a:spcPct val="0"/>
              </a:spcBef>
            </a:pPr>
            <a:r>
              <a:rPr lang="en-US" sz="5000" dirty="0">
                <a:solidFill>
                  <a:srgbClr val="12222B"/>
                </a:solidFill>
                <a:latin typeface="Open Sans Bold"/>
              </a:rPr>
              <a:t>Online Delivery</a:t>
            </a:r>
            <a:endParaRPr lang="en-US" sz="5000" u="none" dirty="0">
              <a:solidFill>
                <a:srgbClr val="12222B"/>
              </a:solidFill>
              <a:latin typeface="Open Sans Bold"/>
            </a:endParaRPr>
          </a:p>
        </p:txBody>
      </p:sp>
      <p:pic>
        <p:nvPicPr>
          <p:cNvPr id="32" name="Picture 31">
            <a:extLst>
              <a:ext uri="{FF2B5EF4-FFF2-40B4-BE49-F238E27FC236}">
                <a16:creationId xmlns:a16="http://schemas.microsoft.com/office/drawing/2014/main" id="{EEDD0DD6-A2D3-0D74-2A4E-5FE8AD0F8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77700" y="8479900"/>
            <a:ext cx="1963200" cy="1963200"/>
          </a:xfrm>
          <a:prstGeom prst="rect">
            <a:avLst/>
          </a:prstGeom>
        </p:spPr>
      </p:pic>
      <p:sp>
        <p:nvSpPr>
          <p:cNvPr id="33" name="TextBox 32">
            <a:extLst>
              <a:ext uri="{FF2B5EF4-FFF2-40B4-BE49-F238E27FC236}">
                <a16:creationId xmlns:a16="http://schemas.microsoft.com/office/drawing/2014/main" id="{96FC98CD-23E2-CB57-A2B0-BC445546C7D1}"/>
              </a:ext>
            </a:extLst>
          </p:cNvPr>
          <p:cNvSpPr txBox="1"/>
          <p:nvPr/>
        </p:nvSpPr>
        <p:spPr>
          <a:xfrm>
            <a:off x="16154400" y="8801100"/>
            <a:ext cx="990600" cy="707886"/>
          </a:xfrm>
          <a:prstGeom prst="rect">
            <a:avLst/>
          </a:prstGeom>
          <a:noFill/>
        </p:spPr>
        <p:txBody>
          <a:bodyPr wrap="square" rtlCol="0" anchor="ctr">
            <a:spAutoFit/>
          </a:bodyPr>
          <a:lstStyle/>
          <a:p>
            <a:pPr algn="ctr"/>
            <a:r>
              <a:rPr lang="en-IN" sz="4000" dirty="0">
                <a:latin typeface="Arial Black" panose="020B0A04020102020204" pitchFamily="34" charset="0"/>
              </a:rPr>
              <a:t>6</a:t>
            </a:r>
          </a:p>
        </p:txBody>
      </p:sp>
      <p:sp>
        <p:nvSpPr>
          <p:cNvPr id="36" name="TextBox 35">
            <a:extLst>
              <a:ext uri="{FF2B5EF4-FFF2-40B4-BE49-F238E27FC236}">
                <a16:creationId xmlns:a16="http://schemas.microsoft.com/office/drawing/2014/main" id="{33C63402-4B5F-A1E2-938E-B324D7A4EFC9}"/>
              </a:ext>
            </a:extLst>
          </p:cNvPr>
          <p:cNvSpPr txBox="1"/>
          <p:nvPr/>
        </p:nvSpPr>
        <p:spPr>
          <a:xfrm>
            <a:off x="11963400" y="1638300"/>
            <a:ext cx="5295900" cy="6478184"/>
          </a:xfrm>
          <a:prstGeom prst="rect">
            <a:avLst/>
          </a:prstGeom>
          <a:noFill/>
        </p:spPr>
        <p:txBody>
          <a:bodyPr wrap="square" rtlCol="0" anchor="ctr">
            <a:spAutoFit/>
          </a:bodyPr>
          <a:lstStyle/>
          <a:p>
            <a:pPr marL="571500" indent="-5715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Zomato has maximum number of restaurants in India.</a:t>
            </a:r>
          </a:p>
          <a:p>
            <a:pPr marL="571500" indent="-5715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First reason may be </a:t>
            </a:r>
            <a:r>
              <a:rPr lang="en-US" sz="2800" dirty="0" err="1">
                <a:latin typeface="Times New Roman" panose="02020603050405020304" pitchFamily="18" charset="0"/>
                <a:cs typeface="Times New Roman" panose="02020603050405020304" pitchFamily="18" charset="0"/>
              </a:rPr>
              <a:t>bcoz</a:t>
            </a:r>
            <a:r>
              <a:rPr lang="en-US" sz="2800" dirty="0">
                <a:latin typeface="Times New Roman" panose="02020603050405020304" pitchFamily="18" charset="0"/>
                <a:cs typeface="Times New Roman" panose="02020603050405020304" pitchFamily="18" charset="0"/>
              </a:rPr>
              <a:t> of it’s a Indian Start-up.</a:t>
            </a:r>
          </a:p>
          <a:p>
            <a:pPr marL="571500" indent="-5715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But according to the report Zomato is focusing in U.S., U.K. and Brazil only after </a:t>
            </a:r>
            <a:r>
              <a:rPr lang="en-US" sz="2800" dirty="0" err="1">
                <a:latin typeface="Times New Roman" panose="02020603050405020304" pitchFamily="18" charset="0"/>
                <a:cs typeface="Times New Roman" panose="02020603050405020304" pitchFamily="18" charset="0"/>
              </a:rPr>
              <a:t>Inidia</a:t>
            </a:r>
            <a:r>
              <a:rPr lang="en-US" sz="2800" dirty="0">
                <a:latin typeface="Times New Roman" panose="02020603050405020304" pitchFamily="18" charset="0"/>
                <a:cs typeface="Times New Roman" panose="02020603050405020304" pitchFamily="18" charset="0"/>
              </a:rPr>
              <a:t>.</a:t>
            </a:r>
          </a:p>
          <a:p>
            <a:pPr marL="571500" indent="-5715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Zomato should focus on other  countries of Asia region.</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A6C0070-1B6E-0713-E536-C9CA92F0C3F2}"/>
              </a:ext>
            </a:extLst>
          </p:cNvPr>
          <p:cNvPicPr>
            <a:picLocks noChangeAspect="1"/>
          </p:cNvPicPr>
          <p:nvPr/>
        </p:nvPicPr>
        <p:blipFill rotWithShape="1">
          <a:blip r:embed="rId3"/>
          <a:srcRect l="1442" t="5368" r="33884"/>
          <a:stretch/>
        </p:blipFill>
        <p:spPr>
          <a:xfrm>
            <a:off x="1262316" y="1714500"/>
            <a:ext cx="10472484" cy="7924800"/>
          </a:xfrm>
          <a:prstGeom prst="rect">
            <a:avLst/>
          </a:prstGeom>
          <a:ln>
            <a:solidFill>
              <a:srgbClr val="20242D"/>
            </a:solidFill>
          </a:ln>
        </p:spPr>
      </p:pic>
    </p:spTree>
    <p:extLst>
      <p:ext uri="{BB962C8B-B14F-4D97-AF65-F5344CB8AC3E}">
        <p14:creationId xmlns:p14="http://schemas.microsoft.com/office/powerpoint/2010/main" val="221691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5C4DA-0192-43F1-FBE8-AD2665E6A08F}"/>
              </a:ext>
            </a:extLst>
          </p:cNvPr>
          <p:cNvSpPr txBox="1"/>
          <p:nvPr/>
        </p:nvSpPr>
        <p:spPr>
          <a:xfrm>
            <a:off x="381000" y="1562100"/>
            <a:ext cx="9829800" cy="5201424"/>
          </a:xfrm>
          <a:prstGeom prst="rect">
            <a:avLst/>
          </a:prstGeom>
          <a:noFill/>
        </p:spPr>
        <p:txBody>
          <a:bodyPr wrap="square" rtlCol="0">
            <a:spAutoFit/>
          </a:bodyPr>
          <a:lstStyle/>
          <a:p>
            <a:pPr algn="r"/>
            <a:r>
              <a:rPr lang="en-IN" sz="1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639543BF-B7DC-4956-7E20-2C8FF2A4A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525" y="3102460"/>
            <a:ext cx="10668000" cy="7322127"/>
          </a:xfrm>
          <a:prstGeom prst="rect">
            <a:avLst/>
          </a:prstGeom>
        </p:spPr>
      </p:pic>
      <p:sp>
        <p:nvSpPr>
          <p:cNvPr id="5" name="TextBox 4">
            <a:extLst>
              <a:ext uri="{FF2B5EF4-FFF2-40B4-BE49-F238E27FC236}">
                <a16:creationId xmlns:a16="http://schemas.microsoft.com/office/drawing/2014/main" id="{47971F50-515C-5096-8773-ED2BD077A9D1}"/>
              </a:ext>
            </a:extLst>
          </p:cNvPr>
          <p:cNvSpPr txBox="1"/>
          <p:nvPr/>
        </p:nvSpPr>
        <p:spPr>
          <a:xfrm>
            <a:off x="685800" y="9029700"/>
            <a:ext cx="5486400" cy="707886"/>
          </a:xfrm>
          <a:prstGeom prst="rect">
            <a:avLst/>
          </a:prstGeom>
          <a:noFill/>
        </p:spPr>
        <p:txBody>
          <a:bodyPr wrap="square" rtlCol="0">
            <a:spAutoFit/>
          </a:bodyPr>
          <a:lstStyle/>
          <a:p>
            <a:r>
              <a:rPr lang="en-IN" sz="4000" dirty="0">
                <a:latin typeface="Cambria Math" panose="02040503050406030204" pitchFamily="18" charset="0"/>
                <a:ea typeface="Cambria Math" panose="02040503050406030204" pitchFamily="18" charset="0"/>
              </a:rPr>
              <a:t>Presented By: Group 2</a:t>
            </a:r>
          </a:p>
        </p:txBody>
      </p:sp>
    </p:spTree>
    <p:extLst>
      <p:ext uri="{BB962C8B-B14F-4D97-AF65-F5344CB8AC3E}">
        <p14:creationId xmlns:p14="http://schemas.microsoft.com/office/powerpoint/2010/main" val="3719957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276</Words>
  <Application>Microsoft Office PowerPoint</Application>
  <PresentationFormat>Custom</PresentationFormat>
  <Paragraphs>50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Lato Bold</vt:lpstr>
      <vt:lpstr>Calibri</vt:lpstr>
      <vt:lpstr>Arial</vt:lpstr>
      <vt:lpstr>Arial Black</vt:lpstr>
      <vt:lpstr>Cambria Math</vt:lpstr>
      <vt:lpstr>Times New Roman</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Business infographic</dc:title>
  <dc:creator>Korisnik</dc:creator>
  <cp:lastModifiedBy>TIME .</cp:lastModifiedBy>
  <cp:revision>9</cp:revision>
  <dcterms:created xsi:type="dcterms:W3CDTF">2006-08-16T00:00:00Z</dcterms:created>
  <dcterms:modified xsi:type="dcterms:W3CDTF">2024-07-03T14:42:51Z</dcterms:modified>
  <dc:identifier>DAFHJBCCLSI</dc:identifier>
</cp:coreProperties>
</file>