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63" r:id="rId2"/>
    <p:sldId id="262" r:id="rId3"/>
    <p:sldId id="265" r:id="rId4"/>
    <p:sldId id="261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A9AF-7A79-BA7A-621B-0F164BEE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YEAR WISE LOAN AMOUNT STATS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1D7916-4DE5-6F60-1EF5-5B12BEE55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52243"/>
            <a:ext cx="978505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loan growth from 2007 to 2011.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Biggest jump in loan amounts in 2010 and 2011. </a:t>
            </a:r>
          </a:p>
        </p:txBody>
      </p:sp>
    </p:spTree>
    <p:extLst>
      <p:ext uri="{BB962C8B-B14F-4D97-AF65-F5344CB8AC3E}">
        <p14:creationId xmlns:p14="http://schemas.microsoft.com/office/powerpoint/2010/main" val="73952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8D84-56FE-C83C-C0D7-7BB9C493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GRADE AND SUB GRADE WISE REVOL_BAL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99C820-5F4D-3E34-CA14-D2424D65CC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7013"/>
            <a:ext cx="93105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balances with top grades (A and B).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grades (D-G) have smaller loan balance </a:t>
            </a:r>
          </a:p>
        </p:txBody>
      </p:sp>
    </p:spTree>
    <p:extLst>
      <p:ext uri="{BB962C8B-B14F-4D97-AF65-F5344CB8AC3E}">
        <p14:creationId xmlns:p14="http://schemas.microsoft.com/office/powerpoint/2010/main" val="37105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93AF-2F08-C29C-5B0F-9A1D973C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Total Payment for Verified Status Vs Total Payment for Non Verified Status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6CE616-410F-3BDB-30E2-CA3D215DF1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074" y="1929448"/>
            <a:ext cx="93810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59% of payments from verified individuals.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en-US" sz="3200" dirty="0">
                <a:latin typeface="Arial" panose="020B0604020202020204" pitchFamily="34" charset="0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 unverified payments, indicating higher risk </a:t>
            </a:r>
          </a:p>
        </p:txBody>
      </p:sp>
    </p:spTree>
    <p:extLst>
      <p:ext uri="{BB962C8B-B14F-4D97-AF65-F5344CB8AC3E}">
        <p14:creationId xmlns:p14="http://schemas.microsoft.com/office/powerpoint/2010/main" val="197352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0329-F336-53F7-D826-82EDD92A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STATE WISE LOAN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65873-D8AF-81E4-8F90-476D2A8107E7}"/>
              </a:ext>
            </a:extLst>
          </p:cNvPr>
          <p:cNvSpPr txBox="1"/>
          <p:nvPr/>
        </p:nvSpPr>
        <p:spPr>
          <a:xfrm>
            <a:off x="838199" y="1870471"/>
            <a:ext cx="105155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California, New York, and Florida have the most loans.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states show higher loan defaults (charged off).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2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DE9C-B57C-8A17-9C9E-5C1B8197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MONTH WISE LOAN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F5A0-0B7E-C260-38B6-B8054D2B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numbers steady throughout the year.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 increase in loans towards December.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 of fully paid, current, and charged-off loans.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9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BCD7-9B8E-395F-8349-C63B7684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HOME OWNERSHIP VS LAST PAYMENT DATE STATS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DC824C-3D84-9FB1-D701-85E15757A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2307"/>
            <a:ext cx="97374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Renters and mortgage holders dominate loan distribution.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Very few loans associated with homeowners. </a:t>
            </a:r>
          </a:p>
        </p:txBody>
      </p:sp>
    </p:spTree>
    <p:extLst>
      <p:ext uri="{BB962C8B-B14F-4D97-AF65-F5344CB8AC3E}">
        <p14:creationId xmlns:p14="http://schemas.microsoft.com/office/powerpoint/2010/main" val="14960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155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YEAR WISE LOAN AMOUNT STATS</vt:lpstr>
      <vt:lpstr>GRADE AND SUB GRADE WISE REVOL_BAL</vt:lpstr>
      <vt:lpstr>Total Payment for Verified Status Vs Total Payment for Non Verified Status</vt:lpstr>
      <vt:lpstr>STATE WISE LOAN STATUS </vt:lpstr>
      <vt:lpstr>MONTH WISE LOAN STATUS</vt:lpstr>
      <vt:lpstr>HOME OWNERSHIP VS LAST PAYMENT DATE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q</cp:lastModifiedBy>
  <cp:revision>29</cp:revision>
  <dcterms:created xsi:type="dcterms:W3CDTF">2022-01-08T11:53:28Z</dcterms:created>
  <dcterms:modified xsi:type="dcterms:W3CDTF">2024-10-08T06:45:54Z</dcterms:modified>
</cp:coreProperties>
</file>