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79" r:id="rId4"/>
    <p:sldId id="260" r:id="rId5"/>
    <p:sldId id="280" r:id="rId6"/>
    <p:sldId id="264" r:id="rId7"/>
    <p:sldId id="268" r:id="rId8"/>
    <p:sldId id="262" r:id="rId9"/>
    <p:sldId id="270" r:id="rId10"/>
    <p:sldId id="271" r:id="rId11"/>
    <p:sldId id="272" r:id="rId12"/>
    <p:sldId id="274" r:id="rId13"/>
    <p:sldId id="273" r:id="rId14"/>
    <p:sldId id="277" r:id="rId15"/>
    <p:sldId id="275" r:id="rId16"/>
    <p:sldId id="276" r:id="rId17"/>
    <p:sldId id="269" r:id="rId18"/>
    <p:sldId id="258" r:id="rId19"/>
    <p:sldId id="259" r:id="rId20"/>
    <p:sldId id="265" r:id="rId21"/>
    <p:sldId id="278" r:id="rId22"/>
    <p:sldId id="281" r:id="rId23"/>
    <p:sldId id="26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46" autoAdjust="0"/>
    <p:restoredTop sz="94723" autoAdjust="0"/>
  </p:normalViewPr>
  <p:slideViewPr>
    <p:cSldViewPr>
      <p:cViewPr>
        <p:scale>
          <a:sx n="66" d="100"/>
          <a:sy n="66" d="100"/>
        </p:scale>
        <p:origin x="-1364" y="-48"/>
      </p:cViewPr>
      <p:guideLst>
        <p:guide orient="horz" pos="2160"/>
        <p:guide pos="2880"/>
      </p:guideLst>
    </p:cSldViewPr>
  </p:slideViewPr>
  <p:outlineViewPr>
    <p:cViewPr>
      <p:scale>
        <a:sx n="33" d="100"/>
        <a:sy n="33" d="100"/>
      </p:scale>
      <p:origin x="0" y="1902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550F7C-2A47-4A00-B971-762D8B106D1C}" type="datetimeFigureOut">
              <a:rPr lang="en-US" smtClean="0"/>
              <a:pPr/>
              <a:t>4/6/2017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E403D-0421-40F5-84A6-CCDFBAF3C68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0EE403D-0421-40F5-84A6-CCDFBAF3C689}"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4/6/2017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4/6/2017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iosrjournals.org/iosr-jce/papers/Vol9-Issue2/L0926166.pdf?id=283" TargetMode="External"/><Relationship Id="rId2" Type="http://schemas.openxmlformats.org/officeDocument/2006/relationships/hyperlink" Target="https://en.wikipedia.org/wiki/Electronic_toll_collection" TargetMode="External"/><Relationship Id="rId1" Type="http://schemas.openxmlformats.org/officeDocument/2006/relationships/slideLayout" Target="../slideLayouts/slideLayout2.xml"/><Relationship Id="rId4" Type="http://schemas.openxmlformats.org/officeDocument/2006/relationships/hyperlink" Target="http://www.rfidjournal.com/blogs/experts/entry?1074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smtClean="0"/>
              <a:t>RFID TOLL COLLECTION SYSTEM</a:t>
            </a:r>
            <a:endParaRPr lang="en-US" u="sng" dirty="0"/>
          </a:p>
        </p:txBody>
      </p:sp>
      <p:sp>
        <p:nvSpPr>
          <p:cNvPr id="3" name="Subtitle 2"/>
          <p:cNvSpPr>
            <a:spLocks noGrp="1"/>
          </p:cNvSpPr>
          <p:nvPr>
            <p:ph type="subTitle" idx="1"/>
          </p:nvPr>
        </p:nvSpPr>
        <p:spPr>
          <a:xfrm>
            <a:off x="5105400" y="4038600"/>
            <a:ext cx="3282696" cy="2514600"/>
          </a:xfrm>
        </p:spPr>
        <p:txBody>
          <a:bodyPr>
            <a:noAutofit/>
          </a:bodyPr>
          <a:lstStyle/>
          <a:p>
            <a:r>
              <a:rPr lang="en-US" sz="2800" dirty="0" smtClean="0"/>
              <a:t>By,</a:t>
            </a:r>
          </a:p>
          <a:p>
            <a:pPr>
              <a:buFont typeface="Arial" pitchFamily="34" charset="0"/>
              <a:buChar char="•"/>
            </a:pPr>
            <a:r>
              <a:rPr lang="en-US" sz="2800" dirty="0" err="1" smtClean="0"/>
              <a:t>Yogesh</a:t>
            </a:r>
            <a:r>
              <a:rPr lang="en-US" sz="2800" dirty="0" smtClean="0"/>
              <a:t> </a:t>
            </a:r>
            <a:r>
              <a:rPr lang="en-US" sz="2800" dirty="0" err="1" smtClean="0"/>
              <a:t>Shaligram</a:t>
            </a:r>
            <a:endParaRPr lang="en-US" sz="2800" dirty="0" smtClean="0"/>
          </a:p>
          <a:p>
            <a:pPr>
              <a:buFont typeface="Arial" pitchFamily="34" charset="0"/>
              <a:buChar char="•"/>
            </a:pPr>
            <a:r>
              <a:rPr lang="en-US" sz="2800" dirty="0" err="1" smtClean="0"/>
              <a:t>Swapnil</a:t>
            </a:r>
            <a:r>
              <a:rPr lang="en-US" sz="2800" dirty="0" smtClean="0"/>
              <a:t> </a:t>
            </a:r>
            <a:r>
              <a:rPr lang="en-US" sz="2800" dirty="0" err="1" smtClean="0"/>
              <a:t>Shinde</a:t>
            </a:r>
            <a:endParaRPr lang="en-US" sz="2800" dirty="0" smtClean="0"/>
          </a:p>
          <a:p>
            <a:pPr>
              <a:buFont typeface="Arial" pitchFamily="34" charset="0"/>
              <a:buChar char="•"/>
            </a:pPr>
            <a:r>
              <a:rPr lang="en-US" sz="2800" dirty="0" err="1" smtClean="0"/>
              <a:t>Yash</a:t>
            </a:r>
            <a:r>
              <a:rPr lang="en-US" sz="2800" dirty="0" smtClean="0"/>
              <a:t> </a:t>
            </a:r>
            <a:r>
              <a:rPr lang="en-US" sz="2800" dirty="0" err="1" smtClean="0"/>
              <a:t>Sathe</a:t>
            </a:r>
            <a:endParaRPr lang="en-US" sz="2800" dirty="0" smtClean="0"/>
          </a:p>
          <a:p>
            <a:pPr>
              <a:buFont typeface="Arial" pitchFamily="34" charset="0"/>
              <a:buChar char="•"/>
            </a:pPr>
            <a:r>
              <a:rPr lang="en-US" sz="2800" dirty="0" err="1" smtClean="0"/>
              <a:t>Shubham</a:t>
            </a:r>
            <a:r>
              <a:rPr lang="en-US" sz="2800" dirty="0" smtClean="0"/>
              <a:t> </a:t>
            </a:r>
            <a:r>
              <a:rPr lang="en-US" sz="2800" dirty="0" err="1" smtClean="0"/>
              <a:t>Sabale</a:t>
            </a:r>
            <a:endParaRPr lang="en-US" sz="2800" dirty="0" smtClean="0"/>
          </a:p>
          <a:p>
            <a:pPr algn="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endParaRPr lang="en-IN" dirty="0"/>
          </a:p>
        </p:txBody>
      </p:sp>
      <p:sp>
        <p:nvSpPr>
          <p:cNvPr id="3" name="Content Placeholder 2"/>
          <p:cNvSpPr>
            <a:spLocks noGrp="1"/>
          </p:cNvSpPr>
          <p:nvPr>
            <p:ph idx="1"/>
          </p:nvPr>
        </p:nvSpPr>
        <p:spPr>
          <a:xfrm>
            <a:off x="457200" y="1219200"/>
            <a:ext cx="8229600" cy="5105400"/>
          </a:xfrm>
        </p:spPr>
        <p:txBody>
          <a:bodyPr/>
          <a:lstStyle/>
          <a:p>
            <a:pPr lvl="0"/>
            <a:r>
              <a:rPr lang="en-IN" i="1" dirty="0" smtClean="0">
                <a:latin typeface="Times New Roman" pitchFamily="18" charset="0"/>
                <a:cs typeface="Times New Roman" pitchFamily="18" charset="0"/>
              </a:rPr>
              <a:t>RFID Reader-</a:t>
            </a:r>
          </a:p>
          <a:p>
            <a:pPr lvl="0">
              <a:buNone/>
            </a:pPr>
            <a:endParaRPr lang="en-IN" i="1" dirty="0" smtClean="0"/>
          </a:p>
          <a:p>
            <a:pPr lvl="0">
              <a:buNone/>
            </a:pPr>
            <a:endParaRPr lang="en-IN" i="1" dirty="0" smtClean="0"/>
          </a:p>
          <a:p>
            <a:pPr lvl="0">
              <a:buNone/>
            </a:pPr>
            <a:endParaRPr lang="en-IN" i="1" dirty="0" smtClean="0"/>
          </a:p>
          <a:p>
            <a:pPr lvl="0">
              <a:buNone/>
            </a:pPr>
            <a:endParaRPr lang="en-IN" i="1" dirty="0" smtClean="0"/>
          </a:p>
          <a:p>
            <a:pPr lvl="0">
              <a:buNone/>
            </a:pPr>
            <a:r>
              <a:rPr lang="en-IN" dirty="0" smtClean="0">
                <a:latin typeface="Times New Roman" pitchFamily="18" charset="0"/>
                <a:cs typeface="Times New Roman" pitchFamily="18" charset="0"/>
              </a:rPr>
              <a:t>   A radio frequency identification reader (RFID reader) is a device used to gather information from an RFID tag, which is used to track individual objects. Radio waves are used to transfer data from the tag to a reader.</a:t>
            </a:r>
            <a:endParaRPr lang="en-IN" i="1" dirty="0" smtClean="0">
              <a:latin typeface="Times New Roman" pitchFamily="18" charset="0"/>
              <a:cs typeface="Times New Roman" pitchFamily="18" charset="0"/>
            </a:endParaRPr>
          </a:p>
          <a:p>
            <a:pPr lvl="0"/>
            <a:endParaRPr lang="en-IN" dirty="0" smtClean="0"/>
          </a:p>
          <a:p>
            <a:pPr>
              <a:buNone/>
            </a:pPr>
            <a:endParaRPr lang="en-IN" dirty="0"/>
          </a:p>
        </p:txBody>
      </p:sp>
      <p:pic>
        <p:nvPicPr>
          <p:cNvPr id="4" name="Picture 3" descr="EM-18-RFID-Reader-Module.jpg"/>
          <p:cNvPicPr/>
          <p:nvPr/>
        </p:nvPicPr>
        <p:blipFill>
          <a:blip r:embed="rId2" cstate="print"/>
          <a:stretch>
            <a:fillRect/>
          </a:stretch>
        </p:blipFill>
        <p:spPr>
          <a:xfrm>
            <a:off x="2895600" y="1600200"/>
            <a:ext cx="1670854" cy="15042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endParaRPr lang="en-IN" dirty="0"/>
          </a:p>
        </p:txBody>
      </p:sp>
      <p:sp>
        <p:nvSpPr>
          <p:cNvPr id="3" name="Content Placeholder 2"/>
          <p:cNvSpPr>
            <a:spLocks noGrp="1"/>
          </p:cNvSpPr>
          <p:nvPr>
            <p:ph idx="1"/>
          </p:nvPr>
        </p:nvSpPr>
        <p:spPr>
          <a:xfrm>
            <a:off x="457200" y="1143000"/>
            <a:ext cx="8229600" cy="5181600"/>
          </a:xfrm>
        </p:spPr>
        <p:txBody>
          <a:bodyPr/>
          <a:lstStyle/>
          <a:p>
            <a:pPr lvl="0"/>
            <a:r>
              <a:rPr lang="en-IN" i="1" dirty="0" smtClean="0">
                <a:latin typeface="Times New Roman" pitchFamily="18" charset="0"/>
                <a:cs typeface="Times New Roman" pitchFamily="18" charset="0"/>
              </a:rPr>
              <a:t>Power Supply-</a:t>
            </a:r>
          </a:p>
          <a:p>
            <a:pPr>
              <a:buNone/>
            </a:pPr>
            <a:endParaRPr lang="en-IN" dirty="0" smtClean="0"/>
          </a:p>
          <a:p>
            <a:pPr>
              <a:buNone/>
            </a:pPr>
            <a:r>
              <a:rPr lang="en-IN" dirty="0" smtClean="0">
                <a:latin typeface="Times New Roman" pitchFamily="18" charset="0"/>
                <a:cs typeface="Times New Roman" pitchFamily="18" charset="0"/>
              </a:rPr>
              <a:t>    As we have used a 12V Stepper motor, we have to design a power supply which can provide 12V as well as 5V for microcontroller and other devices.</a:t>
            </a:r>
          </a:p>
          <a:p>
            <a:pPr>
              <a:buNone/>
            </a:pPr>
            <a:r>
              <a:rPr lang="en-IN" dirty="0" smtClean="0">
                <a:latin typeface="Times New Roman" pitchFamily="18" charset="0"/>
                <a:cs typeface="Times New Roman" pitchFamily="18" charset="0"/>
              </a:rPr>
              <a:t>    So, we can use LM7805 IC. This gives two different output voltages.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endParaRPr lang="en-IN" dirty="0"/>
          </a:p>
        </p:txBody>
      </p:sp>
      <p:sp>
        <p:nvSpPr>
          <p:cNvPr id="3" name="Content Placeholder 2"/>
          <p:cNvSpPr>
            <a:spLocks noGrp="1"/>
          </p:cNvSpPr>
          <p:nvPr>
            <p:ph idx="1"/>
          </p:nvPr>
        </p:nvSpPr>
        <p:spPr>
          <a:xfrm>
            <a:off x="457200" y="1066800"/>
            <a:ext cx="8229600" cy="5257800"/>
          </a:xfrm>
        </p:spPr>
        <p:txBody>
          <a:bodyPr>
            <a:normAutofit/>
          </a:bodyPr>
          <a:lstStyle/>
          <a:p>
            <a:pPr lvl="0"/>
            <a:r>
              <a:rPr lang="en-IN" i="1" dirty="0" smtClean="0">
                <a:latin typeface="Times New Roman" pitchFamily="18" charset="0"/>
                <a:cs typeface="Times New Roman" pitchFamily="18" charset="0"/>
              </a:rPr>
              <a:t>Display-</a:t>
            </a:r>
          </a:p>
          <a:p>
            <a:pPr lvl="0">
              <a:buNone/>
            </a:pPr>
            <a:endParaRPr lang="en-IN" i="1" dirty="0" smtClean="0"/>
          </a:p>
          <a:p>
            <a:pPr lvl="0">
              <a:buNone/>
            </a:pPr>
            <a:endParaRPr lang="en-IN" i="1" dirty="0" smtClean="0"/>
          </a:p>
          <a:p>
            <a:pPr lvl="0">
              <a:buNone/>
            </a:pPr>
            <a:endParaRPr lang="en-IN" i="1" dirty="0" smtClean="0"/>
          </a:p>
          <a:p>
            <a:pPr lvl="0">
              <a:buNone/>
            </a:pPr>
            <a:endParaRPr lang="en-IN" i="1" dirty="0" smtClean="0"/>
          </a:p>
          <a:p>
            <a:pPr>
              <a:buNone/>
            </a:pPr>
            <a:r>
              <a:rPr lang="en-IN" dirty="0" smtClean="0"/>
              <a:t>    </a:t>
            </a:r>
            <a:r>
              <a:rPr lang="en-IN" dirty="0" smtClean="0">
                <a:latin typeface="Times New Roman" pitchFamily="18" charset="0"/>
                <a:cs typeface="Times New Roman" pitchFamily="18" charset="0"/>
              </a:rPr>
              <a:t>LCD (Liquid Crystal Display) screen is an electronic display module and find a wide range of applications. A 16x2 LCD display is very basic module and is very commonly used in various devices and circuits. A 16x2 LCD means it can display 16 characters per line and there are 2 such lines. </a:t>
            </a:r>
          </a:p>
          <a:p>
            <a:pPr>
              <a:buNone/>
            </a:pPr>
            <a:endParaRPr lang="en-IN" dirty="0"/>
          </a:p>
        </p:txBody>
      </p:sp>
      <p:pic>
        <p:nvPicPr>
          <p:cNvPr id="4" name="Picture 3" descr="Xcluma-1602-16x2-Lcd-16-SDL377108341-1-2b5a6.jpg"/>
          <p:cNvPicPr/>
          <p:nvPr/>
        </p:nvPicPr>
        <p:blipFill>
          <a:blip r:embed="rId2"/>
          <a:stretch>
            <a:fillRect/>
          </a:stretch>
        </p:blipFill>
        <p:spPr>
          <a:xfrm>
            <a:off x="3200400" y="990600"/>
            <a:ext cx="1905000" cy="1752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endParaRPr lang="en-IN" dirty="0"/>
          </a:p>
        </p:txBody>
      </p:sp>
      <p:sp>
        <p:nvSpPr>
          <p:cNvPr id="3" name="Content Placeholder 2"/>
          <p:cNvSpPr>
            <a:spLocks noGrp="1"/>
          </p:cNvSpPr>
          <p:nvPr>
            <p:ph idx="1"/>
          </p:nvPr>
        </p:nvSpPr>
        <p:spPr>
          <a:xfrm>
            <a:off x="457200" y="1219200"/>
            <a:ext cx="8229600" cy="5105400"/>
          </a:xfrm>
        </p:spPr>
        <p:txBody>
          <a:bodyPr/>
          <a:lstStyle/>
          <a:p>
            <a:pPr lvl="0"/>
            <a:r>
              <a:rPr lang="en-IN" i="1" dirty="0" smtClean="0">
                <a:latin typeface="Times New Roman" pitchFamily="18" charset="0"/>
                <a:cs typeface="Times New Roman" pitchFamily="18" charset="0"/>
              </a:rPr>
              <a:t>GSM Module-</a:t>
            </a:r>
          </a:p>
          <a:p>
            <a:pPr lvl="0">
              <a:buNone/>
            </a:pPr>
            <a:endParaRPr lang="en-IN" i="1" dirty="0" smtClean="0"/>
          </a:p>
          <a:p>
            <a:pPr lvl="0">
              <a:buNone/>
            </a:pPr>
            <a:endParaRPr lang="en-IN" i="1" dirty="0" smtClean="0"/>
          </a:p>
          <a:p>
            <a:pPr lvl="0">
              <a:buNone/>
            </a:pPr>
            <a:endParaRPr lang="en-IN" i="1" dirty="0" smtClean="0"/>
          </a:p>
          <a:p>
            <a:pPr lvl="0">
              <a:buNone/>
            </a:pPr>
            <a:endParaRPr lang="en-IN" i="1" dirty="0" smtClean="0"/>
          </a:p>
          <a:p>
            <a:pPr lvl="0">
              <a:buNone/>
            </a:pPr>
            <a:endParaRPr lang="en-IN" i="1" dirty="0" smtClean="0"/>
          </a:p>
          <a:p>
            <a:pPr lvl="0">
              <a:buNone/>
            </a:pPr>
            <a:r>
              <a:rPr lang="en-IN" dirty="0" smtClean="0">
                <a:latin typeface="Times New Roman" pitchFamily="18" charset="0"/>
                <a:cs typeface="Times New Roman" pitchFamily="18" charset="0"/>
              </a:rPr>
              <a:t>   GSM/GPRS module is used to establish communication between a computer and a GSM system. Global System for Mobile communication (GSM) is an architecture used for mobile communication in most of the countries.</a:t>
            </a:r>
          </a:p>
          <a:p>
            <a:pPr>
              <a:buNone/>
            </a:pPr>
            <a:endParaRPr lang="en-IN" dirty="0"/>
          </a:p>
        </p:txBody>
      </p:sp>
      <p:pic>
        <p:nvPicPr>
          <p:cNvPr id="4" name="Picture 3" descr="gsm_module.jpg"/>
          <p:cNvPicPr/>
          <p:nvPr/>
        </p:nvPicPr>
        <p:blipFill>
          <a:blip r:embed="rId2" cstate="print"/>
          <a:stretch>
            <a:fillRect/>
          </a:stretch>
        </p:blipFill>
        <p:spPr>
          <a:xfrm>
            <a:off x="3124200" y="1524000"/>
            <a:ext cx="2362200" cy="2286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endParaRPr lang="en-IN" dirty="0"/>
          </a:p>
        </p:txBody>
      </p:sp>
      <p:sp>
        <p:nvSpPr>
          <p:cNvPr id="3" name="Content Placeholder 2"/>
          <p:cNvSpPr>
            <a:spLocks noGrp="1"/>
          </p:cNvSpPr>
          <p:nvPr>
            <p:ph idx="1"/>
          </p:nvPr>
        </p:nvSpPr>
        <p:spPr>
          <a:xfrm>
            <a:off x="457200" y="1219200"/>
            <a:ext cx="8229600" cy="5105400"/>
          </a:xfrm>
        </p:spPr>
        <p:txBody>
          <a:bodyPr>
            <a:normAutofit/>
          </a:bodyPr>
          <a:lstStyle/>
          <a:p>
            <a:pPr lvl="0"/>
            <a:r>
              <a:rPr lang="en-IN" i="1" dirty="0" smtClean="0">
                <a:latin typeface="Times New Roman" pitchFamily="18" charset="0"/>
                <a:cs typeface="Times New Roman" pitchFamily="18" charset="0"/>
              </a:rPr>
              <a:t>IR Sensor-</a:t>
            </a:r>
          </a:p>
          <a:p>
            <a:pPr lvl="0">
              <a:buNone/>
            </a:pPr>
            <a:endParaRPr lang="en-IN" i="1" dirty="0" smtClean="0"/>
          </a:p>
          <a:p>
            <a:pPr lvl="0">
              <a:buNone/>
            </a:pPr>
            <a:endParaRPr lang="en-IN" i="1" dirty="0" smtClean="0"/>
          </a:p>
          <a:p>
            <a:pPr lvl="0">
              <a:buNone/>
            </a:pPr>
            <a:endParaRPr lang="en-IN" i="1" dirty="0" smtClean="0"/>
          </a:p>
          <a:p>
            <a:pPr lvl="0">
              <a:buNone/>
            </a:pPr>
            <a:endParaRPr lang="en-IN" i="1" dirty="0" smtClean="0"/>
          </a:p>
          <a:p>
            <a:pPr>
              <a:buNone/>
            </a:pPr>
            <a:r>
              <a:rPr lang="en-IN" dirty="0" smtClean="0">
                <a:latin typeface="Times New Roman" pitchFamily="18" charset="0"/>
                <a:cs typeface="Times New Roman" pitchFamily="18" charset="0"/>
              </a:rPr>
              <a:t>    An infrared sensor is an electronic device that emits in order to sense some aspects of the surroundings. An IR sensor can detects the motion of the object. These types of sensors measures only infrared radiation, rather than emitting it that is called as a passive IR sensor.</a:t>
            </a:r>
          </a:p>
          <a:p>
            <a:pPr>
              <a:buNone/>
            </a:pPr>
            <a:endParaRPr lang="en-IN" dirty="0" smtClean="0"/>
          </a:p>
          <a:p>
            <a:pPr>
              <a:buNone/>
            </a:pPr>
            <a:endParaRPr lang="en-IN" dirty="0"/>
          </a:p>
        </p:txBody>
      </p:sp>
      <p:pic>
        <p:nvPicPr>
          <p:cNvPr id="4" name="Picture 3" descr="869345592_017.jpg"/>
          <p:cNvPicPr/>
          <p:nvPr/>
        </p:nvPicPr>
        <p:blipFill>
          <a:blip r:embed="rId2" cstate="print"/>
          <a:stretch>
            <a:fillRect/>
          </a:stretch>
        </p:blipFill>
        <p:spPr>
          <a:xfrm>
            <a:off x="3429000" y="1752600"/>
            <a:ext cx="1981483" cy="159782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endParaRPr lang="en-IN" dirty="0"/>
          </a:p>
        </p:txBody>
      </p:sp>
      <p:sp>
        <p:nvSpPr>
          <p:cNvPr id="3" name="Content Placeholder 2"/>
          <p:cNvSpPr>
            <a:spLocks noGrp="1"/>
          </p:cNvSpPr>
          <p:nvPr>
            <p:ph idx="1"/>
          </p:nvPr>
        </p:nvSpPr>
        <p:spPr>
          <a:xfrm>
            <a:off x="457200" y="1295400"/>
            <a:ext cx="8229600" cy="5029200"/>
          </a:xfrm>
        </p:spPr>
        <p:txBody>
          <a:bodyPr/>
          <a:lstStyle/>
          <a:p>
            <a:pPr lvl="0"/>
            <a:r>
              <a:rPr lang="en-IN" i="1" dirty="0" smtClean="0">
                <a:latin typeface="Times New Roman" pitchFamily="18" charset="0"/>
                <a:cs typeface="Times New Roman" pitchFamily="18" charset="0"/>
              </a:rPr>
              <a:t>Buzzer-</a:t>
            </a:r>
          </a:p>
          <a:p>
            <a:pPr lvl="0">
              <a:buNone/>
            </a:pPr>
            <a:endParaRPr lang="en-IN" i="1" dirty="0" smtClean="0"/>
          </a:p>
          <a:p>
            <a:pPr lvl="0">
              <a:buNone/>
            </a:pPr>
            <a:endParaRPr lang="en-IN" i="1" dirty="0" smtClean="0"/>
          </a:p>
          <a:p>
            <a:pPr lvl="0">
              <a:buNone/>
            </a:pPr>
            <a:endParaRPr lang="en-IN" i="1" dirty="0" smtClean="0"/>
          </a:p>
          <a:p>
            <a:pPr lvl="0">
              <a:buNone/>
            </a:pPr>
            <a:endParaRPr lang="en-IN" i="1" dirty="0" smtClean="0"/>
          </a:p>
          <a:p>
            <a:pPr lvl="0">
              <a:buNone/>
            </a:pPr>
            <a:endParaRPr lang="en-IN" i="1" dirty="0" smtClean="0"/>
          </a:p>
          <a:p>
            <a:pPr>
              <a:buNone/>
            </a:pPr>
            <a:r>
              <a:rPr lang="en-IN" dirty="0" smtClean="0"/>
              <a:t>    </a:t>
            </a:r>
            <a:r>
              <a:rPr lang="en-IN" dirty="0" smtClean="0">
                <a:latin typeface="Times New Roman" pitchFamily="18" charset="0"/>
                <a:cs typeface="Times New Roman" pitchFamily="18" charset="0"/>
              </a:rPr>
              <a:t>A buzzer or beeper is an audio signalling device which may be mechanical, electromechanical, or piezoelectric. Typical uses of buzzers and beepers include alarm devices, timers, etc.</a:t>
            </a:r>
          </a:p>
          <a:p>
            <a:pPr lvl="0">
              <a:buNone/>
            </a:pPr>
            <a:endParaRPr lang="en-IN" dirty="0" smtClean="0"/>
          </a:p>
          <a:p>
            <a:pPr>
              <a:buNone/>
            </a:pPr>
            <a:endParaRPr lang="en-IN" dirty="0"/>
          </a:p>
        </p:txBody>
      </p:sp>
      <p:pic>
        <p:nvPicPr>
          <p:cNvPr id="4" name="Picture 3" descr="5V Buzzer-500x500.jpg"/>
          <p:cNvPicPr/>
          <p:nvPr/>
        </p:nvPicPr>
        <p:blipFill>
          <a:blip r:embed="rId2" cstate="print"/>
          <a:stretch>
            <a:fillRect/>
          </a:stretch>
        </p:blipFill>
        <p:spPr>
          <a:xfrm>
            <a:off x="3048000" y="1600200"/>
            <a:ext cx="1524000" cy="1447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04088"/>
            <a:ext cx="8229600" cy="438912"/>
          </a:xfrm>
        </p:spPr>
        <p:txBody>
          <a:bodyPr>
            <a:normAutofit fontScale="90000"/>
          </a:bodyPr>
          <a:lstStyle/>
          <a:p>
            <a:endParaRPr lang="en-IN" dirty="0"/>
          </a:p>
        </p:txBody>
      </p:sp>
      <p:sp>
        <p:nvSpPr>
          <p:cNvPr id="3" name="Content Placeholder 2"/>
          <p:cNvSpPr>
            <a:spLocks noGrp="1"/>
          </p:cNvSpPr>
          <p:nvPr>
            <p:ph idx="1"/>
          </p:nvPr>
        </p:nvSpPr>
        <p:spPr>
          <a:xfrm>
            <a:off x="381000" y="1295400"/>
            <a:ext cx="8305800" cy="5029200"/>
          </a:xfrm>
        </p:spPr>
        <p:txBody>
          <a:bodyPr>
            <a:normAutofit lnSpcReduction="10000"/>
          </a:bodyPr>
          <a:lstStyle/>
          <a:p>
            <a:pPr lvl="0"/>
            <a:r>
              <a:rPr lang="en-IN" i="1" dirty="0" smtClean="0">
                <a:latin typeface="Times New Roman" pitchFamily="18" charset="0"/>
                <a:cs typeface="Times New Roman" pitchFamily="18" charset="0"/>
              </a:rPr>
              <a:t>Motor</a:t>
            </a:r>
            <a:r>
              <a:rPr lang="en-IN" i="1" dirty="0" smtClean="0"/>
              <a:t>-</a:t>
            </a:r>
          </a:p>
          <a:p>
            <a:pPr lvl="0">
              <a:buNone/>
            </a:pPr>
            <a:endParaRPr lang="en-IN" i="1" dirty="0" smtClean="0"/>
          </a:p>
          <a:p>
            <a:pPr lvl="0">
              <a:buNone/>
            </a:pPr>
            <a:endParaRPr lang="en-IN" i="1" dirty="0" smtClean="0"/>
          </a:p>
          <a:p>
            <a:pPr lvl="0">
              <a:buNone/>
            </a:pPr>
            <a:endParaRPr lang="en-IN" i="1" dirty="0" smtClean="0"/>
          </a:p>
          <a:p>
            <a:pPr lvl="0">
              <a:buNone/>
            </a:pPr>
            <a:endParaRPr lang="en-IN" i="1" dirty="0" smtClean="0"/>
          </a:p>
          <a:p>
            <a:pPr>
              <a:buNone/>
            </a:pPr>
            <a:r>
              <a:rPr lang="en-IN" dirty="0" smtClean="0"/>
              <a:t>     </a:t>
            </a:r>
            <a:r>
              <a:rPr lang="en-IN" dirty="0" smtClean="0">
                <a:latin typeface="Times New Roman" pitchFamily="18" charset="0"/>
                <a:cs typeface="Times New Roman" pitchFamily="18" charset="0"/>
              </a:rPr>
              <a:t>A DC motor is any of a class of electrical machines that converts direct current electrical power into mechanical power. Nearly all types of DC motors have some internal mechanism, either electromechanical or electronic, to periodically change the direction of current flow in part of the motor. Most types produce rotary motion; a linear motor directly produces force and motion in a straight line.</a:t>
            </a:r>
          </a:p>
          <a:p>
            <a:pPr lvl="0">
              <a:buNone/>
            </a:pPr>
            <a:endParaRPr lang="en-IN" dirty="0" smtClean="0"/>
          </a:p>
          <a:p>
            <a:pPr>
              <a:buNone/>
            </a:pPr>
            <a:endParaRPr lang="en-IN" dirty="0"/>
          </a:p>
        </p:txBody>
      </p:sp>
      <p:pic>
        <p:nvPicPr>
          <p:cNvPr id="4" name="Picture 3" descr="51WS3MWX-mL._SY355_.jpg"/>
          <p:cNvPicPr/>
          <p:nvPr/>
        </p:nvPicPr>
        <p:blipFill>
          <a:blip r:embed="rId2"/>
          <a:stretch>
            <a:fillRect/>
          </a:stretch>
        </p:blipFill>
        <p:spPr>
          <a:xfrm>
            <a:off x="3124200" y="1600200"/>
            <a:ext cx="1994309" cy="168950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Microcontroller:-</a:t>
            </a:r>
            <a:endParaRPr lang="en-IN"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PIN DIAGRAM-</a:t>
            </a:r>
          </a:p>
          <a:p>
            <a:pPr>
              <a:buNone/>
            </a:pPr>
            <a:endParaRPr lang="en-IN" dirty="0"/>
          </a:p>
        </p:txBody>
      </p:sp>
      <p:pic>
        <p:nvPicPr>
          <p:cNvPr id="4" name="Picture 3" descr="download.jpg"/>
          <p:cNvPicPr/>
          <p:nvPr/>
        </p:nvPicPr>
        <p:blipFill>
          <a:blip r:embed="rId2"/>
          <a:stretch>
            <a:fillRect/>
          </a:stretch>
        </p:blipFill>
        <p:spPr>
          <a:xfrm>
            <a:off x="3733800" y="2057400"/>
            <a:ext cx="3722133" cy="464819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Man power is reduced.</a:t>
            </a:r>
          </a:p>
          <a:p>
            <a:r>
              <a:rPr lang="en-US" dirty="0" smtClean="0">
                <a:latin typeface="Times New Roman" pitchFamily="18" charset="0"/>
                <a:cs typeface="Times New Roman" pitchFamily="18" charset="0"/>
              </a:rPr>
              <a:t>We get a message of toll amount and remaining balance in the account.</a:t>
            </a:r>
          </a:p>
          <a:p>
            <a:r>
              <a:rPr lang="en-US" dirty="0" smtClean="0">
                <a:latin typeface="Times New Roman" pitchFamily="18" charset="0"/>
                <a:cs typeface="Times New Roman" pitchFamily="18" charset="0"/>
              </a:rPr>
              <a:t>Queue in front of toll booths is reduced.</a:t>
            </a:r>
          </a:p>
          <a:p>
            <a:r>
              <a:rPr lang="en-US" dirty="0" smtClean="0">
                <a:latin typeface="Times New Roman" pitchFamily="18" charset="0"/>
                <a:cs typeface="Times New Roman" pitchFamily="18" charset="0"/>
              </a:rPr>
              <a:t>Pollution gets decreased.</a:t>
            </a:r>
          </a:p>
          <a:p>
            <a:r>
              <a:rPr lang="en-US" dirty="0" smtClean="0">
                <a:latin typeface="Times New Roman" pitchFamily="18" charset="0"/>
                <a:cs typeface="Times New Roman" pitchFamily="18" charset="0"/>
              </a:rPr>
              <a:t>Toll information is displayed on the screen.</a:t>
            </a:r>
          </a:p>
          <a:p>
            <a:r>
              <a:rPr lang="en-US" dirty="0" smtClean="0">
                <a:latin typeface="Times New Roman" pitchFamily="18" charset="0"/>
                <a:cs typeface="Times New Roman" pitchFamily="18" charset="0"/>
              </a:rPr>
              <a:t>Fuel consumed is less.</a:t>
            </a:r>
          </a:p>
          <a:p>
            <a:r>
              <a:rPr lang="en-US" dirty="0" smtClean="0">
                <a:latin typeface="Times New Roman" pitchFamily="18" charset="0"/>
                <a:cs typeface="Times New Roman" pitchFamily="18" charset="0"/>
              </a:rPr>
              <a:t>Traffic gets reduced.</a:t>
            </a:r>
          </a:p>
          <a:p>
            <a:r>
              <a:rPr lang="en-US" dirty="0" smtClean="0">
                <a:latin typeface="Times New Roman" pitchFamily="18" charset="0"/>
                <a:cs typeface="Times New Roman" pitchFamily="18" charset="0"/>
              </a:rPr>
              <a:t>Requires less time to pay the toll.</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Limitations:- </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If a man owns a truck and a  car, he might use the car RFID card for truck. So, he pays less toll for truck.</a:t>
            </a:r>
          </a:p>
          <a:p>
            <a:r>
              <a:rPr lang="en-US" dirty="0" smtClean="0">
                <a:latin typeface="Times New Roman" pitchFamily="18" charset="0"/>
                <a:cs typeface="Times New Roman" pitchFamily="18" charset="0"/>
              </a:rPr>
              <a:t>In case of ambulance and government vehicles, as they are not applicable for paying the toll, this system is not suitable for this kind of situation.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As manual toll collection is very time consuming and not very efficient, we came up with the idea of making toll collection easier, less time consuming and more efficient.</a:t>
            </a:r>
          </a:p>
          <a:p>
            <a:r>
              <a:rPr lang="en-US" dirty="0" smtClean="0">
                <a:latin typeface="Times New Roman" pitchFamily="18" charset="0"/>
                <a:cs typeface="Times New Roman" pitchFamily="18" charset="0"/>
              </a:rPr>
              <a:t>This paper focuses on the collection of toll by RFID [Radio Frequency Identification]. The RFID card uses RFID tags for identification. Each card is given a unique number which is been saved in the system. This unique code is used by the RFID reader to get the information embedded in the tags.</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Future scope:-</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As we have used a short range RFID reader, the driver has to take the tag near the reader.</a:t>
            </a:r>
          </a:p>
          <a:p>
            <a:r>
              <a:rPr lang="en-US" dirty="0" smtClean="0">
                <a:latin typeface="Times New Roman" pitchFamily="18" charset="0"/>
                <a:cs typeface="Times New Roman" pitchFamily="18" charset="0"/>
              </a:rPr>
              <a:t>But if we use a high range RFID reader ,we can stick the tag to the wind shield and the reader will automatically detect the tag from a long range.</a:t>
            </a:r>
          </a:p>
          <a:p>
            <a:r>
              <a:rPr lang="en-US" dirty="0" smtClean="0">
                <a:latin typeface="Times New Roman" pitchFamily="18" charset="0"/>
                <a:cs typeface="Times New Roman" pitchFamily="18" charset="0"/>
              </a:rPr>
              <a:t>This way no car has to stop on the toll booth.</a:t>
            </a:r>
          </a:p>
          <a:p>
            <a:r>
              <a:rPr lang="en-US" dirty="0" smtClean="0">
                <a:latin typeface="Times New Roman" pitchFamily="18" charset="0"/>
                <a:cs typeface="Times New Roman" pitchFamily="18" charset="0"/>
              </a:rPr>
              <a:t>This system is called as Electronic Toll Collection System.</a:t>
            </a:r>
          </a:p>
        </p:txBody>
      </p:sp>
      <p:pic>
        <p:nvPicPr>
          <p:cNvPr id="4" name="Picture 3" descr="ep8fig06.jpg"/>
          <p:cNvPicPr>
            <a:picLocks noChangeAspect="1"/>
          </p:cNvPicPr>
          <p:nvPr/>
        </p:nvPicPr>
        <p:blipFill>
          <a:blip r:embed="rId2"/>
          <a:stretch>
            <a:fillRect/>
          </a:stretch>
        </p:blipFill>
        <p:spPr>
          <a:xfrm>
            <a:off x="5105400" y="5029200"/>
            <a:ext cx="3810000" cy="168249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The proposed RFID Toll collection system discussed in this work applies passive RFID technology. By doing so, increased efficiency will be guaranteed since RFID is known as a highly stable technology. With the elimination of human interaction in the entire toll collection process, we can create a better toll collection system to be implemented in India. It can also significantly improve the efficiency of toll stations and the traffic abilities of the toll road.</a:t>
            </a:r>
            <a:r>
              <a:rPr lang="en-IN" b="1"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[1] ELECTRONIC TOLL COLLECTION SYSTEM-                    </a:t>
            </a:r>
            <a:r>
              <a:rPr lang="en-IN" u="sng" dirty="0" smtClean="0">
                <a:hlinkClick r:id="rId2"/>
              </a:rPr>
              <a:t>https://en.wikipedia.org/wiki/Electronic_toll_collection</a:t>
            </a:r>
            <a:r>
              <a:rPr lang="en-IN" u="sng" dirty="0" smtClean="0"/>
              <a:t> </a:t>
            </a:r>
          </a:p>
          <a:p>
            <a:pPr>
              <a:buNone/>
            </a:pPr>
            <a:r>
              <a:rPr lang="en-IN" b="1" dirty="0" smtClean="0"/>
              <a:t>[2] </a:t>
            </a:r>
            <a:r>
              <a:rPr lang="en-IN" dirty="0" smtClean="0"/>
              <a:t>Automated Toll Collection System Using RFID</a:t>
            </a:r>
            <a:endParaRPr lang="en-IN" b="1" dirty="0" smtClean="0"/>
          </a:p>
          <a:p>
            <a:pPr>
              <a:buNone/>
            </a:pPr>
            <a:r>
              <a:rPr lang="en-IN" dirty="0" smtClean="0"/>
              <a:t>              </a:t>
            </a:r>
            <a:r>
              <a:rPr lang="en-IN" u="sng" dirty="0" smtClean="0">
                <a:hlinkClick r:id="rId3"/>
              </a:rPr>
              <a:t>http://www.iosrjournals.org/iosr-jce/papers/Vol9-Issue2/L0926166.pdf?id=283</a:t>
            </a:r>
            <a:endParaRPr lang="en-IN" dirty="0" smtClean="0"/>
          </a:p>
          <a:p>
            <a:pPr>
              <a:buNone/>
            </a:pPr>
            <a:r>
              <a:rPr lang="en-IN" b="1" dirty="0" smtClean="0"/>
              <a:t>[3] </a:t>
            </a:r>
            <a:r>
              <a:rPr lang="en-IN" dirty="0" smtClean="0"/>
              <a:t>How does RFID Toll Collection System works?</a:t>
            </a:r>
          </a:p>
          <a:p>
            <a:pPr>
              <a:buNone/>
            </a:pPr>
            <a:r>
              <a:rPr lang="en-IN" dirty="0" smtClean="0"/>
              <a:t>          </a:t>
            </a:r>
            <a:r>
              <a:rPr lang="en-IN" u="sng" dirty="0" smtClean="0">
                <a:hlinkClick r:id="rId4"/>
              </a:rPr>
              <a:t>http://www.rfidjournal.com/blogs/experts/entry?10743</a:t>
            </a:r>
            <a:endParaRPr lang="en-IN" dirty="0" smtClean="0"/>
          </a:p>
          <a:p>
            <a:pPr>
              <a:buNone/>
            </a:pPr>
            <a:r>
              <a:rPr lang="en-IN" dirty="0" smtClean="0"/>
              <a:t>[4] Dr. Paul </a:t>
            </a:r>
            <a:r>
              <a:rPr lang="en-IN" dirty="0" err="1" smtClean="0"/>
              <a:t>Polishuk</a:t>
            </a:r>
            <a:r>
              <a:rPr lang="en-IN" dirty="0" smtClean="0"/>
              <a:t>, </a:t>
            </a:r>
            <a:r>
              <a:rPr lang="en-IN" dirty="0" err="1" smtClean="0"/>
              <a:t>Hui</a:t>
            </a:r>
            <a:r>
              <a:rPr lang="en-IN" dirty="0" smtClean="0"/>
              <a:t> Pan, “RFID Monthly Newsletter”, Page         12, volume 3, number 9, September 2006.</a:t>
            </a:r>
          </a:p>
          <a:p>
            <a:pPr>
              <a:buNone/>
            </a:pPr>
            <a:r>
              <a:rPr lang="en-IN" dirty="0" smtClean="0"/>
              <a:t>[5] </a:t>
            </a:r>
            <a:r>
              <a:rPr lang="en-IN" dirty="0" err="1" smtClean="0"/>
              <a:t>Sudha</a:t>
            </a:r>
            <a:r>
              <a:rPr lang="en-IN" dirty="0" smtClean="0"/>
              <a:t> </a:t>
            </a:r>
            <a:r>
              <a:rPr lang="en-IN" dirty="0" err="1" smtClean="0"/>
              <a:t>Bhalekar</a:t>
            </a:r>
            <a:r>
              <a:rPr lang="en-IN" dirty="0" smtClean="0"/>
              <a:t>, </a:t>
            </a:r>
            <a:r>
              <a:rPr lang="en-IN" dirty="0" err="1" smtClean="0"/>
              <a:t>Adesh</a:t>
            </a:r>
            <a:r>
              <a:rPr lang="en-IN" dirty="0" smtClean="0"/>
              <a:t> </a:t>
            </a:r>
            <a:r>
              <a:rPr lang="en-IN" dirty="0" err="1" smtClean="0"/>
              <a:t>Chanegiri</a:t>
            </a:r>
            <a:r>
              <a:rPr lang="en-IN" dirty="0" smtClean="0"/>
              <a:t> G., </a:t>
            </a:r>
            <a:r>
              <a:rPr lang="en-IN" dirty="0" err="1" smtClean="0"/>
              <a:t>Indra</a:t>
            </a:r>
            <a:r>
              <a:rPr lang="en-IN" dirty="0" smtClean="0"/>
              <a:t> </a:t>
            </a:r>
            <a:r>
              <a:rPr lang="en-IN" dirty="0" err="1" smtClean="0"/>
              <a:t>Prakash</a:t>
            </a:r>
            <a:r>
              <a:rPr lang="en-IN" dirty="0" smtClean="0"/>
              <a:t> </a:t>
            </a:r>
            <a:r>
              <a:rPr lang="en-IN" dirty="0" err="1" smtClean="0"/>
              <a:t>Chauhan</a:t>
            </a:r>
            <a:r>
              <a:rPr lang="en-IN" dirty="0" smtClean="0"/>
              <a:t>  “automatic Toll Tax using RFID”, IJCTEE Volume 3, Special Issue,  March-April 2013.</a:t>
            </a:r>
          </a:p>
          <a:p>
            <a:pPr>
              <a:buNone/>
            </a:pPr>
            <a:r>
              <a:rPr lang="en-IN" dirty="0" smtClean="0"/>
              <a:t>[6] C.M. Roberts, “Radio Frequency Identification (RFID),” Computers &amp; Security, Elsevier, 2006.</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91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791200"/>
          </a:xfrm>
        </p:spPr>
        <p:txBody>
          <a:bodyPr/>
          <a:lstStyle/>
          <a:p>
            <a:pPr algn="ctr">
              <a:buNone/>
            </a:pPr>
            <a:endParaRPr lang="en-US" sz="9600" dirty="0" smtClean="0"/>
          </a:p>
          <a:p>
            <a:pPr algn="ctr">
              <a:buNone/>
            </a:pPr>
            <a:r>
              <a:rPr lang="en-US" sz="9600" dirty="0" smtClean="0"/>
              <a:t>THANK YOU</a:t>
            </a:r>
          </a:p>
          <a:p>
            <a:pPr algn="r">
              <a:buNone/>
            </a:pPr>
            <a:endParaRPr lang="en-US" sz="2400" dirty="0" smtClean="0"/>
          </a:p>
          <a:p>
            <a:pPr algn="r">
              <a:buNone/>
            </a:pPr>
            <a:endParaRPr lang="en-US" sz="2400" dirty="0" smtClean="0"/>
          </a:p>
          <a:p>
            <a:pPr algn="r">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RFID?</a:t>
            </a:r>
            <a:endParaRPr lang="en-IN" dirty="0"/>
          </a:p>
        </p:txBody>
      </p:sp>
      <p:sp>
        <p:nvSpPr>
          <p:cNvPr id="3" name="Content Placeholder 2"/>
          <p:cNvSpPr>
            <a:spLocks noGrp="1"/>
          </p:cNvSpPr>
          <p:nvPr>
            <p:ph idx="1"/>
          </p:nvPr>
        </p:nvSpPr>
        <p:spPr/>
        <p:txBody>
          <a:bodyPr>
            <a:normAutofit/>
          </a:bodyPr>
          <a:lstStyle/>
          <a:p>
            <a:r>
              <a:rPr lang="en-IN" b="1" dirty="0" smtClean="0">
                <a:latin typeface="Times New Roman" pitchFamily="18" charset="0"/>
                <a:cs typeface="Times New Roman" pitchFamily="18" charset="0"/>
              </a:rPr>
              <a:t>Radio-frequency identification</a:t>
            </a:r>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RFID</a:t>
            </a:r>
            <a:r>
              <a:rPr lang="en-IN" dirty="0" smtClean="0">
                <a:latin typeface="Times New Roman" pitchFamily="18" charset="0"/>
                <a:cs typeface="Times New Roman" pitchFamily="18" charset="0"/>
              </a:rPr>
              <a:t>) uses electromagnetic fields to automatically identify the tags. The tags contain electronically stored information. Passive tags collect energy from a nearby RFID reader's interrogating radio waves. Active tags have a local power source such as a battery and may operate at hundreds of meters from the RFID reader. Unlike a barcode, the tag need not be within the line of sight of the reader, so it may be embedded in the tracked object. RFID is one method for Automatic Identification and Data Capture (AIDC)</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Feasibility study :-</a:t>
            </a:r>
            <a:endParaRPr lang="en-US" dirty="0"/>
          </a:p>
        </p:txBody>
      </p:sp>
      <p:sp>
        <p:nvSpPr>
          <p:cNvPr id="3" name="Content Placeholder 2"/>
          <p:cNvSpPr>
            <a:spLocks noGrp="1"/>
          </p:cNvSpPr>
          <p:nvPr>
            <p:ph idx="1"/>
          </p:nvPr>
        </p:nvSpPr>
        <p:spPr/>
        <p:txBody>
          <a:bodyPr>
            <a:normAutofit lnSpcReduction="10000"/>
          </a:bodyPr>
          <a:lstStyle/>
          <a:p>
            <a:r>
              <a:rPr lang="en-IN" dirty="0" smtClean="0">
                <a:latin typeface="Times New Roman" pitchFamily="18" charset="0"/>
                <a:cs typeface="Times New Roman" pitchFamily="18" charset="0"/>
              </a:rPr>
              <a:t>Suppose a manual toll collection system takes around 20 seconds per car to collect the toll, if there are about 500 cars crosses the toll plaza, This takes 20*500 i.e. about </a:t>
            </a:r>
            <a:r>
              <a:rPr lang="en-IN" sz="2800" b="1" u="sng" dirty="0" smtClean="0">
                <a:latin typeface="Times New Roman" pitchFamily="18" charset="0"/>
                <a:cs typeface="Times New Roman" pitchFamily="18" charset="0"/>
              </a:rPr>
              <a:t>167 minutes</a:t>
            </a:r>
            <a:r>
              <a:rPr lang="en-IN" sz="280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for just 500 cars.</a:t>
            </a:r>
          </a:p>
          <a:p>
            <a:r>
              <a:rPr lang="en-IN" dirty="0" smtClean="0">
                <a:latin typeface="Times New Roman" pitchFamily="18" charset="0"/>
                <a:cs typeface="Times New Roman" pitchFamily="18" charset="0"/>
              </a:rPr>
              <a:t> But if the same number of vehicles crosses the toll plaza, this system will only take 5 seconds, This takes 5*500 i.e. </a:t>
            </a:r>
            <a:r>
              <a:rPr lang="en-IN" smtClean="0">
                <a:latin typeface="Times New Roman" pitchFamily="18" charset="0"/>
                <a:cs typeface="Times New Roman" pitchFamily="18" charset="0"/>
              </a:rPr>
              <a:t>about </a:t>
            </a:r>
            <a:r>
              <a:rPr lang="en-IN" sz="2800" b="1" u="sng" smtClean="0">
                <a:latin typeface="Times New Roman" pitchFamily="18" charset="0"/>
                <a:cs typeface="Times New Roman" pitchFamily="18" charset="0"/>
              </a:rPr>
              <a:t>42 </a:t>
            </a:r>
            <a:r>
              <a:rPr lang="en-IN" sz="2800" b="1" u="sng" dirty="0" smtClean="0">
                <a:latin typeface="Times New Roman" pitchFamily="18" charset="0"/>
                <a:cs typeface="Times New Roman" pitchFamily="18" charset="0"/>
              </a:rPr>
              <a:t>minutes.</a:t>
            </a:r>
            <a:endParaRPr lang="en-IN" b="1" u="sng"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So, there is a great difference in the time required to collect the toll between the manual and RFID toll collection system. This reduces the pollution as there less queue in front of toll plaza</a:t>
            </a:r>
          </a:p>
          <a:p>
            <a:pPr algn="just">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smtClean="0"/>
              <a:t>Literature review:-</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William </a:t>
            </a:r>
            <a:r>
              <a:rPr lang="en-IN" dirty="0" err="1" smtClean="0"/>
              <a:t>Vickrey</a:t>
            </a:r>
            <a:r>
              <a:rPr lang="en-IN" dirty="0" smtClean="0"/>
              <a:t>, the Nobel Economics prize winner, in 1959, was the first who proposed electronic toll system for Washington Metropolitan Area. </a:t>
            </a:r>
          </a:p>
          <a:p>
            <a:r>
              <a:rPr lang="en-IN" dirty="0" smtClean="0"/>
              <a:t>Free flow tolling with fixed transponders undersides of vehicles and the readers were located under the highway surfaces (1960s and 1970s). </a:t>
            </a:r>
          </a:p>
          <a:p>
            <a:r>
              <a:rPr lang="en-IN" dirty="0" smtClean="0"/>
              <a:t>This system was first introduced in Bergen (1986). World’s first use of completely unaided full speed electronic toll system was introduced by Trondheim (1991). Norway has electronic fee collection (EFC).</a:t>
            </a:r>
          </a:p>
          <a:p>
            <a:r>
              <a:rPr lang="en-IN" dirty="0" smtClean="0"/>
              <a:t>The United States was the first to used ETC system in several states. In California, Texas, Florida, vehicles can travel at full speed through electronic lanes.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algorithm</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When the vehicle is entered in the toll area the IR sensor  gets activated.</a:t>
            </a:r>
          </a:p>
          <a:p>
            <a:r>
              <a:rPr lang="en-US" dirty="0" smtClean="0">
                <a:latin typeface="Times New Roman" pitchFamily="18" charset="0"/>
                <a:cs typeface="Times New Roman" pitchFamily="18" charset="0"/>
              </a:rPr>
              <a:t>First the driver has to show the RFID card to the system.</a:t>
            </a:r>
          </a:p>
          <a:p>
            <a:r>
              <a:rPr lang="en-US" dirty="0" smtClean="0">
                <a:latin typeface="Times New Roman" pitchFamily="18" charset="0"/>
                <a:cs typeface="Times New Roman" pitchFamily="18" charset="0"/>
              </a:rPr>
              <a:t>Then system checks if it has sufficient balance for the toll amount.</a:t>
            </a:r>
          </a:p>
          <a:p>
            <a:r>
              <a:rPr lang="en-US" dirty="0" smtClean="0">
                <a:latin typeface="Times New Roman" pitchFamily="18" charset="0"/>
                <a:cs typeface="Times New Roman" pitchFamily="18" charset="0"/>
              </a:rPr>
              <a:t>If there is sufficient balance, the system deducts the toll amount from the driver’s account and opens the gate.</a:t>
            </a:r>
          </a:p>
          <a:p>
            <a:r>
              <a:rPr lang="en-US" dirty="0" smtClean="0">
                <a:latin typeface="Times New Roman" pitchFamily="18" charset="0"/>
                <a:cs typeface="Times New Roman" pitchFamily="18" charset="0"/>
              </a:rPr>
              <a:t>When the amount is deducted from the account, he gets a message regarding the toll amount and the remaining balance. </a:t>
            </a:r>
          </a:p>
          <a:p>
            <a:r>
              <a:rPr lang="en-US" dirty="0" smtClean="0">
                <a:latin typeface="Times New Roman" pitchFamily="18" charset="0"/>
                <a:cs typeface="Times New Roman" pitchFamily="18" charset="0"/>
              </a:rPr>
              <a:t>If there is no sufficient balance, system will indicate for the low balance and gate will not open.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1143000"/>
          </a:xfrm>
        </p:spPr>
        <p:txBody>
          <a:bodyPr>
            <a:normAutofit fontScale="90000"/>
          </a:bodyPr>
          <a:lstStyle/>
          <a:p>
            <a:r>
              <a:rPr lang="en-IN" dirty="0" smtClean="0"/>
              <a:t>Flowchart representing Algorithm :- </a:t>
            </a:r>
            <a:endParaRPr lang="en-IN" dirty="0"/>
          </a:p>
        </p:txBody>
      </p:sp>
      <p:sp>
        <p:nvSpPr>
          <p:cNvPr id="7" name="Rounded Rectangle 6"/>
          <p:cNvSpPr/>
          <p:nvPr/>
        </p:nvSpPr>
        <p:spPr>
          <a:xfrm>
            <a:off x="4495800" y="1600200"/>
            <a:ext cx="41148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VEHICLE ENTERS THE TOLL AERA.</a:t>
            </a:r>
          </a:p>
        </p:txBody>
      </p:sp>
      <p:sp>
        <p:nvSpPr>
          <p:cNvPr id="12" name="Rounded Rectangle 11"/>
          <p:cNvSpPr/>
          <p:nvPr/>
        </p:nvSpPr>
        <p:spPr>
          <a:xfrm>
            <a:off x="4495800" y="2362200"/>
            <a:ext cx="41148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DRIVER HAS TO PLACE THE RFID TAG ON TH RFID.</a:t>
            </a:r>
            <a:endParaRPr lang="en-IN" dirty="0"/>
          </a:p>
        </p:txBody>
      </p:sp>
      <p:sp>
        <p:nvSpPr>
          <p:cNvPr id="13" name="Rounded Rectangle 12"/>
          <p:cNvSpPr/>
          <p:nvPr/>
        </p:nvSpPr>
        <p:spPr>
          <a:xfrm>
            <a:off x="4495800" y="3124200"/>
            <a:ext cx="41148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THE SYSTEM WILL CHECK THE BALANCE IN THE RFID TAG</a:t>
            </a:r>
            <a:endParaRPr lang="en-IN" dirty="0"/>
          </a:p>
        </p:txBody>
      </p:sp>
      <p:sp>
        <p:nvSpPr>
          <p:cNvPr id="14" name="Rounded Rectangle 13"/>
          <p:cNvSpPr/>
          <p:nvPr/>
        </p:nvSpPr>
        <p:spPr>
          <a:xfrm>
            <a:off x="4495800" y="3886200"/>
            <a:ext cx="41148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SYSTEM WILL CHECK FOR SUFFICIENT BALANCE</a:t>
            </a:r>
            <a:endParaRPr lang="en-IN" dirty="0"/>
          </a:p>
        </p:txBody>
      </p:sp>
      <p:sp>
        <p:nvSpPr>
          <p:cNvPr id="15" name="Rounded Rectangle 14"/>
          <p:cNvSpPr/>
          <p:nvPr/>
        </p:nvSpPr>
        <p:spPr>
          <a:xfrm>
            <a:off x="4495800" y="4648200"/>
            <a:ext cx="41148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SYSTEM WILL OPEN THE GATE.</a:t>
            </a:r>
          </a:p>
        </p:txBody>
      </p:sp>
      <p:sp>
        <p:nvSpPr>
          <p:cNvPr id="16" name="Rounded Rectangle 15"/>
          <p:cNvSpPr/>
          <p:nvPr/>
        </p:nvSpPr>
        <p:spPr>
          <a:xfrm>
            <a:off x="4495800" y="5410200"/>
            <a:ext cx="41148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t>THE SYSTEM WILL SEND THE MESSAGE ON THE REGISTERED NUMBER.</a:t>
            </a:r>
          </a:p>
        </p:txBody>
      </p:sp>
      <p:sp>
        <p:nvSpPr>
          <p:cNvPr id="17" name="Rounded Rectangle 16"/>
          <p:cNvSpPr/>
          <p:nvPr/>
        </p:nvSpPr>
        <p:spPr>
          <a:xfrm>
            <a:off x="4495800" y="6248400"/>
            <a:ext cx="41148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END</a:t>
            </a:r>
          </a:p>
        </p:txBody>
      </p:sp>
      <p:sp>
        <p:nvSpPr>
          <p:cNvPr id="19" name="Rounded Rectangle 18"/>
          <p:cNvSpPr/>
          <p:nvPr/>
        </p:nvSpPr>
        <p:spPr>
          <a:xfrm>
            <a:off x="0" y="3886200"/>
            <a:ext cx="41148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SYSTEM WILL INDICATE LOW BALANCE.</a:t>
            </a:r>
          </a:p>
        </p:txBody>
      </p:sp>
      <p:sp>
        <p:nvSpPr>
          <p:cNvPr id="20" name="Rounded Rectangle 19"/>
          <p:cNvSpPr/>
          <p:nvPr/>
        </p:nvSpPr>
        <p:spPr>
          <a:xfrm>
            <a:off x="0" y="4648200"/>
            <a:ext cx="4114800" cy="1447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IN THIS CASE SYSTEM WILL DEBIT THE TOLL AMOUNT AND WILL GIVE THE DRIVER A CREDIT PERIOD OF 30 DAYS TO REPLINISH THE AMOUNT.</a:t>
            </a:r>
          </a:p>
        </p:txBody>
      </p:sp>
      <p:cxnSp>
        <p:nvCxnSpPr>
          <p:cNvPr id="29" name="Straight Arrow Connector 28"/>
          <p:cNvCxnSpPr>
            <a:stCxn id="14" idx="1"/>
            <a:endCxn id="19" idx="3"/>
          </p:cNvCxnSpPr>
          <p:nvPr/>
        </p:nvCxnSpPr>
        <p:spPr>
          <a:xfrm rot="10800000">
            <a:off x="4114800" y="4191000"/>
            <a:ext cx="381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7" idx="2"/>
            <a:endCxn id="12" idx="0"/>
          </p:cNvCxnSpPr>
          <p:nvPr/>
        </p:nvCxnSpPr>
        <p:spPr>
          <a:xfrm rot="5400000">
            <a:off x="6477000" y="2286000"/>
            <a:ext cx="152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rot="5400000">
            <a:off x="6477794" y="3809206"/>
            <a:ext cx="152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rot="5400000">
            <a:off x="6477794" y="4571206"/>
            <a:ext cx="152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rot="5400000">
            <a:off x="6477794" y="5409406"/>
            <a:ext cx="152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rot="5400000">
            <a:off x="6477794" y="6171406"/>
            <a:ext cx="152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rot="5400000">
            <a:off x="6477794" y="3047206"/>
            <a:ext cx="152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rot="5400000">
            <a:off x="1981994" y="4571206"/>
            <a:ext cx="152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9" name="Shape 38"/>
          <p:cNvCxnSpPr>
            <a:stCxn id="20" idx="2"/>
            <a:endCxn id="17" idx="1"/>
          </p:cNvCxnSpPr>
          <p:nvPr/>
        </p:nvCxnSpPr>
        <p:spPr>
          <a:xfrm rot="16200000" flipH="1">
            <a:off x="3048000" y="5105400"/>
            <a:ext cx="457200" cy="2438400"/>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40" name="Oval 39"/>
          <p:cNvSpPr/>
          <p:nvPr/>
        </p:nvSpPr>
        <p:spPr>
          <a:xfrm>
            <a:off x="3429000" y="3505200"/>
            <a:ext cx="8382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NO</a:t>
            </a:r>
            <a:endParaRPr lang="en-IN" dirty="0"/>
          </a:p>
        </p:txBody>
      </p:sp>
      <p:sp>
        <p:nvSpPr>
          <p:cNvPr id="43" name="Oval 42"/>
          <p:cNvSpPr/>
          <p:nvPr/>
        </p:nvSpPr>
        <p:spPr>
          <a:xfrm>
            <a:off x="8686800" y="3581400"/>
            <a:ext cx="4572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YES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 diagram:-</a:t>
            </a:r>
            <a:endParaRPr lang="en-US" dirty="0"/>
          </a:p>
        </p:txBody>
      </p:sp>
      <p:sp>
        <p:nvSpPr>
          <p:cNvPr id="4" name="Rectangle 3"/>
          <p:cNvSpPr/>
          <p:nvPr/>
        </p:nvSpPr>
        <p:spPr>
          <a:xfrm>
            <a:off x="3581400" y="2209800"/>
            <a:ext cx="1828800" cy="396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1219200" y="3962400"/>
            <a:ext cx="1447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POWER SUPPLY</a:t>
            </a:r>
            <a:endParaRPr lang="en-US" dirty="0"/>
          </a:p>
        </p:txBody>
      </p:sp>
      <p:sp>
        <p:nvSpPr>
          <p:cNvPr id="12" name="Rectangle 11"/>
          <p:cNvSpPr/>
          <p:nvPr/>
        </p:nvSpPr>
        <p:spPr>
          <a:xfrm>
            <a:off x="1219200" y="1981200"/>
            <a:ext cx="14478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ight Arrow 12"/>
          <p:cNvSpPr/>
          <p:nvPr/>
        </p:nvSpPr>
        <p:spPr>
          <a:xfrm>
            <a:off x="5410200" y="2743200"/>
            <a:ext cx="914400"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ight Arrow 13"/>
          <p:cNvSpPr/>
          <p:nvPr/>
        </p:nvSpPr>
        <p:spPr>
          <a:xfrm>
            <a:off x="2667000" y="2743200"/>
            <a:ext cx="914400"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ight Arrow 14"/>
          <p:cNvSpPr/>
          <p:nvPr/>
        </p:nvSpPr>
        <p:spPr>
          <a:xfrm>
            <a:off x="5410200" y="3657600"/>
            <a:ext cx="914400"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ight Arrow 15"/>
          <p:cNvSpPr/>
          <p:nvPr/>
        </p:nvSpPr>
        <p:spPr>
          <a:xfrm>
            <a:off x="5410200" y="4648200"/>
            <a:ext cx="914400"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ight Arrow 16"/>
          <p:cNvSpPr/>
          <p:nvPr/>
        </p:nvSpPr>
        <p:spPr>
          <a:xfrm>
            <a:off x="2667000" y="4038600"/>
            <a:ext cx="914400"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Right Arrow 17"/>
          <p:cNvSpPr/>
          <p:nvPr/>
        </p:nvSpPr>
        <p:spPr>
          <a:xfrm flipH="1">
            <a:off x="2667000" y="5257800"/>
            <a:ext cx="914400"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Down Arrow 19"/>
          <p:cNvSpPr/>
          <p:nvPr/>
        </p:nvSpPr>
        <p:spPr>
          <a:xfrm>
            <a:off x="1752600" y="2438400"/>
            <a:ext cx="304800" cy="304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p:cNvSpPr txBox="1"/>
          <p:nvPr/>
        </p:nvSpPr>
        <p:spPr>
          <a:xfrm>
            <a:off x="3581400" y="2209800"/>
            <a:ext cx="1828800" cy="3970318"/>
          </a:xfrm>
          <a:prstGeom prst="rect">
            <a:avLst/>
          </a:prstGeom>
          <a:noFill/>
        </p:spPr>
        <p:txBody>
          <a:bodyPr wrap="square" rtlCol="0">
            <a:spAutoFit/>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MICRO</a:t>
            </a:r>
          </a:p>
          <a:p>
            <a:pPr algn="ctr"/>
            <a:r>
              <a:rPr lang="en-US" dirty="0" smtClean="0"/>
              <a:t>CONTROLLER</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3" name="TextBox 22"/>
          <p:cNvSpPr txBox="1"/>
          <p:nvPr/>
        </p:nvSpPr>
        <p:spPr>
          <a:xfrm>
            <a:off x="1219200" y="1981200"/>
            <a:ext cx="1447800" cy="369332"/>
          </a:xfrm>
          <a:prstGeom prst="rect">
            <a:avLst/>
          </a:prstGeom>
          <a:noFill/>
        </p:spPr>
        <p:txBody>
          <a:bodyPr wrap="square" rtlCol="0">
            <a:spAutoFit/>
          </a:bodyPr>
          <a:lstStyle/>
          <a:p>
            <a:r>
              <a:rPr lang="en-US" dirty="0" smtClean="0"/>
              <a:t>RFID TAG</a:t>
            </a:r>
            <a:endParaRPr lang="en-US" dirty="0"/>
          </a:p>
        </p:txBody>
      </p:sp>
      <p:sp>
        <p:nvSpPr>
          <p:cNvPr id="25" name="Rectangle 24"/>
          <p:cNvSpPr/>
          <p:nvPr/>
        </p:nvSpPr>
        <p:spPr>
          <a:xfrm>
            <a:off x="6324600" y="4495800"/>
            <a:ext cx="1447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MOTOR</a:t>
            </a:r>
            <a:endParaRPr lang="en-US" dirty="0"/>
          </a:p>
        </p:txBody>
      </p:sp>
      <p:sp>
        <p:nvSpPr>
          <p:cNvPr id="26" name="Rectangle 25"/>
          <p:cNvSpPr/>
          <p:nvPr/>
        </p:nvSpPr>
        <p:spPr>
          <a:xfrm>
            <a:off x="6324600" y="3505200"/>
            <a:ext cx="1447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GSM MODULE</a:t>
            </a:r>
            <a:endParaRPr lang="en-US" dirty="0"/>
          </a:p>
        </p:txBody>
      </p:sp>
      <p:sp>
        <p:nvSpPr>
          <p:cNvPr id="27" name="Rectangle 26"/>
          <p:cNvSpPr/>
          <p:nvPr/>
        </p:nvSpPr>
        <p:spPr>
          <a:xfrm>
            <a:off x="6324600" y="2514600"/>
            <a:ext cx="1447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DISPLAY</a:t>
            </a:r>
            <a:endParaRPr lang="en-US" dirty="0"/>
          </a:p>
        </p:txBody>
      </p:sp>
      <p:sp>
        <p:nvSpPr>
          <p:cNvPr id="28" name="Rectangle 27"/>
          <p:cNvSpPr/>
          <p:nvPr/>
        </p:nvSpPr>
        <p:spPr>
          <a:xfrm>
            <a:off x="1219200" y="5181600"/>
            <a:ext cx="1447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BUZZER</a:t>
            </a:r>
            <a:endParaRPr lang="en-US" dirty="0"/>
          </a:p>
        </p:txBody>
      </p:sp>
      <p:sp>
        <p:nvSpPr>
          <p:cNvPr id="29" name="Rectangle 28"/>
          <p:cNvSpPr/>
          <p:nvPr/>
        </p:nvSpPr>
        <p:spPr>
          <a:xfrm>
            <a:off x="1219200" y="2743200"/>
            <a:ext cx="1447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RFID READER</a:t>
            </a:r>
            <a:endParaRPr lang="en-US" dirty="0"/>
          </a:p>
        </p:txBody>
      </p:sp>
      <p:sp>
        <p:nvSpPr>
          <p:cNvPr id="30" name="TextBox 29"/>
          <p:cNvSpPr txBox="1"/>
          <p:nvPr/>
        </p:nvSpPr>
        <p:spPr>
          <a:xfrm>
            <a:off x="1219200" y="2667000"/>
            <a:ext cx="76200" cy="369332"/>
          </a:xfrm>
          <a:prstGeom prst="rect">
            <a:avLst/>
          </a:prstGeom>
          <a:noFill/>
        </p:spPr>
        <p:txBody>
          <a:bodyPr wrap="square" rtlCol="0">
            <a:spAutoFit/>
          </a:bodyPr>
          <a:lstStyle/>
          <a:p>
            <a:endParaRPr lang="en-US" dirty="0"/>
          </a:p>
        </p:txBody>
      </p:sp>
      <p:sp>
        <p:nvSpPr>
          <p:cNvPr id="24" name="Left Arrow 23"/>
          <p:cNvSpPr/>
          <p:nvPr/>
        </p:nvSpPr>
        <p:spPr>
          <a:xfrm>
            <a:off x="5410200" y="5486400"/>
            <a:ext cx="914400" cy="4572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p:nvSpPr>
        <p:spPr>
          <a:xfrm>
            <a:off x="6324600" y="5334000"/>
            <a:ext cx="1524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IR SENSOR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Specifications, Description and Design of Hardware:-</a:t>
            </a:r>
            <a:endParaRPr lang="en-IN" dirty="0"/>
          </a:p>
        </p:txBody>
      </p:sp>
      <p:sp>
        <p:nvSpPr>
          <p:cNvPr id="3" name="Content Placeholder 2"/>
          <p:cNvSpPr>
            <a:spLocks noGrp="1"/>
          </p:cNvSpPr>
          <p:nvPr>
            <p:ph idx="1"/>
          </p:nvPr>
        </p:nvSpPr>
        <p:spPr/>
        <p:txBody>
          <a:bodyPr>
            <a:normAutofit fontScale="92500" lnSpcReduction="10000"/>
          </a:bodyPr>
          <a:lstStyle/>
          <a:p>
            <a:pPr lvl="0"/>
            <a:r>
              <a:rPr lang="en-IN" i="1" dirty="0" smtClean="0">
                <a:latin typeface="Times New Roman" pitchFamily="18" charset="0"/>
                <a:cs typeface="Times New Roman" pitchFamily="18" charset="0"/>
              </a:rPr>
              <a:t>RFID Tag-</a:t>
            </a:r>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dirty="0" smtClean="0"/>
              <a:t>    </a:t>
            </a:r>
            <a:r>
              <a:rPr lang="en-IN" dirty="0" smtClean="0">
                <a:latin typeface="Times New Roman" pitchFamily="18" charset="0"/>
                <a:cs typeface="Times New Roman" pitchFamily="18" charset="0"/>
              </a:rPr>
              <a:t>RFID Tag used here is passive Tag. A passive tag is an RFID tag that does not contain a battery; the power is supplied by the reader. When radio waves from the reader are encountered by a passive RFID tag, the coiled antenna within the tag forms a magnetic field. The tag draws power from it, energizing the circuits in the tag.</a:t>
            </a:r>
            <a:endParaRPr lang="en-IN" dirty="0">
              <a:latin typeface="Times New Roman" pitchFamily="18" charset="0"/>
              <a:cs typeface="Times New Roman" pitchFamily="18" charset="0"/>
            </a:endParaRPr>
          </a:p>
        </p:txBody>
      </p:sp>
      <p:pic>
        <p:nvPicPr>
          <p:cNvPr id="4" name="Picture 3" descr="Related image"/>
          <p:cNvPicPr/>
          <p:nvPr/>
        </p:nvPicPr>
        <p:blipFill>
          <a:blip r:embed="rId2" cstate="print"/>
          <a:srcRect/>
          <a:stretch>
            <a:fillRect/>
          </a:stretch>
        </p:blipFill>
        <p:spPr bwMode="auto">
          <a:xfrm>
            <a:off x="2514600" y="1981200"/>
            <a:ext cx="2382099" cy="18249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2452</TotalTime>
  <Words>1091</Words>
  <Application>Microsoft Office PowerPoint</Application>
  <PresentationFormat>On-screen Show (4:3)</PresentationFormat>
  <Paragraphs>144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RFID TOLL COLLECTION SYSTEM</vt:lpstr>
      <vt:lpstr>Introduction:- </vt:lpstr>
      <vt:lpstr>What is RFID?</vt:lpstr>
      <vt:lpstr>Feasibility study :-</vt:lpstr>
      <vt:lpstr>Literature review:-</vt:lpstr>
      <vt:lpstr>Proposed algorithm:-</vt:lpstr>
      <vt:lpstr>Flowchart representing Algorithm :- </vt:lpstr>
      <vt:lpstr>Block diagram:-</vt:lpstr>
      <vt:lpstr>Specifications, Description and Design of Hardware:-</vt:lpstr>
      <vt:lpstr>Slide 10</vt:lpstr>
      <vt:lpstr>Slide 11</vt:lpstr>
      <vt:lpstr>Slide 12</vt:lpstr>
      <vt:lpstr>Slide 13</vt:lpstr>
      <vt:lpstr>Slide 14</vt:lpstr>
      <vt:lpstr>Slide 15</vt:lpstr>
      <vt:lpstr>Slide 16</vt:lpstr>
      <vt:lpstr>Microcontroller:-</vt:lpstr>
      <vt:lpstr>Features:- </vt:lpstr>
      <vt:lpstr>Limitations:- </vt:lpstr>
      <vt:lpstr>Future scope:-</vt:lpstr>
      <vt:lpstr>Conclusion:-</vt:lpstr>
      <vt:lpstr>References:-</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TOLL COLLECTION SYSTEM</dc:title>
  <dc:creator>Shaligram Rajendra B. (Finance)</dc:creator>
  <cp:lastModifiedBy>Yogesh</cp:lastModifiedBy>
  <cp:revision>61</cp:revision>
  <dcterms:created xsi:type="dcterms:W3CDTF">2006-08-16T00:00:00Z</dcterms:created>
  <dcterms:modified xsi:type="dcterms:W3CDTF">2017-04-06T04:52:52Z</dcterms:modified>
</cp:coreProperties>
</file>