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8" r:id="rId3"/>
    <p:sldId id="259" r:id="rId4"/>
    <p:sldId id="260" r:id="rId5"/>
    <p:sldId id="261" r:id="rId6"/>
    <p:sldId id="267" r:id="rId7"/>
    <p:sldId id="269" r:id="rId8"/>
    <p:sldId id="270" r:id="rId9"/>
    <p:sldId id="263" r:id="rId10"/>
    <p:sldId id="273" r:id="rId11"/>
    <p:sldId id="276" r:id="rId12"/>
    <p:sldId id="274" r:id="rId13"/>
    <p:sldId id="277" r:id="rId14"/>
    <p:sldId id="279" r:id="rId15"/>
    <p:sldId id="280" r:id="rId16"/>
    <p:sldId id="281" r:id="rId17"/>
    <p:sldId id="282" r:id="rId18"/>
    <p:sldId id="283" r:id="rId19"/>
    <p:sldId id="284" r:id="rId20"/>
    <p:sldId id="286" r:id="rId21"/>
    <p:sldId id="287" r:id="rId22"/>
    <p:sldId id="288" r:id="rId23"/>
    <p:sldId id="285" r:id="rId24"/>
    <p:sldId id="289" r:id="rId25"/>
    <p:sldId id="290" r:id="rId26"/>
    <p:sldId id="272" r:id="rId27"/>
  </p:sldIdLst>
  <p:sldSz cx="18288000" cy="10287000"/>
  <p:notesSz cx="18288000" cy="10287000"/>
  <p:embeddedFontLst>
    <p:embeddedFont>
      <p:font typeface="Tahoma" panose="020B0604030504040204" pitchFamily="34" charset="0"/>
      <p:regular r:id="rId29"/>
      <p:bold r:id="rId30"/>
    </p:embeddedFont>
    <p:embeddedFont>
      <p:font typeface="Lucida Sans" panose="020B0602030504020204" pitchFamily="3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jnelWYQU0YiQbNbadyjNL6o/yn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9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658" y="43"/>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 name="Google Shape;44;p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4: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6: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6: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1: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1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830836a277_1_31: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g1830836a277_1_3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2: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830836a277_1_0: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1830836a277_1_0: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bg>
      <p:bgPr>
        <a:solidFill>
          <a:schemeClr val="lt1"/>
        </a:solidFill>
        <a:effectLst/>
      </p:bgPr>
    </p:bg>
    <p:spTree>
      <p:nvGrpSpPr>
        <p:cNvPr id="1" name="Shape 11"/>
        <p:cNvGrpSpPr/>
        <p:nvPr/>
      </p:nvGrpSpPr>
      <p:grpSpPr>
        <a:xfrm>
          <a:off x="0" y="0"/>
          <a:ext cx="0" cy="0"/>
          <a:chOff x="0" y="0"/>
          <a:chExt cx="0" cy="0"/>
        </a:xfrm>
      </p:grpSpPr>
      <p:sp>
        <p:nvSpPr>
          <p:cNvPr id="12" name="Google Shape;12;p15"/>
          <p:cNvSpPr/>
          <p:nvPr/>
        </p:nvSpPr>
        <p:spPr>
          <a:xfrm>
            <a:off x="0" y="1"/>
            <a:ext cx="18288000" cy="10287000"/>
          </a:xfrm>
          <a:custGeom>
            <a:avLst/>
            <a:gdLst/>
            <a:ahLst/>
            <a:cxnLst/>
            <a:rect l="l" t="t" r="r" b="b"/>
            <a:pathLst>
              <a:path w="18288000" h="10287000" extrusionOk="0">
                <a:moveTo>
                  <a:pt x="18287998" y="10286999"/>
                </a:moveTo>
                <a:lnTo>
                  <a:pt x="0" y="10286999"/>
                </a:lnTo>
                <a:lnTo>
                  <a:pt x="0" y="0"/>
                </a:lnTo>
                <a:lnTo>
                  <a:pt x="18287998" y="0"/>
                </a:lnTo>
                <a:lnTo>
                  <a:pt x="18287998" y="10286999"/>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 name="Google Shape;13;p15"/>
          <p:cNvSpPr txBox="1">
            <a:spLocks noGrp="1"/>
          </p:cNvSpPr>
          <p:nvPr>
            <p:ph type="title"/>
          </p:nvPr>
        </p:nvSpPr>
        <p:spPr>
          <a:xfrm>
            <a:off x="5816642" y="2683437"/>
            <a:ext cx="6654715" cy="83629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150" b="0" i="0">
                <a:solidFill>
                  <a:srgbClr val="21299A"/>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15"/>
          <p:cNvSpPr txBox="1">
            <a:spLocks noGrp="1"/>
          </p:cNvSpPr>
          <p:nvPr>
            <p:ph type="body" idx="1"/>
          </p:nvPr>
        </p:nvSpPr>
        <p:spPr>
          <a:xfrm>
            <a:off x="8239244" y="2923238"/>
            <a:ext cx="7880984" cy="51308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6650" b="0" i="0">
                <a:solidFill>
                  <a:srgbClr val="404041"/>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5"/>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5"/>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18"/>
        <p:cNvGrpSpPr/>
        <p:nvPr/>
      </p:nvGrpSpPr>
      <p:grpSpPr>
        <a:xfrm>
          <a:off x="0" y="0"/>
          <a:ext cx="0" cy="0"/>
          <a:chOff x="0" y="0"/>
          <a:chExt cx="0" cy="0"/>
        </a:xfrm>
      </p:grpSpPr>
      <p:sp>
        <p:nvSpPr>
          <p:cNvPr id="19" name="Google Shape;19;p16"/>
          <p:cNvSpPr/>
          <p:nvPr/>
        </p:nvSpPr>
        <p:spPr>
          <a:xfrm>
            <a:off x="0" y="59"/>
            <a:ext cx="8305800" cy="10287000"/>
          </a:xfrm>
          <a:custGeom>
            <a:avLst/>
            <a:gdLst/>
            <a:ahLst/>
            <a:cxnLst/>
            <a:rect l="l" t="t" r="r" b="b"/>
            <a:pathLst>
              <a:path w="8305800" h="10287000" extrusionOk="0">
                <a:moveTo>
                  <a:pt x="7838302" y="10286881"/>
                </a:moveTo>
                <a:lnTo>
                  <a:pt x="0" y="10286881"/>
                </a:lnTo>
                <a:lnTo>
                  <a:pt x="0" y="0"/>
                </a:lnTo>
                <a:lnTo>
                  <a:pt x="7838302" y="0"/>
                </a:lnTo>
                <a:lnTo>
                  <a:pt x="7886246" y="2403"/>
                </a:lnTo>
                <a:lnTo>
                  <a:pt x="7932772" y="9457"/>
                </a:lnTo>
                <a:lnTo>
                  <a:pt x="7977648" y="20933"/>
                </a:lnTo>
                <a:lnTo>
                  <a:pt x="8020644" y="36599"/>
                </a:lnTo>
                <a:lnTo>
                  <a:pt x="8061529" y="56224"/>
                </a:lnTo>
                <a:lnTo>
                  <a:pt x="8100071" y="79577"/>
                </a:lnTo>
                <a:lnTo>
                  <a:pt x="8136039" y="106426"/>
                </a:lnTo>
                <a:lnTo>
                  <a:pt x="8169202" y="136542"/>
                </a:lnTo>
                <a:lnTo>
                  <a:pt x="8199329" y="169692"/>
                </a:lnTo>
                <a:lnTo>
                  <a:pt x="8226189" y="205645"/>
                </a:lnTo>
                <a:lnTo>
                  <a:pt x="8249551" y="244172"/>
                </a:lnTo>
                <a:lnTo>
                  <a:pt x="8269184" y="285040"/>
                </a:lnTo>
                <a:lnTo>
                  <a:pt x="8284856" y="328019"/>
                </a:lnTo>
                <a:lnTo>
                  <a:pt x="8296337" y="372877"/>
                </a:lnTo>
                <a:lnTo>
                  <a:pt x="8303395" y="419385"/>
                </a:lnTo>
                <a:lnTo>
                  <a:pt x="8305799" y="467309"/>
                </a:lnTo>
                <a:lnTo>
                  <a:pt x="8305799" y="9819571"/>
                </a:lnTo>
                <a:lnTo>
                  <a:pt x="8303395" y="9867495"/>
                </a:lnTo>
                <a:lnTo>
                  <a:pt x="8296337" y="9914002"/>
                </a:lnTo>
                <a:lnTo>
                  <a:pt x="8284856" y="9958861"/>
                </a:lnTo>
                <a:lnTo>
                  <a:pt x="8269184" y="10001840"/>
                </a:lnTo>
                <a:lnTo>
                  <a:pt x="8249551" y="10042708"/>
                </a:lnTo>
                <a:lnTo>
                  <a:pt x="8226189" y="10081235"/>
                </a:lnTo>
                <a:lnTo>
                  <a:pt x="8199329" y="10117188"/>
                </a:lnTo>
                <a:lnTo>
                  <a:pt x="8169202" y="10150339"/>
                </a:lnTo>
                <a:lnTo>
                  <a:pt x="8136039" y="10180454"/>
                </a:lnTo>
                <a:lnTo>
                  <a:pt x="8100071" y="10207303"/>
                </a:lnTo>
                <a:lnTo>
                  <a:pt x="8061529" y="10230656"/>
                </a:lnTo>
                <a:lnTo>
                  <a:pt x="8020644" y="10250281"/>
                </a:lnTo>
                <a:lnTo>
                  <a:pt x="7977648" y="10265947"/>
                </a:lnTo>
                <a:lnTo>
                  <a:pt x="7932772" y="10277423"/>
                </a:lnTo>
                <a:lnTo>
                  <a:pt x="7886246" y="10284478"/>
                </a:lnTo>
                <a:lnTo>
                  <a:pt x="7838302" y="10286881"/>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 name="Google Shape;20;p16"/>
          <p:cNvSpPr txBox="1">
            <a:spLocks noGrp="1"/>
          </p:cNvSpPr>
          <p:nvPr>
            <p:ph type="title"/>
          </p:nvPr>
        </p:nvSpPr>
        <p:spPr>
          <a:xfrm>
            <a:off x="5816642" y="2683437"/>
            <a:ext cx="6654715" cy="83629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150" b="0" i="0">
                <a:solidFill>
                  <a:srgbClr val="21299A"/>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6"/>
          <p:cNvSpPr txBox="1">
            <a:spLocks noGrp="1"/>
          </p:cNvSpPr>
          <p:nvPr>
            <p:ph type="body" idx="1"/>
          </p:nvPr>
        </p:nvSpPr>
        <p:spPr>
          <a:xfrm>
            <a:off x="423703" y="1694806"/>
            <a:ext cx="7334884" cy="658558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8900" b="0" i="0">
                <a:solidFill>
                  <a:srgbClr val="21299A"/>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 name="Google Shape;22;p16"/>
          <p:cNvSpPr txBox="1">
            <a:spLocks noGrp="1"/>
          </p:cNvSpPr>
          <p:nvPr>
            <p:ph type="body" idx="2"/>
          </p:nvPr>
        </p:nvSpPr>
        <p:spPr>
          <a:xfrm>
            <a:off x="9418320" y="2366010"/>
            <a:ext cx="7955280" cy="678942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 name="Google Shape;23;p16"/>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6"/>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6"/>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26"/>
        <p:cNvGrpSpPr/>
        <p:nvPr/>
      </p:nvGrpSpPr>
      <p:grpSpPr>
        <a:xfrm>
          <a:off x="0" y="0"/>
          <a:ext cx="0" cy="0"/>
          <a:chOff x="0" y="0"/>
          <a:chExt cx="0" cy="0"/>
        </a:xfrm>
      </p:grpSpPr>
      <p:sp>
        <p:nvSpPr>
          <p:cNvPr id="27" name="Google Shape;27;p17"/>
          <p:cNvSpPr/>
          <p:nvPr/>
        </p:nvSpPr>
        <p:spPr>
          <a:xfrm>
            <a:off x="0" y="11"/>
            <a:ext cx="18288000" cy="10287000"/>
          </a:xfrm>
          <a:custGeom>
            <a:avLst/>
            <a:gdLst/>
            <a:ahLst/>
            <a:cxnLst/>
            <a:rect l="l" t="t" r="r" b="b"/>
            <a:pathLst>
              <a:path w="18288000" h="10287000" extrusionOk="0">
                <a:moveTo>
                  <a:pt x="18287998" y="10286999"/>
                </a:moveTo>
                <a:lnTo>
                  <a:pt x="0" y="10286999"/>
                </a:lnTo>
                <a:lnTo>
                  <a:pt x="0" y="0"/>
                </a:lnTo>
                <a:lnTo>
                  <a:pt x="18287998" y="0"/>
                </a:lnTo>
                <a:lnTo>
                  <a:pt x="18287998" y="10286999"/>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8" name="Google Shape;28;p17"/>
          <p:cNvSpPr txBox="1">
            <a:spLocks noGrp="1"/>
          </p:cNvSpPr>
          <p:nvPr>
            <p:ph type="title"/>
          </p:nvPr>
        </p:nvSpPr>
        <p:spPr>
          <a:xfrm>
            <a:off x="5816642" y="2683437"/>
            <a:ext cx="6654715" cy="83629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150" b="0" i="0">
                <a:solidFill>
                  <a:srgbClr val="21299A"/>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7"/>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7"/>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7"/>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2"/>
        <p:cNvGrpSpPr/>
        <p:nvPr/>
      </p:nvGrpSpPr>
      <p:grpSpPr>
        <a:xfrm>
          <a:off x="0" y="0"/>
          <a:ext cx="0" cy="0"/>
          <a:chOff x="0" y="0"/>
          <a:chExt cx="0" cy="0"/>
        </a:xfrm>
      </p:grpSpPr>
      <p:sp>
        <p:nvSpPr>
          <p:cNvPr id="33" name="Google Shape;33;p18"/>
          <p:cNvSpPr txBox="1">
            <a:spLocks noGrp="1"/>
          </p:cNvSpPr>
          <p:nvPr>
            <p:ph type="ctrTitle"/>
          </p:nvPr>
        </p:nvSpPr>
        <p:spPr>
          <a:xfrm>
            <a:off x="1016000" y="3066866"/>
            <a:ext cx="16256000" cy="21399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8"/>
          <p:cNvSpPr txBox="1">
            <a:spLocks noGrp="1"/>
          </p:cNvSpPr>
          <p:nvPr>
            <p:ph type="subTitle" idx="1"/>
          </p:nvPr>
        </p:nvSpPr>
        <p:spPr>
          <a:xfrm>
            <a:off x="2743200" y="5760720"/>
            <a:ext cx="12801600" cy="25717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8"/>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8"/>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8"/>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8"/>
        <p:cNvGrpSpPr/>
        <p:nvPr/>
      </p:nvGrpSpPr>
      <p:grpSpPr>
        <a:xfrm>
          <a:off x="0" y="0"/>
          <a:ext cx="0" cy="0"/>
          <a:chOff x="0" y="0"/>
          <a:chExt cx="0" cy="0"/>
        </a:xfrm>
      </p:grpSpPr>
      <p:sp>
        <p:nvSpPr>
          <p:cNvPr id="39" name="Google Shape;39;p19"/>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9"/>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9"/>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5816642" y="2683437"/>
            <a:ext cx="6654715" cy="83629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5150" b="0" i="0" u="none" strike="noStrike" cap="none">
                <a:solidFill>
                  <a:srgbClr val="21299A"/>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8239244" y="2923238"/>
            <a:ext cx="7880984" cy="51308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6650" b="0" i="0" u="none" strike="noStrike" cap="none">
                <a:solidFill>
                  <a:srgbClr val="404041"/>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4"/>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4"/>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14"/>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lvl="0" indent="0" algn="r">
              <a:spcBef>
                <a:spcPts val="0"/>
              </a:spcBef>
              <a:buNone/>
              <a:defRPr sz="1800">
                <a:solidFill>
                  <a:srgbClr val="888888"/>
                </a:solidFill>
              </a:defRPr>
            </a:lvl1pPr>
            <a:lvl2pPr lvl="1" indent="0" algn="r">
              <a:spcBef>
                <a:spcPts val="0"/>
              </a:spcBef>
              <a:buNone/>
              <a:defRPr sz="1800">
                <a:solidFill>
                  <a:srgbClr val="888888"/>
                </a:solidFill>
              </a:defRPr>
            </a:lvl2pPr>
            <a:lvl3pPr lvl="2" indent="0" algn="r">
              <a:spcBef>
                <a:spcPts val="0"/>
              </a:spcBef>
              <a:buNone/>
              <a:defRPr sz="1800">
                <a:solidFill>
                  <a:srgbClr val="888888"/>
                </a:solidFill>
              </a:defRPr>
            </a:lvl3pPr>
            <a:lvl4pPr lvl="3" indent="0" algn="r">
              <a:spcBef>
                <a:spcPts val="0"/>
              </a:spcBef>
              <a:buNone/>
              <a:defRPr sz="1800">
                <a:solidFill>
                  <a:srgbClr val="888888"/>
                </a:solidFill>
              </a:defRPr>
            </a:lvl4pPr>
            <a:lvl5pPr lvl="4" indent="0" algn="r">
              <a:spcBef>
                <a:spcPts val="0"/>
              </a:spcBef>
              <a:buNone/>
              <a:defRPr sz="1800">
                <a:solidFill>
                  <a:srgbClr val="888888"/>
                </a:solidFill>
              </a:defRPr>
            </a:lvl5pPr>
            <a:lvl6pPr lvl="5" indent="0" algn="r">
              <a:spcBef>
                <a:spcPts val="0"/>
              </a:spcBef>
              <a:buNone/>
              <a:defRPr sz="1800">
                <a:solidFill>
                  <a:srgbClr val="888888"/>
                </a:solidFill>
              </a:defRPr>
            </a:lvl6pPr>
            <a:lvl7pPr lvl="6" indent="0" algn="r">
              <a:spcBef>
                <a:spcPts val="0"/>
              </a:spcBef>
              <a:buNone/>
              <a:defRPr sz="1800">
                <a:solidFill>
                  <a:srgbClr val="888888"/>
                </a:solidFill>
              </a:defRPr>
            </a:lvl7pPr>
            <a:lvl8pPr lvl="7" indent="0" algn="r">
              <a:spcBef>
                <a:spcPts val="0"/>
              </a:spcBef>
              <a:buNone/>
              <a:defRPr sz="1800">
                <a:solidFill>
                  <a:srgbClr val="888888"/>
                </a:solidFill>
              </a:defRPr>
            </a:lvl8pPr>
            <a:lvl9pPr lvl="8" indent="0" algn="r">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5" Type="http://schemas.openxmlformats.org/officeDocument/2006/relationships/hyperlink" Target="https://cutt.ly/JNXAbXB" TargetMode="Externa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5"/>
        <p:cNvGrpSpPr/>
        <p:nvPr/>
      </p:nvGrpSpPr>
      <p:grpSpPr>
        <a:xfrm>
          <a:off x="0" y="0"/>
          <a:ext cx="0" cy="0"/>
          <a:chOff x="0" y="0"/>
          <a:chExt cx="0" cy="0"/>
        </a:xfrm>
      </p:grpSpPr>
      <p:sp>
        <p:nvSpPr>
          <p:cNvPr id="46" name="Google Shape;46;p1"/>
          <p:cNvSpPr txBox="1">
            <a:spLocks noGrp="1"/>
          </p:cNvSpPr>
          <p:nvPr>
            <p:ph type="title"/>
          </p:nvPr>
        </p:nvSpPr>
        <p:spPr>
          <a:xfrm>
            <a:off x="205349" y="392100"/>
            <a:ext cx="17877300" cy="1245600"/>
          </a:xfrm>
          <a:prstGeom prst="rect">
            <a:avLst/>
          </a:prstGeom>
          <a:noFill/>
          <a:ln>
            <a:noFill/>
          </a:ln>
        </p:spPr>
        <p:txBody>
          <a:bodyPr spcFirstLastPara="1" wrap="square" lIns="0" tIns="13950" rIns="0" bIns="0" anchor="t" anchorCtr="0">
            <a:spAutoFit/>
          </a:bodyPr>
          <a:lstStyle/>
          <a:p>
            <a:pPr marL="12700" lvl="0" indent="0" algn="ctr" rtl="0">
              <a:spcBef>
                <a:spcPts val="0"/>
              </a:spcBef>
              <a:spcAft>
                <a:spcPts val="0"/>
              </a:spcAft>
              <a:buNone/>
            </a:pPr>
            <a:r>
              <a:rPr lang="en-IN" sz="4000" b="1"/>
              <a:t>Amazon Reviews Sentiment Analysis, Segmentation, Classification &amp; Prediction leveraging Multi Class Multi Output Classification</a:t>
            </a:r>
            <a:endParaRPr sz="4000"/>
          </a:p>
        </p:txBody>
      </p:sp>
      <p:sp>
        <p:nvSpPr>
          <p:cNvPr id="47" name="Google Shape;47;p1"/>
          <p:cNvSpPr txBox="1"/>
          <p:nvPr/>
        </p:nvSpPr>
        <p:spPr>
          <a:xfrm>
            <a:off x="11269760" y="5962602"/>
            <a:ext cx="6811500" cy="2554200"/>
          </a:xfrm>
          <a:prstGeom prst="rect">
            <a:avLst/>
          </a:prstGeom>
          <a:noFill/>
          <a:ln>
            <a:noFill/>
          </a:ln>
        </p:spPr>
        <p:txBody>
          <a:bodyPr spcFirstLastPara="1" wrap="square" lIns="0" tIns="156200" rIns="0" bIns="0" anchor="t" anchorCtr="0">
            <a:spAutoFit/>
          </a:bodyPr>
          <a:lstStyle/>
          <a:p>
            <a:pPr marL="12700" lvl="0" indent="0" algn="l" rtl="0">
              <a:lnSpc>
                <a:spcPct val="100000"/>
              </a:lnSpc>
              <a:spcBef>
                <a:spcPts val="0"/>
              </a:spcBef>
              <a:spcAft>
                <a:spcPts val="0"/>
              </a:spcAft>
              <a:buNone/>
            </a:pPr>
            <a:r>
              <a:rPr lang="en-IN" sz="3000">
                <a:solidFill>
                  <a:srgbClr val="404041"/>
                </a:solidFill>
                <a:latin typeface="Arial"/>
                <a:ea typeface="Arial"/>
                <a:cs typeface="Arial"/>
                <a:sym typeface="Arial"/>
              </a:rPr>
              <a:t>By</a:t>
            </a:r>
            <a:endParaRPr sz="3000">
              <a:latin typeface="Arial"/>
              <a:ea typeface="Arial"/>
              <a:cs typeface="Arial"/>
              <a:sym typeface="Arial"/>
            </a:endParaRPr>
          </a:p>
          <a:p>
            <a:pPr marL="12700" marR="5080" lvl="0" indent="0" algn="l" rtl="0">
              <a:lnSpc>
                <a:spcPct val="140727"/>
              </a:lnSpc>
              <a:spcBef>
                <a:spcPts val="450"/>
              </a:spcBef>
              <a:spcAft>
                <a:spcPts val="0"/>
              </a:spcAft>
              <a:buNone/>
            </a:pPr>
            <a:r>
              <a:rPr lang="en-IN" sz="3000">
                <a:solidFill>
                  <a:srgbClr val="404041"/>
                </a:solidFill>
                <a:latin typeface="Arial"/>
                <a:ea typeface="Arial"/>
                <a:cs typeface="Arial"/>
                <a:sym typeface="Arial"/>
              </a:rPr>
              <a:t>G Yogesh Singh </a:t>
            </a:r>
            <a:endParaRPr sz="3000">
              <a:solidFill>
                <a:srgbClr val="404041"/>
              </a:solidFill>
              <a:latin typeface="Arial"/>
              <a:ea typeface="Arial"/>
              <a:cs typeface="Arial"/>
              <a:sym typeface="Arial"/>
            </a:endParaRPr>
          </a:p>
          <a:p>
            <a:pPr marL="12700" marR="5080" lvl="0" indent="0" algn="l" rtl="0">
              <a:lnSpc>
                <a:spcPct val="140727"/>
              </a:lnSpc>
              <a:spcBef>
                <a:spcPts val="450"/>
              </a:spcBef>
              <a:spcAft>
                <a:spcPts val="0"/>
              </a:spcAft>
              <a:buNone/>
            </a:pPr>
            <a:r>
              <a:rPr lang="en-IN" sz="3000">
                <a:solidFill>
                  <a:srgbClr val="404041"/>
                </a:solidFill>
                <a:latin typeface="Arial"/>
                <a:ea typeface="Arial"/>
                <a:cs typeface="Arial"/>
                <a:sym typeface="Arial"/>
              </a:rPr>
              <a:t>H.T.No: 20567T7606</a:t>
            </a:r>
            <a:endParaRPr sz="3000">
              <a:solidFill>
                <a:srgbClr val="404041"/>
              </a:solidFill>
              <a:latin typeface="Arial"/>
              <a:ea typeface="Arial"/>
              <a:cs typeface="Arial"/>
              <a:sym typeface="Arial"/>
            </a:endParaRPr>
          </a:p>
          <a:p>
            <a:pPr marL="12700" marR="5080" lvl="0" indent="0" algn="l" rtl="0">
              <a:lnSpc>
                <a:spcPct val="140727"/>
              </a:lnSpc>
              <a:spcBef>
                <a:spcPts val="450"/>
              </a:spcBef>
              <a:spcAft>
                <a:spcPts val="0"/>
              </a:spcAft>
              <a:buNone/>
            </a:pPr>
            <a:r>
              <a:rPr lang="en-IN" sz="3000">
                <a:solidFill>
                  <a:srgbClr val="404041"/>
                </a:solidFill>
              </a:rPr>
              <a:t>KUCET (CSE Department)</a:t>
            </a:r>
            <a:endParaRPr sz="3000">
              <a:solidFill>
                <a:srgbClr val="404041"/>
              </a:solidFill>
            </a:endParaRPr>
          </a:p>
        </p:txBody>
      </p:sp>
      <p:pic>
        <p:nvPicPr>
          <p:cNvPr id="2" name="88516-review-images">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05348" y="2227006"/>
            <a:ext cx="7699887" cy="76998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06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0574" y="4035505"/>
            <a:ext cx="7043899" cy="2215991"/>
          </a:xfrm>
        </p:spPr>
        <p:txBody>
          <a:bodyPr/>
          <a:lstStyle/>
          <a:p>
            <a:r>
              <a:rPr lang="en-US" sz="7200" dirty="0" smtClean="0"/>
              <a:t>Text</a:t>
            </a:r>
          </a:p>
          <a:p>
            <a:r>
              <a:rPr lang="en-US" sz="7200" dirty="0" smtClean="0"/>
              <a:t>Pre-Processing</a:t>
            </a:r>
            <a:endParaRPr lang="en-US" sz="7200" dirty="0"/>
          </a:p>
        </p:txBody>
      </p:sp>
      <p:pic>
        <p:nvPicPr>
          <p:cNvPr id="5" name="Picture 4" descr="C:\Users\Yogesh\Downloads\Project\Code\testing\Yogesh_Code\final_code\code2flow_uJlQSa.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8145" y="166255"/>
            <a:ext cx="9781310" cy="9448800"/>
          </a:xfrm>
          <a:prstGeom prst="rect">
            <a:avLst/>
          </a:prstGeom>
          <a:noFill/>
          <a:ln>
            <a:noFill/>
          </a:ln>
        </p:spPr>
      </p:pic>
    </p:spTree>
    <p:extLst>
      <p:ext uri="{BB962C8B-B14F-4D97-AF65-F5344CB8AC3E}">
        <p14:creationId xmlns:p14="http://schemas.microsoft.com/office/powerpoint/2010/main" val="2717973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3703" y="4035505"/>
            <a:ext cx="7334884" cy="2215991"/>
          </a:xfrm>
        </p:spPr>
        <p:txBody>
          <a:bodyPr/>
          <a:lstStyle/>
          <a:p>
            <a:r>
              <a:rPr lang="en-US" sz="7200" dirty="0" smtClean="0"/>
              <a:t>Vader Sentiment Analysis</a:t>
            </a:r>
            <a:endParaRPr lang="en-US" sz="7200" dirty="0"/>
          </a:p>
        </p:txBody>
      </p:sp>
      <p:sp>
        <p:nvSpPr>
          <p:cNvPr id="4" name="Text Placeholder 3"/>
          <p:cNvSpPr>
            <a:spLocks noGrp="1"/>
          </p:cNvSpPr>
          <p:nvPr>
            <p:ph type="body" idx="2"/>
          </p:nvPr>
        </p:nvSpPr>
        <p:spPr>
          <a:xfrm>
            <a:off x="8575963" y="586810"/>
            <a:ext cx="9240981" cy="1107996"/>
          </a:xfrm>
        </p:spPr>
        <p:txBody>
          <a:bodyPr/>
          <a:lstStyle/>
          <a:p>
            <a:r>
              <a:rPr lang="en-US" sz="3600" dirty="0"/>
              <a:t>Valence aware dictionary for sentiment reasoning (VADER) </a:t>
            </a:r>
          </a:p>
        </p:txBody>
      </p:sp>
      <p:pic>
        <p:nvPicPr>
          <p:cNvPr id="6" name="Picture 5"/>
          <p:cNvPicPr>
            <a:picLocks noChangeAspect="1"/>
          </p:cNvPicPr>
          <p:nvPr/>
        </p:nvPicPr>
        <p:blipFill rotWithShape="1">
          <a:blip r:embed="rId2"/>
          <a:srcRect b="6069"/>
          <a:stretch/>
        </p:blipFill>
        <p:spPr>
          <a:xfrm>
            <a:off x="9133838" y="1938694"/>
            <a:ext cx="8683105" cy="8197500"/>
          </a:xfrm>
          <a:prstGeom prst="rect">
            <a:avLst/>
          </a:prstGeom>
        </p:spPr>
      </p:pic>
    </p:spTree>
    <p:extLst>
      <p:ext uri="{BB962C8B-B14F-4D97-AF65-F5344CB8AC3E}">
        <p14:creationId xmlns:p14="http://schemas.microsoft.com/office/powerpoint/2010/main" val="419989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2976" y="4035505"/>
            <a:ext cx="7334884" cy="2215991"/>
          </a:xfrm>
        </p:spPr>
        <p:txBody>
          <a:bodyPr/>
          <a:lstStyle/>
          <a:p>
            <a:r>
              <a:rPr lang="en-US" sz="7200" dirty="0" smtClean="0"/>
              <a:t>Sentiment Analysis</a:t>
            </a:r>
            <a:endParaRPr lang="en-US" sz="7200" dirty="0"/>
          </a:p>
        </p:txBody>
      </p:sp>
      <p:pic>
        <p:nvPicPr>
          <p:cNvPr id="5" name="Picture 4" descr="C:\Users\Yogesh\Downloads\Project\Code\testing\Yogesh_Code\final_code\code2flow_yJisoI.png"/>
          <p:cNvPicPr/>
          <p:nvPr/>
        </p:nvPicPr>
        <p:blipFill>
          <a:blip r:embed="rId2" cstate="print">
            <a:extLst>
              <a:ext uri="{28A0092B-C50C-407E-A947-70E740481C1C}">
                <a14:useLocalDpi xmlns:a14="http://schemas.microsoft.com/office/drawing/2010/main" val="0"/>
              </a:ext>
            </a:extLst>
          </a:blip>
          <a:stretch>
            <a:fillRect/>
          </a:stretch>
        </p:blipFill>
        <p:spPr bwMode="auto">
          <a:xfrm>
            <a:off x="8589818" y="123708"/>
            <a:ext cx="9452264" cy="9685309"/>
          </a:xfrm>
          <a:prstGeom prst="rect">
            <a:avLst/>
          </a:prstGeom>
        </p:spPr>
      </p:pic>
    </p:spTree>
    <p:extLst>
      <p:ext uri="{BB962C8B-B14F-4D97-AF65-F5344CB8AC3E}">
        <p14:creationId xmlns:p14="http://schemas.microsoft.com/office/powerpoint/2010/main" val="25490864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3703" y="4589502"/>
            <a:ext cx="7334884" cy="1107996"/>
          </a:xfrm>
        </p:spPr>
        <p:txBody>
          <a:bodyPr/>
          <a:lstStyle/>
          <a:p>
            <a:r>
              <a:rPr lang="en-US" sz="7200" dirty="0" smtClean="0"/>
              <a:t>Segmentation</a:t>
            </a:r>
            <a:endParaRPr lang="en-US" sz="7200" dirty="0"/>
          </a:p>
        </p:txBody>
      </p:sp>
      <p:pic>
        <p:nvPicPr>
          <p:cNvPr id="5" name="Picture 4" descr="C:\Users\Yogesh\Downloads\Project\Code\testing\Yogesh_Code\final_code\code2flow_evXRWr.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39200" y="206433"/>
            <a:ext cx="8817726" cy="9671858"/>
          </a:xfrm>
          <a:prstGeom prst="rect">
            <a:avLst/>
          </a:prstGeom>
          <a:noFill/>
          <a:ln>
            <a:noFill/>
          </a:ln>
        </p:spPr>
      </p:pic>
    </p:spTree>
    <p:extLst>
      <p:ext uri="{BB962C8B-B14F-4D97-AF65-F5344CB8AC3E}">
        <p14:creationId xmlns:p14="http://schemas.microsoft.com/office/powerpoint/2010/main" val="2878799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7618" y="217330"/>
            <a:ext cx="13452764" cy="1375943"/>
          </a:xfrm>
        </p:spPr>
        <p:txBody>
          <a:bodyPr/>
          <a:lstStyle/>
          <a:p>
            <a:r>
              <a:rPr lang="en-US" sz="7200" dirty="0" smtClean="0"/>
              <a:t>Problem Type and Classification</a:t>
            </a:r>
            <a:endParaRPr lang="en-US" sz="7200" dirty="0"/>
          </a:p>
        </p:txBody>
      </p:sp>
      <p:pic>
        <p:nvPicPr>
          <p:cNvPr id="9" name="Picture 8"/>
          <p:cNvPicPr/>
          <p:nvPr/>
        </p:nvPicPr>
        <p:blipFill>
          <a:blip r:embed="rId2">
            <a:grayscl/>
          </a:blip>
          <a:stretch>
            <a:fillRect/>
          </a:stretch>
        </p:blipFill>
        <p:spPr>
          <a:xfrm>
            <a:off x="2648816" y="1593273"/>
            <a:ext cx="12990369" cy="3352800"/>
          </a:xfrm>
          <a:prstGeom prst="rect">
            <a:avLst/>
          </a:prstGeom>
        </p:spPr>
      </p:pic>
      <p:pic>
        <p:nvPicPr>
          <p:cNvPr id="10" name="Picture 9" descr="../_images/multi_org_chart.png"/>
          <p:cNvPicPr/>
          <p:nvPr/>
        </p:nvPicPr>
        <p:blipFill>
          <a:blip r:embed="rId3">
            <a:graysc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4502727" y="4984706"/>
            <a:ext cx="9698182" cy="5302294"/>
          </a:xfrm>
          <a:prstGeom prst="rect">
            <a:avLst/>
          </a:prstGeom>
        </p:spPr>
      </p:pic>
    </p:spTree>
    <p:extLst>
      <p:ext uri="{BB962C8B-B14F-4D97-AF65-F5344CB8AC3E}">
        <p14:creationId xmlns:p14="http://schemas.microsoft.com/office/powerpoint/2010/main" val="28445100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273" y="221673"/>
            <a:ext cx="15891164" cy="1209690"/>
          </a:xfrm>
        </p:spPr>
        <p:txBody>
          <a:bodyPr/>
          <a:lstStyle/>
          <a:p>
            <a:r>
              <a:rPr lang="en-US" sz="7200" dirty="0" smtClean="0"/>
              <a:t>Multi Class Multi Output Classification</a:t>
            </a:r>
            <a:endParaRPr lang="en-US" sz="7200" dirty="0"/>
          </a:p>
        </p:txBody>
      </p:sp>
      <p:pic>
        <p:nvPicPr>
          <p:cNvPr id="3" name="Picture 2"/>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692237" y="1787235"/>
            <a:ext cx="10903527" cy="8188038"/>
          </a:xfrm>
          <a:prstGeom prst="rect">
            <a:avLst/>
          </a:prstGeom>
          <a:noFill/>
          <a:ln>
            <a:noFill/>
          </a:ln>
        </p:spPr>
      </p:pic>
    </p:spTree>
    <p:extLst>
      <p:ext uri="{BB962C8B-B14F-4D97-AF65-F5344CB8AC3E}">
        <p14:creationId xmlns:p14="http://schemas.microsoft.com/office/powerpoint/2010/main" val="4031881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6618" y="439000"/>
            <a:ext cx="13272655" cy="1181981"/>
          </a:xfrm>
        </p:spPr>
        <p:txBody>
          <a:bodyPr/>
          <a:lstStyle/>
          <a:p>
            <a:r>
              <a:rPr lang="en-US" sz="7200" dirty="0"/>
              <a:t>Support Vector Machines (SVM)</a:t>
            </a:r>
            <a:r>
              <a:rPr lang="en-US" dirty="0"/>
              <a:t/>
            </a:r>
            <a:br>
              <a:rPr lang="en-US" dirty="0"/>
            </a:br>
            <a:endParaRPr lang="en-US" dirty="0"/>
          </a:p>
        </p:txBody>
      </p:sp>
      <p:pic>
        <p:nvPicPr>
          <p:cNvPr id="4" name="Picture 3" descr="https://dezyre.gumlet.io/images/blog/machine-learning-nlp-text-classification-algorithms-and-models/image_22258478031637865854048.png?w=900&amp;dpr=1.3"/>
          <p:cNvPicPr/>
          <p:nvPr/>
        </p:nvPicPr>
        <p:blipFill>
          <a:blip r:embed="rId2">
            <a:extLst>
              <a:ext uri="{28A0092B-C50C-407E-A947-70E740481C1C}">
                <a14:useLocalDpi xmlns:a14="http://schemas.microsoft.com/office/drawing/2010/main" val="0"/>
              </a:ext>
            </a:extLst>
          </a:blip>
          <a:srcRect/>
          <a:stretch>
            <a:fillRect/>
          </a:stretch>
        </p:blipFill>
        <p:spPr bwMode="auto">
          <a:xfrm>
            <a:off x="4784653" y="4200971"/>
            <a:ext cx="8219930" cy="4388427"/>
          </a:xfrm>
          <a:prstGeom prst="rect">
            <a:avLst/>
          </a:prstGeom>
        </p:spPr>
      </p:pic>
      <p:sp>
        <p:nvSpPr>
          <p:cNvPr id="5" name="Rectangle 4"/>
          <p:cNvSpPr/>
          <p:nvPr/>
        </p:nvSpPr>
        <p:spPr>
          <a:xfrm>
            <a:off x="2036617" y="8634848"/>
            <a:ext cx="13272655" cy="1200329"/>
          </a:xfrm>
          <a:prstGeom prst="rect">
            <a:avLst/>
          </a:prstGeom>
        </p:spPr>
        <p:txBody>
          <a:bodyPr wrap="square">
            <a:spAutoFit/>
          </a:bodyPr>
          <a:lstStyle/>
          <a:p>
            <a:pPr algn="just"/>
            <a:r>
              <a:rPr lang="en-US" sz="3600" dirty="0"/>
              <a:t>Consider the above images, where the blue circle represents hate speech, and the red box represents neutral speech. </a:t>
            </a:r>
          </a:p>
        </p:txBody>
      </p:sp>
      <p:sp>
        <p:nvSpPr>
          <p:cNvPr id="6" name="Rectangle 5"/>
          <p:cNvSpPr/>
          <p:nvPr/>
        </p:nvSpPr>
        <p:spPr>
          <a:xfrm>
            <a:off x="2036617" y="2290984"/>
            <a:ext cx="13134110" cy="1569660"/>
          </a:xfrm>
          <a:prstGeom prst="rect">
            <a:avLst/>
          </a:prstGeom>
        </p:spPr>
        <p:txBody>
          <a:bodyPr wrap="square">
            <a:spAutoFit/>
          </a:bodyPr>
          <a:lstStyle/>
          <a:p>
            <a:pPr algn="just"/>
            <a:r>
              <a:rPr lang="en-US" sz="3200" dirty="0"/>
              <a:t>SVM algorithm categorizes the classes of a given dataset by determining the best hyperplane or boundary line that divides the given text data into predefined groups. </a:t>
            </a:r>
          </a:p>
        </p:txBody>
      </p:sp>
    </p:spTree>
    <p:extLst>
      <p:ext uri="{BB962C8B-B14F-4D97-AF65-F5344CB8AC3E}">
        <p14:creationId xmlns:p14="http://schemas.microsoft.com/office/powerpoint/2010/main" val="24891689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9255" y="439000"/>
            <a:ext cx="8049491" cy="1107996"/>
          </a:xfrm>
        </p:spPr>
        <p:txBody>
          <a:bodyPr/>
          <a:lstStyle/>
          <a:p>
            <a:r>
              <a:rPr lang="en-US" sz="7200" dirty="0" err="1"/>
              <a:t>Adaboost</a:t>
            </a:r>
            <a:r>
              <a:rPr lang="en-US" sz="7200" dirty="0"/>
              <a:t> </a:t>
            </a:r>
            <a:r>
              <a:rPr lang="en-US" sz="7200" dirty="0" smtClean="0"/>
              <a:t>Classifier</a:t>
            </a:r>
            <a:endParaRPr lang="en-US" dirty="0"/>
          </a:p>
        </p:txBody>
      </p:sp>
      <p:sp>
        <p:nvSpPr>
          <p:cNvPr id="5" name="Rectangle 4"/>
          <p:cNvSpPr/>
          <p:nvPr/>
        </p:nvSpPr>
        <p:spPr>
          <a:xfrm>
            <a:off x="2202873" y="1859974"/>
            <a:ext cx="13272655" cy="2246769"/>
          </a:xfrm>
          <a:prstGeom prst="rect">
            <a:avLst/>
          </a:prstGeom>
        </p:spPr>
        <p:txBody>
          <a:bodyPr wrap="square">
            <a:spAutoFit/>
          </a:bodyPr>
          <a:lstStyle/>
          <a:p>
            <a:pPr marL="457200" indent="-457200" algn="just">
              <a:buFont typeface="Arial" panose="020B0604020202020204" pitchFamily="34" charset="0"/>
              <a:buChar char="•"/>
            </a:pPr>
            <a:r>
              <a:rPr lang="en-US" sz="2800" dirty="0"/>
              <a:t>Ada-boost or Adaptive Boosting is one of the ensemble boosting classifiers proposed by </a:t>
            </a:r>
            <a:r>
              <a:rPr lang="en-US" sz="2800" dirty="0" err="1"/>
              <a:t>Yoav</a:t>
            </a:r>
            <a:r>
              <a:rPr lang="en-US" sz="2800" dirty="0"/>
              <a:t> Freund and Robert </a:t>
            </a:r>
            <a:r>
              <a:rPr lang="en-US" sz="2800" dirty="0" err="1"/>
              <a:t>Schapire</a:t>
            </a:r>
            <a:r>
              <a:rPr lang="en-US" sz="2800" dirty="0"/>
              <a:t> in 1996. </a:t>
            </a:r>
            <a:endParaRPr lang="en-US" sz="2800" dirty="0" smtClean="0"/>
          </a:p>
          <a:p>
            <a:pPr marL="457200" indent="-457200" algn="just">
              <a:buFont typeface="Arial" panose="020B0604020202020204" pitchFamily="34" charset="0"/>
              <a:buChar char="•"/>
            </a:pPr>
            <a:endParaRPr lang="en-US" sz="2800" dirty="0" smtClean="0"/>
          </a:p>
          <a:p>
            <a:pPr marL="457200" indent="-457200" algn="just">
              <a:buFont typeface="Arial" panose="020B0604020202020204" pitchFamily="34" charset="0"/>
              <a:buChar char="•"/>
            </a:pPr>
            <a:r>
              <a:rPr lang="en-US" sz="2800" dirty="0" smtClean="0"/>
              <a:t>It </a:t>
            </a:r>
            <a:r>
              <a:rPr lang="en-US" sz="2800" dirty="0"/>
              <a:t>combines multiple classifiers to increase the accuracy of classifiers. </a:t>
            </a:r>
            <a:r>
              <a:rPr lang="en-US" sz="2800" dirty="0" err="1"/>
              <a:t>AdaBoost</a:t>
            </a:r>
            <a:r>
              <a:rPr lang="en-US" sz="2800" dirty="0"/>
              <a:t> is an iterative ensemble method. </a:t>
            </a:r>
            <a:endParaRPr lang="en-US" sz="2800" dirty="0" smtClean="0"/>
          </a:p>
        </p:txBody>
      </p:sp>
      <p:pic>
        <p:nvPicPr>
          <p:cNvPr id="6" name="Picture 5" descr="How does the AdaBoost algorithm work?"/>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939146" y="4444192"/>
            <a:ext cx="8409709" cy="5614208"/>
          </a:xfrm>
          <a:prstGeom prst="rect">
            <a:avLst/>
          </a:prstGeom>
          <a:noFill/>
          <a:ln>
            <a:noFill/>
          </a:ln>
        </p:spPr>
      </p:pic>
    </p:spTree>
    <p:extLst>
      <p:ext uri="{BB962C8B-B14F-4D97-AF65-F5344CB8AC3E}">
        <p14:creationId xmlns:p14="http://schemas.microsoft.com/office/powerpoint/2010/main" val="450608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1251" y="439000"/>
            <a:ext cx="5905499" cy="2215991"/>
          </a:xfrm>
        </p:spPr>
        <p:txBody>
          <a:bodyPr/>
          <a:lstStyle/>
          <a:p>
            <a:r>
              <a:rPr lang="en-US" sz="7200" dirty="0"/>
              <a:t>Decision Tree</a:t>
            </a:r>
          </a:p>
        </p:txBody>
      </p:sp>
      <p:sp>
        <p:nvSpPr>
          <p:cNvPr id="7" name="Rectangle 6"/>
          <p:cNvSpPr/>
          <p:nvPr/>
        </p:nvSpPr>
        <p:spPr>
          <a:xfrm>
            <a:off x="2507673" y="1859974"/>
            <a:ext cx="13272655" cy="1384995"/>
          </a:xfrm>
          <a:prstGeom prst="rect">
            <a:avLst/>
          </a:prstGeom>
        </p:spPr>
        <p:txBody>
          <a:bodyPr wrap="square">
            <a:spAutoFit/>
          </a:bodyPr>
          <a:lstStyle/>
          <a:p>
            <a:pPr algn="just"/>
            <a:r>
              <a:rPr lang="en-US" sz="2800" dirty="0"/>
              <a:t>A Decision Tree is a Supervised learning technique that </a:t>
            </a:r>
            <a:r>
              <a:rPr lang="en-US" sz="2800" dirty="0" smtClean="0"/>
              <a:t>is </a:t>
            </a:r>
            <a:r>
              <a:rPr lang="en-US" sz="2800" dirty="0"/>
              <a:t>a tree-structured classifier, where internal nodes represent the features of a dataset, branches represent the decision rules and each leaf node represents the outcome.</a:t>
            </a:r>
          </a:p>
        </p:txBody>
      </p:sp>
      <p:pic>
        <p:nvPicPr>
          <p:cNvPr id="8" name="Picture 7" descr="Decision Tree Classification Algorithm"/>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488873" y="3723062"/>
            <a:ext cx="9310255" cy="5947411"/>
          </a:xfrm>
          <a:prstGeom prst="rect">
            <a:avLst/>
          </a:prstGeom>
          <a:noFill/>
          <a:ln>
            <a:noFill/>
          </a:ln>
        </p:spPr>
      </p:pic>
    </p:spTree>
    <p:extLst>
      <p:ext uri="{BB962C8B-B14F-4D97-AF65-F5344CB8AC3E}">
        <p14:creationId xmlns:p14="http://schemas.microsoft.com/office/powerpoint/2010/main" val="28329118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0837" y="439001"/>
            <a:ext cx="10446327" cy="1292818"/>
          </a:xfrm>
        </p:spPr>
        <p:txBody>
          <a:bodyPr/>
          <a:lstStyle/>
          <a:p>
            <a:r>
              <a:rPr lang="en-US" sz="7200" dirty="0"/>
              <a:t>Random Forest Algorithm</a:t>
            </a:r>
          </a:p>
        </p:txBody>
      </p:sp>
      <p:sp>
        <p:nvSpPr>
          <p:cNvPr id="7" name="Rectangle 6"/>
          <p:cNvSpPr/>
          <p:nvPr/>
        </p:nvSpPr>
        <p:spPr>
          <a:xfrm>
            <a:off x="2507673" y="1859974"/>
            <a:ext cx="13272655" cy="1384995"/>
          </a:xfrm>
          <a:prstGeom prst="rect">
            <a:avLst/>
          </a:prstGeom>
        </p:spPr>
        <p:txBody>
          <a:bodyPr wrap="square">
            <a:spAutoFit/>
          </a:bodyPr>
          <a:lstStyle/>
          <a:p>
            <a:pPr algn="just"/>
            <a:r>
              <a:rPr lang="en-US" sz="2800" dirty="0"/>
              <a:t>Random Forest is a classifier that contains several decision trees on various subsets of the given dataset and takes the average to improve the predictive accuracy of that dataset. It is based on the concept of ensemble learning. </a:t>
            </a:r>
          </a:p>
        </p:txBody>
      </p:sp>
      <p:pic>
        <p:nvPicPr>
          <p:cNvPr id="5" name="Picture 4" descr="Working_of_RF_1."/>
          <p:cNvPicPr/>
          <p:nvPr/>
        </p:nvPicPr>
        <p:blipFill>
          <a:blip r:embed="rId2">
            <a:grayscl/>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890655" y="3495040"/>
            <a:ext cx="8506691" cy="6203142"/>
          </a:xfrm>
          <a:prstGeom prst="rect">
            <a:avLst/>
          </a:prstGeom>
        </p:spPr>
      </p:pic>
    </p:spTree>
    <p:extLst>
      <p:ext uri="{BB962C8B-B14F-4D97-AF65-F5344CB8AC3E}">
        <p14:creationId xmlns:p14="http://schemas.microsoft.com/office/powerpoint/2010/main" val="257692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4"/>
        <p:cNvGrpSpPr/>
        <p:nvPr/>
      </p:nvGrpSpPr>
      <p:grpSpPr>
        <a:xfrm>
          <a:off x="0" y="0"/>
          <a:ext cx="0" cy="0"/>
          <a:chOff x="0" y="0"/>
          <a:chExt cx="0" cy="0"/>
        </a:xfrm>
      </p:grpSpPr>
      <p:sp>
        <p:nvSpPr>
          <p:cNvPr id="65" name="Google Shape;65;p4"/>
          <p:cNvSpPr/>
          <p:nvPr/>
        </p:nvSpPr>
        <p:spPr>
          <a:xfrm>
            <a:off x="6641123" y="1028700"/>
            <a:ext cx="10620375" cy="8229600"/>
          </a:xfrm>
          <a:custGeom>
            <a:avLst/>
            <a:gdLst/>
            <a:ahLst/>
            <a:cxnLst/>
            <a:rect l="l" t="t" r="r" b="b"/>
            <a:pathLst>
              <a:path w="10620375" h="8229600" extrusionOk="0">
                <a:moveTo>
                  <a:pt x="10152962" y="8229573"/>
                </a:moveTo>
                <a:lnTo>
                  <a:pt x="467411" y="8229573"/>
                </a:lnTo>
                <a:lnTo>
                  <a:pt x="419476" y="8227170"/>
                </a:lnTo>
                <a:lnTo>
                  <a:pt x="372959" y="8220115"/>
                </a:lnTo>
                <a:lnTo>
                  <a:pt x="328091" y="8208638"/>
                </a:lnTo>
                <a:lnTo>
                  <a:pt x="285102" y="8192972"/>
                </a:lnTo>
                <a:lnTo>
                  <a:pt x="244225" y="8173347"/>
                </a:lnTo>
                <a:lnTo>
                  <a:pt x="205690" y="8149995"/>
                </a:lnTo>
                <a:lnTo>
                  <a:pt x="169729" y="8123145"/>
                </a:lnTo>
                <a:lnTo>
                  <a:pt x="136571" y="8093029"/>
                </a:lnTo>
                <a:lnTo>
                  <a:pt x="106450" y="8059879"/>
                </a:lnTo>
                <a:lnTo>
                  <a:pt x="79594" y="8023925"/>
                </a:lnTo>
                <a:lnTo>
                  <a:pt x="56236" y="7985398"/>
                </a:lnTo>
                <a:lnTo>
                  <a:pt x="36607" y="7944530"/>
                </a:lnTo>
                <a:lnTo>
                  <a:pt x="20938" y="7901550"/>
                </a:lnTo>
                <a:lnTo>
                  <a:pt x="9460" y="7856692"/>
                </a:lnTo>
                <a:lnTo>
                  <a:pt x="2403" y="7810184"/>
                </a:lnTo>
                <a:lnTo>
                  <a:pt x="0" y="7762259"/>
                </a:lnTo>
                <a:lnTo>
                  <a:pt x="0" y="467313"/>
                </a:lnTo>
                <a:lnTo>
                  <a:pt x="2403" y="419388"/>
                </a:lnTo>
                <a:lnTo>
                  <a:pt x="9460" y="372881"/>
                </a:lnTo>
                <a:lnTo>
                  <a:pt x="20938" y="328022"/>
                </a:lnTo>
                <a:lnTo>
                  <a:pt x="36607" y="285042"/>
                </a:lnTo>
                <a:lnTo>
                  <a:pt x="56236" y="244174"/>
                </a:lnTo>
                <a:lnTo>
                  <a:pt x="79594" y="205647"/>
                </a:lnTo>
                <a:lnTo>
                  <a:pt x="106450" y="169693"/>
                </a:lnTo>
                <a:lnTo>
                  <a:pt x="136571" y="136543"/>
                </a:lnTo>
                <a:lnTo>
                  <a:pt x="169729" y="106427"/>
                </a:lnTo>
                <a:lnTo>
                  <a:pt x="205690" y="79577"/>
                </a:lnTo>
                <a:lnTo>
                  <a:pt x="244225" y="56225"/>
                </a:lnTo>
                <a:lnTo>
                  <a:pt x="285102" y="36600"/>
                </a:lnTo>
                <a:lnTo>
                  <a:pt x="328091" y="20934"/>
                </a:lnTo>
                <a:lnTo>
                  <a:pt x="372959" y="9458"/>
                </a:lnTo>
                <a:lnTo>
                  <a:pt x="419476" y="2403"/>
                </a:lnTo>
                <a:lnTo>
                  <a:pt x="467411" y="0"/>
                </a:lnTo>
                <a:lnTo>
                  <a:pt x="10152962" y="0"/>
                </a:lnTo>
                <a:lnTo>
                  <a:pt x="10200897" y="2403"/>
                </a:lnTo>
                <a:lnTo>
                  <a:pt x="10247415" y="9458"/>
                </a:lnTo>
                <a:lnTo>
                  <a:pt x="10292283" y="20934"/>
                </a:lnTo>
                <a:lnTo>
                  <a:pt x="10335271" y="36600"/>
                </a:lnTo>
                <a:lnTo>
                  <a:pt x="10376148" y="56225"/>
                </a:lnTo>
                <a:lnTo>
                  <a:pt x="10414683" y="79577"/>
                </a:lnTo>
                <a:lnTo>
                  <a:pt x="10450645" y="106427"/>
                </a:lnTo>
                <a:lnTo>
                  <a:pt x="10483802" y="136543"/>
                </a:lnTo>
                <a:lnTo>
                  <a:pt x="10513924" y="169693"/>
                </a:lnTo>
                <a:lnTo>
                  <a:pt x="10540779" y="205647"/>
                </a:lnTo>
                <a:lnTo>
                  <a:pt x="10564137" y="244174"/>
                </a:lnTo>
                <a:lnTo>
                  <a:pt x="10583766" y="285042"/>
                </a:lnTo>
                <a:lnTo>
                  <a:pt x="10599436" y="328022"/>
                </a:lnTo>
                <a:lnTo>
                  <a:pt x="10610914" y="372881"/>
                </a:lnTo>
                <a:lnTo>
                  <a:pt x="10617971" y="419388"/>
                </a:lnTo>
                <a:lnTo>
                  <a:pt x="10620374" y="467313"/>
                </a:lnTo>
                <a:lnTo>
                  <a:pt x="10620374" y="7762259"/>
                </a:lnTo>
                <a:lnTo>
                  <a:pt x="10617971" y="7810184"/>
                </a:lnTo>
                <a:lnTo>
                  <a:pt x="10610914" y="7856692"/>
                </a:lnTo>
                <a:lnTo>
                  <a:pt x="10599436" y="7901550"/>
                </a:lnTo>
                <a:lnTo>
                  <a:pt x="10583766" y="7944530"/>
                </a:lnTo>
                <a:lnTo>
                  <a:pt x="10564137" y="7985398"/>
                </a:lnTo>
                <a:lnTo>
                  <a:pt x="10540779" y="8023925"/>
                </a:lnTo>
                <a:lnTo>
                  <a:pt x="10513924" y="8059879"/>
                </a:lnTo>
                <a:lnTo>
                  <a:pt x="10483802" y="8093029"/>
                </a:lnTo>
                <a:lnTo>
                  <a:pt x="10450645" y="8123145"/>
                </a:lnTo>
                <a:lnTo>
                  <a:pt x="10414683" y="8149995"/>
                </a:lnTo>
                <a:lnTo>
                  <a:pt x="10376148" y="8173347"/>
                </a:lnTo>
                <a:lnTo>
                  <a:pt x="10335271" y="8192972"/>
                </a:lnTo>
                <a:lnTo>
                  <a:pt x="10292283" y="8208638"/>
                </a:lnTo>
                <a:lnTo>
                  <a:pt x="10247415" y="8220115"/>
                </a:lnTo>
                <a:lnTo>
                  <a:pt x="10200897" y="8227170"/>
                </a:lnTo>
                <a:lnTo>
                  <a:pt x="10152962" y="8229573"/>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r>
              <a:rPr lang="en-IN" sz="1800"/>
              <a:t> </a:t>
            </a:r>
            <a:endParaRPr sz="1800"/>
          </a:p>
        </p:txBody>
      </p:sp>
      <p:sp>
        <p:nvSpPr>
          <p:cNvPr id="66" name="Google Shape;66;p4"/>
          <p:cNvSpPr txBox="1"/>
          <p:nvPr/>
        </p:nvSpPr>
        <p:spPr>
          <a:xfrm>
            <a:off x="585878" y="4580700"/>
            <a:ext cx="5601900" cy="1125600"/>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None/>
            </a:pPr>
            <a:r>
              <a:rPr lang="en-IN" sz="7200" dirty="0">
                <a:solidFill>
                  <a:srgbClr val="21299A"/>
                </a:solidFill>
                <a:latin typeface="Arial"/>
                <a:ea typeface="Arial"/>
                <a:cs typeface="Arial"/>
                <a:sym typeface="Arial"/>
              </a:rPr>
              <a:t>Introduction</a:t>
            </a:r>
            <a:endParaRPr sz="7200" dirty="0">
              <a:latin typeface="Arial"/>
              <a:ea typeface="Arial"/>
              <a:cs typeface="Arial"/>
              <a:sym typeface="Arial"/>
            </a:endParaRPr>
          </a:p>
        </p:txBody>
      </p:sp>
      <p:sp>
        <p:nvSpPr>
          <p:cNvPr id="67" name="Google Shape;67;p4"/>
          <p:cNvSpPr txBox="1">
            <a:spLocks noGrp="1"/>
          </p:cNvSpPr>
          <p:nvPr>
            <p:ph type="title"/>
          </p:nvPr>
        </p:nvSpPr>
        <p:spPr>
          <a:xfrm>
            <a:off x="8490850" y="2635850"/>
            <a:ext cx="4020900" cy="754200"/>
          </a:xfrm>
          <a:prstGeom prst="rect">
            <a:avLst/>
          </a:prstGeom>
          <a:noFill/>
          <a:ln>
            <a:noFill/>
          </a:ln>
        </p:spPr>
        <p:txBody>
          <a:bodyPr spcFirstLastPara="1" wrap="square" lIns="0" tIns="15225" rIns="0" bIns="0" anchor="t" anchorCtr="0">
            <a:spAutoFit/>
          </a:bodyPr>
          <a:lstStyle/>
          <a:p>
            <a:pPr marL="0" lvl="0" indent="0" algn="l" rtl="0">
              <a:lnSpc>
                <a:spcPct val="100000"/>
              </a:lnSpc>
              <a:spcBef>
                <a:spcPts val="0"/>
              </a:spcBef>
              <a:spcAft>
                <a:spcPts val="0"/>
              </a:spcAft>
              <a:buNone/>
            </a:pPr>
            <a:r>
              <a:rPr lang="en-IN" sz="4800" dirty="0"/>
              <a:t>E</a:t>
            </a:r>
            <a:r>
              <a:rPr lang="en-IN" sz="4800" dirty="0">
                <a:latin typeface="Lucida Sans"/>
                <a:ea typeface="Lucida Sans"/>
                <a:cs typeface="Lucida Sans"/>
                <a:sym typeface="Lucida Sans"/>
              </a:rPr>
              <a:t>-</a:t>
            </a:r>
            <a:r>
              <a:rPr lang="en-IN" sz="4800" dirty="0"/>
              <a:t>Comme</a:t>
            </a:r>
            <a:r>
              <a:rPr lang="en-IN" sz="4800" dirty="0">
                <a:latin typeface="Tahoma"/>
                <a:ea typeface="Tahoma"/>
                <a:cs typeface="Tahoma"/>
                <a:sym typeface="Tahoma"/>
              </a:rPr>
              <a:t>r</a:t>
            </a:r>
            <a:r>
              <a:rPr lang="en-IN" sz="4800" dirty="0"/>
              <a:t>ce</a:t>
            </a:r>
            <a:endParaRPr sz="4800" dirty="0">
              <a:latin typeface="Tahoma"/>
              <a:ea typeface="Tahoma"/>
              <a:cs typeface="Tahoma"/>
              <a:sym typeface="Tahoma"/>
            </a:endParaRPr>
          </a:p>
        </p:txBody>
      </p:sp>
      <p:sp>
        <p:nvSpPr>
          <p:cNvPr id="68" name="Google Shape;68;p4"/>
          <p:cNvSpPr txBox="1"/>
          <p:nvPr/>
        </p:nvSpPr>
        <p:spPr>
          <a:xfrm>
            <a:off x="8490850" y="4739100"/>
            <a:ext cx="6789000" cy="754800"/>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IN" sz="4800">
                <a:solidFill>
                  <a:srgbClr val="21299A"/>
                </a:solidFill>
              </a:rPr>
              <a:t>Importance of Reviews</a:t>
            </a:r>
            <a:endParaRPr sz="4800">
              <a:latin typeface="Arial"/>
              <a:ea typeface="Arial"/>
              <a:cs typeface="Arial"/>
              <a:sym typeface="Arial"/>
            </a:endParaRPr>
          </a:p>
        </p:txBody>
      </p:sp>
      <p:sp>
        <p:nvSpPr>
          <p:cNvPr id="69" name="Google Shape;69;p4"/>
          <p:cNvSpPr txBox="1"/>
          <p:nvPr/>
        </p:nvSpPr>
        <p:spPr>
          <a:xfrm>
            <a:off x="8490850" y="6584600"/>
            <a:ext cx="6789000" cy="7542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None/>
            </a:pPr>
            <a:r>
              <a:rPr lang="en-IN" sz="4800">
                <a:solidFill>
                  <a:srgbClr val="21299A"/>
                </a:solidFill>
              </a:rPr>
              <a:t>Reviews Classification</a:t>
            </a:r>
            <a:endParaRPr sz="4800">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6618" y="439000"/>
            <a:ext cx="13272655" cy="1181981"/>
          </a:xfrm>
        </p:spPr>
        <p:txBody>
          <a:bodyPr/>
          <a:lstStyle/>
          <a:p>
            <a:r>
              <a:rPr lang="en-US" sz="7200" dirty="0"/>
              <a:t>Support Vector Machines (SVM)</a:t>
            </a:r>
            <a:r>
              <a:rPr lang="en-US" dirty="0"/>
              <a:t/>
            </a:r>
            <a:br>
              <a:rPr lang="en-US" dirty="0"/>
            </a:br>
            <a:endParaRPr lang="en-US" dirty="0"/>
          </a:p>
        </p:txBody>
      </p:sp>
      <p:pic>
        <p:nvPicPr>
          <p:cNvPr id="7" name="Picture 6"/>
          <p:cNvPicPr/>
          <p:nvPr/>
        </p:nvPicPr>
        <p:blipFill rotWithShape="1">
          <a:blip r:embed="rId2"/>
          <a:srcRect b="32281"/>
          <a:stretch/>
        </p:blipFill>
        <p:spPr>
          <a:xfrm>
            <a:off x="2162694" y="1846031"/>
            <a:ext cx="7092142" cy="7214842"/>
          </a:xfrm>
          <a:prstGeom prst="rect">
            <a:avLst/>
          </a:prstGeom>
        </p:spPr>
      </p:pic>
      <p:pic>
        <p:nvPicPr>
          <p:cNvPr id="8" name="Picture 7"/>
          <p:cNvPicPr/>
          <p:nvPr/>
        </p:nvPicPr>
        <p:blipFill rotWithShape="1">
          <a:blip r:embed="rId2"/>
          <a:srcRect t="66621"/>
          <a:stretch/>
        </p:blipFill>
        <p:spPr>
          <a:xfrm>
            <a:off x="9838113" y="1846031"/>
            <a:ext cx="7452360" cy="4845714"/>
          </a:xfrm>
          <a:prstGeom prst="rect">
            <a:avLst/>
          </a:prstGeom>
        </p:spPr>
      </p:pic>
    </p:spTree>
    <p:extLst>
      <p:ext uri="{BB962C8B-B14F-4D97-AF65-F5344CB8AC3E}">
        <p14:creationId xmlns:p14="http://schemas.microsoft.com/office/powerpoint/2010/main" val="35381350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9255" y="439000"/>
            <a:ext cx="8049491" cy="1107996"/>
          </a:xfrm>
        </p:spPr>
        <p:txBody>
          <a:bodyPr/>
          <a:lstStyle/>
          <a:p>
            <a:r>
              <a:rPr lang="en-US" sz="7200" dirty="0" err="1"/>
              <a:t>Adaboost</a:t>
            </a:r>
            <a:r>
              <a:rPr lang="en-US" sz="7200" dirty="0"/>
              <a:t> </a:t>
            </a:r>
            <a:r>
              <a:rPr lang="en-US" sz="7200" dirty="0" smtClean="0"/>
              <a:t>Classifier</a:t>
            </a:r>
            <a:endParaRPr lang="en-US" dirty="0"/>
          </a:p>
        </p:txBody>
      </p:sp>
      <p:pic>
        <p:nvPicPr>
          <p:cNvPr id="7" name="Picture 6"/>
          <p:cNvPicPr/>
          <p:nvPr/>
        </p:nvPicPr>
        <p:blipFill rotWithShape="1">
          <a:blip r:embed="rId2"/>
          <a:srcRect b="32141"/>
          <a:stretch/>
        </p:blipFill>
        <p:spPr>
          <a:xfrm>
            <a:off x="2827799" y="2027959"/>
            <a:ext cx="6939656" cy="6631132"/>
          </a:xfrm>
          <a:prstGeom prst="rect">
            <a:avLst/>
          </a:prstGeom>
        </p:spPr>
      </p:pic>
      <p:pic>
        <p:nvPicPr>
          <p:cNvPr id="8" name="Picture 7"/>
          <p:cNvPicPr/>
          <p:nvPr/>
        </p:nvPicPr>
        <p:blipFill rotWithShape="1">
          <a:blip r:embed="rId2"/>
          <a:srcRect t="67305"/>
          <a:stretch/>
        </p:blipFill>
        <p:spPr>
          <a:xfrm>
            <a:off x="9969818" y="2027959"/>
            <a:ext cx="6780328" cy="3486150"/>
          </a:xfrm>
          <a:prstGeom prst="rect">
            <a:avLst/>
          </a:prstGeom>
        </p:spPr>
      </p:pic>
    </p:spTree>
    <p:extLst>
      <p:ext uri="{BB962C8B-B14F-4D97-AF65-F5344CB8AC3E}">
        <p14:creationId xmlns:p14="http://schemas.microsoft.com/office/powerpoint/2010/main" val="1687591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3596" y="439000"/>
            <a:ext cx="5780808" cy="2215991"/>
          </a:xfrm>
        </p:spPr>
        <p:txBody>
          <a:bodyPr/>
          <a:lstStyle/>
          <a:p>
            <a:r>
              <a:rPr lang="en-US" sz="7200" dirty="0"/>
              <a:t>Decision Tree</a:t>
            </a:r>
          </a:p>
        </p:txBody>
      </p:sp>
      <p:pic>
        <p:nvPicPr>
          <p:cNvPr id="5" name="Picture 4"/>
          <p:cNvPicPr/>
          <p:nvPr/>
        </p:nvPicPr>
        <p:blipFill rotWithShape="1">
          <a:blip r:embed="rId2"/>
          <a:srcRect t="1968"/>
          <a:stretch/>
        </p:blipFill>
        <p:spPr bwMode="auto">
          <a:xfrm>
            <a:off x="1410393" y="1983133"/>
            <a:ext cx="7137862" cy="7742758"/>
          </a:xfrm>
          <a:prstGeom prst="rect">
            <a:avLst/>
          </a:prstGeom>
          <a:ln>
            <a:noFill/>
          </a:ln>
          <a:extLst>
            <a:ext uri="{53640926-AAD7-44D8-BBD7-CCE9431645EC}">
              <a14:shadowObscured xmlns:a14="http://schemas.microsoft.com/office/drawing/2010/main"/>
            </a:ext>
          </a:extLst>
        </p:spPr>
      </p:pic>
      <p:pic>
        <p:nvPicPr>
          <p:cNvPr id="6" name="Picture 5"/>
          <p:cNvPicPr/>
          <p:nvPr/>
        </p:nvPicPr>
        <p:blipFill>
          <a:blip r:embed="rId3"/>
          <a:stretch>
            <a:fillRect/>
          </a:stretch>
        </p:blipFill>
        <p:spPr>
          <a:xfrm>
            <a:off x="9268691" y="1983133"/>
            <a:ext cx="7826780" cy="5027267"/>
          </a:xfrm>
          <a:prstGeom prst="rect">
            <a:avLst/>
          </a:prstGeom>
        </p:spPr>
      </p:pic>
    </p:spTree>
    <p:extLst>
      <p:ext uri="{BB962C8B-B14F-4D97-AF65-F5344CB8AC3E}">
        <p14:creationId xmlns:p14="http://schemas.microsoft.com/office/powerpoint/2010/main" val="21655094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0837" y="439001"/>
            <a:ext cx="10446327" cy="1292818"/>
          </a:xfrm>
        </p:spPr>
        <p:txBody>
          <a:bodyPr/>
          <a:lstStyle/>
          <a:p>
            <a:r>
              <a:rPr lang="en-US" sz="7200" dirty="0"/>
              <a:t>Random Forest Algorithm</a:t>
            </a:r>
          </a:p>
        </p:txBody>
      </p:sp>
      <p:pic>
        <p:nvPicPr>
          <p:cNvPr id="6" name="Picture 5"/>
          <p:cNvPicPr/>
          <p:nvPr/>
        </p:nvPicPr>
        <p:blipFill rotWithShape="1">
          <a:blip r:embed="rId2"/>
          <a:srcRect t="909" b="-1"/>
          <a:stretch/>
        </p:blipFill>
        <p:spPr bwMode="auto">
          <a:xfrm>
            <a:off x="1731819" y="2790651"/>
            <a:ext cx="6871854" cy="6850900"/>
          </a:xfrm>
          <a:prstGeom prst="rect">
            <a:avLst/>
          </a:prstGeom>
          <a:ln>
            <a:noFill/>
          </a:ln>
          <a:extLst>
            <a:ext uri="{53640926-AAD7-44D8-BBD7-CCE9431645EC}">
              <a14:shadowObscured xmlns:a14="http://schemas.microsoft.com/office/drawing/2010/main"/>
            </a:ext>
          </a:extLst>
        </p:spPr>
      </p:pic>
      <p:pic>
        <p:nvPicPr>
          <p:cNvPr id="8" name="Picture 7"/>
          <p:cNvPicPr/>
          <p:nvPr/>
        </p:nvPicPr>
        <p:blipFill>
          <a:blip r:embed="rId3"/>
          <a:stretch>
            <a:fillRect/>
          </a:stretch>
        </p:blipFill>
        <p:spPr>
          <a:xfrm>
            <a:off x="9033164" y="2790651"/>
            <a:ext cx="7337857" cy="5009458"/>
          </a:xfrm>
          <a:prstGeom prst="rect">
            <a:avLst/>
          </a:prstGeom>
        </p:spPr>
      </p:pic>
    </p:spTree>
    <p:extLst>
      <p:ext uri="{BB962C8B-B14F-4D97-AF65-F5344CB8AC3E}">
        <p14:creationId xmlns:p14="http://schemas.microsoft.com/office/powerpoint/2010/main" val="42890396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6631" y="328165"/>
            <a:ext cx="10407031" cy="1181981"/>
          </a:xfrm>
        </p:spPr>
        <p:txBody>
          <a:bodyPr/>
          <a:lstStyle/>
          <a:p>
            <a:r>
              <a:rPr lang="en-US" sz="7200" dirty="0" smtClean="0"/>
              <a:t> Model Validation Output</a:t>
            </a:r>
            <a:endParaRPr lang="en-US" sz="7200" dirty="0"/>
          </a:p>
        </p:txBody>
      </p:sp>
      <p:pic>
        <p:nvPicPr>
          <p:cNvPr id="3" name="Picture 2"/>
          <p:cNvPicPr/>
          <p:nvPr/>
        </p:nvPicPr>
        <p:blipFill>
          <a:blip r:embed="rId2"/>
          <a:stretch>
            <a:fillRect/>
          </a:stretch>
        </p:blipFill>
        <p:spPr>
          <a:xfrm>
            <a:off x="2400646" y="1845569"/>
            <a:ext cx="13753754" cy="7783340"/>
          </a:xfrm>
          <a:prstGeom prst="rect">
            <a:avLst/>
          </a:prstGeom>
        </p:spPr>
      </p:pic>
    </p:spTree>
    <p:extLst>
      <p:ext uri="{BB962C8B-B14F-4D97-AF65-F5344CB8AC3E}">
        <p14:creationId xmlns:p14="http://schemas.microsoft.com/office/powerpoint/2010/main" val="2129332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849" y="355874"/>
            <a:ext cx="5142302" cy="1348236"/>
          </a:xfrm>
        </p:spPr>
        <p:txBody>
          <a:bodyPr/>
          <a:lstStyle/>
          <a:p>
            <a:r>
              <a:rPr lang="en-US" sz="7200" dirty="0" smtClean="0"/>
              <a:t>Deployment</a:t>
            </a:r>
            <a:endParaRPr lang="en-US" sz="7200" dirty="0"/>
          </a:p>
        </p:txBody>
      </p:sp>
      <p:pic>
        <p:nvPicPr>
          <p:cNvPr id="3" name="Picture 2"/>
          <p:cNvPicPr/>
          <p:nvPr/>
        </p:nvPicPr>
        <p:blipFill>
          <a:blip r:embed="rId2"/>
          <a:stretch>
            <a:fillRect/>
          </a:stretch>
        </p:blipFill>
        <p:spPr>
          <a:xfrm>
            <a:off x="2083464" y="2028652"/>
            <a:ext cx="7005118" cy="3097530"/>
          </a:xfrm>
          <a:prstGeom prst="rect">
            <a:avLst/>
          </a:prstGeom>
        </p:spPr>
      </p:pic>
      <p:pic>
        <p:nvPicPr>
          <p:cNvPr id="4" name="Picture 3"/>
          <p:cNvPicPr/>
          <p:nvPr/>
        </p:nvPicPr>
        <p:blipFill rotWithShape="1">
          <a:blip r:embed="rId3"/>
          <a:srcRect l="1662" t="22864" r="1419" b="39298"/>
          <a:stretch/>
        </p:blipFill>
        <p:spPr bwMode="auto">
          <a:xfrm>
            <a:off x="9268690" y="2028652"/>
            <a:ext cx="6858000" cy="3291493"/>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4"/>
          <a:srcRect t="40719"/>
          <a:stretch/>
        </p:blipFill>
        <p:spPr bwMode="auto">
          <a:xfrm>
            <a:off x="9268690" y="5320144"/>
            <a:ext cx="6858000" cy="4789053"/>
          </a:xfrm>
          <a:prstGeom prst="rect">
            <a:avLst/>
          </a:prstGeom>
          <a:ln>
            <a:noFill/>
          </a:ln>
          <a:extLst>
            <a:ext uri="{53640926-AAD7-44D8-BBD7-CCE9431645EC}">
              <a14:shadowObscured xmlns:a14="http://schemas.microsoft.com/office/drawing/2010/main"/>
            </a:ext>
          </a:extLst>
        </p:spPr>
      </p:pic>
      <p:sp>
        <p:nvSpPr>
          <p:cNvPr id="6" name="Rectangle 5"/>
          <p:cNvSpPr/>
          <p:nvPr/>
        </p:nvSpPr>
        <p:spPr>
          <a:xfrm>
            <a:off x="2263856" y="6222666"/>
            <a:ext cx="6589199" cy="830997"/>
          </a:xfrm>
          <a:prstGeom prst="rect">
            <a:avLst/>
          </a:prstGeom>
        </p:spPr>
        <p:txBody>
          <a:bodyPr wrap="square">
            <a:spAutoFit/>
          </a:bodyPr>
          <a:lstStyle/>
          <a:p>
            <a:r>
              <a:rPr lang="en-US" sz="4800" dirty="0">
                <a:hlinkClick r:id="rId5"/>
              </a:rPr>
              <a:t>https://</a:t>
            </a:r>
            <a:r>
              <a:rPr lang="en-US" sz="4800" dirty="0" smtClean="0">
                <a:hlinkClick r:id="rId5"/>
              </a:rPr>
              <a:t>cutt.ly/JNXAbXB</a:t>
            </a:r>
            <a:r>
              <a:rPr lang="en-US" sz="4800" dirty="0" smtClean="0"/>
              <a:t> </a:t>
            </a:r>
          </a:p>
        </p:txBody>
      </p:sp>
    </p:spTree>
    <p:extLst>
      <p:ext uri="{BB962C8B-B14F-4D97-AF65-F5344CB8AC3E}">
        <p14:creationId xmlns:p14="http://schemas.microsoft.com/office/powerpoint/2010/main" val="8888874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7976" y="217328"/>
            <a:ext cx="3452049" cy="792525"/>
          </a:xfrm>
        </p:spPr>
        <p:txBody>
          <a:bodyPr/>
          <a:lstStyle/>
          <a:p>
            <a:r>
              <a:rPr lang="en-US" dirty="0" smtClean="0"/>
              <a:t>References</a:t>
            </a:r>
            <a:endParaRPr lang="en-US" dirty="0"/>
          </a:p>
        </p:txBody>
      </p:sp>
      <p:sp>
        <p:nvSpPr>
          <p:cNvPr id="3" name="TextBox 2"/>
          <p:cNvSpPr txBox="1"/>
          <p:nvPr/>
        </p:nvSpPr>
        <p:spPr>
          <a:xfrm>
            <a:off x="2653145" y="1828800"/>
            <a:ext cx="12981709" cy="7848302"/>
          </a:xfrm>
          <a:prstGeom prst="rect">
            <a:avLst/>
          </a:prstGeom>
          <a:noFill/>
        </p:spPr>
        <p:txBody>
          <a:bodyPr wrap="square" rtlCol="0">
            <a:spAutoFit/>
          </a:bodyPr>
          <a:lstStyle/>
          <a:p>
            <a:pPr marL="342900" lvl="0" indent="-342900">
              <a:buFont typeface="+mj-lt"/>
              <a:buAutoNum type="arabicPeriod"/>
            </a:pPr>
            <a:r>
              <a:rPr lang="en-US" sz="2400" dirty="0"/>
              <a:t>Xu, F.; Pan, Z.; Xia, R. E-commerce product review sentiment classification based on a naïve Bayes continuous learning framework. Inf. Process. </a:t>
            </a:r>
            <a:r>
              <a:rPr lang="en-US" sz="2400" dirty="0" err="1"/>
              <a:t>Manag</a:t>
            </a:r>
            <a:r>
              <a:rPr lang="en-US" sz="2400" dirty="0"/>
              <a:t>. 2020, 57, 102221. [</a:t>
            </a:r>
            <a:r>
              <a:rPr lang="en-US" sz="2400" dirty="0" err="1"/>
              <a:t>CrossRef</a:t>
            </a:r>
            <a:r>
              <a:rPr lang="en-US" sz="2400" dirty="0"/>
              <a:t>] </a:t>
            </a:r>
          </a:p>
          <a:p>
            <a:pPr marL="342900" lvl="0" indent="-342900">
              <a:buFont typeface="+mj-lt"/>
              <a:buAutoNum type="arabicPeriod"/>
            </a:pPr>
            <a:r>
              <a:rPr lang="en-US" sz="2400" dirty="0" err="1"/>
              <a:t>Vanaja</a:t>
            </a:r>
            <a:r>
              <a:rPr lang="en-US" sz="2400" dirty="0"/>
              <a:t>, S.; </a:t>
            </a:r>
            <a:r>
              <a:rPr lang="en-US" sz="2400" dirty="0" err="1"/>
              <a:t>Belwal</a:t>
            </a:r>
            <a:r>
              <a:rPr lang="en-US" sz="2400" dirty="0"/>
              <a:t>, M. Aspect-level sentiment analysis on e-commerce data. In Proceedings of the 2018 International Conference on Inventive Research in Computing Applications (ICIRCA), Coimbatore, India, 11 July 2018; IEEE: Piscataway, NJ, USA, 2018; pp. 1275–1279. </a:t>
            </a:r>
          </a:p>
          <a:p>
            <a:pPr marL="457200" lvl="0" indent="-457200">
              <a:buFont typeface="+mj-lt"/>
              <a:buAutoNum type="arabicPeriod"/>
            </a:pPr>
            <a:r>
              <a:rPr lang="en-US" sz="2400" dirty="0" err="1" smtClean="0"/>
              <a:t>Jabbar</a:t>
            </a:r>
            <a:r>
              <a:rPr lang="en-US" sz="2400" dirty="0"/>
              <a:t>, J.; </a:t>
            </a:r>
            <a:r>
              <a:rPr lang="en-US" sz="2400" dirty="0" err="1"/>
              <a:t>Urooj</a:t>
            </a:r>
            <a:r>
              <a:rPr lang="en-US" sz="2400" dirty="0"/>
              <a:t>, I.; </a:t>
            </a:r>
            <a:r>
              <a:rPr lang="en-US" sz="2400" dirty="0" err="1"/>
              <a:t>JunSheng</a:t>
            </a:r>
            <a:r>
              <a:rPr lang="en-US" sz="2400" dirty="0"/>
              <a:t>, W.; </a:t>
            </a:r>
            <a:r>
              <a:rPr lang="en-US" sz="2400" dirty="0" err="1"/>
              <a:t>Azeem</a:t>
            </a:r>
            <a:r>
              <a:rPr lang="en-US" sz="2400" dirty="0"/>
              <a:t>, N. Real-time sentiment analysis on E-commerce application. In Proceedings of the 2019 IEEE 16th International Conference on Networking, Sensing and Control (ICNSC), Banff, AB, Canada, 9–11 May 2019; IEEE: Piscataway, NJ, USA, 2019; pp. 391–396. </a:t>
            </a:r>
          </a:p>
          <a:p>
            <a:pPr marL="342900" lvl="0" indent="-342900">
              <a:buFont typeface="+mj-lt"/>
              <a:buAutoNum type="arabicPeriod"/>
            </a:pPr>
            <a:r>
              <a:rPr lang="en-US" sz="2400" dirty="0" err="1"/>
              <a:t>Parveen</a:t>
            </a:r>
            <a:r>
              <a:rPr lang="en-US" sz="2400" dirty="0"/>
              <a:t>, N.; </a:t>
            </a:r>
            <a:r>
              <a:rPr lang="en-US" sz="2400" dirty="0" err="1"/>
              <a:t>Santhi</a:t>
            </a:r>
            <a:r>
              <a:rPr lang="en-US" sz="2400" dirty="0"/>
              <a:t>, M.; Burra, L.R.; </a:t>
            </a:r>
            <a:r>
              <a:rPr lang="en-US" sz="2400" dirty="0" err="1"/>
              <a:t>Pellakuri</a:t>
            </a:r>
            <a:r>
              <a:rPr lang="en-US" sz="2400" dirty="0"/>
              <a:t>, V.; </a:t>
            </a:r>
            <a:r>
              <a:rPr lang="en-US" sz="2400" dirty="0" err="1"/>
              <a:t>Pellakuri</a:t>
            </a:r>
            <a:r>
              <a:rPr lang="en-US" sz="2400" dirty="0"/>
              <a:t>, H. Women’s e-commerce clothing sentiment analysis by probabilistic model LDA using R-SPARK. Mater. Today Proc. 2021, in press. [</a:t>
            </a:r>
            <a:r>
              <a:rPr lang="en-US" sz="2400" dirty="0" err="1"/>
              <a:t>CrossRef</a:t>
            </a:r>
            <a:r>
              <a:rPr lang="en-US" sz="2400" dirty="0"/>
              <a:t>] </a:t>
            </a:r>
          </a:p>
          <a:p>
            <a:pPr marL="342900" lvl="0" indent="-342900">
              <a:buFont typeface="+mj-lt"/>
              <a:buAutoNum type="arabicPeriod"/>
            </a:pPr>
            <a:r>
              <a:rPr lang="en-US" sz="2400" dirty="0" err="1"/>
              <a:t>Tripathi</a:t>
            </a:r>
            <a:r>
              <a:rPr lang="en-US" sz="2400" dirty="0"/>
              <a:t>, P.; Singh, S.; </a:t>
            </a:r>
            <a:r>
              <a:rPr lang="en-US" sz="2400" dirty="0" err="1"/>
              <a:t>Chhajer</a:t>
            </a:r>
            <a:r>
              <a:rPr lang="en-US" sz="2400" dirty="0"/>
              <a:t>, P.; Trivedi, M.C.; Singh, V.K. Analysis and prediction of extent of helpfulness of reviews on E-commerce websites. Mater. Today Proc. 2020, 33, 4520–4525. [</a:t>
            </a:r>
            <a:r>
              <a:rPr lang="en-US" sz="2400" dirty="0" err="1"/>
              <a:t>CrossRef</a:t>
            </a:r>
            <a:r>
              <a:rPr lang="en-US" sz="2400" dirty="0"/>
              <a:t>] </a:t>
            </a:r>
          </a:p>
          <a:p>
            <a:pPr marL="342900" lvl="0" indent="-342900">
              <a:buFont typeface="+mj-lt"/>
              <a:buAutoNum type="arabicPeriod"/>
            </a:pPr>
            <a:r>
              <a:rPr lang="en-US" sz="2400" dirty="0"/>
              <a:t>Kumar, K.S.; Desai, J.; </a:t>
            </a:r>
            <a:r>
              <a:rPr lang="en-US" sz="2400" dirty="0" err="1"/>
              <a:t>Majumdar</a:t>
            </a:r>
            <a:r>
              <a:rPr lang="en-US" sz="2400" dirty="0"/>
              <a:t>, J. Opinion mining and sentiment analysis on online customer review. In Proceedings of the 2016 IEEE International Conference on Computational Intelligence and Computing Research (ICCIC), Chennai, India, 15–17 December 2016; IEEE: Piscataway, NJ, USA, 2016; pp. 1–4. </a:t>
            </a:r>
          </a:p>
        </p:txBody>
      </p:sp>
    </p:spTree>
    <p:extLst>
      <p:ext uri="{BB962C8B-B14F-4D97-AF65-F5344CB8AC3E}">
        <p14:creationId xmlns:p14="http://schemas.microsoft.com/office/powerpoint/2010/main" val="3767918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6"/>
          <p:cNvSpPr txBox="1"/>
          <p:nvPr/>
        </p:nvSpPr>
        <p:spPr>
          <a:xfrm>
            <a:off x="423703" y="3911850"/>
            <a:ext cx="6921600" cy="2463300"/>
          </a:xfrm>
          <a:prstGeom prst="rect">
            <a:avLst/>
          </a:prstGeom>
          <a:noFill/>
          <a:ln>
            <a:noFill/>
          </a:ln>
        </p:spPr>
        <p:txBody>
          <a:bodyPr spcFirstLastPara="1" wrap="square" lIns="0" tIns="128250" rIns="0" bIns="0" anchor="t" anchorCtr="0">
            <a:spAutoFit/>
          </a:bodyPr>
          <a:lstStyle/>
          <a:p>
            <a:pPr marL="12700" lvl="0" indent="0" algn="l" rtl="0">
              <a:lnSpc>
                <a:spcPct val="100000"/>
              </a:lnSpc>
              <a:spcBef>
                <a:spcPts val="0"/>
              </a:spcBef>
              <a:spcAft>
                <a:spcPts val="0"/>
              </a:spcAft>
              <a:buNone/>
            </a:pPr>
            <a:r>
              <a:rPr lang="en-IN" sz="7200" dirty="0">
                <a:solidFill>
                  <a:srgbClr val="21299A"/>
                </a:solidFill>
              </a:rPr>
              <a:t>Reviews</a:t>
            </a:r>
            <a:endParaRPr sz="7200" dirty="0">
              <a:latin typeface="Arial"/>
              <a:ea typeface="Arial"/>
              <a:cs typeface="Arial"/>
              <a:sym typeface="Arial"/>
            </a:endParaRPr>
          </a:p>
          <a:p>
            <a:pPr marL="12700" lvl="0" indent="0" algn="l" rtl="0">
              <a:lnSpc>
                <a:spcPct val="100000"/>
              </a:lnSpc>
              <a:spcBef>
                <a:spcPts val="915"/>
              </a:spcBef>
              <a:spcAft>
                <a:spcPts val="0"/>
              </a:spcAft>
              <a:buNone/>
            </a:pPr>
            <a:r>
              <a:rPr lang="en-IN" sz="7200" dirty="0">
                <a:solidFill>
                  <a:srgbClr val="21299A"/>
                </a:solidFill>
              </a:rPr>
              <a:t>Classification</a:t>
            </a:r>
            <a:endParaRPr sz="7200" dirty="0">
              <a:latin typeface="Arial"/>
              <a:ea typeface="Arial"/>
              <a:cs typeface="Arial"/>
              <a:sym typeface="Arial"/>
            </a:endParaRPr>
          </a:p>
        </p:txBody>
      </p:sp>
      <p:sp>
        <p:nvSpPr>
          <p:cNvPr id="75" name="Google Shape;75;p6"/>
          <p:cNvSpPr txBox="1"/>
          <p:nvPr/>
        </p:nvSpPr>
        <p:spPr>
          <a:xfrm>
            <a:off x="8709150" y="882650"/>
            <a:ext cx="9037200" cy="2452200"/>
          </a:xfrm>
          <a:prstGeom prst="rect">
            <a:avLst/>
          </a:prstGeom>
          <a:noFill/>
          <a:ln>
            <a:noFill/>
          </a:ln>
        </p:spPr>
        <p:txBody>
          <a:bodyPr spcFirstLastPara="1" wrap="square" lIns="0" tIns="12050" rIns="0" bIns="0" anchor="t" anchorCtr="0">
            <a:spAutoFit/>
          </a:bodyPr>
          <a:lstStyle/>
          <a:p>
            <a:pPr marL="12700" lvl="0" indent="0" algn="just" rtl="0">
              <a:spcBef>
                <a:spcPts val="0"/>
              </a:spcBef>
              <a:spcAft>
                <a:spcPts val="0"/>
              </a:spcAft>
              <a:buClr>
                <a:schemeClr val="dk1"/>
              </a:buClr>
              <a:buFont typeface="Arial"/>
              <a:buNone/>
            </a:pPr>
            <a:r>
              <a:rPr lang="en-IN" sz="4800" dirty="0">
                <a:solidFill>
                  <a:srgbClr val="21299A"/>
                </a:solidFill>
              </a:rPr>
              <a:t>Binary Classification</a:t>
            </a:r>
            <a:endParaRPr sz="4800" dirty="0">
              <a:solidFill>
                <a:srgbClr val="21299A"/>
              </a:solidFill>
            </a:endParaRPr>
          </a:p>
          <a:p>
            <a:pPr marL="12700" marR="5080" lvl="0" indent="0" algn="just" rtl="0">
              <a:lnSpc>
                <a:spcPct val="122200"/>
              </a:lnSpc>
              <a:spcBef>
                <a:spcPts val="0"/>
              </a:spcBef>
              <a:spcAft>
                <a:spcPts val="0"/>
              </a:spcAft>
              <a:buNone/>
            </a:pPr>
            <a:r>
              <a:rPr lang="en-IN" sz="3000" dirty="0">
                <a:solidFill>
                  <a:srgbClr val="404041"/>
                </a:solidFill>
              </a:rPr>
              <a:t>Each text is classified such that it is represented by only one of two labels</a:t>
            </a:r>
            <a:endParaRPr sz="3000" dirty="0"/>
          </a:p>
          <a:p>
            <a:pPr marL="0" lvl="0" indent="0" algn="just" rtl="0">
              <a:lnSpc>
                <a:spcPct val="100000"/>
              </a:lnSpc>
              <a:spcBef>
                <a:spcPts val="865"/>
              </a:spcBef>
              <a:spcAft>
                <a:spcPts val="0"/>
              </a:spcAft>
              <a:buNone/>
            </a:pPr>
            <a:r>
              <a:rPr lang="en-IN" sz="3000" dirty="0">
                <a:solidFill>
                  <a:srgbClr val="404041"/>
                </a:solidFill>
              </a:rPr>
              <a:t>Spam Filter (Ham, Spam)</a:t>
            </a:r>
            <a:endParaRPr sz="3000" dirty="0"/>
          </a:p>
        </p:txBody>
      </p:sp>
      <p:sp>
        <p:nvSpPr>
          <p:cNvPr id="76" name="Google Shape;76;p6"/>
          <p:cNvSpPr txBox="1"/>
          <p:nvPr/>
        </p:nvSpPr>
        <p:spPr>
          <a:xfrm>
            <a:off x="8709150" y="3917388"/>
            <a:ext cx="9037200" cy="2452200"/>
          </a:xfrm>
          <a:prstGeom prst="rect">
            <a:avLst/>
          </a:prstGeom>
          <a:noFill/>
          <a:ln>
            <a:noFill/>
          </a:ln>
        </p:spPr>
        <p:txBody>
          <a:bodyPr spcFirstLastPara="1" wrap="square" lIns="0" tIns="12050" rIns="0" bIns="0" anchor="t" anchorCtr="0">
            <a:spAutoFit/>
          </a:bodyPr>
          <a:lstStyle/>
          <a:p>
            <a:pPr marL="12700" lvl="0" indent="0" algn="just" rtl="0">
              <a:spcBef>
                <a:spcPts val="0"/>
              </a:spcBef>
              <a:spcAft>
                <a:spcPts val="0"/>
              </a:spcAft>
              <a:buClr>
                <a:schemeClr val="dk1"/>
              </a:buClr>
              <a:buFont typeface="Arial"/>
              <a:buNone/>
            </a:pPr>
            <a:r>
              <a:rPr lang="en-IN" sz="4800" dirty="0">
                <a:solidFill>
                  <a:srgbClr val="21299A"/>
                </a:solidFill>
              </a:rPr>
              <a:t>Multi-Class Classification</a:t>
            </a:r>
            <a:endParaRPr sz="3000" dirty="0">
              <a:solidFill>
                <a:srgbClr val="404041"/>
              </a:solidFill>
            </a:endParaRPr>
          </a:p>
          <a:p>
            <a:pPr marL="12700" marR="5080" lvl="0" indent="0" algn="just" rtl="0">
              <a:lnSpc>
                <a:spcPct val="122200"/>
              </a:lnSpc>
              <a:spcBef>
                <a:spcPts val="0"/>
              </a:spcBef>
              <a:spcAft>
                <a:spcPts val="0"/>
              </a:spcAft>
              <a:buNone/>
            </a:pPr>
            <a:r>
              <a:rPr lang="en-IN" sz="3000" dirty="0">
                <a:solidFill>
                  <a:srgbClr val="404041"/>
                </a:solidFill>
              </a:rPr>
              <a:t>Each text is classified such that it is represented by only one labels and has more than two labels</a:t>
            </a:r>
            <a:endParaRPr sz="3000" dirty="0"/>
          </a:p>
          <a:p>
            <a:pPr marL="0" lvl="0" indent="0" algn="just" rtl="0">
              <a:lnSpc>
                <a:spcPct val="100000"/>
              </a:lnSpc>
              <a:spcBef>
                <a:spcPts val="865"/>
              </a:spcBef>
              <a:spcAft>
                <a:spcPts val="0"/>
              </a:spcAft>
              <a:buNone/>
            </a:pPr>
            <a:r>
              <a:rPr lang="en-IN" sz="3000" dirty="0">
                <a:solidFill>
                  <a:srgbClr val="404041"/>
                </a:solidFill>
              </a:rPr>
              <a:t>Sentiment Analysis (Positive, Negative, Neutral)</a:t>
            </a:r>
            <a:endParaRPr sz="3000" dirty="0"/>
          </a:p>
        </p:txBody>
      </p:sp>
      <p:sp>
        <p:nvSpPr>
          <p:cNvPr id="77" name="Google Shape;77;p6"/>
          <p:cNvSpPr txBox="1"/>
          <p:nvPr/>
        </p:nvSpPr>
        <p:spPr>
          <a:xfrm>
            <a:off x="8709150" y="7293350"/>
            <a:ext cx="9037200" cy="2452200"/>
          </a:xfrm>
          <a:prstGeom prst="rect">
            <a:avLst/>
          </a:prstGeom>
          <a:noFill/>
          <a:ln>
            <a:noFill/>
          </a:ln>
        </p:spPr>
        <p:txBody>
          <a:bodyPr spcFirstLastPara="1" wrap="square" lIns="0" tIns="12050" rIns="0" bIns="0" anchor="t" anchorCtr="0">
            <a:spAutoFit/>
          </a:bodyPr>
          <a:lstStyle/>
          <a:p>
            <a:pPr marL="12700" lvl="0" indent="0" algn="just" rtl="0">
              <a:spcBef>
                <a:spcPts val="0"/>
              </a:spcBef>
              <a:spcAft>
                <a:spcPts val="0"/>
              </a:spcAft>
              <a:buClr>
                <a:schemeClr val="dk1"/>
              </a:buClr>
              <a:buFont typeface="Arial"/>
              <a:buNone/>
            </a:pPr>
            <a:r>
              <a:rPr lang="en-IN" sz="4800" dirty="0">
                <a:solidFill>
                  <a:srgbClr val="21299A"/>
                </a:solidFill>
              </a:rPr>
              <a:t>Multi-Label Classification</a:t>
            </a:r>
            <a:endParaRPr sz="4800" dirty="0">
              <a:solidFill>
                <a:srgbClr val="21299A"/>
              </a:solidFill>
            </a:endParaRPr>
          </a:p>
          <a:p>
            <a:pPr marL="12700" marR="5080" lvl="0" indent="0" algn="just" rtl="0">
              <a:lnSpc>
                <a:spcPct val="122200"/>
              </a:lnSpc>
              <a:spcBef>
                <a:spcPts val="0"/>
              </a:spcBef>
              <a:spcAft>
                <a:spcPts val="0"/>
              </a:spcAft>
              <a:buNone/>
            </a:pPr>
            <a:r>
              <a:rPr lang="en-IN" sz="3000" dirty="0">
                <a:solidFill>
                  <a:srgbClr val="404041"/>
                </a:solidFill>
              </a:rPr>
              <a:t>Each text can have either a single label or more than one label</a:t>
            </a:r>
            <a:endParaRPr sz="3000" dirty="0"/>
          </a:p>
          <a:p>
            <a:pPr marL="0" lvl="0" indent="0" algn="just" rtl="0">
              <a:lnSpc>
                <a:spcPct val="100000"/>
              </a:lnSpc>
              <a:spcBef>
                <a:spcPts val="865"/>
              </a:spcBef>
              <a:spcAft>
                <a:spcPts val="0"/>
              </a:spcAft>
              <a:buNone/>
            </a:pPr>
            <a:r>
              <a:rPr lang="en-IN" sz="3000" dirty="0">
                <a:solidFill>
                  <a:srgbClr val="404041"/>
                </a:solidFill>
              </a:rPr>
              <a:t>Fabric quality, Express Delivery, Order Size</a:t>
            </a:r>
            <a:endParaRPr sz="3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81"/>
        <p:cNvGrpSpPr/>
        <p:nvPr/>
      </p:nvGrpSpPr>
      <p:grpSpPr>
        <a:xfrm>
          <a:off x="0" y="0"/>
          <a:ext cx="0" cy="0"/>
          <a:chOff x="0" y="0"/>
          <a:chExt cx="0" cy="0"/>
        </a:xfrm>
      </p:grpSpPr>
      <p:sp>
        <p:nvSpPr>
          <p:cNvPr id="82" name="Google Shape;82;p11"/>
          <p:cNvSpPr/>
          <p:nvPr/>
        </p:nvSpPr>
        <p:spPr>
          <a:xfrm>
            <a:off x="5485669" y="309564"/>
            <a:ext cx="12468225" cy="9667875"/>
          </a:xfrm>
          <a:custGeom>
            <a:avLst/>
            <a:gdLst/>
            <a:ahLst/>
            <a:cxnLst/>
            <a:rect l="l" t="t" r="r" b="b"/>
            <a:pathLst>
              <a:path w="12468225" h="9667875" extrusionOk="0">
                <a:moveTo>
                  <a:pt x="11919487" y="9667806"/>
                </a:moveTo>
                <a:lnTo>
                  <a:pt x="548737" y="9667806"/>
                </a:lnTo>
                <a:lnTo>
                  <a:pt x="501243" y="9665799"/>
                </a:lnTo>
                <a:lnTo>
                  <a:pt x="454900" y="9659887"/>
                </a:lnTo>
                <a:lnTo>
                  <a:pt x="409868" y="9650230"/>
                </a:lnTo>
                <a:lnTo>
                  <a:pt x="366311" y="9636992"/>
                </a:lnTo>
                <a:lnTo>
                  <a:pt x="324390" y="9620334"/>
                </a:lnTo>
                <a:lnTo>
                  <a:pt x="284266" y="9600418"/>
                </a:lnTo>
                <a:lnTo>
                  <a:pt x="246103" y="9577407"/>
                </a:lnTo>
                <a:lnTo>
                  <a:pt x="210062" y="9551463"/>
                </a:lnTo>
                <a:lnTo>
                  <a:pt x="176305" y="9522747"/>
                </a:lnTo>
                <a:lnTo>
                  <a:pt x="144994" y="9491422"/>
                </a:lnTo>
                <a:lnTo>
                  <a:pt x="116291" y="9457650"/>
                </a:lnTo>
                <a:lnTo>
                  <a:pt x="90358" y="9421592"/>
                </a:lnTo>
                <a:lnTo>
                  <a:pt x="67358" y="9383412"/>
                </a:lnTo>
                <a:lnTo>
                  <a:pt x="47451" y="9343271"/>
                </a:lnTo>
                <a:lnTo>
                  <a:pt x="30800" y="9301331"/>
                </a:lnTo>
                <a:lnTo>
                  <a:pt x="17568" y="9257754"/>
                </a:lnTo>
                <a:lnTo>
                  <a:pt x="7916" y="9212702"/>
                </a:lnTo>
                <a:lnTo>
                  <a:pt x="2006" y="9166338"/>
                </a:lnTo>
                <a:lnTo>
                  <a:pt x="0" y="9118823"/>
                </a:lnTo>
                <a:lnTo>
                  <a:pt x="0" y="548983"/>
                </a:lnTo>
                <a:lnTo>
                  <a:pt x="2006" y="501468"/>
                </a:lnTo>
                <a:lnTo>
                  <a:pt x="7916" y="455104"/>
                </a:lnTo>
                <a:lnTo>
                  <a:pt x="17568" y="410052"/>
                </a:lnTo>
                <a:lnTo>
                  <a:pt x="30800" y="366475"/>
                </a:lnTo>
                <a:lnTo>
                  <a:pt x="47451" y="324535"/>
                </a:lnTo>
                <a:lnTo>
                  <a:pt x="67358" y="284394"/>
                </a:lnTo>
                <a:lnTo>
                  <a:pt x="90358" y="246214"/>
                </a:lnTo>
                <a:lnTo>
                  <a:pt x="116291" y="210156"/>
                </a:lnTo>
                <a:lnTo>
                  <a:pt x="144994" y="176384"/>
                </a:lnTo>
                <a:lnTo>
                  <a:pt x="176305" y="145059"/>
                </a:lnTo>
                <a:lnTo>
                  <a:pt x="210062" y="116343"/>
                </a:lnTo>
                <a:lnTo>
                  <a:pt x="246103" y="90399"/>
                </a:lnTo>
                <a:lnTo>
                  <a:pt x="284266" y="67388"/>
                </a:lnTo>
                <a:lnTo>
                  <a:pt x="324390" y="47472"/>
                </a:lnTo>
                <a:lnTo>
                  <a:pt x="366311" y="30814"/>
                </a:lnTo>
                <a:lnTo>
                  <a:pt x="409868" y="17576"/>
                </a:lnTo>
                <a:lnTo>
                  <a:pt x="454900" y="7919"/>
                </a:lnTo>
                <a:lnTo>
                  <a:pt x="501243" y="2006"/>
                </a:lnTo>
                <a:lnTo>
                  <a:pt x="548737" y="0"/>
                </a:lnTo>
                <a:lnTo>
                  <a:pt x="11919487" y="0"/>
                </a:lnTo>
                <a:lnTo>
                  <a:pt x="11966980" y="2006"/>
                </a:lnTo>
                <a:lnTo>
                  <a:pt x="12013324" y="7919"/>
                </a:lnTo>
                <a:lnTo>
                  <a:pt x="12058355" y="17576"/>
                </a:lnTo>
                <a:lnTo>
                  <a:pt x="12101912" y="30814"/>
                </a:lnTo>
                <a:lnTo>
                  <a:pt x="12143834" y="47472"/>
                </a:lnTo>
                <a:lnTo>
                  <a:pt x="12183957" y="67388"/>
                </a:lnTo>
                <a:lnTo>
                  <a:pt x="12222120" y="90399"/>
                </a:lnTo>
                <a:lnTo>
                  <a:pt x="12258161" y="116343"/>
                </a:lnTo>
                <a:lnTo>
                  <a:pt x="12291918" y="145059"/>
                </a:lnTo>
                <a:lnTo>
                  <a:pt x="12323229" y="176384"/>
                </a:lnTo>
                <a:lnTo>
                  <a:pt x="12351932" y="210156"/>
                </a:lnTo>
                <a:lnTo>
                  <a:pt x="12377865" y="246214"/>
                </a:lnTo>
                <a:lnTo>
                  <a:pt x="12400866" y="284394"/>
                </a:lnTo>
                <a:lnTo>
                  <a:pt x="12420772" y="324535"/>
                </a:lnTo>
                <a:lnTo>
                  <a:pt x="12437423" y="366475"/>
                </a:lnTo>
                <a:lnTo>
                  <a:pt x="12450655" y="410052"/>
                </a:lnTo>
                <a:lnTo>
                  <a:pt x="12460308" y="455104"/>
                </a:lnTo>
                <a:lnTo>
                  <a:pt x="12466218" y="501468"/>
                </a:lnTo>
                <a:lnTo>
                  <a:pt x="12468224" y="548983"/>
                </a:lnTo>
                <a:lnTo>
                  <a:pt x="12468224" y="9118823"/>
                </a:lnTo>
                <a:lnTo>
                  <a:pt x="12466218" y="9166338"/>
                </a:lnTo>
                <a:lnTo>
                  <a:pt x="12460308" y="9212702"/>
                </a:lnTo>
                <a:lnTo>
                  <a:pt x="12450655" y="9257754"/>
                </a:lnTo>
                <a:lnTo>
                  <a:pt x="12437423" y="9301331"/>
                </a:lnTo>
                <a:lnTo>
                  <a:pt x="12420772" y="9343271"/>
                </a:lnTo>
                <a:lnTo>
                  <a:pt x="12400866" y="9383412"/>
                </a:lnTo>
                <a:lnTo>
                  <a:pt x="12377865" y="9421592"/>
                </a:lnTo>
                <a:lnTo>
                  <a:pt x="12351932" y="9457650"/>
                </a:lnTo>
                <a:lnTo>
                  <a:pt x="12323229" y="9491422"/>
                </a:lnTo>
                <a:lnTo>
                  <a:pt x="12291918" y="9522747"/>
                </a:lnTo>
                <a:lnTo>
                  <a:pt x="12258161" y="9551463"/>
                </a:lnTo>
                <a:lnTo>
                  <a:pt x="12222120" y="9577407"/>
                </a:lnTo>
                <a:lnTo>
                  <a:pt x="12183957" y="9600418"/>
                </a:lnTo>
                <a:lnTo>
                  <a:pt x="12143834" y="9620334"/>
                </a:lnTo>
                <a:lnTo>
                  <a:pt x="12101912" y="9636992"/>
                </a:lnTo>
                <a:lnTo>
                  <a:pt x="12058355" y="9650230"/>
                </a:lnTo>
                <a:lnTo>
                  <a:pt x="12013324" y="9659887"/>
                </a:lnTo>
                <a:lnTo>
                  <a:pt x="11966980" y="9665799"/>
                </a:lnTo>
                <a:lnTo>
                  <a:pt x="11919487" y="9667806"/>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Clr>
                <a:srgbClr val="000000"/>
              </a:buClr>
              <a:buFont typeface="Arial"/>
              <a:buNone/>
            </a:pPr>
            <a:endParaRPr sz="300"/>
          </a:p>
        </p:txBody>
      </p:sp>
      <p:sp>
        <p:nvSpPr>
          <p:cNvPr id="83" name="Google Shape;83;p11"/>
          <p:cNvSpPr txBox="1"/>
          <p:nvPr/>
        </p:nvSpPr>
        <p:spPr>
          <a:xfrm>
            <a:off x="585878" y="3816300"/>
            <a:ext cx="3429600" cy="2654400"/>
          </a:xfrm>
          <a:prstGeom prst="rect">
            <a:avLst/>
          </a:prstGeom>
          <a:noFill/>
          <a:ln>
            <a:noFill/>
          </a:ln>
        </p:spPr>
        <p:txBody>
          <a:bodyPr spcFirstLastPara="1" wrap="square" lIns="0" tIns="10775" rIns="0" bIns="0" anchor="t" anchorCtr="0">
            <a:spAutoFit/>
          </a:bodyPr>
          <a:lstStyle/>
          <a:p>
            <a:pPr marL="12700" marR="5080" lvl="0" indent="0" algn="l" rtl="0">
              <a:lnSpc>
                <a:spcPct val="116599"/>
              </a:lnSpc>
              <a:spcBef>
                <a:spcPts val="0"/>
              </a:spcBef>
              <a:spcAft>
                <a:spcPts val="0"/>
              </a:spcAft>
              <a:buNone/>
            </a:pPr>
            <a:r>
              <a:rPr lang="en-IN" sz="7400" dirty="0">
                <a:solidFill>
                  <a:srgbClr val="21299A"/>
                </a:solidFill>
                <a:latin typeface="Arial"/>
                <a:ea typeface="Arial"/>
                <a:cs typeface="Arial"/>
                <a:sym typeface="Arial"/>
              </a:rPr>
              <a:t>Rela</a:t>
            </a:r>
            <a:r>
              <a:rPr lang="en-IN" sz="7250" dirty="0">
                <a:solidFill>
                  <a:srgbClr val="21299A"/>
                </a:solidFill>
                <a:latin typeface="Arial"/>
                <a:ea typeface="Arial"/>
                <a:cs typeface="Arial"/>
                <a:sym typeface="Arial"/>
              </a:rPr>
              <a:t>t</a:t>
            </a:r>
            <a:r>
              <a:rPr lang="en-IN" sz="7400" dirty="0">
                <a:solidFill>
                  <a:srgbClr val="21299A"/>
                </a:solidFill>
                <a:latin typeface="Arial"/>
                <a:ea typeface="Arial"/>
                <a:cs typeface="Arial"/>
                <a:sym typeface="Arial"/>
              </a:rPr>
              <a:t>ed Wo</a:t>
            </a:r>
            <a:r>
              <a:rPr lang="en-IN" sz="7250" dirty="0">
                <a:solidFill>
                  <a:srgbClr val="21299A"/>
                </a:solidFill>
                <a:latin typeface="Arial"/>
                <a:ea typeface="Arial"/>
                <a:cs typeface="Arial"/>
                <a:sym typeface="Arial"/>
              </a:rPr>
              <a:t>r</a:t>
            </a:r>
            <a:r>
              <a:rPr lang="en-IN" sz="7400" dirty="0">
                <a:solidFill>
                  <a:srgbClr val="21299A"/>
                </a:solidFill>
                <a:latin typeface="Arial"/>
                <a:ea typeface="Arial"/>
                <a:cs typeface="Arial"/>
                <a:sym typeface="Arial"/>
              </a:rPr>
              <a:t>k</a:t>
            </a:r>
            <a:endParaRPr sz="7400" dirty="0">
              <a:latin typeface="Arial"/>
              <a:ea typeface="Arial"/>
              <a:cs typeface="Arial"/>
              <a:sym typeface="Arial"/>
            </a:endParaRPr>
          </a:p>
        </p:txBody>
      </p:sp>
      <p:sp>
        <p:nvSpPr>
          <p:cNvPr id="84" name="Google Shape;84;p11"/>
          <p:cNvSpPr txBox="1"/>
          <p:nvPr/>
        </p:nvSpPr>
        <p:spPr>
          <a:xfrm>
            <a:off x="6208938" y="1231950"/>
            <a:ext cx="11021700" cy="7823100"/>
          </a:xfrm>
          <a:prstGeom prst="rect">
            <a:avLst/>
          </a:prstGeom>
          <a:noFill/>
          <a:ln>
            <a:noFill/>
          </a:ln>
        </p:spPr>
        <p:txBody>
          <a:bodyPr spcFirstLastPara="1" wrap="square" lIns="91425" tIns="91425" rIns="91425" bIns="91425" anchor="t" anchorCtr="0">
            <a:spAutoFit/>
          </a:bodyPr>
          <a:lstStyle/>
          <a:p>
            <a:pPr marL="457200" lvl="0" indent="-387350" algn="just" rtl="0">
              <a:lnSpc>
                <a:spcPct val="115000"/>
              </a:lnSpc>
              <a:spcBef>
                <a:spcPts val="1200"/>
              </a:spcBef>
              <a:spcAft>
                <a:spcPts val="0"/>
              </a:spcAft>
              <a:buClr>
                <a:schemeClr val="dk1"/>
              </a:buClr>
              <a:buSzPts val="2500"/>
              <a:buChar char="●"/>
            </a:pPr>
            <a:r>
              <a:rPr lang="en-IN" sz="2500" dirty="0" err="1">
                <a:solidFill>
                  <a:schemeClr val="dk1"/>
                </a:solidFill>
              </a:rPr>
              <a:t>Vanaja</a:t>
            </a:r>
            <a:r>
              <a:rPr lang="en-IN" sz="2500" dirty="0">
                <a:solidFill>
                  <a:schemeClr val="dk1"/>
                </a:solidFill>
              </a:rPr>
              <a:t> et al. [16] performed aspect-level sentiment analysis on Amazon customer review data. They </a:t>
            </a:r>
            <a:r>
              <a:rPr lang="en-IN" sz="2500" dirty="0" err="1">
                <a:solidFill>
                  <a:schemeClr val="dk1"/>
                </a:solidFill>
              </a:rPr>
              <a:t>analyzed</a:t>
            </a:r>
            <a:r>
              <a:rPr lang="en-IN" sz="2500" dirty="0">
                <a:solidFill>
                  <a:schemeClr val="dk1"/>
                </a:solidFill>
              </a:rPr>
              <a:t> whether the reviews were positive, negative, or neutral. They stated that they found 0.9023 accuracy using naive Bayes in their comparative analysis.</a:t>
            </a:r>
            <a:endParaRPr sz="2500" dirty="0">
              <a:solidFill>
                <a:schemeClr val="dk1"/>
              </a:solidFill>
            </a:endParaRPr>
          </a:p>
          <a:p>
            <a:pPr marL="457200" lvl="0" indent="0" algn="just" rtl="0">
              <a:lnSpc>
                <a:spcPct val="115000"/>
              </a:lnSpc>
              <a:spcBef>
                <a:spcPts val="1200"/>
              </a:spcBef>
              <a:spcAft>
                <a:spcPts val="0"/>
              </a:spcAft>
              <a:buNone/>
            </a:pPr>
            <a:endParaRPr sz="2500" dirty="0">
              <a:solidFill>
                <a:schemeClr val="dk1"/>
              </a:solidFill>
            </a:endParaRPr>
          </a:p>
          <a:p>
            <a:pPr marL="457200" lvl="0" indent="-387350" algn="just" rtl="0">
              <a:lnSpc>
                <a:spcPct val="115000"/>
              </a:lnSpc>
              <a:spcBef>
                <a:spcPts val="1200"/>
              </a:spcBef>
              <a:spcAft>
                <a:spcPts val="0"/>
              </a:spcAft>
              <a:buClr>
                <a:schemeClr val="dk1"/>
              </a:buClr>
              <a:buSzPts val="2500"/>
              <a:buChar char="●"/>
            </a:pPr>
            <a:r>
              <a:rPr lang="en-IN" sz="2500" dirty="0" err="1">
                <a:solidFill>
                  <a:schemeClr val="dk1"/>
                </a:solidFill>
              </a:rPr>
              <a:t>Jabbar</a:t>
            </a:r>
            <a:r>
              <a:rPr lang="en-IN" sz="2500" dirty="0">
                <a:solidFill>
                  <a:schemeClr val="dk1"/>
                </a:solidFill>
              </a:rPr>
              <a:t> et al. [17] presented a real-time sentiment analysis of the product reviews of e-commerce applications. They used SVM to design a model for sentiment analysis of collected review data from Amazon. They </a:t>
            </a:r>
            <a:r>
              <a:rPr lang="en-IN" sz="2500" dirty="0" err="1">
                <a:solidFill>
                  <a:schemeClr val="dk1"/>
                </a:solidFill>
              </a:rPr>
              <a:t>labeled</a:t>
            </a:r>
            <a:r>
              <a:rPr lang="en-IN" sz="2500" dirty="0">
                <a:solidFill>
                  <a:schemeClr val="dk1"/>
                </a:solidFill>
              </a:rPr>
              <a:t> reviews as positive or negative. They obtained an F1 score of 0.9354 for the reviews’ sentiment analysis using SVM.</a:t>
            </a:r>
            <a:endParaRPr sz="2500" dirty="0">
              <a:solidFill>
                <a:schemeClr val="dk1"/>
              </a:solidFill>
            </a:endParaRPr>
          </a:p>
          <a:p>
            <a:pPr marL="457200" lvl="0" indent="0" algn="just" rtl="0">
              <a:lnSpc>
                <a:spcPct val="115000"/>
              </a:lnSpc>
              <a:spcBef>
                <a:spcPts val="1200"/>
              </a:spcBef>
              <a:spcAft>
                <a:spcPts val="0"/>
              </a:spcAft>
              <a:buNone/>
            </a:pPr>
            <a:endParaRPr sz="2500" dirty="0">
              <a:solidFill>
                <a:schemeClr val="dk1"/>
              </a:solidFill>
            </a:endParaRPr>
          </a:p>
          <a:p>
            <a:pPr marL="457200" lvl="0" indent="-387350" algn="just" rtl="0">
              <a:lnSpc>
                <a:spcPct val="115000"/>
              </a:lnSpc>
              <a:spcBef>
                <a:spcPts val="1200"/>
              </a:spcBef>
              <a:spcAft>
                <a:spcPts val="0"/>
              </a:spcAft>
              <a:buClr>
                <a:schemeClr val="dk1"/>
              </a:buClr>
              <a:buSzPts val="2500"/>
              <a:buChar char="●"/>
            </a:pPr>
            <a:r>
              <a:rPr lang="en-IN" sz="2500" dirty="0" err="1">
                <a:solidFill>
                  <a:schemeClr val="dk1"/>
                </a:solidFill>
              </a:rPr>
              <a:t>Tripathi</a:t>
            </a:r>
            <a:r>
              <a:rPr lang="en-IN" sz="2500" dirty="0">
                <a:solidFill>
                  <a:schemeClr val="dk1"/>
                </a:solidFill>
              </a:rPr>
              <a:t> et al. [19] examined the textual content of reviews on e-commerce websites with different helpfulness votes to further classify a new review by collecting reviews from e-commerce websites. They stated that the best accuracy was 0.945, obtained with a random forest classifier. </a:t>
            </a:r>
            <a:endParaRPr sz="27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89" name="Google Shape;89;g1830836a277_1_31"/>
          <p:cNvSpPr/>
          <p:nvPr/>
        </p:nvSpPr>
        <p:spPr>
          <a:xfrm>
            <a:off x="6641123" y="1028700"/>
            <a:ext cx="10620375" cy="8229600"/>
          </a:xfrm>
          <a:custGeom>
            <a:avLst/>
            <a:gdLst/>
            <a:ahLst/>
            <a:cxnLst/>
            <a:rect l="l" t="t" r="r" b="b"/>
            <a:pathLst>
              <a:path w="10620375" h="8229600" extrusionOk="0">
                <a:moveTo>
                  <a:pt x="10152962" y="8229573"/>
                </a:moveTo>
                <a:lnTo>
                  <a:pt x="467411" y="8229573"/>
                </a:lnTo>
                <a:lnTo>
                  <a:pt x="419476" y="8227170"/>
                </a:lnTo>
                <a:lnTo>
                  <a:pt x="372959" y="8220115"/>
                </a:lnTo>
                <a:lnTo>
                  <a:pt x="328091" y="8208638"/>
                </a:lnTo>
                <a:lnTo>
                  <a:pt x="285102" y="8192972"/>
                </a:lnTo>
                <a:lnTo>
                  <a:pt x="244225" y="8173347"/>
                </a:lnTo>
                <a:lnTo>
                  <a:pt x="205690" y="8149995"/>
                </a:lnTo>
                <a:lnTo>
                  <a:pt x="169729" y="8123145"/>
                </a:lnTo>
                <a:lnTo>
                  <a:pt x="136571" y="8093029"/>
                </a:lnTo>
                <a:lnTo>
                  <a:pt x="106450" y="8059879"/>
                </a:lnTo>
                <a:lnTo>
                  <a:pt x="79594" y="8023925"/>
                </a:lnTo>
                <a:lnTo>
                  <a:pt x="56236" y="7985398"/>
                </a:lnTo>
                <a:lnTo>
                  <a:pt x="36607" y="7944530"/>
                </a:lnTo>
                <a:lnTo>
                  <a:pt x="20938" y="7901550"/>
                </a:lnTo>
                <a:lnTo>
                  <a:pt x="9460" y="7856692"/>
                </a:lnTo>
                <a:lnTo>
                  <a:pt x="2403" y="7810184"/>
                </a:lnTo>
                <a:lnTo>
                  <a:pt x="0" y="7762259"/>
                </a:lnTo>
                <a:lnTo>
                  <a:pt x="0" y="467313"/>
                </a:lnTo>
                <a:lnTo>
                  <a:pt x="2403" y="419388"/>
                </a:lnTo>
                <a:lnTo>
                  <a:pt x="9460" y="372881"/>
                </a:lnTo>
                <a:lnTo>
                  <a:pt x="20938" y="328022"/>
                </a:lnTo>
                <a:lnTo>
                  <a:pt x="36607" y="285042"/>
                </a:lnTo>
                <a:lnTo>
                  <a:pt x="56236" y="244174"/>
                </a:lnTo>
                <a:lnTo>
                  <a:pt x="79594" y="205647"/>
                </a:lnTo>
                <a:lnTo>
                  <a:pt x="106450" y="169693"/>
                </a:lnTo>
                <a:lnTo>
                  <a:pt x="136571" y="136543"/>
                </a:lnTo>
                <a:lnTo>
                  <a:pt x="169729" y="106427"/>
                </a:lnTo>
                <a:lnTo>
                  <a:pt x="205690" y="79577"/>
                </a:lnTo>
                <a:lnTo>
                  <a:pt x="244225" y="56225"/>
                </a:lnTo>
                <a:lnTo>
                  <a:pt x="285102" y="36600"/>
                </a:lnTo>
                <a:lnTo>
                  <a:pt x="328091" y="20934"/>
                </a:lnTo>
                <a:lnTo>
                  <a:pt x="372959" y="9458"/>
                </a:lnTo>
                <a:lnTo>
                  <a:pt x="419476" y="2403"/>
                </a:lnTo>
                <a:lnTo>
                  <a:pt x="467411" y="0"/>
                </a:lnTo>
                <a:lnTo>
                  <a:pt x="10152962" y="0"/>
                </a:lnTo>
                <a:lnTo>
                  <a:pt x="10200897" y="2403"/>
                </a:lnTo>
                <a:lnTo>
                  <a:pt x="10247415" y="9458"/>
                </a:lnTo>
                <a:lnTo>
                  <a:pt x="10292283" y="20934"/>
                </a:lnTo>
                <a:lnTo>
                  <a:pt x="10335271" y="36600"/>
                </a:lnTo>
                <a:lnTo>
                  <a:pt x="10376148" y="56225"/>
                </a:lnTo>
                <a:lnTo>
                  <a:pt x="10414683" y="79577"/>
                </a:lnTo>
                <a:lnTo>
                  <a:pt x="10450645" y="106427"/>
                </a:lnTo>
                <a:lnTo>
                  <a:pt x="10483802" y="136543"/>
                </a:lnTo>
                <a:lnTo>
                  <a:pt x="10513924" y="169693"/>
                </a:lnTo>
                <a:lnTo>
                  <a:pt x="10540779" y="205647"/>
                </a:lnTo>
                <a:lnTo>
                  <a:pt x="10564137" y="244174"/>
                </a:lnTo>
                <a:lnTo>
                  <a:pt x="10583766" y="285042"/>
                </a:lnTo>
                <a:lnTo>
                  <a:pt x="10599436" y="328022"/>
                </a:lnTo>
                <a:lnTo>
                  <a:pt x="10610914" y="372881"/>
                </a:lnTo>
                <a:lnTo>
                  <a:pt x="10617971" y="419388"/>
                </a:lnTo>
                <a:lnTo>
                  <a:pt x="10620374" y="467313"/>
                </a:lnTo>
                <a:lnTo>
                  <a:pt x="10620374" y="7762259"/>
                </a:lnTo>
                <a:lnTo>
                  <a:pt x="10617971" y="7810184"/>
                </a:lnTo>
                <a:lnTo>
                  <a:pt x="10610914" y="7856692"/>
                </a:lnTo>
                <a:lnTo>
                  <a:pt x="10599436" y="7901550"/>
                </a:lnTo>
                <a:lnTo>
                  <a:pt x="10583766" y="7944530"/>
                </a:lnTo>
                <a:lnTo>
                  <a:pt x="10564137" y="7985398"/>
                </a:lnTo>
                <a:lnTo>
                  <a:pt x="10540779" y="8023925"/>
                </a:lnTo>
                <a:lnTo>
                  <a:pt x="10513924" y="8059879"/>
                </a:lnTo>
                <a:lnTo>
                  <a:pt x="10483802" y="8093029"/>
                </a:lnTo>
                <a:lnTo>
                  <a:pt x="10450645" y="8123145"/>
                </a:lnTo>
                <a:lnTo>
                  <a:pt x="10414683" y="8149995"/>
                </a:lnTo>
                <a:lnTo>
                  <a:pt x="10376148" y="8173347"/>
                </a:lnTo>
                <a:lnTo>
                  <a:pt x="10335271" y="8192972"/>
                </a:lnTo>
                <a:lnTo>
                  <a:pt x="10292283" y="8208638"/>
                </a:lnTo>
                <a:lnTo>
                  <a:pt x="10247415" y="8220115"/>
                </a:lnTo>
                <a:lnTo>
                  <a:pt x="10200897" y="8227170"/>
                </a:lnTo>
                <a:lnTo>
                  <a:pt x="10152962" y="8229573"/>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r>
              <a:rPr lang="en-IN" sz="1800"/>
              <a:t> </a:t>
            </a:r>
            <a:endParaRPr sz="1800"/>
          </a:p>
        </p:txBody>
      </p:sp>
      <p:sp>
        <p:nvSpPr>
          <p:cNvPr id="90" name="Google Shape;90;g1830836a277_1_31"/>
          <p:cNvSpPr txBox="1"/>
          <p:nvPr/>
        </p:nvSpPr>
        <p:spPr>
          <a:xfrm>
            <a:off x="443003" y="4026600"/>
            <a:ext cx="5601900" cy="2233800"/>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None/>
            </a:pPr>
            <a:r>
              <a:rPr lang="en-IN" sz="7200" dirty="0">
                <a:solidFill>
                  <a:srgbClr val="21299A"/>
                </a:solidFill>
              </a:rPr>
              <a:t>Problem Statement</a:t>
            </a:r>
            <a:endParaRPr sz="7200" dirty="0">
              <a:solidFill>
                <a:srgbClr val="21299A"/>
              </a:solidFill>
            </a:endParaRPr>
          </a:p>
        </p:txBody>
      </p:sp>
      <p:sp>
        <p:nvSpPr>
          <p:cNvPr id="91" name="Google Shape;91;g1830836a277_1_31"/>
          <p:cNvSpPr txBox="1">
            <a:spLocks noGrp="1"/>
          </p:cNvSpPr>
          <p:nvPr>
            <p:ph type="title"/>
          </p:nvPr>
        </p:nvSpPr>
        <p:spPr>
          <a:xfrm>
            <a:off x="8490850" y="2231338"/>
            <a:ext cx="7618423" cy="1269900"/>
          </a:xfrm>
          <a:prstGeom prst="rect">
            <a:avLst/>
          </a:prstGeom>
          <a:noFill/>
          <a:ln>
            <a:noFill/>
          </a:ln>
        </p:spPr>
        <p:txBody>
          <a:bodyPr spcFirstLastPara="1" wrap="square" lIns="0" tIns="15225" rIns="0" bIns="0" anchor="t" anchorCtr="0">
            <a:spAutoFit/>
          </a:bodyPr>
          <a:lstStyle/>
          <a:p>
            <a:pPr marL="0" lvl="0" indent="0" algn="l" rtl="0">
              <a:lnSpc>
                <a:spcPct val="100000"/>
              </a:lnSpc>
              <a:spcBef>
                <a:spcPts val="0"/>
              </a:spcBef>
              <a:spcAft>
                <a:spcPts val="0"/>
              </a:spcAft>
              <a:buNone/>
            </a:pPr>
            <a:r>
              <a:rPr lang="en-IN" sz="4800" dirty="0"/>
              <a:t>Review Intention</a:t>
            </a:r>
            <a:r>
              <a:rPr lang="en-IN" dirty="0"/>
              <a:t> </a:t>
            </a:r>
            <a:endParaRPr dirty="0"/>
          </a:p>
          <a:p>
            <a:pPr marL="0" lvl="0" indent="0" algn="l" rtl="0">
              <a:lnSpc>
                <a:spcPct val="100000"/>
              </a:lnSpc>
              <a:spcBef>
                <a:spcPts val="0"/>
              </a:spcBef>
              <a:spcAft>
                <a:spcPts val="0"/>
              </a:spcAft>
              <a:buNone/>
            </a:pPr>
            <a:r>
              <a:rPr lang="en-IN" sz="3000" dirty="0"/>
              <a:t>(Negative text but rating 5 star)</a:t>
            </a:r>
            <a:endParaRPr sz="3000" dirty="0">
              <a:latin typeface="Tahoma"/>
              <a:ea typeface="Tahoma"/>
              <a:cs typeface="Tahoma"/>
              <a:sym typeface="Tahoma"/>
            </a:endParaRPr>
          </a:p>
        </p:txBody>
      </p:sp>
      <p:sp>
        <p:nvSpPr>
          <p:cNvPr id="92" name="Google Shape;92;g1830836a277_1_31"/>
          <p:cNvSpPr txBox="1"/>
          <p:nvPr/>
        </p:nvSpPr>
        <p:spPr>
          <a:xfrm>
            <a:off x="8490850" y="5973775"/>
            <a:ext cx="6789000" cy="1216500"/>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IN" sz="4800" dirty="0">
                <a:solidFill>
                  <a:srgbClr val="21299A"/>
                </a:solidFill>
              </a:rPr>
              <a:t>Review Segmentation</a:t>
            </a:r>
            <a:endParaRPr sz="4800" dirty="0">
              <a:solidFill>
                <a:srgbClr val="21299A"/>
              </a:solidFill>
            </a:endParaRPr>
          </a:p>
          <a:p>
            <a:pPr marL="12700" lvl="0" indent="0" algn="l" rtl="0">
              <a:lnSpc>
                <a:spcPct val="100000"/>
              </a:lnSpc>
              <a:spcBef>
                <a:spcPts val="0"/>
              </a:spcBef>
              <a:spcAft>
                <a:spcPts val="0"/>
              </a:spcAft>
              <a:buNone/>
            </a:pPr>
            <a:r>
              <a:rPr lang="en-IN" sz="3000" dirty="0">
                <a:solidFill>
                  <a:srgbClr val="21299A"/>
                </a:solidFill>
              </a:rPr>
              <a:t>(Product, Delivery, Packaging)</a:t>
            </a:r>
            <a:endParaRPr sz="3000" dirty="0">
              <a:solidFill>
                <a:srgbClr val="21299A"/>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2"/>
          <p:cNvSpPr txBox="1">
            <a:spLocks noGrp="1"/>
          </p:cNvSpPr>
          <p:nvPr>
            <p:ph type="title"/>
          </p:nvPr>
        </p:nvSpPr>
        <p:spPr>
          <a:xfrm>
            <a:off x="5755640" y="0"/>
            <a:ext cx="6776700" cy="10140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sz="6500" dirty="0"/>
              <a:t>P</a:t>
            </a:r>
            <a:r>
              <a:rPr lang="en-IN" sz="6350" dirty="0"/>
              <a:t>r</a:t>
            </a:r>
            <a:r>
              <a:rPr lang="en-IN" sz="6500" dirty="0"/>
              <a:t>opo</a:t>
            </a:r>
            <a:r>
              <a:rPr lang="en-IN" sz="6350" dirty="0"/>
              <a:t>s</a:t>
            </a:r>
            <a:r>
              <a:rPr lang="en-IN" sz="6500" dirty="0"/>
              <a:t>ed S</a:t>
            </a:r>
            <a:r>
              <a:rPr lang="en-IN" sz="6350" dirty="0"/>
              <a:t>yst</a:t>
            </a:r>
            <a:r>
              <a:rPr lang="en-IN" sz="6500" dirty="0"/>
              <a:t>em</a:t>
            </a:r>
            <a:endParaRPr sz="6500" dirty="0"/>
          </a:p>
        </p:txBody>
      </p:sp>
      <p:pic>
        <p:nvPicPr>
          <p:cNvPr id="4" name="Picture 3"/>
          <p:cNvPicPr/>
          <p:nvPr/>
        </p:nvPicPr>
        <p:blipFill>
          <a:blip r:embed="rId3">
            <a:grayscl/>
          </a:blip>
          <a:stretch>
            <a:fillRect/>
          </a:stretch>
        </p:blipFill>
        <p:spPr>
          <a:xfrm>
            <a:off x="2341418" y="1472045"/>
            <a:ext cx="13383491" cy="881495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9261" y="425146"/>
            <a:ext cx="6654715" cy="792525"/>
          </a:xfrm>
        </p:spPr>
        <p:txBody>
          <a:bodyPr/>
          <a:lstStyle/>
          <a:p>
            <a:r>
              <a:rPr lang="en-US" dirty="0" smtClean="0"/>
              <a:t>Amazon Dataset</a:t>
            </a:r>
            <a:endParaRPr lang="en-US" dirty="0"/>
          </a:p>
        </p:txBody>
      </p:sp>
      <p:pic>
        <p:nvPicPr>
          <p:cNvPr id="3" name="Picture 2"/>
          <p:cNvPicPr>
            <a:picLocks noChangeAspect="1"/>
          </p:cNvPicPr>
          <p:nvPr/>
        </p:nvPicPr>
        <p:blipFill rotWithShape="1">
          <a:blip r:embed="rId2"/>
          <a:srcRect r="3342"/>
          <a:stretch/>
        </p:blipFill>
        <p:spPr>
          <a:xfrm>
            <a:off x="3183366" y="1422715"/>
            <a:ext cx="11921268" cy="4299212"/>
          </a:xfrm>
          <a:prstGeom prst="rect">
            <a:avLst/>
          </a:prstGeom>
        </p:spPr>
      </p:pic>
      <p:pic>
        <p:nvPicPr>
          <p:cNvPr id="4" name="Picture 3"/>
          <p:cNvPicPr>
            <a:picLocks noChangeAspect="1"/>
          </p:cNvPicPr>
          <p:nvPr/>
        </p:nvPicPr>
        <p:blipFill>
          <a:blip r:embed="rId3"/>
          <a:stretch>
            <a:fillRect/>
          </a:stretch>
        </p:blipFill>
        <p:spPr>
          <a:xfrm>
            <a:off x="3183366" y="5721927"/>
            <a:ext cx="4909771" cy="4517393"/>
          </a:xfrm>
          <a:prstGeom prst="rect">
            <a:avLst/>
          </a:prstGeom>
        </p:spPr>
      </p:pic>
      <p:pic>
        <p:nvPicPr>
          <p:cNvPr id="6" name="Picture 5"/>
          <p:cNvPicPr>
            <a:picLocks noChangeAspect="1"/>
          </p:cNvPicPr>
          <p:nvPr/>
        </p:nvPicPr>
        <p:blipFill>
          <a:blip r:embed="rId4"/>
          <a:stretch>
            <a:fillRect/>
          </a:stretch>
        </p:blipFill>
        <p:spPr>
          <a:xfrm>
            <a:off x="11139055" y="5721927"/>
            <a:ext cx="3965579" cy="4517393"/>
          </a:xfrm>
          <a:prstGeom prst="rect">
            <a:avLst/>
          </a:prstGeom>
        </p:spPr>
      </p:pic>
    </p:spTree>
    <p:extLst>
      <p:ext uri="{BB962C8B-B14F-4D97-AF65-F5344CB8AC3E}">
        <p14:creationId xmlns:p14="http://schemas.microsoft.com/office/powerpoint/2010/main" val="156812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8285" y="217329"/>
            <a:ext cx="7511431" cy="960308"/>
          </a:xfrm>
        </p:spPr>
        <p:txBody>
          <a:bodyPr/>
          <a:lstStyle/>
          <a:p>
            <a:r>
              <a:rPr lang="en-US" dirty="0" smtClean="0"/>
              <a:t>Exploratory Data Analysis</a:t>
            </a:r>
            <a:endParaRPr lang="en-US" dirty="0"/>
          </a:p>
        </p:txBody>
      </p:sp>
      <p:pic>
        <p:nvPicPr>
          <p:cNvPr id="6" name="Picture 5"/>
          <p:cNvPicPr>
            <a:picLocks noChangeAspect="1"/>
          </p:cNvPicPr>
          <p:nvPr/>
        </p:nvPicPr>
        <p:blipFill>
          <a:blip r:embed="rId2"/>
          <a:stretch>
            <a:fillRect/>
          </a:stretch>
        </p:blipFill>
        <p:spPr>
          <a:xfrm>
            <a:off x="11477038" y="5246735"/>
            <a:ext cx="5148416" cy="5389211"/>
          </a:xfrm>
          <a:prstGeom prst="rect">
            <a:avLst/>
          </a:prstGeom>
        </p:spPr>
      </p:pic>
      <p:pic>
        <p:nvPicPr>
          <p:cNvPr id="7" name="Picture 6"/>
          <p:cNvPicPr>
            <a:picLocks noChangeAspect="1"/>
          </p:cNvPicPr>
          <p:nvPr/>
        </p:nvPicPr>
        <p:blipFill rotWithShape="1">
          <a:blip r:embed="rId3"/>
          <a:srcRect r="7778"/>
          <a:stretch/>
        </p:blipFill>
        <p:spPr>
          <a:xfrm>
            <a:off x="1497645" y="1177637"/>
            <a:ext cx="15292711" cy="4049664"/>
          </a:xfrm>
          <a:prstGeom prst="rect">
            <a:avLst/>
          </a:prstGeom>
        </p:spPr>
      </p:pic>
      <p:pic>
        <p:nvPicPr>
          <p:cNvPr id="8" name="Picture 7"/>
          <p:cNvPicPr>
            <a:picLocks noChangeAspect="1"/>
          </p:cNvPicPr>
          <p:nvPr/>
        </p:nvPicPr>
        <p:blipFill rotWithShape="1">
          <a:blip r:embed="rId4"/>
          <a:srcRect b="3165"/>
          <a:stretch/>
        </p:blipFill>
        <p:spPr>
          <a:xfrm>
            <a:off x="1497645" y="5246735"/>
            <a:ext cx="3268319" cy="4975648"/>
          </a:xfrm>
          <a:prstGeom prst="rect">
            <a:avLst/>
          </a:prstGeom>
        </p:spPr>
      </p:pic>
    </p:spTree>
    <p:extLst>
      <p:ext uri="{BB962C8B-B14F-4D97-AF65-F5344CB8AC3E}">
        <p14:creationId xmlns:p14="http://schemas.microsoft.com/office/powerpoint/2010/main" val="26981965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830836a277_1_0"/>
          <p:cNvSpPr txBox="1"/>
          <p:nvPr/>
        </p:nvSpPr>
        <p:spPr>
          <a:xfrm>
            <a:off x="423703" y="3913045"/>
            <a:ext cx="6921600" cy="2460910"/>
          </a:xfrm>
          <a:prstGeom prst="rect">
            <a:avLst/>
          </a:prstGeom>
          <a:noFill/>
          <a:ln>
            <a:noFill/>
          </a:ln>
        </p:spPr>
        <p:txBody>
          <a:bodyPr spcFirstLastPara="1" wrap="square" lIns="0" tIns="128250" rIns="0" bIns="0" anchor="t" anchorCtr="0">
            <a:spAutoFit/>
          </a:bodyPr>
          <a:lstStyle/>
          <a:p>
            <a:pPr marL="12700" lvl="0" indent="0" algn="l" rtl="0">
              <a:lnSpc>
                <a:spcPct val="100000"/>
              </a:lnSpc>
              <a:spcBef>
                <a:spcPts val="0"/>
              </a:spcBef>
              <a:spcAft>
                <a:spcPts val="0"/>
              </a:spcAft>
              <a:buNone/>
            </a:pPr>
            <a:r>
              <a:rPr lang="en-IN" sz="7200" dirty="0">
                <a:solidFill>
                  <a:srgbClr val="21299A"/>
                </a:solidFill>
                <a:latin typeface="Arial"/>
                <a:ea typeface="Arial"/>
                <a:cs typeface="Arial"/>
                <a:sym typeface="Arial"/>
              </a:rPr>
              <a:t>NLP</a:t>
            </a:r>
            <a:endParaRPr sz="7200" dirty="0">
              <a:latin typeface="Arial"/>
              <a:ea typeface="Arial"/>
              <a:cs typeface="Arial"/>
              <a:sym typeface="Arial"/>
            </a:endParaRPr>
          </a:p>
          <a:p>
            <a:pPr marL="12700" lvl="0" indent="0" algn="l" rtl="0">
              <a:lnSpc>
                <a:spcPct val="100000"/>
              </a:lnSpc>
              <a:spcBef>
                <a:spcPts val="915"/>
              </a:spcBef>
              <a:spcAft>
                <a:spcPts val="0"/>
              </a:spcAft>
              <a:buNone/>
            </a:pPr>
            <a:r>
              <a:rPr lang="en-IN" sz="7200" dirty="0">
                <a:solidFill>
                  <a:srgbClr val="21299A"/>
                </a:solidFill>
                <a:latin typeface="Arial"/>
                <a:ea typeface="Arial"/>
                <a:cs typeface="Arial"/>
                <a:sym typeface="Arial"/>
              </a:rPr>
              <a:t>Techniques</a:t>
            </a:r>
            <a:endParaRPr sz="7200" dirty="0">
              <a:latin typeface="Arial"/>
              <a:ea typeface="Arial"/>
              <a:cs typeface="Arial"/>
              <a:sym typeface="Arial"/>
            </a:endParaRPr>
          </a:p>
        </p:txBody>
      </p:sp>
      <p:sp>
        <p:nvSpPr>
          <p:cNvPr id="105" name="Google Shape;105;g1830836a277_1_0"/>
          <p:cNvSpPr txBox="1">
            <a:spLocks noGrp="1"/>
          </p:cNvSpPr>
          <p:nvPr>
            <p:ph type="title"/>
          </p:nvPr>
        </p:nvSpPr>
        <p:spPr>
          <a:xfrm>
            <a:off x="8556760" y="927322"/>
            <a:ext cx="4855200" cy="6990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r>
              <a:rPr lang="en-IN" sz="4450"/>
              <a:t>S</a:t>
            </a:r>
            <a:r>
              <a:rPr lang="en-IN" sz="4350"/>
              <a:t>y</a:t>
            </a:r>
            <a:r>
              <a:rPr lang="en-IN" sz="4450"/>
              <a:t>n</a:t>
            </a:r>
            <a:r>
              <a:rPr lang="en-IN" sz="4350"/>
              <a:t>t</a:t>
            </a:r>
            <a:r>
              <a:rPr lang="en-IN" sz="4450"/>
              <a:t>ac</a:t>
            </a:r>
            <a:r>
              <a:rPr lang="en-IN" sz="4350"/>
              <a:t>t</a:t>
            </a:r>
            <a:r>
              <a:rPr lang="en-IN" sz="4450"/>
              <a:t>ic Anal</a:t>
            </a:r>
            <a:r>
              <a:rPr lang="en-IN" sz="4350"/>
              <a:t>ys</a:t>
            </a:r>
            <a:r>
              <a:rPr lang="en-IN" sz="4450"/>
              <a:t>i</a:t>
            </a:r>
            <a:r>
              <a:rPr lang="en-IN" sz="4350"/>
              <a:t>s</a:t>
            </a:r>
            <a:endParaRPr sz="4350"/>
          </a:p>
        </p:txBody>
      </p:sp>
      <p:pic>
        <p:nvPicPr>
          <p:cNvPr id="106" name="Google Shape;106;g1830836a277_1_0"/>
          <p:cNvPicPr preferRelativeResize="0"/>
          <p:nvPr/>
        </p:nvPicPr>
        <p:blipFill rotWithShape="1">
          <a:blip r:embed="rId3">
            <a:alphaModFix/>
          </a:blip>
          <a:srcRect/>
          <a:stretch/>
        </p:blipFill>
        <p:spPr>
          <a:xfrm>
            <a:off x="8959985" y="3279135"/>
            <a:ext cx="123825" cy="123824"/>
          </a:xfrm>
          <a:prstGeom prst="rect">
            <a:avLst/>
          </a:prstGeom>
          <a:noFill/>
          <a:ln>
            <a:noFill/>
          </a:ln>
        </p:spPr>
      </p:pic>
      <p:pic>
        <p:nvPicPr>
          <p:cNvPr id="107" name="Google Shape;107;g1830836a277_1_0"/>
          <p:cNvPicPr preferRelativeResize="0"/>
          <p:nvPr/>
        </p:nvPicPr>
        <p:blipFill rotWithShape="1">
          <a:blip r:embed="rId3">
            <a:alphaModFix/>
          </a:blip>
          <a:srcRect/>
          <a:stretch/>
        </p:blipFill>
        <p:spPr>
          <a:xfrm>
            <a:off x="8959985" y="3841110"/>
            <a:ext cx="123825" cy="123824"/>
          </a:xfrm>
          <a:prstGeom prst="rect">
            <a:avLst/>
          </a:prstGeom>
          <a:noFill/>
          <a:ln>
            <a:noFill/>
          </a:ln>
        </p:spPr>
      </p:pic>
      <p:pic>
        <p:nvPicPr>
          <p:cNvPr id="108" name="Google Shape;108;g1830836a277_1_0"/>
          <p:cNvPicPr preferRelativeResize="0"/>
          <p:nvPr/>
        </p:nvPicPr>
        <p:blipFill rotWithShape="1">
          <a:blip r:embed="rId3">
            <a:alphaModFix/>
          </a:blip>
          <a:srcRect/>
          <a:stretch/>
        </p:blipFill>
        <p:spPr>
          <a:xfrm>
            <a:off x="8959985" y="4403085"/>
            <a:ext cx="123825" cy="123824"/>
          </a:xfrm>
          <a:prstGeom prst="rect">
            <a:avLst/>
          </a:prstGeom>
          <a:noFill/>
          <a:ln>
            <a:noFill/>
          </a:ln>
        </p:spPr>
      </p:pic>
      <p:pic>
        <p:nvPicPr>
          <p:cNvPr id="109" name="Google Shape;109;g1830836a277_1_0"/>
          <p:cNvPicPr preferRelativeResize="0"/>
          <p:nvPr/>
        </p:nvPicPr>
        <p:blipFill rotWithShape="1">
          <a:blip r:embed="rId3">
            <a:alphaModFix/>
          </a:blip>
          <a:srcRect/>
          <a:stretch/>
        </p:blipFill>
        <p:spPr>
          <a:xfrm>
            <a:off x="8959985" y="4965060"/>
            <a:ext cx="123825" cy="123824"/>
          </a:xfrm>
          <a:prstGeom prst="rect">
            <a:avLst/>
          </a:prstGeom>
          <a:noFill/>
          <a:ln>
            <a:noFill/>
          </a:ln>
        </p:spPr>
      </p:pic>
      <p:sp>
        <p:nvSpPr>
          <p:cNvPr id="110" name="Google Shape;110;g1830836a277_1_0"/>
          <p:cNvSpPr txBox="1"/>
          <p:nvPr/>
        </p:nvSpPr>
        <p:spPr>
          <a:xfrm>
            <a:off x="8556760" y="1849651"/>
            <a:ext cx="8903400" cy="3411000"/>
          </a:xfrm>
          <a:prstGeom prst="rect">
            <a:avLst/>
          </a:prstGeom>
          <a:noFill/>
          <a:ln>
            <a:noFill/>
          </a:ln>
        </p:spPr>
        <p:txBody>
          <a:bodyPr spcFirstLastPara="1" wrap="square" lIns="0" tIns="12050" rIns="0" bIns="0" anchor="t" anchorCtr="0">
            <a:spAutoFit/>
          </a:bodyPr>
          <a:lstStyle/>
          <a:p>
            <a:pPr marL="12700" marR="5080" lvl="0" indent="0" algn="l" rtl="0">
              <a:lnSpc>
                <a:spcPct val="122200"/>
              </a:lnSpc>
              <a:spcBef>
                <a:spcPts val="0"/>
              </a:spcBef>
              <a:spcAft>
                <a:spcPts val="0"/>
              </a:spcAft>
              <a:buNone/>
            </a:pPr>
            <a:r>
              <a:rPr lang="en-IN" sz="2950">
                <a:solidFill>
                  <a:srgbClr val="404041"/>
                </a:solidFill>
                <a:latin typeface="Arial"/>
                <a:ea typeface="Arial"/>
                <a:cs typeface="Arial"/>
                <a:sym typeface="Arial"/>
              </a:rPr>
              <a:t>Anal</a:t>
            </a:r>
            <a:r>
              <a:rPr lang="en-IN" sz="2900">
                <a:solidFill>
                  <a:srgbClr val="404041"/>
                </a:solidFill>
                <a:latin typeface="Tahoma"/>
                <a:ea typeface="Tahoma"/>
                <a:cs typeface="Tahoma"/>
                <a:sym typeface="Tahoma"/>
              </a:rPr>
              <a:t>yz</a:t>
            </a:r>
            <a:r>
              <a:rPr lang="en-IN" sz="2950">
                <a:solidFill>
                  <a:srgbClr val="404041"/>
                </a:solidFill>
                <a:latin typeface="Arial"/>
                <a:ea typeface="Arial"/>
                <a:cs typeface="Arial"/>
                <a:sym typeface="Arial"/>
              </a:rPr>
              <a:t>e</a:t>
            </a:r>
            <a:r>
              <a:rPr lang="en-IN" sz="2900">
                <a:solidFill>
                  <a:srgbClr val="404041"/>
                </a:solidFill>
                <a:latin typeface="Tahoma"/>
                <a:ea typeface="Tahoma"/>
                <a:cs typeface="Tahoma"/>
                <a:sym typeface="Tahoma"/>
              </a:rPr>
              <a:t>s t</a:t>
            </a:r>
            <a:r>
              <a:rPr lang="en-IN" sz="2950">
                <a:solidFill>
                  <a:srgbClr val="404041"/>
                </a:solidFill>
                <a:latin typeface="Arial"/>
                <a:ea typeface="Arial"/>
                <a:cs typeface="Arial"/>
                <a:sym typeface="Arial"/>
              </a:rPr>
              <a:t>e</a:t>
            </a:r>
            <a:r>
              <a:rPr lang="en-IN" sz="2900">
                <a:solidFill>
                  <a:srgbClr val="404041"/>
                </a:solidFill>
                <a:latin typeface="Tahoma"/>
                <a:ea typeface="Tahoma"/>
                <a:cs typeface="Tahoma"/>
                <a:sym typeface="Tahoma"/>
              </a:rPr>
              <a:t>xt us</a:t>
            </a:r>
            <a:r>
              <a:rPr lang="en-IN" sz="2950">
                <a:solidFill>
                  <a:srgbClr val="404041"/>
                </a:solidFill>
                <a:latin typeface="Arial"/>
                <a:ea typeface="Arial"/>
                <a:cs typeface="Arial"/>
                <a:sym typeface="Arial"/>
              </a:rPr>
              <a:t>ing ba</a:t>
            </a:r>
            <a:r>
              <a:rPr lang="en-IN" sz="2900">
                <a:solidFill>
                  <a:srgbClr val="404041"/>
                </a:solidFill>
                <a:latin typeface="Tahoma"/>
                <a:ea typeface="Tahoma"/>
                <a:cs typeface="Tahoma"/>
                <a:sym typeface="Tahoma"/>
              </a:rPr>
              <a:t>s</a:t>
            </a:r>
            <a:r>
              <a:rPr lang="en-IN" sz="2950">
                <a:solidFill>
                  <a:srgbClr val="404041"/>
                </a:solidFill>
                <a:latin typeface="Arial"/>
                <a:ea typeface="Arial"/>
                <a:cs typeface="Arial"/>
                <a:sym typeface="Arial"/>
              </a:rPr>
              <a:t>ic g</a:t>
            </a:r>
            <a:r>
              <a:rPr lang="en-IN" sz="2900">
                <a:solidFill>
                  <a:srgbClr val="404041"/>
                </a:solidFill>
                <a:latin typeface="Tahoma"/>
                <a:ea typeface="Tahoma"/>
                <a:cs typeface="Tahoma"/>
                <a:sym typeface="Tahoma"/>
              </a:rPr>
              <a:t>r</a:t>
            </a:r>
            <a:r>
              <a:rPr lang="en-IN" sz="2950">
                <a:solidFill>
                  <a:srgbClr val="404041"/>
                </a:solidFill>
                <a:latin typeface="Arial"/>
                <a:ea typeface="Arial"/>
                <a:cs typeface="Arial"/>
                <a:sym typeface="Arial"/>
              </a:rPr>
              <a:t>amma</a:t>
            </a:r>
            <a:r>
              <a:rPr lang="en-IN" sz="2900">
                <a:solidFill>
                  <a:srgbClr val="404041"/>
                </a:solidFill>
                <a:latin typeface="Tahoma"/>
                <a:ea typeface="Tahoma"/>
                <a:cs typeface="Tahoma"/>
                <a:sym typeface="Tahoma"/>
              </a:rPr>
              <a:t>r ru</a:t>
            </a:r>
            <a:r>
              <a:rPr lang="en-IN" sz="2950">
                <a:solidFill>
                  <a:srgbClr val="404041"/>
                </a:solidFill>
                <a:latin typeface="Arial"/>
                <a:ea typeface="Arial"/>
                <a:cs typeface="Arial"/>
                <a:sym typeface="Arial"/>
              </a:rPr>
              <a:t>le</a:t>
            </a:r>
            <a:r>
              <a:rPr lang="en-IN" sz="2900">
                <a:solidFill>
                  <a:srgbClr val="404041"/>
                </a:solidFill>
                <a:latin typeface="Tahoma"/>
                <a:ea typeface="Tahoma"/>
                <a:cs typeface="Tahoma"/>
                <a:sym typeface="Tahoma"/>
              </a:rPr>
              <a:t>s t</a:t>
            </a:r>
            <a:r>
              <a:rPr lang="en-IN" sz="2950">
                <a:solidFill>
                  <a:srgbClr val="404041"/>
                </a:solidFill>
                <a:latin typeface="Arial"/>
                <a:ea typeface="Arial"/>
                <a:cs typeface="Arial"/>
                <a:sym typeface="Arial"/>
              </a:rPr>
              <a:t>o iden</a:t>
            </a:r>
            <a:r>
              <a:rPr lang="en-IN" sz="2900">
                <a:solidFill>
                  <a:srgbClr val="404041"/>
                </a:solidFill>
                <a:latin typeface="Tahoma"/>
                <a:ea typeface="Tahoma"/>
                <a:cs typeface="Tahoma"/>
                <a:sym typeface="Tahoma"/>
              </a:rPr>
              <a:t>t</a:t>
            </a:r>
            <a:r>
              <a:rPr lang="en-IN" sz="2950">
                <a:solidFill>
                  <a:srgbClr val="404041"/>
                </a:solidFill>
                <a:latin typeface="Arial"/>
                <a:ea typeface="Arial"/>
                <a:cs typeface="Arial"/>
                <a:sym typeface="Arial"/>
              </a:rPr>
              <a:t>if</a:t>
            </a:r>
            <a:r>
              <a:rPr lang="en-IN" sz="2900">
                <a:solidFill>
                  <a:srgbClr val="404041"/>
                </a:solidFill>
                <a:latin typeface="Tahoma"/>
                <a:ea typeface="Tahoma"/>
                <a:cs typeface="Tahoma"/>
                <a:sym typeface="Tahoma"/>
              </a:rPr>
              <a:t>y s</a:t>
            </a:r>
            <a:r>
              <a:rPr lang="en-IN" sz="2950">
                <a:solidFill>
                  <a:srgbClr val="404041"/>
                </a:solidFill>
                <a:latin typeface="Arial"/>
                <a:ea typeface="Arial"/>
                <a:cs typeface="Arial"/>
                <a:sym typeface="Arial"/>
              </a:rPr>
              <a:t>en</a:t>
            </a:r>
            <a:r>
              <a:rPr lang="en-IN" sz="2900">
                <a:solidFill>
                  <a:srgbClr val="404041"/>
                </a:solidFill>
                <a:latin typeface="Tahoma"/>
                <a:ea typeface="Tahoma"/>
                <a:cs typeface="Tahoma"/>
                <a:sym typeface="Tahoma"/>
              </a:rPr>
              <a:t>t</a:t>
            </a:r>
            <a:r>
              <a:rPr lang="en-IN" sz="2950">
                <a:solidFill>
                  <a:srgbClr val="404041"/>
                </a:solidFill>
                <a:latin typeface="Arial"/>
                <a:ea typeface="Arial"/>
                <a:cs typeface="Arial"/>
                <a:sym typeface="Arial"/>
              </a:rPr>
              <a:t>ence </a:t>
            </a:r>
            <a:r>
              <a:rPr lang="en-IN" sz="2900">
                <a:solidFill>
                  <a:srgbClr val="404041"/>
                </a:solidFill>
                <a:latin typeface="Tahoma"/>
                <a:ea typeface="Tahoma"/>
                <a:cs typeface="Tahoma"/>
                <a:sym typeface="Tahoma"/>
              </a:rPr>
              <a:t>stru</a:t>
            </a:r>
            <a:r>
              <a:rPr lang="en-IN" sz="2950">
                <a:solidFill>
                  <a:srgbClr val="404041"/>
                </a:solidFill>
                <a:latin typeface="Arial"/>
                <a:ea typeface="Arial"/>
                <a:cs typeface="Arial"/>
                <a:sym typeface="Arial"/>
              </a:rPr>
              <a:t>c</a:t>
            </a:r>
            <a:r>
              <a:rPr lang="en-IN" sz="2900">
                <a:solidFill>
                  <a:srgbClr val="404041"/>
                </a:solidFill>
                <a:latin typeface="Tahoma"/>
                <a:ea typeface="Tahoma"/>
                <a:cs typeface="Tahoma"/>
                <a:sym typeface="Tahoma"/>
              </a:rPr>
              <a:t>tur</a:t>
            </a:r>
            <a:r>
              <a:rPr lang="en-IN" sz="2950">
                <a:solidFill>
                  <a:srgbClr val="404041"/>
                </a:solidFill>
                <a:latin typeface="Arial"/>
                <a:ea typeface="Arial"/>
                <a:cs typeface="Arial"/>
                <a:sym typeface="Arial"/>
              </a:rPr>
              <a:t>e</a:t>
            </a:r>
            <a:r>
              <a:rPr lang="en-IN" sz="3050">
                <a:solidFill>
                  <a:srgbClr val="404041"/>
                </a:solidFill>
                <a:latin typeface="Lucida Sans"/>
                <a:ea typeface="Lucida Sans"/>
                <a:cs typeface="Lucida Sans"/>
                <a:sym typeface="Lucida Sans"/>
              </a:rPr>
              <a:t>.</a:t>
            </a:r>
            <a:endParaRPr sz="3050">
              <a:latin typeface="Lucida Sans"/>
              <a:ea typeface="Lucida Sans"/>
              <a:cs typeface="Lucida Sans"/>
              <a:sym typeface="Lucida Sans"/>
            </a:endParaRPr>
          </a:p>
          <a:p>
            <a:pPr marL="702945" lvl="0" indent="0" algn="l" rtl="0">
              <a:lnSpc>
                <a:spcPct val="100000"/>
              </a:lnSpc>
              <a:spcBef>
                <a:spcPts val="865"/>
              </a:spcBef>
              <a:spcAft>
                <a:spcPts val="0"/>
              </a:spcAft>
              <a:buNone/>
            </a:pPr>
            <a:r>
              <a:rPr lang="en-IN" sz="2950">
                <a:solidFill>
                  <a:srgbClr val="404041"/>
                </a:solidFill>
                <a:latin typeface="Arial"/>
                <a:ea typeface="Arial"/>
                <a:cs typeface="Arial"/>
                <a:sym typeface="Arial"/>
              </a:rPr>
              <a:t>Tokeni</a:t>
            </a:r>
            <a:r>
              <a:rPr lang="en-IN" sz="2900">
                <a:solidFill>
                  <a:srgbClr val="404041"/>
                </a:solidFill>
                <a:latin typeface="Tahoma"/>
                <a:ea typeface="Tahoma"/>
                <a:cs typeface="Tahoma"/>
                <a:sym typeface="Tahoma"/>
              </a:rPr>
              <a:t>z</a:t>
            </a:r>
            <a:r>
              <a:rPr lang="en-IN" sz="2950">
                <a:solidFill>
                  <a:srgbClr val="404041"/>
                </a:solidFill>
                <a:latin typeface="Arial"/>
                <a:ea typeface="Arial"/>
                <a:cs typeface="Arial"/>
                <a:sym typeface="Arial"/>
              </a:rPr>
              <a:t>a</a:t>
            </a:r>
            <a:r>
              <a:rPr lang="en-IN" sz="2900">
                <a:solidFill>
                  <a:srgbClr val="404041"/>
                </a:solidFill>
                <a:latin typeface="Tahoma"/>
                <a:ea typeface="Tahoma"/>
                <a:cs typeface="Tahoma"/>
                <a:sym typeface="Tahoma"/>
              </a:rPr>
              <a:t>t</a:t>
            </a:r>
            <a:r>
              <a:rPr lang="en-IN" sz="2950">
                <a:solidFill>
                  <a:srgbClr val="404041"/>
                </a:solidFill>
                <a:latin typeface="Arial"/>
                <a:ea typeface="Arial"/>
                <a:cs typeface="Arial"/>
                <a:sym typeface="Arial"/>
              </a:rPr>
              <a:t>ion</a:t>
            </a:r>
            <a:endParaRPr sz="2950">
              <a:latin typeface="Arial"/>
              <a:ea typeface="Arial"/>
              <a:cs typeface="Arial"/>
              <a:sym typeface="Arial"/>
            </a:endParaRPr>
          </a:p>
          <a:p>
            <a:pPr marL="702945" marR="1929129" lvl="0" indent="0" algn="l" rtl="0">
              <a:lnSpc>
                <a:spcPct val="120900"/>
              </a:lnSpc>
              <a:spcBef>
                <a:spcPts val="20"/>
              </a:spcBef>
              <a:spcAft>
                <a:spcPts val="0"/>
              </a:spcAft>
              <a:buNone/>
            </a:pPr>
            <a:r>
              <a:rPr lang="en-IN" sz="2950">
                <a:solidFill>
                  <a:srgbClr val="404041"/>
                </a:solidFill>
                <a:latin typeface="Arial"/>
                <a:ea typeface="Arial"/>
                <a:cs typeface="Arial"/>
                <a:sym typeface="Arial"/>
              </a:rPr>
              <a:t>Pa</a:t>
            </a:r>
            <a:r>
              <a:rPr lang="en-IN" sz="2900">
                <a:solidFill>
                  <a:srgbClr val="404041"/>
                </a:solidFill>
                <a:latin typeface="Tahoma"/>
                <a:ea typeface="Tahoma"/>
                <a:cs typeface="Tahoma"/>
                <a:sym typeface="Tahoma"/>
              </a:rPr>
              <a:t>rt </a:t>
            </a:r>
            <a:r>
              <a:rPr lang="en-IN" sz="2950">
                <a:solidFill>
                  <a:srgbClr val="404041"/>
                </a:solidFill>
                <a:latin typeface="Arial"/>
                <a:ea typeface="Arial"/>
                <a:cs typeface="Arial"/>
                <a:sym typeface="Arial"/>
              </a:rPr>
              <a:t>of </a:t>
            </a:r>
            <a:r>
              <a:rPr lang="en-IN" sz="2900">
                <a:solidFill>
                  <a:srgbClr val="404041"/>
                </a:solidFill>
                <a:latin typeface="Tahoma"/>
                <a:ea typeface="Tahoma"/>
                <a:cs typeface="Tahoma"/>
                <a:sym typeface="Tahoma"/>
              </a:rPr>
              <a:t>s</a:t>
            </a:r>
            <a:r>
              <a:rPr lang="en-IN" sz="2950">
                <a:solidFill>
                  <a:srgbClr val="404041"/>
                </a:solidFill>
                <a:latin typeface="Arial"/>
                <a:ea typeface="Arial"/>
                <a:cs typeface="Arial"/>
                <a:sym typeface="Arial"/>
              </a:rPr>
              <a:t>peech </a:t>
            </a:r>
            <a:r>
              <a:rPr lang="en-IN" sz="2900">
                <a:solidFill>
                  <a:srgbClr val="404041"/>
                </a:solidFill>
                <a:latin typeface="Tahoma"/>
                <a:ea typeface="Tahoma"/>
                <a:cs typeface="Tahoma"/>
                <a:sym typeface="Tahoma"/>
              </a:rPr>
              <a:t>t</a:t>
            </a:r>
            <a:r>
              <a:rPr lang="en-IN" sz="2950">
                <a:solidFill>
                  <a:srgbClr val="404041"/>
                </a:solidFill>
                <a:latin typeface="Arial"/>
                <a:ea typeface="Arial"/>
                <a:cs typeface="Arial"/>
                <a:sym typeface="Arial"/>
              </a:rPr>
              <a:t>agging </a:t>
            </a:r>
            <a:r>
              <a:rPr lang="en-IN" sz="3050">
                <a:solidFill>
                  <a:srgbClr val="404041"/>
                </a:solidFill>
                <a:latin typeface="Lucida Sans"/>
                <a:ea typeface="Lucida Sans"/>
                <a:cs typeface="Lucida Sans"/>
                <a:sym typeface="Lucida Sans"/>
              </a:rPr>
              <a:t>(</a:t>
            </a:r>
            <a:r>
              <a:rPr lang="en-IN" sz="2950">
                <a:solidFill>
                  <a:srgbClr val="404041"/>
                </a:solidFill>
                <a:latin typeface="Arial"/>
                <a:ea typeface="Arial"/>
                <a:cs typeface="Arial"/>
                <a:sym typeface="Arial"/>
              </a:rPr>
              <a:t>PoS </a:t>
            </a:r>
            <a:r>
              <a:rPr lang="en-IN" sz="2900">
                <a:solidFill>
                  <a:srgbClr val="404041"/>
                </a:solidFill>
                <a:latin typeface="Tahoma"/>
                <a:ea typeface="Tahoma"/>
                <a:cs typeface="Tahoma"/>
                <a:sym typeface="Tahoma"/>
              </a:rPr>
              <a:t>t</a:t>
            </a:r>
            <a:r>
              <a:rPr lang="en-IN" sz="2950">
                <a:solidFill>
                  <a:srgbClr val="404041"/>
                </a:solidFill>
                <a:latin typeface="Arial"/>
                <a:ea typeface="Arial"/>
                <a:cs typeface="Arial"/>
                <a:sym typeface="Arial"/>
              </a:rPr>
              <a:t>agging</a:t>
            </a:r>
            <a:r>
              <a:rPr lang="en-IN" sz="3050">
                <a:solidFill>
                  <a:srgbClr val="404041"/>
                </a:solidFill>
                <a:latin typeface="Lucida Sans"/>
                <a:ea typeface="Lucida Sans"/>
                <a:cs typeface="Lucida Sans"/>
                <a:sym typeface="Lucida Sans"/>
              </a:rPr>
              <a:t>) </a:t>
            </a:r>
            <a:r>
              <a:rPr lang="en-IN" sz="2950">
                <a:solidFill>
                  <a:srgbClr val="404041"/>
                </a:solidFill>
                <a:latin typeface="Arial"/>
                <a:ea typeface="Arial"/>
                <a:cs typeface="Arial"/>
                <a:sym typeface="Arial"/>
              </a:rPr>
              <a:t>Lemma</a:t>
            </a:r>
            <a:r>
              <a:rPr lang="en-IN" sz="2900">
                <a:solidFill>
                  <a:srgbClr val="404041"/>
                </a:solidFill>
                <a:latin typeface="Tahoma"/>
                <a:ea typeface="Tahoma"/>
                <a:cs typeface="Tahoma"/>
                <a:sym typeface="Tahoma"/>
              </a:rPr>
              <a:t>t</a:t>
            </a:r>
            <a:r>
              <a:rPr lang="en-IN" sz="2950">
                <a:solidFill>
                  <a:srgbClr val="404041"/>
                </a:solidFill>
                <a:latin typeface="Arial"/>
                <a:ea typeface="Arial"/>
                <a:cs typeface="Arial"/>
                <a:sym typeface="Arial"/>
              </a:rPr>
              <a:t>i</a:t>
            </a:r>
            <a:r>
              <a:rPr lang="en-IN" sz="2900">
                <a:solidFill>
                  <a:srgbClr val="404041"/>
                </a:solidFill>
                <a:latin typeface="Tahoma"/>
                <a:ea typeface="Tahoma"/>
                <a:cs typeface="Tahoma"/>
                <a:sym typeface="Tahoma"/>
              </a:rPr>
              <a:t>z</a:t>
            </a:r>
            <a:r>
              <a:rPr lang="en-IN" sz="2950">
                <a:solidFill>
                  <a:srgbClr val="404041"/>
                </a:solidFill>
                <a:latin typeface="Arial"/>
                <a:ea typeface="Arial"/>
                <a:cs typeface="Arial"/>
                <a:sym typeface="Arial"/>
              </a:rPr>
              <a:t>a</a:t>
            </a:r>
            <a:r>
              <a:rPr lang="en-IN" sz="2900">
                <a:solidFill>
                  <a:srgbClr val="404041"/>
                </a:solidFill>
                <a:latin typeface="Tahoma"/>
                <a:ea typeface="Tahoma"/>
                <a:cs typeface="Tahoma"/>
                <a:sym typeface="Tahoma"/>
              </a:rPr>
              <a:t>t</a:t>
            </a:r>
            <a:r>
              <a:rPr lang="en-IN" sz="2950">
                <a:solidFill>
                  <a:srgbClr val="404041"/>
                </a:solidFill>
                <a:latin typeface="Arial"/>
                <a:ea typeface="Arial"/>
                <a:cs typeface="Arial"/>
                <a:sym typeface="Arial"/>
              </a:rPr>
              <a:t>ion </a:t>
            </a:r>
            <a:r>
              <a:rPr lang="en-IN" sz="3050">
                <a:solidFill>
                  <a:srgbClr val="404041"/>
                </a:solidFill>
                <a:latin typeface="Lucida Sans"/>
                <a:ea typeface="Lucida Sans"/>
                <a:cs typeface="Lucida Sans"/>
                <a:sym typeface="Lucida Sans"/>
              </a:rPr>
              <a:t>&amp; </a:t>
            </a:r>
            <a:r>
              <a:rPr lang="en-IN" sz="2900">
                <a:solidFill>
                  <a:srgbClr val="404041"/>
                </a:solidFill>
                <a:latin typeface="Tahoma"/>
                <a:ea typeface="Tahoma"/>
                <a:cs typeface="Tahoma"/>
                <a:sym typeface="Tahoma"/>
              </a:rPr>
              <a:t>st</a:t>
            </a:r>
            <a:r>
              <a:rPr lang="en-IN" sz="2950">
                <a:solidFill>
                  <a:srgbClr val="404041"/>
                </a:solidFill>
                <a:latin typeface="Arial"/>
                <a:ea typeface="Arial"/>
                <a:cs typeface="Arial"/>
                <a:sym typeface="Arial"/>
              </a:rPr>
              <a:t>emming</a:t>
            </a:r>
            <a:endParaRPr sz="2950">
              <a:latin typeface="Arial"/>
              <a:ea typeface="Arial"/>
              <a:cs typeface="Arial"/>
              <a:sym typeface="Arial"/>
            </a:endParaRPr>
          </a:p>
          <a:p>
            <a:pPr marL="702945" lvl="0" indent="0" algn="l" rtl="0">
              <a:lnSpc>
                <a:spcPct val="100000"/>
              </a:lnSpc>
              <a:spcBef>
                <a:spcPts val="765"/>
              </a:spcBef>
              <a:spcAft>
                <a:spcPts val="0"/>
              </a:spcAft>
              <a:buNone/>
            </a:pPr>
            <a:r>
              <a:rPr lang="en-IN" sz="2950">
                <a:solidFill>
                  <a:srgbClr val="404041"/>
                </a:solidFill>
                <a:latin typeface="Arial"/>
                <a:ea typeface="Arial"/>
                <a:cs typeface="Arial"/>
                <a:sym typeface="Arial"/>
              </a:rPr>
              <a:t>S</a:t>
            </a:r>
            <a:r>
              <a:rPr lang="en-IN" sz="2900">
                <a:solidFill>
                  <a:srgbClr val="404041"/>
                </a:solidFill>
                <a:latin typeface="Tahoma"/>
                <a:ea typeface="Tahoma"/>
                <a:cs typeface="Tahoma"/>
                <a:sym typeface="Tahoma"/>
              </a:rPr>
              <a:t>t</a:t>
            </a:r>
            <a:r>
              <a:rPr lang="en-IN" sz="2950">
                <a:solidFill>
                  <a:srgbClr val="404041"/>
                </a:solidFill>
                <a:latin typeface="Arial"/>
                <a:ea typeface="Arial"/>
                <a:cs typeface="Arial"/>
                <a:sym typeface="Arial"/>
              </a:rPr>
              <a:t>op</a:t>
            </a:r>
            <a:r>
              <a:rPr lang="en-IN" sz="3050">
                <a:solidFill>
                  <a:srgbClr val="404041"/>
                </a:solidFill>
                <a:latin typeface="Lucida Sans"/>
                <a:ea typeface="Lucida Sans"/>
                <a:cs typeface="Lucida Sans"/>
                <a:sym typeface="Lucida Sans"/>
              </a:rPr>
              <a:t>-</a:t>
            </a:r>
            <a:r>
              <a:rPr lang="en-IN" sz="2900">
                <a:solidFill>
                  <a:srgbClr val="404041"/>
                </a:solidFill>
                <a:latin typeface="Tahoma"/>
                <a:ea typeface="Tahoma"/>
                <a:cs typeface="Tahoma"/>
                <a:sym typeface="Tahoma"/>
              </a:rPr>
              <a:t>w</a:t>
            </a:r>
            <a:r>
              <a:rPr lang="en-IN" sz="2950">
                <a:solidFill>
                  <a:srgbClr val="404041"/>
                </a:solidFill>
                <a:latin typeface="Arial"/>
                <a:ea typeface="Arial"/>
                <a:cs typeface="Arial"/>
                <a:sym typeface="Arial"/>
              </a:rPr>
              <a:t>o</a:t>
            </a:r>
            <a:r>
              <a:rPr lang="en-IN" sz="2900">
                <a:solidFill>
                  <a:srgbClr val="404041"/>
                </a:solidFill>
                <a:latin typeface="Tahoma"/>
                <a:ea typeface="Tahoma"/>
                <a:cs typeface="Tahoma"/>
                <a:sym typeface="Tahoma"/>
              </a:rPr>
              <a:t>r</a:t>
            </a:r>
            <a:r>
              <a:rPr lang="en-IN" sz="2950">
                <a:solidFill>
                  <a:srgbClr val="404041"/>
                </a:solidFill>
                <a:latin typeface="Arial"/>
                <a:ea typeface="Arial"/>
                <a:cs typeface="Arial"/>
                <a:sym typeface="Arial"/>
              </a:rPr>
              <a:t>d </a:t>
            </a:r>
            <a:r>
              <a:rPr lang="en-IN" sz="2900">
                <a:solidFill>
                  <a:srgbClr val="404041"/>
                </a:solidFill>
                <a:latin typeface="Tahoma"/>
                <a:ea typeface="Tahoma"/>
                <a:cs typeface="Tahoma"/>
                <a:sym typeface="Tahoma"/>
              </a:rPr>
              <a:t>r</a:t>
            </a:r>
            <a:r>
              <a:rPr lang="en-IN" sz="2950">
                <a:solidFill>
                  <a:srgbClr val="404041"/>
                </a:solidFill>
                <a:latin typeface="Arial"/>
                <a:ea typeface="Arial"/>
                <a:cs typeface="Arial"/>
                <a:sym typeface="Arial"/>
              </a:rPr>
              <a:t>emo</a:t>
            </a:r>
            <a:r>
              <a:rPr lang="en-IN" sz="2900">
                <a:solidFill>
                  <a:srgbClr val="404041"/>
                </a:solidFill>
                <a:latin typeface="Tahoma"/>
                <a:ea typeface="Tahoma"/>
                <a:cs typeface="Tahoma"/>
                <a:sym typeface="Tahoma"/>
              </a:rPr>
              <a:t>v</a:t>
            </a:r>
            <a:r>
              <a:rPr lang="en-IN" sz="2950">
                <a:solidFill>
                  <a:srgbClr val="404041"/>
                </a:solidFill>
                <a:latin typeface="Arial"/>
                <a:ea typeface="Arial"/>
                <a:cs typeface="Arial"/>
                <a:sym typeface="Arial"/>
              </a:rPr>
              <a:t>al</a:t>
            </a:r>
            <a:endParaRPr sz="2950">
              <a:latin typeface="Arial"/>
              <a:ea typeface="Arial"/>
              <a:cs typeface="Arial"/>
              <a:sym typeface="Arial"/>
            </a:endParaRPr>
          </a:p>
        </p:txBody>
      </p:sp>
      <p:pic>
        <p:nvPicPr>
          <p:cNvPr id="111" name="Google Shape;111;g1830836a277_1_0"/>
          <p:cNvPicPr preferRelativeResize="0"/>
          <p:nvPr/>
        </p:nvPicPr>
        <p:blipFill rotWithShape="1">
          <a:blip r:embed="rId3">
            <a:alphaModFix/>
          </a:blip>
          <a:srcRect/>
          <a:stretch/>
        </p:blipFill>
        <p:spPr>
          <a:xfrm>
            <a:off x="8959985" y="8336910"/>
            <a:ext cx="123825" cy="123824"/>
          </a:xfrm>
          <a:prstGeom prst="rect">
            <a:avLst/>
          </a:prstGeom>
          <a:noFill/>
          <a:ln>
            <a:noFill/>
          </a:ln>
        </p:spPr>
      </p:pic>
      <p:pic>
        <p:nvPicPr>
          <p:cNvPr id="112" name="Google Shape;112;g1830836a277_1_0"/>
          <p:cNvPicPr preferRelativeResize="0"/>
          <p:nvPr/>
        </p:nvPicPr>
        <p:blipFill rotWithShape="1">
          <a:blip r:embed="rId3">
            <a:alphaModFix/>
          </a:blip>
          <a:srcRect/>
          <a:stretch/>
        </p:blipFill>
        <p:spPr>
          <a:xfrm>
            <a:off x="8959985" y="8898885"/>
            <a:ext cx="123825" cy="123824"/>
          </a:xfrm>
          <a:prstGeom prst="rect">
            <a:avLst/>
          </a:prstGeom>
          <a:noFill/>
          <a:ln>
            <a:noFill/>
          </a:ln>
        </p:spPr>
      </p:pic>
      <p:sp>
        <p:nvSpPr>
          <p:cNvPr id="113" name="Google Shape;113;g1830836a277_1_0"/>
          <p:cNvSpPr txBox="1"/>
          <p:nvPr/>
        </p:nvSpPr>
        <p:spPr>
          <a:xfrm>
            <a:off x="8556760" y="6557489"/>
            <a:ext cx="7389600" cy="26364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r>
              <a:rPr lang="en-IN" sz="4450">
                <a:solidFill>
                  <a:srgbClr val="21299A"/>
                </a:solidFill>
                <a:latin typeface="Arial"/>
                <a:ea typeface="Arial"/>
                <a:cs typeface="Arial"/>
                <a:sym typeface="Arial"/>
              </a:rPr>
              <a:t>Seman</a:t>
            </a:r>
            <a:r>
              <a:rPr lang="en-IN" sz="4350">
                <a:solidFill>
                  <a:srgbClr val="21299A"/>
                </a:solidFill>
                <a:latin typeface="Arial"/>
                <a:ea typeface="Arial"/>
                <a:cs typeface="Arial"/>
                <a:sym typeface="Arial"/>
              </a:rPr>
              <a:t>t</a:t>
            </a:r>
            <a:r>
              <a:rPr lang="en-IN" sz="4450">
                <a:solidFill>
                  <a:srgbClr val="21299A"/>
                </a:solidFill>
                <a:latin typeface="Arial"/>
                <a:ea typeface="Arial"/>
                <a:cs typeface="Arial"/>
                <a:sym typeface="Arial"/>
              </a:rPr>
              <a:t>ic Anal</a:t>
            </a:r>
            <a:r>
              <a:rPr lang="en-IN" sz="4350">
                <a:solidFill>
                  <a:srgbClr val="21299A"/>
                </a:solidFill>
                <a:latin typeface="Arial"/>
                <a:ea typeface="Arial"/>
                <a:cs typeface="Arial"/>
                <a:sym typeface="Arial"/>
              </a:rPr>
              <a:t>ys</a:t>
            </a:r>
            <a:r>
              <a:rPr lang="en-IN" sz="4450">
                <a:solidFill>
                  <a:srgbClr val="21299A"/>
                </a:solidFill>
                <a:latin typeface="Arial"/>
                <a:ea typeface="Arial"/>
                <a:cs typeface="Arial"/>
                <a:sym typeface="Arial"/>
              </a:rPr>
              <a:t>i</a:t>
            </a:r>
            <a:r>
              <a:rPr lang="en-IN" sz="4350">
                <a:solidFill>
                  <a:srgbClr val="21299A"/>
                </a:solidFill>
                <a:latin typeface="Arial"/>
                <a:ea typeface="Arial"/>
                <a:cs typeface="Arial"/>
                <a:sym typeface="Arial"/>
              </a:rPr>
              <a:t>s</a:t>
            </a:r>
            <a:endParaRPr sz="4350">
              <a:latin typeface="Arial"/>
              <a:ea typeface="Arial"/>
              <a:cs typeface="Arial"/>
              <a:sym typeface="Arial"/>
            </a:endParaRPr>
          </a:p>
          <a:p>
            <a:pPr marL="12700" lvl="0" indent="0" algn="l" rtl="0">
              <a:lnSpc>
                <a:spcPct val="100000"/>
              </a:lnSpc>
              <a:spcBef>
                <a:spcPts val="2510"/>
              </a:spcBef>
              <a:spcAft>
                <a:spcPts val="0"/>
              </a:spcAft>
              <a:buNone/>
            </a:pPr>
            <a:r>
              <a:rPr lang="en-IN" sz="2950">
                <a:solidFill>
                  <a:srgbClr val="404041"/>
                </a:solidFill>
                <a:latin typeface="Arial"/>
                <a:ea typeface="Arial"/>
                <a:cs typeface="Arial"/>
                <a:sym typeface="Arial"/>
              </a:rPr>
              <a:t>Foc</a:t>
            </a:r>
            <a:r>
              <a:rPr lang="en-IN" sz="2900">
                <a:solidFill>
                  <a:srgbClr val="404041"/>
                </a:solidFill>
                <a:latin typeface="Tahoma"/>
                <a:ea typeface="Tahoma"/>
                <a:cs typeface="Tahoma"/>
                <a:sym typeface="Tahoma"/>
              </a:rPr>
              <a:t>us</a:t>
            </a:r>
            <a:r>
              <a:rPr lang="en-IN" sz="2950">
                <a:solidFill>
                  <a:srgbClr val="404041"/>
                </a:solidFill>
                <a:latin typeface="Arial"/>
                <a:ea typeface="Arial"/>
                <a:cs typeface="Arial"/>
                <a:sym typeface="Arial"/>
              </a:rPr>
              <a:t>e</a:t>
            </a:r>
            <a:r>
              <a:rPr lang="en-IN" sz="2900">
                <a:solidFill>
                  <a:srgbClr val="404041"/>
                </a:solidFill>
                <a:latin typeface="Tahoma"/>
                <a:ea typeface="Tahoma"/>
                <a:cs typeface="Tahoma"/>
                <a:sym typeface="Tahoma"/>
              </a:rPr>
              <a:t>s </a:t>
            </a:r>
            <a:r>
              <a:rPr lang="en-IN" sz="2950">
                <a:solidFill>
                  <a:srgbClr val="404041"/>
                </a:solidFill>
                <a:latin typeface="Arial"/>
                <a:ea typeface="Arial"/>
                <a:cs typeface="Arial"/>
                <a:sym typeface="Arial"/>
              </a:rPr>
              <a:t>on cap</a:t>
            </a:r>
            <a:r>
              <a:rPr lang="en-IN" sz="2900">
                <a:solidFill>
                  <a:srgbClr val="404041"/>
                </a:solidFill>
                <a:latin typeface="Tahoma"/>
                <a:ea typeface="Tahoma"/>
                <a:cs typeface="Tahoma"/>
                <a:sym typeface="Tahoma"/>
              </a:rPr>
              <a:t>tur</a:t>
            </a:r>
            <a:r>
              <a:rPr lang="en-IN" sz="2950">
                <a:solidFill>
                  <a:srgbClr val="404041"/>
                </a:solidFill>
                <a:latin typeface="Arial"/>
                <a:ea typeface="Arial"/>
                <a:cs typeface="Arial"/>
                <a:sym typeface="Arial"/>
              </a:rPr>
              <a:t>ing </a:t>
            </a:r>
            <a:r>
              <a:rPr lang="en-IN" sz="2900">
                <a:solidFill>
                  <a:srgbClr val="404041"/>
                </a:solidFill>
                <a:latin typeface="Tahoma"/>
                <a:ea typeface="Tahoma"/>
                <a:cs typeface="Tahoma"/>
                <a:sym typeface="Tahoma"/>
              </a:rPr>
              <a:t>t</a:t>
            </a:r>
            <a:r>
              <a:rPr lang="en-IN" sz="2950">
                <a:solidFill>
                  <a:srgbClr val="404041"/>
                </a:solidFill>
                <a:latin typeface="Arial"/>
                <a:ea typeface="Arial"/>
                <a:cs typeface="Arial"/>
                <a:sym typeface="Arial"/>
              </a:rPr>
              <a:t>he meaning of </a:t>
            </a:r>
            <a:r>
              <a:rPr lang="en-IN" sz="2900">
                <a:solidFill>
                  <a:srgbClr val="404041"/>
                </a:solidFill>
                <a:latin typeface="Tahoma"/>
                <a:ea typeface="Tahoma"/>
                <a:cs typeface="Tahoma"/>
                <a:sym typeface="Tahoma"/>
              </a:rPr>
              <a:t>t</a:t>
            </a:r>
            <a:r>
              <a:rPr lang="en-IN" sz="2950">
                <a:solidFill>
                  <a:srgbClr val="404041"/>
                </a:solidFill>
                <a:latin typeface="Arial"/>
                <a:ea typeface="Arial"/>
                <a:cs typeface="Arial"/>
                <a:sym typeface="Arial"/>
              </a:rPr>
              <a:t>e</a:t>
            </a:r>
            <a:r>
              <a:rPr lang="en-IN" sz="2900">
                <a:solidFill>
                  <a:srgbClr val="404041"/>
                </a:solidFill>
                <a:latin typeface="Tahoma"/>
                <a:ea typeface="Tahoma"/>
                <a:cs typeface="Tahoma"/>
                <a:sym typeface="Tahoma"/>
              </a:rPr>
              <a:t>xt</a:t>
            </a:r>
            <a:r>
              <a:rPr lang="en-IN" sz="3050">
                <a:solidFill>
                  <a:srgbClr val="404041"/>
                </a:solidFill>
                <a:latin typeface="Lucida Sans"/>
                <a:ea typeface="Lucida Sans"/>
                <a:cs typeface="Lucida Sans"/>
                <a:sym typeface="Lucida Sans"/>
              </a:rPr>
              <a:t>.</a:t>
            </a:r>
            <a:endParaRPr sz="3050">
              <a:latin typeface="Lucida Sans"/>
              <a:ea typeface="Lucida Sans"/>
              <a:cs typeface="Lucida Sans"/>
              <a:sym typeface="Lucida Sans"/>
            </a:endParaRPr>
          </a:p>
          <a:p>
            <a:pPr marL="702945" marR="1833245" lvl="0" indent="0" algn="l" rtl="0">
              <a:lnSpc>
                <a:spcPct val="149830"/>
              </a:lnSpc>
              <a:spcBef>
                <a:spcPts val="90"/>
              </a:spcBef>
              <a:spcAft>
                <a:spcPts val="0"/>
              </a:spcAft>
              <a:buNone/>
            </a:pPr>
            <a:r>
              <a:rPr lang="en-IN" sz="2950">
                <a:solidFill>
                  <a:srgbClr val="404041"/>
                </a:solidFill>
                <a:latin typeface="Arial"/>
                <a:ea typeface="Arial"/>
                <a:cs typeface="Arial"/>
                <a:sym typeface="Arial"/>
              </a:rPr>
              <a:t>Wo</a:t>
            </a:r>
            <a:r>
              <a:rPr lang="en-IN" sz="2900">
                <a:solidFill>
                  <a:srgbClr val="404041"/>
                </a:solidFill>
                <a:latin typeface="Tahoma"/>
                <a:ea typeface="Tahoma"/>
                <a:cs typeface="Tahoma"/>
                <a:sym typeface="Tahoma"/>
              </a:rPr>
              <a:t>r</a:t>
            </a:r>
            <a:r>
              <a:rPr lang="en-IN" sz="2950">
                <a:solidFill>
                  <a:srgbClr val="404041"/>
                </a:solidFill>
                <a:latin typeface="Arial"/>
                <a:ea typeface="Arial"/>
                <a:cs typeface="Arial"/>
                <a:sym typeface="Arial"/>
              </a:rPr>
              <a:t>d </a:t>
            </a:r>
            <a:r>
              <a:rPr lang="en-IN" sz="2900">
                <a:solidFill>
                  <a:srgbClr val="404041"/>
                </a:solidFill>
                <a:latin typeface="Tahoma"/>
                <a:ea typeface="Tahoma"/>
                <a:cs typeface="Tahoma"/>
                <a:sym typeface="Tahoma"/>
              </a:rPr>
              <a:t>s</a:t>
            </a:r>
            <a:r>
              <a:rPr lang="en-IN" sz="2950">
                <a:solidFill>
                  <a:srgbClr val="404041"/>
                </a:solidFill>
                <a:latin typeface="Arial"/>
                <a:ea typeface="Arial"/>
                <a:cs typeface="Arial"/>
                <a:sym typeface="Arial"/>
              </a:rPr>
              <a:t>en</a:t>
            </a:r>
            <a:r>
              <a:rPr lang="en-IN" sz="2900">
                <a:solidFill>
                  <a:srgbClr val="404041"/>
                </a:solidFill>
                <a:latin typeface="Tahoma"/>
                <a:ea typeface="Tahoma"/>
                <a:cs typeface="Tahoma"/>
                <a:sym typeface="Tahoma"/>
              </a:rPr>
              <a:t>s</a:t>
            </a:r>
            <a:r>
              <a:rPr lang="en-IN" sz="2950">
                <a:solidFill>
                  <a:srgbClr val="404041"/>
                </a:solidFill>
                <a:latin typeface="Arial"/>
                <a:ea typeface="Arial"/>
                <a:cs typeface="Arial"/>
                <a:sym typeface="Arial"/>
              </a:rPr>
              <a:t>e di</a:t>
            </a:r>
            <a:r>
              <a:rPr lang="en-IN" sz="2900">
                <a:solidFill>
                  <a:srgbClr val="404041"/>
                </a:solidFill>
                <a:latin typeface="Tahoma"/>
                <a:ea typeface="Tahoma"/>
                <a:cs typeface="Tahoma"/>
                <a:sym typeface="Tahoma"/>
              </a:rPr>
              <a:t>s</a:t>
            </a:r>
            <a:r>
              <a:rPr lang="en-IN" sz="2950">
                <a:solidFill>
                  <a:srgbClr val="404041"/>
                </a:solidFill>
                <a:latin typeface="Arial"/>
                <a:ea typeface="Arial"/>
                <a:cs typeface="Arial"/>
                <a:sym typeface="Arial"/>
              </a:rPr>
              <a:t>ambig</a:t>
            </a:r>
            <a:r>
              <a:rPr lang="en-IN" sz="2900">
                <a:solidFill>
                  <a:srgbClr val="404041"/>
                </a:solidFill>
                <a:latin typeface="Tahoma"/>
                <a:ea typeface="Tahoma"/>
                <a:cs typeface="Tahoma"/>
                <a:sym typeface="Tahoma"/>
              </a:rPr>
              <a:t>u</a:t>
            </a:r>
            <a:r>
              <a:rPr lang="en-IN" sz="2950">
                <a:solidFill>
                  <a:srgbClr val="404041"/>
                </a:solidFill>
                <a:latin typeface="Arial"/>
                <a:ea typeface="Arial"/>
                <a:cs typeface="Arial"/>
                <a:sym typeface="Arial"/>
              </a:rPr>
              <a:t>a</a:t>
            </a:r>
            <a:r>
              <a:rPr lang="en-IN" sz="2900">
                <a:solidFill>
                  <a:srgbClr val="404041"/>
                </a:solidFill>
                <a:latin typeface="Tahoma"/>
                <a:ea typeface="Tahoma"/>
                <a:cs typeface="Tahoma"/>
                <a:sym typeface="Tahoma"/>
              </a:rPr>
              <a:t>t</a:t>
            </a:r>
            <a:r>
              <a:rPr lang="en-IN" sz="2950">
                <a:solidFill>
                  <a:srgbClr val="404041"/>
                </a:solidFill>
                <a:latin typeface="Arial"/>
                <a:ea typeface="Arial"/>
                <a:cs typeface="Arial"/>
                <a:sym typeface="Arial"/>
              </a:rPr>
              <a:t>ion Rela</a:t>
            </a:r>
            <a:r>
              <a:rPr lang="en-IN" sz="2900">
                <a:solidFill>
                  <a:srgbClr val="404041"/>
                </a:solidFill>
                <a:latin typeface="Tahoma"/>
                <a:ea typeface="Tahoma"/>
                <a:cs typeface="Tahoma"/>
                <a:sym typeface="Tahoma"/>
              </a:rPr>
              <a:t>t</a:t>
            </a:r>
            <a:r>
              <a:rPr lang="en-IN" sz="2950">
                <a:solidFill>
                  <a:srgbClr val="404041"/>
                </a:solidFill>
                <a:latin typeface="Arial"/>
                <a:ea typeface="Arial"/>
                <a:cs typeface="Arial"/>
                <a:sym typeface="Arial"/>
              </a:rPr>
              <a:t>ion</a:t>
            </a:r>
            <a:r>
              <a:rPr lang="en-IN" sz="2900">
                <a:solidFill>
                  <a:srgbClr val="404041"/>
                </a:solidFill>
                <a:latin typeface="Tahoma"/>
                <a:ea typeface="Tahoma"/>
                <a:cs typeface="Tahoma"/>
                <a:sym typeface="Tahoma"/>
              </a:rPr>
              <a:t>s</a:t>
            </a:r>
            <a:r>
              <a:rPr lang="en-IN" sz="2950">
                <a:solidFill>
                  <a:srgbClr val="404041"/>
                </a:solidFill>
                <a:latin typeface="Arial"/>
                <a:ea typeface="Arial"/>
                <a:cs typeface="Arial"/>
                <a:sym typeface="Arial"/>
              </a:rPr>
              <a:t>hip e</a:t>
            </a:r>
            <a:r>
              <a:rPr lang="en-IN" sz="2900">
                <a:solidFill>
                  <a:srgbClr val="404041"/>
                </a:solidFill>
                <a:latin typeface="Tahoma"/>
                <a:ea typeface="Tahoma"/>
                <a:cs typeface="Tahoma"/>
                <a:sym typeface="Tahoma"/>
              </a:rPr>
              <a:t>xtr</a:t>
            </a:r>
            <a:r>
              <a:rPr lang="en-IN" sz="2950">
                <a:solidFill>
                  <a:srgbClr val="404041"/>
                </a:solidFill>
                <a:latin typeface="Arial"/>
                <a:ea typeface="Arial"/>
                <a:cs typeface="Arial"/>
                <a:sym typeface="Arial"/>
              </a:rPr>
              <a:t>ac</a:t>
            </a:r>
            <a:r>
              <a:rPr lang="en-IN" sz="2900">
                <a:solidFill>
                  <a:srgbClr val="404041"/>
                </a:solidFill>
                <a:latin typeface="Tahoma"/>
                <a:ea typeface="Tahoma"/>
                <a:cs typeface="Tahoma"/>
                <a:sym typeface="Tahoma"/>
              </a:rPr>
              <a:t>t</a:t>
            </a:r>
            <a:r>
              <a:rPr lang="en-IN" sz="2950">
                <a:solidFill>
                  <a:srgbClr val="404041"/>
                </a:solidFill>
                <a:latin typeface="Arial"/>
                <a:ea typeface="Arial"/>
                <a:cs typeface="Arial"/>
                <a:sym typeface="Arial"/>
              </a:rPr>
              <a:t>ion</a:t>
            </a:r>
            <a:endParaRPr sz="2950">
              <a:latin typeface="Arial"/>
              <a:ea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885</Words>
  <Application>Microsoft Office PowerPoint</Application>
  <PresentationFormat>Custom</PresentationFormat>
  <Paragraphs>79</Paragraphs>
  <Slides>26</Slides>
  <Notes>7</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Tahoma</vt:lpstr>
      <vt:lpstr>Lucida Sans</vt:lpstr>
      <vt:lpstr>Calibri</vt:lpstr>
      <vt:lpstr>Office Theme</vt:lpstr>
      <vt:lpstr>Amazon Reviews Sentiment Analysis, Segmentation, Classification &amp; Prediction leveraging Multi Class Multi Output Classification</vt:lpstr>
      <vt:lpstr>E-Commerce</vt:lpstr>
      <vt:lpstr>PowerPoint Presentation</vt:lpstr>
      <vt:lpstr>PowerPoint Presentation</vt:lpstr>
      <vt:lpstr>Review Intention  (Negative text but rating 5 star)</vt:lpstr>
      <vt:lpstr>Proposed System</vt:lpstr>
      <vt:lpstr>Amazon Dataset</vt:lpstr>
      <vt:lpstr>Exploratory Data Analysis</vt:lpstr>
      <vt:lpstr>Syntactic Analysis</vt:lpstr>
      <vt:lpstr>PowerPoint Presentation</vt:lpstr>
      <vt:lpstr>PowerPoint Presentation</vt:lpstr>
      <vt:lpstr>PowerPoint Presentation</vt:lpstr>
      <vt:lpstr>PowerPoint Presentation</vt:lpstr>
      <vt:lpstr>Problem Type and Classification</vt:lpstr>
      <vt:lpstr>Multi Class Multi Output Classification</vt:lpstr>
      <vt:lpstr>Support Vector Machines (SVM) </vt:lpstr>
      <vt:lpstr>Adaboost Classifier</vt:lpstr>
      <vt:lpstr>Decision Tree</vt:lpstr>
      <vt:lpstr>Random Forest Algorithm</vt:lpstr>
      <vt:lpstr>Support Vector Machines (SVM) </vt:lpstr>
      <vt:lpstr>Adaboost Classifier</vt:lpstr>
      <vt:lpstr>Decision Tree</vt:lpstr>
      <vt:lpstr>Random Forest Algorithm</vt:lpstr>
      <vt:lpstr> Model Validation Output</vt:lpstr>
      <vt:lpstr>Deployment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Reviews Sentiment Analysis, Segmentation, Classification &amp; Prediction leveraging Multi Class Multi Output Classification</dc:title>
  <dc:creator>Yogesh Singh Gadwal</dc:creator>
  <cp:lastModifiedBy>yogesh singh gadwal</cp:lastModifiedBy>
  <cp:revision>15</cp:revision>
  <dcterms:created xsi:type="dcterms:W3CDTF">2022-04-22T06:28:44Z</dcterms:created>
  <dcterms:modified xsi:type="dcterms:W3CDTF">2022-11-04T19:53:55Z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2022-04-22T00:00:00Z</vt:filetime>
  </property>
  <property fmtid="{D5CDD505-2E9C-101B-9397-08002B2CF9AE}" pid="3" name="Creator">
    <vt:lpwstr>Canva</vt:lpwstr>
  </property>
  <property fmtid="{D5CDD505-2E9C-101B-9397-08002B2CF9AE}" pid="4" name="LastSaved">
    <vt:filetime>2022-04-22T00:00:00Z</vt:filetime>
  </property>
</Properties>
</file>