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theme/themeOverride12.xml" ContentType="application/vnd.openxmlformats-officedocument.themeOverride+xml"/>
  <Override PartName="/ppt/theme/themeOverride21.xml" ContentType="application/vnd.openxmlformats-officedocument.themeOverr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Override5.xml" ContentType="application/vnd.openxmlformats-officedocument.themeOverride+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heme/themeOverride19.xml" ContentType="application/vnd.openxmlformats-officedocument.themeOverride+xml"/>
  <Override PartName="/ppt/slideLayouts/slideLayout10.xml" ContentType="application/vnd.openxmlformats-officedocument.presentationml.slideLayout+xml"/>
  <Override PartName="/ppt/theme/themeOverride17.xml" ContentType="application/vnd.openxmlformats-officedocument.themeOverride+xml"/>
  <Override PartName="/ppt/theme/themeOverride18.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24.xml" ContentType="application/vnd.openxmlformats-officedocument.themeOverr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Override9.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Override8.xml" ContentType="application/vnd.openxmlformats-officedocument.themeOverride+xml"/>
  <Override PartName="/ppt/theme/themeOverride11.xml" ContentType="application/vnd.openxmlformats-officedocument.themeOverride+xml"/>
  <Override PartName="/ppt/theme/themeOverride20.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81" r:id="rId6"/>
    <p:sldId id="269" r:id="rId7"/>
    <p:sldId id="270" r:id="rId8"/>
    <p:sldId id="260" r:id="rId9"/>
    <p:sldId id="271" r:id="rId10"/>
    <p:sldId id="272" r:id="rId11"/>
    <p:sldId id="261" r:id="rId12"/>
    <p:sldId id="263" r:id="rId13"/>
    <p:sldId id="264" r:id="rId14"/>
    <p:sldId id="265" r:id="rId15"/>
    <p:sldId id="266" r:id="rId16"/>
    <p:sldId id="267" r:id="rId17"/>
    <p:sldId id="268" r:id="rId18"/>
    <p:sldId id="273" r:id="rId19"/>
    <p:sldId id="274" r:id="rId20"/>
    <p:sldId id="276" r:id="rId21"/>
    <p:sldId id="275" r:id="rId22"/>
    <p:sldId id="278" r:id="rId23"/>
    <p:sldId id="279" r:id="rId24"/>
    <p:sldId id="280"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1" d="100"/>
          <a:sy n="61" d="100"/>
        </p:scale>
        <p:origin x="-154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4/7/2016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4/7/2016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8001000" cy="1676399"/>
          </a:xfrm>
        </p:spPr>
        <p:txBody>
          <a:bodyPr>
            <a:normAutofit fontScale="90000"/>
          </a:bodyPr>
          <a:lstStyle/>
          <a:p>
            <a:r>
              <a:rPr lang="en-US" dirty="0" smtClean="0"/>
              <a:t>Tower Defense Game –Team 3</a:t>
            </a:r>
            <a:endParaRPr lang="en-US" dirty="0"/>
          </a:p>
        </p:txBody>
      </p:sp>
      <p:sp>
        <p:nvSpPr>
          <p:cNvPr id="3" name="Subtitle 2"/>
          <p:cNvSpPr>
            <a:spLocks noGrp="1"/>
          </p:cNvSpPr>
          <p:nvPr>
            <p:ph type="subTitle" idx="1"/>
          </p:nvPr>
        </p:nvSpPr>
        <p:spPr>
          <a:xfrm>
            <a:off x="1371600" y="3886200"/>
            <a:ext cx="6934200" cy="2209800"/>
          </a:xfrm>
        </p:spPr>
        <p:txBody>
          <a:bodyPr>
            <a:normAutofit/>
          </a:bodyPr>
          <a:lstStyle/>
          <a:p>
            <a:pPr lvl="8" algn="l">
              <a:buFontTx/>
              <a:buChar char="-"/>
            </a:pPr>
            <a:r>
              <a:rPr lang="en-US" sz="2800" dirty="0" smtClean="0"/>
              <a:t>Yogesh Thakare</a:t>
            </a:r>
          </a:p>
          <a:p>
            <a:pPr lvl="8" algn="l">
              <a:buFontTx/>
              <a:buChar char="-"/>
            </a:pPr>
            <a:r>
              <a:rPr lang="en-US" sz="2800" dirty="0" smtClean="0"/>
              <a:t>Gagandeep Singh</a:t>
            </a:r>
          </a:p>
          <a:p>
            <a:pPr lvl="8" algn="l">
              <a:buFontTx/>
              <a:buChar char="-"/>
            </a:pPr>
            <a:r>
              <a:rPr lang="en-US" sz="2800" dirty="0" err="1" smtClean="0"/>
              <a:t>Gaurav</a:t>
            </a:r>
            <a:r>
              <a:rPr lang="en-US" sz="2800" dirty="0" smtClean="0"/>
              <a:t> Amrutkar</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r>
              <a:rPr lang="en-US" dirty="0" smtClean="0"/>
              <a:t>Programming Process</a:t>
            </a:r>
            <a:endParaRPr lang="en-US" dirty="0"/>
          </a:p>
        </p:txBody>
      </p:sp>
      <p:sp>
        <p:nvSpPr>
          <p:cNvPr id="3" name="Content Placeholder 2"/>
          <p:cNvSpPr>
            <a:spLocks noGrp="1"/>
          </p:cNvSpPr>
          <p:nvPr>
            <p:ph idx="1"/>
          </p:nvPr>
        </p:nvSpPr>
        <p:spPr>
          <a:xfrm>
            <a:off x="457200" y="1371600"/>
            <a:ext cx="8229600" cy="4953000"/>
          </a:xfrm>
        </p:spPr>
        <p:txBody>
          <a:bodyPr>
            <a:normAutofit lnSpcReduction="10000"/>
          </a:bodyPr>
          <a:lstStyle/>
          <a:p>
            <a:pPr>
              <a:buFont typeface="Wingdings" pitchFamily="2" charset="2"/>
              <a:buChar char="v"/>
            </a:pPr>
            <a:r>
              <a:rPr lang="en-US" dirty="0" smtClean="0"/>
              <a:t>Design Patterns   </a:t>
            </a:r>
          </a:p>
          <a:p>
            <a:pPr>
              <a:buFont typeface="Wingdings" pitchFamily="2" charset="2"/>
              <a:buChar char="v"/>
            </a:pPr>
            <a:endParaRPr lang="en-US" dirty="0" smtClean="0"/>
          </a:p>
          <a:p>
            <a:pPr>
              <a:buNone/>
            </a:pPr>
            <a:r>
              <a:rPr lang="en-US" dirty="0" smtClean="0"/>
              <a:t>   The following design patterns have been used and implemented in the project:</a:t>
            </a:r>
          </a:p>
          <a:p>
            <a:pPr marL="536575" lvl="0" indent="-179388"/>
            <a:r>
              <a:rPr lang="en-US" b="1" dirty="0" smtClean="0"/>
              <a:t>Factory pattern </a:t>
            </a:r>
            <a:r>
              <a:rPr lang="en-US" dirty="0" smtClean="0"/>
              <a:t>for creating different types of </a:t>
            </a:r>
            <a:r>
              <a:rPr lang="en-US" dirty="0" smtClean="0"/>
              <a:t>Towers and waves</a:t>
            </a:r>
            <a:endParaRPr lang="en-US" dirty="0" smtClean="0"/>
          </a:p>
          <a:p>
            <a:pPr marL="536575" lvl="0" indent="-179388"/>
            <a:r>
              <a:rPr lang="en-US" b="1" dirty="0" smtClean="0"/>
              <a:t>Singleton pattern </a:t>
            </a:r>
            <a:r>
              <a:rPr lang="en-US" dirty="0" smtClean="0"/>
              <a:t>for maintaining Money and Life throughout the game</a:t>
            </a:r>
          </a:p>
          <a:p>
            <a:pPr marL="536575" lvl="0" indent="-179388"/>
            <a:r>
              <a:rPr lang="en-US" b="1" dirty="0" smtClean="0"/>
              <a:t>Observer pattern </a:t>
            </a:r>
            <a:r>
              <a:rPr lang="en-US" dirty="0" smtClean="0"/>
              <a:t>for information about critter </a:t>
            </a:r>
            <a:r>
              <a:rPr lang="en-US" dirty="0" smtClean="0"/>
              <a:t>position and tower inspection panel</a:t>
            </a:r>
            <a:endParaRPr lang="en-US" dirty="0" smtClean="0"/>
          </a:p>
          <a:p>
            <a:pPr marL="536575" lvl="0" indent="-179388"/>
            <a:r>
              <a:rPr lang="en-US" b="1" dirty="0" smtClean="0"/>
              <a:t>Decorator pattern </a:t>
            </a:r>
            <a:r>
              <a:rPr lang="en-US" dirty="0" smtClean="0"/>
              <a:t>for decoration tower features like firing speed, firing  power and firing range</a:t>
            </a:r>
          </a:p>
          <a:p>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pPr lvl="0"/>
            <a:r>
              <a:rPr lang="en-US" dirty="0" smtClean="0"/>
              <a:t>Programming Process</a:t>
            </a:r>
            <a:endParaRPr lang="en-US" dirty="0"/>
          </a:p>
        </p:txBody>
      </p:sp>
      <p:sp>
        <p:nvSpPr>
          <p:cNvPr id="3" name="Content Placeholder 2"/>
          <p:cNvSpPr>
            <a:spLocks noGrp="1"/>
          </p:cNvSpPr>
          <p:nvPr>
            <p:ph idx="1"/>
          </p:nvPr>
        </p:nvSpPr>
        <p:spPr>
          <a:xfrm>
            <a:off x="457200" y="1066800"/>
            <a:ext cx="8229600" cy="5257800"/>
          </a:xfrm>
        </p:spPr>
        <p:txBody>
          <a:bodyPr>
            <a:normAutofit fontScale="70000" lnSpcReduction="20000"/>
          </a:bodyPr>
          <a:lstStyle/>
          <a:p>
            <a:pPr>
              <a:buFont typeface="Wingdings" pitchFamily="2" charset="2"/>
              <a:buChar char="v"/>
            </a:pPr>
            <a:r>
              <a:rPr lang="en-US" sz="3200" b="1" dirty="0" smtClean="0"/>
              <a:t>Coding Standards</a:t>
            </a:r>
          </a:p>
          <a:p>
            <a:pPr>
              <a:buNone/>
            </a:pPr>
            <a:endParaRPr lang="en-US" sz="3200" dirty="0" smtClean="0"/>
          </a:p>
          <a:p>
            <a:r>
              <a:rPr lang="en-IN" sz="3200" dirty="0" smtClean="0"/>
              <a:t>The most general coding conventions have been followed while     developing the codes which are as follows.</a:t>
            </a:r>
            <a:endParaRPr lang="en-US" sz="3200" dirty="0" smtClean="0"/>
          </a:p>
          <a:p>
            <a:pPr lvl="0"/>
            <a:r>
              <a:rPr lang="en-US" sz="3200" dirty="0" smtClean="0"/>
              <a:t>The name of the classes start with a upper case character e.g.:  </a:t>
            </a:r>
          </a:p>
          <a:p>
            <a:pPr>
              <a:buNone/>
            </a:pPr>
            <a:r>
              <a:rPr lang="en-US" sz="3200" dirty="0" smtClean="0"/>
              <a:t>     GameMainApp.java</a:t>
            </a:r>
          </a:p>
          <a:p>
            <a:pPr lvl="0"/>
            <a:r>
              <a:rPr lang="en-US" sz="3200" dirty="0" smtClean="0"/>
              <a:t>Constants are named with upper case characters and include </a:t>
            </a:r>
          </a:p>
          <a:p>
            <a:pPr>
              <a:buNone/>
            </a:pPr>
            <a:r>
              <a:rPr lang="en-US" sz="3200" dirty="0" smtClean="0"/>
              <a:t>     underscore between two words (if applicable).</a:t>
            </a:r>
          </a:p>
          <a:p>
            <a:pPr lvl="0"/>
            <a:r>
              <a:rPr lang="en-US" sz="3200" dirty="0" smtClean="0"/>
              <a:t>The name of the variables are descriptive and are written in lower </a:t>
            </a:r>
          </a:p>
          <a:p>
            <a:pPr>
              <a:buNone/>
            </a:pPr>
            <a:r>
              <a:rPr lang="en-US" sz="3200" dirty="0" smtClean="0"/>
              <a:t>      case including a capital letter to separate between words.</a:t>
            </a:r>
          </a:p>
          <a:p>
            <a:pPr lvl="0"/>
            <a:r>
              <a:rPr lang="en-US" sz="3200" dirty="0" smtClean="0"/>
              <a:t>The name of the methods start with a lower case character and </a:t>
            </a:r>
          </a:p>
          <a:p>
            <a:pPr>
              <a:buNone/>
            </a:pPr>
            <a:r>
              <a:rPr lang="en-US" sz="3200" dirty="0" smtClean="0"/>
              <a:t>      use uppercase letters to separate words.</a:t>
            </a:r>
          </a:p>
          <a:p>
            <a:r>
              <a:rPr lang="en-US" sz="3100" dirty="0" smtClean="0"/>
              <a:t>Enums are named with upper case characters</a:t>
            </a:r>
          </a:p>
          <a:p>
            <a:pPr>
              <a:buNone/>
            </a:pPr>
            <a:endParaRPr lang="en-US" sz="3200" dirty="0" smtClean="0"/>
          </a:p>
          <a:p>
            <a:pPr>
              <a:buNone/>
            </a:pPr>
            <a:endParaRPr lang="en-US" sz="3200"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dirty="0" smtClean="0"/>
              <a:t>Programming Process</a:t>
            </a:r>
            <a:endParaRPr lang="en-US" dirty="0"/>
          </a:p>
        </p:txBody>
      </p:sp>
      <p:sp>
        <p:nvSpPr>
          <p:cNvPr id="3" name="Content Placeholder 2"/>
          <p:cNvSpPr>
            <a:spLocks noGrp="1"/>
          </p:cNvSpPr>
          <p:nvPr>
            <p:ph idx="1"/>
          </p:nvPr>
        </p:nvSpPr>
        <p:spPr>
          <a:xfrm>
            <a:off x="457200" y="1447800"/>
            <a:ext cx="8229600" cy="4876800"/>
          </a:xfrm>
        </p:spPr>
        <p:txBody>
          <a:bodyPr/>
          <a:lstStyle/>
          <a:p>
            <a:pPr lvl="0">
              <a:buFont typeface="Wingdings" pitchFamily="2" charset="2"/>
              <a:buChar char="v"/>
            </a:pPr>
            <a:r>
              <a:rPr lang="en-US" dirty="0" smtClean="0"/>
              <a:t>Software Versioning Repository</a:t>
            </a:r>
          </a:p>
          <a:p>
            <a:r>
              <a:rPr lang="en-US" dirty="0" smtClean="0"/>
              <a:t>The Concurrent Versioning System (CVS) in Eclipse has been used effectively in the development process. It has been used by the members to maintain different version as well has parallel development of the same class/module.</a:t>
            </a:r>
          </a:p>
          <a:p>
            <a:pPr>
              <a:buNone/>
            </a:pPr>
            <a:endParaRPr lang="en-US" dirty="0" smtClean="0"/>
          </a:p>
          <a:p>
            <a:pPr>
              <a:buFont typeface="Wingdings" pitchFamily="2" charset="2"/>
              <a:buChar char="v"/>
            </a:pPr>
            <a:r>
              <a:rPr lang="en-US" dirty="0" smtClean="0"/>
              <a:t>API Documentation</a:t>
            </a:r>
          </a:p>
          <a:p>
            <a:r>
              <a:rPr lang="en-US" dirty="0" smtClean="0"/>
              <a:t>Javadoc has been used in the project to make all the necessary comments for classes methods and inline code and also to document it.</a:t>
            </a:r>
          </a:p>
          <a:p>
            <a:pPr>
              <a:buNone/>
            </a:pPr>
            <a:endParaRPr lang="en-US" dirty="0" smtClean="0"/>
          </a:p>
          <a:p>
            <a:pPr lvl="0">
              <a:buNone/>
            </a:pPr>
            <a:endParaRPr lang="en-US" dirty="0" smtClean="0"/>
          </a:p>
          <a:p>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Programming Process</a:t>
            </a:r>
            <a:endParaRPr lang="en-US" dirty="0"/>
          </a:p>
        </p:txBody>
      </p:sp>
      <p:sp>
        <p:nvSpPr>
          <p:cNvPr id="3" name="Content Placeholder 2"/>
          <p:cNvSpPr>
            <a:spLocks noGrp="1"/>
          </p:cNvSpPr>
          <p:nvPr>
            <p:ph idx="1"/>
          </p:nvPr>
        </p:nvSpPr>
        <p:spPr>
          <a:xfrm>
            <a:off x="457200" y="1371600"/>
            <a:ext cx="8229600" cy="4953000"/>
          </a:xfrm>
        </p:spPr>
        <p:txBody>
          <a:bodyPr/>
          <a:lstStyle/>
          <a:p>
            <a:pPr lvl="0">
              <a:buFont typeface="Wingdings" pitchFamily="2" charset="2"/>
              <a:buChar char="v"/>
            </a:pPr>
            <a:r>
              <a:rPr lang="en-US" dirty="0" smtClean="0"/>
              <a:t>Unit testing Framework</a:t>
            </a:r>
          </a:p>
          <a:p>
            <a:r>
              <a:rPr lang="en-US" dirty="0" smtClean="0"/>
              <a:t>Junit has been used in the project to write test cases for different tested class and tested methods. </a:t>
            </a:r>
            <a:r>
              <a:rPr lang="en-US" b="1" dirty="0" smtClean="0"/>
              <a:t>52</a:t>
            </a:r>
            <a:r>
              <a:rPr lang="en-US" dirty="0" smtClean="0"/>
              <a:t> different test cases have been written for the </a:t>
            </a:r>
            <a:r>
              <a:rPr lang="en-US" smtClean="0"/>
              <a:t>build 3 </a:t>
            </a:r>
            <a:r>
              <a:rPr lang="en-US" dirty="0" smtClean="0"/>
              <a:t>of the project.</a:t>
            </a:r>
          </a:p>
          <a:p>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smtClean="0"/>
              <a:t>Screenshots</a:t>
            </a:r>
            <a:endParaRPr lang="en-US" dirty="0"/>
          </a:p>
        </p:txBody>
      </p:sp>
      <p:pic>
        <p:nvPicPr>
          <p:cNvPr id="18434" name="Picture 2"/>
          <p:cNvPicPr>
            <a:picLocks noGrp="1" noChangeAspect="1" noChangeArrowheads="1"/>
          </p:cNvPicPr>
          <p:nvPr>
            <p:ph idx="1"/>
          </p:nvPr>
        </p:nvPicPr>
        <p:blipFill>
          <a:blip r:embed="rId3" cstate="print"/>
          <a:srcRect/>
          <a:stretch>
            <a:fillRect/>
          </a:stretch>
        </p:blipFill>
        <p:spPr bwMode="auto">
          <a:xfrm>
            <a:off x="457200" y="1219200"/>
            <a:ext cx="8305800" cy="5105399"/>
          </a:xfrm>
          <a:prstGeom prst="rect">
            <a:avLst/>
          </a:prstGeom>
          <a:noFill/>
          <a:ln w="9525">
            <a:noFill/>
            <a:miter lim="800000"/>
            <a:headEnd/>
            <a:tailEnd/>
          </a:ln>
          <a:effec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dirty="0" smtClean="0"/>
              <a:t>Screenshots</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p:nvPr/>
        </p:nvPicPr>
        <p:blipFill>
          <a:blip r:embed="rId3" cstate="print"/>
          <a:srcRect/>
          <a:stretch>
            <a:fillRect/>
          </a:stretch>
        </p:blipFill>
        <p:spPr bwMode="auto">
          <a:xfrm>
            <a:off x="381000" y="1219200"/>
            <a:ext cx="8458200" cy="533400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dirty="0" smtClean="0"/>
              <a:t>Screenshots</a:t>
            </a:r>
            <a:endParaRPr lang="en-US" dirty="0"/>
          </a:p>
        </p:txBody>
      </p:sp>
      <p:pic>
        <p:nvPicPr>
          <p:cNvPr id="4" name="Content Placeholder 3"/>
          <p:cNvPicPr>
            <a:picLocks noGrp="1"/>
          </p:cNvPicPr>
          <p:nvPr>
            <p:ph idx="1"/>
          </p:nvPr>
        </p:nvPicPr>
        <p:blipFill>
          <a:blip r:embed="rId3" cstate="print"/>
          <a:stretch>
            <a:fillRect/>
          </a:stretch>
        </p:blipFill>
        <p:spPr>
          <a:xfrm>
            <a:off x="457200" y="1219201"/>
            <a:ext cx="8018427" cy="5105400"/>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dirty="0" smtClean="0"/>
              <a:t>Screenshots</a:t>
            </a:r>
            <a:endParaRPr lang="en-US" dirty="0"/>
          </a:p>
        </p:txBody>
      </p:sp>
      <p:sp>
        <p:nvSpPr>
          <p:cNvPr id="3" name="Content Placeholder 2"/>
          <p:cNvSpPr>
            <a:spLocks noGrp="1"/>
          </p:cNvSpPr>
          <p:nvPr>
            <p:ph idx="1"/>
          </p:nvPr>
        </p:nvSpPr>
        <p:spPr>
          <a:xfrm>
            <a:off x="457200" y="1219200"/>
            <a:ext cx="8229600" cy="5105400"/>
          </a:xfrm>
        </p:spPr>
        <p:txBody>
          <a:bodyPr/>
          <a:lstStyle/>
          <a:p>
            <a:endParaRPr lang="en-US" dirty="0"/>
          </a:p>
        </p:txBody>
      </p:sp>
      <p:pic>
        <p:nvPicPr>
          <p:cNvPr id="5" name="Picture 4"/>
          <p:cNvPicPr/>
          <p:nvPr/>
        </p:nvPicPr>
        <p:blipFill>
          <a:blip r:embed="rId3" cstate="print"/>
          <a:srcRect/>
          <a:stretch>
            <a:fillRect/>
          </a:stretch>
        </p:blipFill>
        <p:spPr bwMode="auto">
          <a:xfrm>
            <a:off x="381000" y="1143000"/>
            <a:ext cx="8458200" cy="533400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Screenshots</a:t>
            </a:r>
            <a:endParaRPr lang="en-US" dirty="0"/>
          </a:p>
        </p:txBody>
      </p:sp>
      <p:pic>
        <p:nvPicPr>
          <p:cNvPr id="19458" name="Picture 2"/>
          <p:cNvPicPr>
            <a:picLocks noGrp="1" noChangeAspect="1" noChangeArrowheads="1"/>
          </p:cNvPicPr>
          <p:nvPr>
            <p:ph idx="1"/>
          </p:nvPr>
        </p:nvPicPr>
        <p:blipFill>
          <a:blip r:embed="rId3" cstate="print"/>
          <a:srcRect/>
          <a:stretch>
            <a:fillRect/>
          </a:stretch>
        </p:blipFill>
        <p:spPr bwMode="auto">
          <a:xfrm>
            <a:off x="457200" y="1143000"/>
            <a:ext cx="8382000" cy="5486400"/>
          </a:xfrm>
          <a:prstGeom prst="rect">
            <a:avLst/>
          </a:prstGeom>
          <a:noFill/>
          <a:ln w="9525">
            <a:noFill/>
            <a:miter lim="800000"/>
            <a:headEnd/>
            <a:tailEnd/>
          </a:ln>
          <a:effec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dirty="0" smtClean="0"/>
              <a:t>Screenshots</a:t>
            </a:r>
            <a:endParaRPr lang="en-US" dirty="0"/>
          </a:p>
        </p:txBody>
      </p:sp>
      <p:sp>
        <p:nvSpPr>
          <p:cNvPr id="5" name="Content Placeholder 4"/>
          <p:cNvSpPr>
            <a:spLocks noGrp="1"/>
          </p:cNvSpPr>
          <p:nvPr>
            <p:ph idx="1"/>
          </p:nvPr>
        </p:nvSpPr>
        <p:spPr/>
        <p:txBody>
          <a:bodyPr/>
          <a:lstStyle/>
          <a:p>
            <a:endParaRPr lang="en-US"/>
          </a:p>
        </p:txBody>
      </p:sp>
      <p:pic>
        <p:nvPicPr>
          <p:cNvPr id="20483" name="Picture 3"/>
          <p:cNvPicPr>
            <a:picLocks noChangeAspect="1" noChangeArrowheads="1"/>
          </p:cNvPicPr>
          <p:nvPr/>
        </p:nvPicPr>
        <p:blipFill>
          <a:blip r:embed="rId3" cstate="print"/>
          <a:srcRect/>
          <a:stretch>
            <a:fillRect/>
          </a:stretch>
        </p:blipFill>
        <p:spPr bwMode="auto">
          <a:xfrm>
            <a:off x="328901" y="1219200"/>
            <a:ext cx="8632511" cy="5257800"/>
          </a:xfrm>
          <a:prstGeom prst="rect">
            <a:avLst/>
          </a:prstGeom>
          <a:noFill/>
          <a:ln w="9525">
            <a:noFill/>
            <a:miter lim="800000"/>
            <a:headEnd/>
            <a:tailEnd/>
          </a:ln>
          <a:effec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7" name="Picture 1"/>
          <p:cNvPicPr>
            <a:picLocks noChangeAspect="1" noChangeArrowheads="1"/>
          </p:cNvPicPr>
          <p:nvPr/>
        </p:nvPicPr>
        <p:blipFill>
          <a:blip r:embed="rId3" cstate="print"/>
          <a:srcRect/>
          <a:stretch>
            <a:fillRect/>
          </a:stretch>
        </p:blipFill>
        <p:spPr bwMode="auto">
          <a:xfrm>
            <a:off x="147317" y="533400"/>
            <a:ext cx="8768083" cy="5867400"/>
          </a:xfrm>
          <a:prstGeom prst="rect">
            <a:avLst/>
          </a:prstGeom>
          <a:noFill/>
          <a:ln w="9525">
            <a:noFill/>
            <a:miter lim="800000"/>
            <a:headEnd/>
            <a:tailEnd/>
          </a:ln>
          <a:effec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r>
              <a:rPr lang="en-US" dirty="0" smtClean="0"/>
              <a:t>Screenshots</a:t>
            </a:r>
            <a:endParaRPr lang="en-US" dirty="0"/>
          </a:p>
        </p:txBody>
      </p:sp>
      <p:pic>
        <p:nvPicPr>
          <p:cNvPr id="4" name="Content Placeholder 3"/>
          <p:cNvPicPr>
            <a:picLocks noGrp="1"/>
          </p:cNvPicPr>
          <p:nvPr>
            <p:ph idx="1"/>
          </p:nvPr>
        </p:nvPicPr>
        <p:blipFill>
          <a:blip r:embed="rId3" cstate="print"/>
          <a:srcRect/>
          <a:stretch>
            <a:fillRect/>
          </a:stretch>
        </p:blipFill>
        <p:spPr bwMode="auto">
          <a:xfrm>
            <a:off x="381000" y="1143000"/>
            <a:ext cx="8382000" cy="525780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r>
              <a:rPr lang="en-US" dirty="0" smtClean="0"/>
              <a:t>Screenshots</a:t>
            </a:r>
            <a:endParaRPr lang="en-US" dirty="0"/>
          </a:p>
        </p:txBody>
      </p:sp>
      <p:pic>
        <p:nvPicPr>
          <p:cNvPr id="21506" name="Picture 2"/>
          <p:cNvPicPr>
            <a:picLocks noGrp="1" noChangeAspect="1" noChangeArrowheads="1"/>
          </p:cNvPicPr>
          <p:nvPr>
            <p:ph idx="1"/>
          </p:nvPr>
        </p:nvPicPr>
        <p:blipFill>
          <a:blip r:embed="rId3" cstate="print"/>
          <a:stretch>
            <a:fillRect/>
          </a:stretch>
        </p:blipFill>
        <p:spPr bwMode="auto">
          <a:xfrm>
            <a:off x="457200" y="1295400"/>
            <a:ext cx="8471006" cy="5105400"/>
          </a:xfrm>
          <a:prstGeom prst="rect">
            <a:avLst/>
          </a:prstGeom>
          <a:noFill/>
          <a:ln w="9525">
            <a:noFill/>
            <a:miter lim="800000"/>
            <a:headEnd/>
            <a:tailEnd/>
          </a:ln>
          <a:effec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dirty="0" smtClean="0"/>
              <a:t>Screenshots</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676400" y="1085892"/>
            <a:ext cx="5867400" cy="5132345"/>
          </a:xfrm>
          <a:prstGeom prst="rect">
            <a:avLst/>
          </a:prstGeom>
          <a:noFill/>
          <a:ln w="9525">
            <a:noFill/>
            <a:miter lim="800000"/>
            <a:headEnd/>
            <a:tailEnd/>
          </a:ln>
          <a:effec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Screenshots</a:t>
            </a:r>
            <a:endParaRPr lang="en-US" dirty="0"/>
          </a:p>
        </p:txBody>
      </p:sp>
      <p:pic>
        <p:nvPicPr>
          <p:cNvPr id="4" name="Content Placeholder 3"/>
          <p:cNvPicPr>
            <a:picLocks noGrp="1"/>
          </p:cNvPicPr>
          <p:nvPr>
            <p:ph idx="1"/>
          </p:nvPr>
        </p:nvPicPr>
        <p:blipFill>
          <a:blip r:embed="rId3" cstate="print"/>
          <a:srcRect/>
          <a:stretch>
            <a:fillRect/>
          </a:stretch>
        </p:blipFill>
        <p:spPr bwMode="auto">
          <a:xfrm>
            <a:off x="1447800" y="1143001"/>
            <a:ext cx="6172200" cy="5000328"/>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r>
              <a:rPr lang="en-US" dirty="0" smtClean="0"/>
              <a:t>Screenshots</a:t>
            </a:r>
            <a:endParaRPr lang="en-US" dirty="0"/>
          </a:p>
        </p:txBody>
      </p:sp>
      <p:pic>
        <p:nvPicPr>
          <p:cNvPr id="4" name="Content Placeholder 3"/>
          <p:cNvPicPr>
            <a:picLocks noGrp="1"/>
          </p:cNvPicPr>
          <p:nvPr>
            <p:ph idx="1"/>
          </p:nvPr>
        </p:nvPicPr>
        <p:blipFill>
          <a:blip r:embed="rId3" cstate="print"/>
          <a:srcRect/>
          <a:stretch>
            <a:fillRect/>
          </a:stretch>
        </p:blipFill>
        <p:spPr bwMode="auto">
          <a:xfrm>
            <a:off x="914401" y="1295400"/>
            <a:ext cx="6477000" cy="495300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r>
              <a:rPr lang="en-US" smtClean="0"/>
              <a:t>	</a:t>
            </a:r>
            <a:r>
              <a:rPr lang="en-US" sz="8800" smtClean="0"/>
              <a:t>Thank </a:t>
            </a:r>
            <a:r>
              <a:rPr lang="en-US" sz="8800" dirty="0" smtClean="0"/>
              <a:t>you</a:t>
            </a:r>
            <a:r>
              <a:rPr lang="en-US" dirty="0" smtClean="0"/>
              <a:t> </a:t>
            </a:r>
            <a:endParaRPr lang="en-US" dirty="0"/>
          </a:p>
        </p:txBody>
      </p:sp>
      <p:sp>
        <p:nvSpPr>
          <p:cNvPr id="4" name="Smiley Face 3"/>
          <p:cNvSpPr/>
          <p:nvPr/>
        </p:nvSpPr>
        <p:spPr>
          <a:xfrm>
            <a:off x="3505200" y="3429000"/>
            <a:ext cx="1219200" cy="1143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r>
              <a:rPr lang="en-US" dirty="0" smtClean="0"/>
              <a:t>Functional Requirements</a:t>
            </a:r>
            <a:endParaRPr lang="en-US"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pPr marL="514350" lvl="0" indent="-514350">
              <a:buNone/>
            </a:pPr>
            <a:r>
              <a:rPr lang="en-US" sz="2800" b="1" dirty="0" smtClean="0"/>
              <a:t>A. The User should be able to create and edit a map:</a:t>
            </a:r>
          </a:p>
          <a:p>
            <a:pPr lvl="0"/>
            <a:r>
              <a:rPr lang="en-US" sz="2800" dirty="0" smtClean="0"/>
              <a:t>User- Driven interactive creation of a map, user should be able to choose the size of the map.</a:t>
            </a:r>
          </a:p>
          <a:p>
            <a:pPr lvl="0"/>
            <a:r>
              <a:rPr lang="en-US" sz="2800" dirty="0" smtClean="0"/>
              <a:t>User Driven allocation of map elements such as scenery, path, entry and exit point.</a:t>
            </a:r>
          </a:p>
          <a:p>
            <a:pPr lvl="0"/>
            <a:r>
              <a:rPr lang="en-US" sz="2800" dirty="0" smtClean="0"/>
              <a:t>The user should be able to save a valid map.</a:t>
            </a:r>
          </a:p>
          <a:p>
            <a:pPr>
              <a:buNone/>
            </a:pPr>
            <a:r>
              <a:rPr lang="en-US" sz="2800" dirty="0" smtClean="0"/>
              <a:t>	A map is considered valid if:</a:t>
            </a:r>
          </a:p>
          <a:p>
            <a:pPr marL="449263" lvl="0" indent="93663">
              <a:buFont typeface="Wingdings" pitchFamily="2" charset="2"/>
              <a:buChar char="Ø"/>
            </a:pPr>
            <a:r>
              <a:rPr lang="en-US" sz="2800" dirty="0" smtClean="0"/>
              <a:t>It consists of an entry point</a:t>
            </a:r>
          </a:p>
          <a:p>
            <a:pPr marL="449263" lvl="0" indent="93663">
              <a:buFont typeface="Wingdings" pitchFamily="2" charset="2"/>
              <a:buChar char="Ø"/>
            </a:pPr>
            <a:r>
              <a:rPr lang="en-US" sz="2800" dirty="0" smtClean="0"/>
              <a:t>It consists of an exit point</a:t>
            </a:r>
          </a:p>
          <a:p>
            <a:pPr marL="449263" lvl="0" indent="93663">
              <a:buFont typeface="Wingdings" pitchFamily="2" charset="2"/>
              <a:buChar char="Ø"/>
            </a:pPr>
            <a:r>
              <a:rPr lang="en-US" sz="2800" dirty="0" smtClean="0"/>
              <a:t>The map should be of size 29 * </a:t>
            </a:r>
            <a:r>
              <a:rPr lang="en-US" sz="2800" dirty="0" smtClean="0"/>
              <a:t>15    </a:t>
            </a:r>
            <a:endParaRPr lang="en-US" sz="2800" dirty="0" smtClean="0"/>
          </a:p>
          <a:p>
            <a:pPr marL="449263" lvl="0" indent="93663">
              <a:buNone/>
            </a:pPr>
            <a:r>
              <a:rPr lang="en-US" sz="2800" dirty="0" smtClean="0"/>
              <a:t>   (Maximum)(Width*Height) , 5*5 (minimum)</a:t>
            </a:r>
          </a:p>
          <a:p>
            <a:pPr marL="449263" lvl="0" indent="93663">
              <a:buFont typeface="Wingdings" pitchFamily="2" charset="2"/>
              <a:buChar char="Ø"/>
            </a:pPr>
            <a:r>
              <a:rPr lang="en-US" sz="2800" dirty="0" smtClean="0"/>
              <a:t>The map should be continuous and connected.</a:t>
            </a:r>
          </a:p>
          <a:p>
            <a:pPr lvl="0"/>
            <a:r>
              <a:rPr lang="en-US" sz="2800" dirty="0" smtClean="0"/>
              <a:t>The user should be able to load and edit an existing map.</a:t>
            </a:r>
          </a:p>
          <a:p>
            <a:pPr marL="514350" lvl="0" indent="-514350">
              <a:buNone/>
            </a:pPr>
            <a:endParaRPr lang="en-US" sz="2800" dirty="0" smtClean="0"/>
          </a:p>
          <a:p>
            <a:pPr lvl="2">
              <a:buNone/>
            </a:pPr>
            <a:endParaRPr lang="en-US" sz="2800" dirty="0" smtClean="0"/>
          </a:p>
          <a:p>
            <a:pPr lvl="2">
              <a:buNone/>
            </a:pPr>
            <a:endParaRPr lang="en-US" sz="2800" dirty="0" smtClean="0"/>
          </a:p>
          <a:p>
            <a:pPr lvl="2">
              <a:buNone/>
            </a:pPr>
            <a:endParaRPr lang="en-US" sz="2800" dirty="0" smtClean="0"/>
          </a:p>
          <a:p>
            <a:pPr lvl="2">
              <a:buNone/>
            </a:pPr>
            <a:endParaRPr lang="en-US" sz="2800" dirty="0" smtClean="0"/>
          </a:p>
          <a:p>
            <a:pPr lvl="2">
              <a:buNone/>
            </a:pPr>
            <a:endParaRPr lang="en-US" sz="2800" dirty="0" smtClean="0"/>
          </a:p>
          <a:p>
            <a:pPr lvl="2">
              <a:buNone/>
            </a:pPr>
            <a:endParaRPr lang="en-US" sz="2800" dirty="0" smtClean="0"/>
          </a:p>
          <a:p>
            <a:pPr lvl="2">
              <a:buNone/>
            </a:pPr>
            <a:endParaRPr lang="en-US" sz="2800" dirty="0" smtClean="0"/>
          </a:p>
          <a:p>
            <a:pPr lvl="2">
              <a:buNone/>
            </a:pPr>
            <a:endParaRPr lang="en-US" sz="2800" dirty="0" smtClean="0"/>
          </a:p>
          <a:p>
            <a:endParaRPr lang="en-US" sz="2800"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r>
              <a:rPr lang="en-US" dirty="0" smtClean="0"/>
              <a:t>Functional Requirements</a:t>
            </a:r>
            <a:endParaRPr lang="en-US" dirty="0"/>
          </a:p>
        </p:txBody>
      </p:sp>
      <p:sp>
        <p:nvSpPr>
          <p:cNvPr id="3" name="Content Placeholder 2"/>
          <p:cNvSpPr>
            <a:spLocks noGrp="1"/>
          </p:cNvSpPr>
          <p:nvPr>
            <p:ph idx="1"/>
          </p:nvPr>
        </p:nvSpPr>
        <p:spPr>
          <a:xfrm>
            <a:off x="304800" y="1295400"/>
            <a:ext cx="8382000" cy="5029200"/>
          </a:xfrm>
        </p:spPr>
        <p:txBody>
          <a:bodyPr>
            <a:normAutofit fontScale="85000" lnSpcReduction="10000"/>
          </a:bodyPr>
          <a:lstStyle/>
          <a:p>
            <a:pPr marL="457200" lvl="0" indent="-457200">
              <a:buNone/>
            </a:pPr>
            <a:r>
              <a:rPr lang="en-US" sz="2800" b="1" dirty="0" smtClean="0"/>
              <a:t>B. The User should be able to play the game</a:t>
            </a:r>
          </a:p>
          <a:p>
            <a:pPr lvl="0"/>
            <a:r>
              <a:rPr lang="en-US" dirty="0" smtClean="0"/>
              <a:t>Game starts by user selection of a previously user-saved map, then loads the map</a:t>
            </a:r>
          </a:p>
          <a:p>
            <a:pPr lvl="0"/>
            <a:r>
              <a:rPr lang="en-US" dirty="0" smtClean="0"/>
              <a:t>Wave-based play: First (pre-wave phase) the player can place new towers, upgrade towers, sell towers, and signify that critters are allowed in on the map, when all critters in a wave have been killed or reached the end point, a new wave starts.</a:t>
            </a:r>
          </a:p>
          <a:p>
            <a:pPr lvl="0"/>
            <a:r>
              <a:rPr lang="en-US" dirty="0" smtClean="0"/>
              <a:t>End of game, e.g. when a certain number of critters reach the exit point of the map, or the critters steal all the player’s coins, or the player succeeds in killing a certain number of waves.</a:t>
            </a:r>
          </a:p>
          <a:p>
            <a:pPr lvl="0"/>
            <a:r>
              <a:rPr lang="en-US" dirty="0" smtClean="0"/>
              <a:t>Implementation of currency, cost to buy/sell a tower, and reward for killing critters.</a:t>
            </a:r>
          </a:p>
          <a:p>
            <a:pPr lvl="0"/>
            <a:r>
              <a:rPr lang="en-US" dirty="0" smtClean="0"/>
              <a:t>Critter waves are created with a level of difficulty increasing at every wave. Difficulty must involve increasing critter speed and toughness</a:t>
            </a:r>
          </a:p>
          <a:p>
            <a:pPr marL="457200" lvl="0" indent="-457200">
              <a:buNone/>
            </a:pPr>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fontScale="90000"/>
          </a:bodyPr>
          <a:lstStyle/>
          <a:p>
            <a:r>
              <a:rPr lang="en-US" dirty="0" smtClean="0"/>
              <a:t>Functional Requirements</a:t>
            </a:r>
            <a:endParaRPr lang="en-US" dirty="0"/>
          </a:p>
        </p:txBody>
      </p:sp>
      <p:sp>
        <p:nvSpPr>
          <p:cNvPr id="3" name="Content Placeholder 2"/>
          <p:cNvSpPr>
            <a:spLocks noGrp="1"/>
          </p:cNvSpPr>
          <p:nvPr>
            <p:ph idx="1"/>
          </p:nvPr>
        </p:nvSpPr>
        <p:spPr>
          <a:xfrm>
            <a:off x="457200" y="1295400"/>
            <a:ext cx="8229600" cy="5029200"/>
          </a:xfrm>
        </p:spPr>
        <p:txBody>
          <a:bodyPr>
            <a:normAutofit fontScale="85000" lnSpcReduction="20000"/>
          </a:bodyPr>
          <a:lstStyle/>
          <a:p>
            <a:pPr lvl="0"/>
            <a:r>
              <a:rPr lang="en-US" dirty="0" smtClean="0"/>
              <a:t>Implementation of at least three different kinds of towers that are characterized by special damage effects. The mandatory special damage effects are: splash (inflicts damage to critters around the targeted critter), burning (inflicts damage over time after a critter has been hit), freezing (slows down the critter for some time).</a:t>
            </a:r>
          </a:p>
          <a:p>
            <a:pPr lvl="0"/>
            <a:r>
              <a:rPr lang="en-US" dirty="0" smtClean="0"/>
              <a:t>The towers can target the critters using the following mandatory strategies: nearest to the tower, nearest to the end point, weakest critter, strongest critter. It must be possible to set a different targeting strategies for individual towers.</a:t>
            </a:r>
          </a:p>
          <a:p>
            <a:pPr lvl="0"/>
            <a:r>
              <a:rPr lang="en-US" dirty="0" smtClean="0"/>
              <a:t>Tower inspection window that dynamically shows its current characteristics, allows to sell the tower, increase the level of the tower, select the tower’s targeting strategy and view the individual tower’s log (see below).</a:t>
            </a:r>
          </a:p>
          <a:p>
            <a:pPr lvl="0"/>
            <a:r>
              <a:rPr lang="en-US" dirty="0" smtClean="0"/>
              <a:t>Critter observer that allows to dynamically observe the current hit points of any critter on the map.</a:t>
            </a:r>
          </a:p>
          <a:p>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Functional Requirements</a:t>
            </a:r>
            <a:endParaRPr lang="en-US" dirty="0"/>
          </a:p>
        </p:txBody>
      </p:sp>
      <p:sp>
        <p:nvSpPr>
          <p:cNvPr id="3" name="Content Placeholder 2"/>
          <p:cNvSpPr>
            <a:spLocks noGrp="1"/>
          </p:cNvSpPr>
          <p:nvPr>
            <p:ph idx="1"/>
          </p:nvPr>
        </p:nvSpPr>
        <p:spPr>
          <a:xfrm>
            <a:off x="304800" y="1219200"/>
            <a:ext cx="8610600" cy="5105400"/>
          </a:xfrm>
        </p:spPr>
        <p:txBody>
          <a:bodyPr>
            <a:normAutofit fontScale="85000" lnSpcReduction="20000"/>
          </a:bodyPr>
          <a:lstStyle/>
          <a:p>
            <a:pPr marL="273050" lvl="0" indent="-273050">
              <a:buNone/>
            </a:pPr>
            <a:r>
              <a:rPr lang="en-US" sz="2800" dirty="0" smtClean="0"/>
              <a:t>C. </a:t>
            </a:r>
            <a:r>
              <a:rPr lang="en-US" sz="2800" b="1" dirty="0" smtClean="0"/>
              <a:t>The user should be able to manage the game by checking the logs:</a:t>
            </a:r>
            <a:endParaRPr lang="en-US" sz="2800" dirty="0" smtClean="0"/>
          </a:p>
          <a:p>
            <a:r>
              <a:rPr lang="en-IN" dirty="0" smtClean="0"/>
              <a:t>Game log that records all events happening in the game, including placement/upgrade/selling of towers, critter wave creation, etc. The log must allow for the viewing of the whole log in sequential order  </a:t>
            </a:r>
            <a:r>
              <a:rPr lang="en-US" dirty="0" smtClean="0"/>
              <a:t>(i.e. ordered in time) or certain portions of the log related to a certain aspect of the game, also ordered according to time, e.g. –</a:t>
            </a:r>
          </a:p>
          <a:p>
            <a:pPr marL="442913" lvl="0" indent="-87313">
              <a:buFont typeface="Wingdings" pitchFamily="2" charset="2"/>
              <a:buChar char="Ø"/>
            </a:pPr>
            <a:r>
              <a:rPr lang="en-US" b="1" dirty="0" smtClean="0"/>
              <a:t>Individual tower log: </a:t>
            </a:r>
            <a:r>
              <a:rPr lang="en-US" dirty="0" smtClean="0"/>
              <a:t>time-ordered log of all events related to a specific tower </a:t>
            </a:r>
          </a:p>
          <a:p>
            <a:pPr marL="442913" lvl="0" indent="-87313">
              <a:buFont typeface="Wingdings" pitchFamily="2" charset="2"/>
              <a:buChar char="Ø"/>
            </a:pPr>
            <a:r>
              <a:rPr lang="en-US" b="1" dirty="0" smtClean="0"/>
              <a:t>Collective tower log: </a:t>
            </a:r>
            <a:r>
              <a:rPr lang="en-US" dirty="0" smtClean="0"/>
              <a:t>time-ordered log of all events related to all towers (i.e. time inter-meshing of the previous)</a:t>
            </a:r>
          </a:p>
          <a:p>
            <a:pPr marL="442913" lvl="0" indent="-87313">
              <a:buFont typeface="Wingdings" pitchFamily="2" charset="2"/>
              <a:buChar char="Ø"/>
            </a:pPr>
            <a:r>
              <a:rPr lang="en-US" b="1" dirty="0" smtClean="0"/>
              <a:t>Wave log: </a:t>
            </a:r>
            <a:r>
              <a:rPr lang="en-US" dirty="0" smtClean="0"/>
              <a:t>all activities that happened in any specific wave of the game (select a wave and list sorted by time the events happened in this wave, from pre-wave tower edition phase to end of the wave). </a:t>
            </a:r>
          </a:p>
          <a:p>
            <a:pPr marL="442913" lvl="0" indent="-87313">
              <a:buFont typeface="Wingdings" pitchFamily="2" charset="2"/>
              <a:buChar char="Ø"/>
            </a:pPr>
            <a:r>
              <a:rPr lang="en-US" b="1" dirty="0" smtClean="0"/>
              <a:t>Global game log: </a:t>
            </a:r>
            <a:r>
              <a:rPr lang="en-US" dirty="0" smtClean="0"/>
              <a:t>all events that happened throughout the entire game up to now, sorted by time.</a:t>
            </a:r>
          </a:p>
          <a:p>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US" dirty="0" smtClean="0"/>
              <a:t>Functional Requirements</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pPr lvl="0"/>
            <a:r>
              <a:rPr lang="en-US" dirty="0" smtClean="0"/>
              <a:t>Map log that records in the map file the time of original creation of the map, when it was edited, when it was played and what was the result of the game every time it was played. When a map is being played, the list of five highest scores is presented before the game starts, as well as when the game ends.</a:t>
            </a:r>
          </a:p>
          <a:p>
            <a:pPr lvl="0"/>
            <a:r>
              <a:rPr lang="en-US" dirty="0" smtClean="0"/>
              <a:t>Save/Load a game in progress: As a game is being played, allow the user to save the game in progress to a file, and allow the user to load the game in exactly the same state as saved.</a:t>
            </a:r>
          </a:p>
          <a:p>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a:bodyPr>
          <a:lstStyle/>
          <a:p>
            <a:pPr lvl="0"/>
            <a:r>
              <a:rPr lang="en-US" dirty="0" smtClean="0"/>
              <a:t>Architecture</a:t>
            </a:r>
            <a:endParaRPr lang="en-US" dirty="0"/>
          </a:p>
        </p:txBody>
      </p:sp>
      <p:pic>
        <p:nvPicPr>
          <p:cNvPr id="1028" name="Picture 4"/>
          <p:cNvPicPr>
            <a:picLocks noGrp="1" noChangeAspect="1" noChangeArrowheads="1"/>
          </p:cNvPicPr>
          <p:nvPr>
            <p:ph idx="1"/>
          </p:nvPr>
        </p:nvPicPr>
        <p:blipFill>
          <a:blip r:embed="rId3" cstate="print"/>
          <a:srcRect/>
          <a:stretch>
            <a:fillRect/>
          </a:stretch>
        </p:blipFill>
        <p:spPr bwMode="auto">
          <a:xfrm>
            <a:off x="533400" y="1219200"/>
            <a:ext cx="7772400" cy="5334000"/>
          </a:xfrm>
          <a:prstGeom prst="rect">
            <a:avLst/>
          </a:prstGeom>
          <a:noFill/>
          <a:ln w="9525">
            <a:noFill/>
            <a:miter lim="800000"/>
            <a:headEnd/>
            <a:tailEnd/>
          </a:ln>
          <a:effec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dirty="0" smtClean="0"/>
              <a:t>Architecture</a:t>
            </a:r>
            <a:endParaRPr lang="en-US" dirty="0"/>
          </a:p>
        </p:txBody>
      </p:sp>
      <p:sp>
        <p:nvSpPr>
          <p:cNvPr id="3" name="Content Placeholder 2"/>
          <p:cNvSpPr>
            <a:spLocks noGrp="1"/>
          </p:cNvSpPr>
          <p:nvPr>
            <p:ph idx="1"/>
          </p:nvPr>
        </p:nvSpPr>
        <p:spPr>
          <a:xfrm>
            <a:off x="457200" y="1066800"/>
            <a:ext cx="8229600" cy="5257800"/>
          </a:xfrm>
        </p:spPr>
        <p:txBody>
          <a:bodyPr>
            <a:normAutofit fontScale="92500" lnSpcReduction="20000"/>
          </a:bodyPr>
          <a:lstStyle/>
          <a:p>
            <a:r>
              <a:rPr lang="en-US" b="1" dirty="0" smtClean="0"/>
              <a:t>View</a:t>
            </a:r>
          </a:p>
          <a:p>
            <a:pPr marL="536575" indent="-273050">
              <a:buNone/>
            </a:pPr>
            <a:r>
              <a:rPr lang="en-IN" dirty="0" smtClean="0"/>
              <a:t>    The view classes of the game render the model into a suitable form for visualization or interaction. Multiple views exist for a single model element of the game and rendered based on the game’s state.</a:t>
            </a:r>
            <a:endParaRPr lang="en-US" dirty="0" smtClean="0"/>
          </a:p>
          <a:p>
            <a:r>
              <a:rPr lang="en-US" b="1" dirty="0" smtClean="0"/>
              <a:t>Service Layer</a:t>
            </a:r>
          </a:p>
          <a:p>
            <a:pPr marL="536575" indent="-273050">
              <a:buNone/>
            </a:pPr>
            <a:r>
              <a:rPr lang="en-US" dirty="0" smtClean="0"/>
              <a:t>   Service layer defines an application’s boundary with a layer of services that establishes a set of available operations and coordinates the application’s response in each operation.</a:t>
            </a:r>
          </a:p>
          <a:p>
            <a:r>
              <a:rPr lang="en-US" b="1" dirty="0" smtClean="0"/>
              <a:t>Domain Model</a:t>
            </a:r>
          </a:p>
          <a:p>
            <a:pPr marL="536575" indent="-273050">
              <a:buNone/>
            </a:pPr>
            <a:r>
              <a:rPr lang="en-US" dirty="0" smtClean="0"/>
              <a:t>    The model of the game controls the behavior of the application independent of the graphical user interface. The model directly manages the data, logic and rules of the application.</a:t>
            </a:r>
          </a:p>
          <a:p>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0.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5.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6.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7.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8.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9.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0.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5.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6.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7.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8.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9.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868</TotalTime>
  <Words>1083</Words>
  <Application>Microsoft Office PowerPoint</Application>
  <PresentationFormat>On-screen Show (4:3)</PresentationFormat>
  <Paragraphs>97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Tower Defense Game –Team 3</vt:lpstr>
      <vt:lpstr>Slide 2</vt:lpstr>
      <vt:lpstr>Functional Requirements</vt:lpstr>
      <vt:lpstr>Functional Requirements</vt:lpstr>
      <vt:lpstr>Functional Requirements</vt:lpstr>
      <vt:lpstr>Functional Requirements</vt:lpstr>
      <vt:lpstr>Functional Requirements</vt:lpstr>
      <vt:lpstr>Architecture</vt:lpstr>
      <vt:lpstr>Architecture</vt:lpstr>
      <vt:lpstr>Programming Process</vt:lpstr>
      <vt:lpstr>Programming Process</vt:lpstr>
      <vt:lpstr>Programming Process</vt:lpstr>
      <vt:lpstr>Programming Process</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Tower Defense Game – Team 3</dc:title>
  <dc:creator>karmjeet singh</dc:creator>
  <cp:lastModifiedBy>karmjeet singh</cp:lastModifiedBy>
  <cp:revision>114</cp:revision>
  <dcterms:created xsi:type="dcterms:W3CDTF">2006-08-16T00:00:00Z</dcterms:created>
  <dcterms:modified xsi:type="dcterms:W3CDTF">2016-04-07T20:00:34Z</dcterms:modified>
</cp:coreProperties>
</file>