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94660"/>
  </p:normalViewPr>
  <p:slideViewPr>
    <p:cSldViewPr snapToGrid="0">
      <p:cViewPr varScale="1">
        <p:scale>
          <a:sx n="91" d="100"/>
          <a:sy n="91" d="100"/>
        </p:scale>
        <p:origin x="79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04A6812-9DF0-481B-AF53-02E5808B5163}" type="datetimeFigureOut">
              <a:rPr lang="en-IN" smtClean="0"/>
              <a:t>25-11-2022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1619A73F-3FA1-4023-AE05-8AFA8F65AC9D}" type="slidenum">
              <a:rPr lang="en-IN" smtClean="0"/>
              <a:t>‹#›</a:t>
            </a:fld>
            <a:endParaRPr lang="en-IN"/>
          </a:p>
        </p:txBody>
      </p:sp>
    </p:spTree>
    <p:extLst>
      <p:ext uri="{BB962C8B-B14F-4D97-AF65-F5344CB8AC3E}">
        <p14:creationId xmlns:p14="http://schemas.microsoft.com/office/powerpoint/2010/main" val="3478597704"/>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4A6812-9DF0-481B-AF53-02E5808B5163}"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19A73F-3FA1-4023-AE05-8AFA8F65AC9D}" type="slidenum">
              <a:rPr lang="en-IN" smtClean="0"/>
              <a:t>‹#›</a:t>
            </a:fld>
            <a:endParaRPr lang="en-IN"/>
          </a:p>
        </p:txBody>
      </p:sp>
    </p:spTree>
    <p:extLst>
      <p:ext uri="{BB962C8B-B14F-4D97-AF65-F5344CB8AC3E}">
        <p14:creationId xmlns:p14="http://schemas.microsoft.com/office/powerpoint/2010/main" val="1329990231"/>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04A6812-9DF0-481B-AF53-02E5808B5163}" type="datetimeFigureOut">
              <a:rPr lang="en-IN" smtClean="0"/>
              <a:t>25-11-2022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619A73F-3FA1-4023-AE05-8AFA8F65AC9D}" type="slidenum">
              <a:rPr lang="en-IN" smtClean="0"/>
              <a:t>‹#›</a:t>
            </a:fld>
            <a:endParaRPr lang="en-IN"/>
          </a:p>
        </p:txBody>
      </p:sp>
    </p:spTree>
    <p:extLst>
      <p:ext uri="{BB962C8B-B14F-4D97-AF65-F5344CB8AC3E}">
        <p14:creationId xmlns:p14="http://schemas.microsoft.com/office/powerpoint/2010/main" val="1206365881"/>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04A6812-9DF0-481B-AF53-02E5808B5163}" type="datetimeFigureOut">
              <a:rPr lang="en-IN" smtClean="0"/>
              <a:t>25-11-2022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619A73F-3FA1-4023-AE05-8AFA8F65AC9D}"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90199481"/>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04A6812-9DF0-481B-AF53-02E5808B5163}" type="datetimeFigureOut">
              <a:rPr lang="en-IN" smtClean="0"/>
              <a:t>25-11-2022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619A73F-3FA1-4023-AE05-8AFA8F65AC9D}" type="slidenum">
              <a:rPr lang="en-IN" smtClean="0"/>
              <a:t>‹#›</a:t>
            </a:fld>
            <a:endParaRPr lang="en-IN"/>
          </a:p>
        </p:txBody>
      </p:sp>
    </p:spTree>
    <p:extLst>
      <p:ext uri="{BB962C8B-B14F-4D97-AF65-F5344CB8AC3E}">
        <p14:creationId xmlns:p14="http://schemas.microsoft.com/office/powerpoint/2010/main" val="1151192824"/>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4A6812-9DF0-481B-AF53-02E5808B5163}" type="datetimeFigureOut">
              <a:rPr lang="en-IN" smtClean="0"/>
              <a:t>25-11-2022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19A73F-3FA1-4023-AE05-8AFA8F65AC9D}" type="slidenum">
              <a:rPr lang="en-IN" smtClean="0"/>
              <a:t>‹#›</a:t>
            </a:fld>
            <a:endParaRPr lang="en-IN"/>
          </a:p>
        </p:txBody>
      </p:sp>
    </p:spTree>
    <p:extLst>
      <p:ext uri="{BB962C8B-B14F-4D97-AF65-F5344CB8AC3E}">
        <p14:creationId xmlns:p14="http://schemas.microsoft.com/office/powerpoint/2010/main" val="2390691418"/>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4A6812-9DF0-481B-AF53-02E5808B5163}" type="datetimeFigureOut">
              <a:rPr lang="en-IN" smtClean="0"/>
              <a:t>25-11-2022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19A73F-3FA1-4023-AE05-8AFA8F65AC9D}" type="slidenum">
              <a:rPr lang="en-IN" smtClean="0"/>
              <a:t>‹#›</a:t>
            </a:fld>
            <a:endParaRPr lang="en-IN"/>
          </a:p>
        </p:txBody>
      </p:sp>
    </p:spTree>
    <p:extLst>
      <p:ext uri="{BB962C8B-B14F-4D97-AF65-F5344CB8AC3E}">
        <p14:creationId xmlns:p14="http://schemas.microsoft.com/office/powerpoint/2010/main" val="81480282"/>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A6812-9DF0-481B-AF53-02E5808B5163}"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9A73F-3FA1-4023-AE05-8AFA8F65AC9D}" type="slidenum">
              <a:rPr lang="en-IN" smtClean="0"/>
              <a:t>‹#›</a:t>
            </a:fld>
            <a:endParaRPr lang="en-IN"/>
          </a:p>
        </p:txBody>
      </p:sp>
    </p:spTree>
    <p:extLst>
      <p:ext uri="{BB962C8B-B14F-4D97-AF65-F5344CB8AC3E}">
        <p14:creationId xmlns:p14="http://schemas.microsoft.com/office/powerpoint/2010/main" val="813895886"/>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04A6812-9DF0-481B-AF53-02E5808B5163}" type="datetimeFigureOut">
              <a:rPr lang="en-IN" smtClean="0"/>
              <a:t>25-11-2022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619A73F-3FA1-4023-AE05-8AFA8F65AC9D}" type="slidenum">
              <a:rPr lang="en-IN" smtClean="0"/>
              <a:t>‹#›</a:t>
            </a:fld>
            <a:endParaRPr lang="en-IN"/>
          </a:p>
        </p:txBody>
      </p:sp>
    </p:spTree>
    <p:extLst>
      <p:ext uri="{BB962C8B-B14F-4D97-AF65-F5344CB8AC3E}">
        <p14:creationId xmlns:p14="http://schemas.microsoft.com/office/powerpoint/2010/main" val="1533310518"/>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A6812-9DF0-481B-AF53-02E5808B5163}"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9A73F-3FA1-4023-AE05-8AFA8F65AC9D}" type="slidenum">
              <a:rPr lang="en-IN" smtClean="0"/>
              <a:t>‹#›</a:t>
            </a:fld>
            <a:endParaRPr lang="en-IN"/>
          </a:p>
        </p:txBody>
      </p:sp>
    </p:spTree>
    <p:extLst>
      <p:ext uri="{BB962C8B-B14F-4D97-AF65-F5344CB8AC3E}">
        <p14:creationId xmlns:p14="http://schemas.microsoft.com/office/powerpoint/2010/main" val="1081475445"/>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04A6812-9DF0-481B-AF53-02E5808B5163}" type="datetimeFigureOut">
              <a:rPr lang="en-IN" smtClean="0"/>
              <a:t>25-11-2022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619A73F-3FA1-4023-AE05-8AFA8F65AC9D}" type="slidenum">
              <a:rPr lang="en-IN" smtClean="0"/>
              <a:t>‹#›</a:t>
            </a:fld>
            <a:endParaRPr lang="en-IN"/>
          </a:p>
        </p:txBody>
      </p:sp>
    </p:spTree>
    <p:extLst>
      <p:ext uri="{BB962C8B-B14F-4D97-AF65-F5344CB8AC3E}">
        <p14:creationId xmlns:p14="http://schemas.microsoft.com/office/powerpoint/2010/main" val="2970929482"/>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4A6812-9DF0-481B-AF53-02E5808B5163}"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19A73F-3FA1-4023-AE05-8AFA8F65AC9D}" type="slidenum">
              <a:rPr lang="en-IN" smtClean="0"/>
              <a:t>‹#›</a:t>
            </a:fld>
            <a:endParaRPr lang="en-IN"/>
          </a:p>
        </p:txBody>
      </p:sp>
    </p:spTree>
    <p:extLst>
      <p:ext uri="{BB962C8B-B14F-4D97-AF65-F5344CB8AC3E}">
        <p14:creationId xmlns:p14="http://schemas.microsoft.com/office/powerpoint/2010/main" val="2650237622"/>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4A6812-9DF0-481B-AF53-02E5808B5163}" type="datetimeFigureOut">
              <a:rPr lang="en-IN" smtClean="0"/>
              <a:t>25-11-2022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19A73F-3FA1-4023-AE05-8AFA8F65AC9D}" type="slidenum">
              <a:rPr lang="en-IN" smtClean="0"/>
              <a:t>‹#›</a:t>
            </a:fld>
            <a:endParaRPr lang="en-IN"/>
          </a:p>
        </p:txBody>
      </p:sp>
    </p:spTree>
    <p:extLst>
      <p:ext uri="{BB962C8B-B14F-4D97-AF65-F5344CB8AC3E}">
        <p14:creationId xmlns:p14="http://schemas.microsoft.com/office/powerpoint/2010/main" val="3851085157"/>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4A6812-9DF0-481B-AF53-02E5808B5163}" type="datetimeFigureOut">
              <a:rPr lang="en-IN" smtClean="0"/>
              <a:t>25-11-2022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19A73F-3FA1-4023-AE05-8AFA8F65AC9D}" type="slidenum">
              <a:rPr lang="en-IN" smtClean="0"/>
              <a:t>‹#›</a:t>
            </a:fld>
            <a:endParaRPr lang="en-IN"/>
          </a:p>
        </p:txBody>
      </p:sp>
    </p:spTree>
    <p:extLst>
      <p:ext uri="{BB962C8B-B14F-4D97-AF65-F5344CB8AC3E}">
        <p14:creationId xmlns:p14="http://schemas.microsoft.com/office/powerpoint/2010/main" val="1651282396"/>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A6812-9DF0-481B-AF53-02E5808B5163}" type="datetimeFigureOut">
              <a:rPr lang="en-IN" smtClean="0"/>
              <a:t>25-11-2022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19A73F-3FA1-4023-AE05-8AFA8F65AC9D}" type="slidenum">
              <a:rPr lang="en-IN" smtClean="0"/>
              <a:t>‹#›</a:t>
            </a:fld>
            <a:endParaRPr lang="en-IN"/>
          </a:p>
        </p:txBody>
      </p:sp>
    </p:spTree>
    <p:extLst>
      <p:ext uri="{BB962C8B-B14F-4D97-AF65-F5344CB8AC3E}">
        <p14:creationId xmlns:p14="http://schemas.microsoft.com/office/powerpoint/2010/main" val="1257890723"/>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4A6812-9DF0-481B-AF53-02E5808B5163}"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19A73F-3FA1-4023-AE05-8AFA8F65AC9D}" type="slidenum">
              <a:rPr lang="en-IN" smtClean="0"/>
              <a:t>‹#›</a:t>
            </a:fld>
            <a:endParaRPr lang="en-IN"/>
          </a:p>
        </p:txBody>
      </p:sp>
    </p:spTree>
    <p:extLst>
      <p:ext uri="{BB962C8B-B14F-4D97-AF65-F5344CB8AC3E}">
        <p14:creationId xmlns:p14="http://schemas.microsoft.com/office/powerpoint/2010/main" val="3416475494"/>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4A6812-9DF0-481B-AF53-02E5808B5163}"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19A73F-3FA1-4023-AE05-8AFA8F65AC9D}" type="slidenum">
              <a:rPr lang="en-IN" smtClean="0"/>
              <a:t>‹#›</a:t>
            </a:fld>
            <a:endParaRPr lang="en-IN"/>
          </a:p>
        </p:txBody>
      </p:sp>
    </p:spTree>
    <p:extLst>
      <p:ext uri="{BB962C8B-B14F-4D97-AF65-F5344CB8AC3E}">
        <p14:creationId xmlns:p14="http://schemas.microsoft.com/office/powerpoint/2010/main" val="2434376199"/>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04A6812-9DF0-481B-AF53-02E5808B5163}" type="datetimeFigureOut">
              <a:rPr lang="en-IN" smtClean="0"/>
              <a:t>25-11-2022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619A73F-3FA1-4023-AE05-8AFA8F65AC9D}" type="slidenum">
              <a:rPr lang="en-IN" smtClean="0"/>
              <a:t>‹#›</a:t>
            </a:fld>
            <a:endParaRPr lang="en-IN"/>
          </a:p>
        </p:txBody>
      </p:sp>
    </p:spTree>
    <p:extLst>
      <p:ext uri="{BB962C8B-B14F-4D97-AF65-F5344CB8AC3E}">
        <p14:creationId xmlns:p14="http://schemas.microsoft.com/office/powerpoint/2010/main" val="147236035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ecma-international.org/publications/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FDE7-A2FE-DE69-9B67-45902E4CC86F}"/>
              </a:ext>
            </a:extLst>
          </p:cNvPr>
          <p:cNvSpPr>
            <a:spLocks noGrp="1"/>
          </p:cNvSpPr>
          <p:nvPr>
            <p:ph type="ctrTitle"/>
          </p:nvPr>
        </p:nvSpPr>
        <p:spPr>
          <a:xfrm>
            <a:off x="910205" y="1603904"/>
            <a:ext cx="9448800" cy="1825096"/>
          </a:xfrm>
        </p:spPr>
        <p:txBody>
          <a:bodyPr/>
          <a:lstStyle/>
          <a:p>
            <a:r>
              <a:rPr lang="en-IN" dirty="0">
                <a:latin typeface="Times New Roman" panose="02020603050405020304" pitchFamily="18" charset="0"/>
                <a:cs typeface="Times New Roman" panose="02020603050405020304" pitchFamily="18" charset="0"/>
              </a:rPr>
              <a:t>        </a:t>
            </a:r>
            <a:r>
              <a:rPr lang="en-IN" sz="4800" dirty="0">
                <a:latin typeface="Times New Roman" panose="02020603050405020304" pitchFamily="18" charset="0"/>
                <a:cs typeface="Times New Roman" panose="02020603050405020304" pitchFamily="18" charset="0"/>
              </a:rPr>
              <a:t>STOCK MARKET WEBSITE</a:t>
            </a:r>
          </a:p>
        </p:txBody>
      </p:sp>
      <p:sp>
        <p:nvSpPr>
          <p:cNvPr id="3" name="Subtitle 2">
            <a:extLst>
              <a:ext uri="{FF2B5EF4-FFF2-40B4-BE49-F238E27FC236}">
                <a16:creationId xmlns:a16="http://schemas.microsoft.com/office/drawing/2014/main" id="{8A91738D-D89F-B8BE-030A-71640103E501}"/>
              </a:ext>
            </a:extLst>
          </p:cNvPr>
          <p:cNvSpPr>
            <a:spLocks noGrp="1"/>
          </p:cNvSpPr>
          <p:nvPr>
            <p:ph type="subTitle" idx="1"/>
          </p:nvPr>
        </p:nvSpPr>
        <p:spPr>
          <a:xfrm>
            <a:off x="1304488" y="3573478"/>
            <a:ext cx="9448800" cy="685800"/>
          </a:xfrm>
        </p:spPr>
        <p:txBody>
          <a:bodyPr/>
          <a:lstStyle/>
          <a:p>
            <a:r>
              <a:rPr lang="en-IN" dirty="0"/>
              <a:t> </a:t>
            </a:r>
          </a:p>
        </p:txBody>
      </p:sp>
    </p:spTree>
    <p:extLst>
      <p:ext uri="{BB962C8B-B14F-4D97-AF65-F5344CB8AC3E}">
        <p14:creationId xmlns:p14="http://schemas.microsoft.com/office/powerpoint/2010/main" val="499031212"/>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14EA-86DD-857A-44A7-C000A9007627}"/>
              </a:ext>
            </a:extLst>
          </p:cNvPr>
          <p:cNvSpPr>
            <a:spLocks noGrp="1"/>
          </p:cNvSpPr>
          <p:nvPr>
            <p:ph type="title"/>
          </p:nvPr>
        </p:nvSpPr>
        <p:spPr/>
        <p:txBody>
          <a:bodyPr/>
          <a:lstStyle/>
          <a:p>
            <a:pPr algn="l"/>
            <a:r>
              <a:rPr lang="en-IN" sz="4000" dirty="0">
                <a:latin typeface="Times New Roman" panose="02020603050405020304" pitchFamily="18" charset="0"/>
                <a:cs typeface="Times New Roman" panose="02020603050405020304" pitchFamily="18" charset="0"/>
              </a:rPr>
              <a:t>   DEFAULT PAGE VIEW:-</a:t>
            </a:r>
            <a:endParaRPr lang="en-IN" dirty="0"/>
          </a:p>
        </p:txBody>
      </p:sp>
      <p:pic>
        <p:nvPicPr>
          <p:cNvPr id="5" name="Content Placeholder 4">
            <a:extLst>
              <a:ext uri="{FF2B5EF4-FFF2-40B4-BE49-F238E27FC236}">
                <a16:creationId xmlns:a16="http://schemas.microsoft.com/office/drawing/2014/main" id="{7BFD8F36-C9F1-65F8-C5A5-34EA2A710FB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66460" y="2057401"/>
            <a:ext cx="7900491" cy="4024313"/>
          </a:xfrm>
        </p:spPr>
      </p:pic>
    </p:spTree>
    <p:extLst>
      <p:ext uri="{BB962C8B-B14F-4D97-AF65-F5344CB8AC3E}">
        <p14:creationId xmlns:p14="http://schemas.microsoft.com/office/powerpoint/2010/main" val="4117326624"/>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2B056-D389-B6CB-134C-3EC1DC1507FA}"/>
              </a:ext>
            </a:extLst>
          </p:cNvPr>
          <p:cNvSpPr>
            <a:spLocks noGrp="1"/>
          </p:cNvSpPr>
          <p:nvPr>
            <p:ph type="title"/>
          </p:nvPr>
        </p:nvSpPr>
        <p:spPr/>
        <p:txBody>
          <a:bodyPr/>
          <a:lstStyle/>
          <a:p>
            <a:pPr algn="l"/>
            <a:r>
              <a:rPr lang="en-IN" sz="4000" dirty="0">
                <a:latin typeface="Times New Roman" panose="02020603050405020304" pitchFamily="18" charset="0"/>
                <a:cs typeface="Times New Roman" panose="02020603050405020304" pitchFamily="18" charset="0"/>
              </a:rPr>
              <a:t>  DEFAULT PAGE VIEW:-</a:t>
            </a:r>
            <a:endParaRPr lang="en-IN" dirty="0"/>
          </a:p>
        </p:txBody>
      </p:sp>
      <p:pic>
        <p:nvPicPr>
          <p:cNvPr id="5" name="Content Placeholder 4">
            <a:extLst>
              <a:ext uri="{FF2B5EF4-FFF2-40B4-BE49-F238E27FC236}">
                <a16:creationId xmlns:a16="http://schemas.microsoft.com/office/drawing/2014/main" id="{6544B967-05D9-BF67-FD91-7AB72D2432A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017059" y="2069314"/>
            <a:ext cx="7924800" cy="4024313"/>
          </a:xfrm>
        </p:spPr>
      </p:pic>
    </p:spTree>
    <p:extLst>
      <p:ext uri="{BB962C8B-B14F-4D97-AF65-F5344CB8AC3E}">
        <p14:creationId xmlns:p14="http://schemas.microsoft.com/office/powerpoint/2010/main" val="3683514289"/>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3884A-9CA1-7D66-1FA4-99A43E7A7A0E}"/>
              </a:ext>
            </a:extLst>
          </p:cNvPr>
          <p:cNvSpPr>
            <a:spLocks noGrp="1"/>
          </p:cNvSpPr>
          <p:nvPr>
            <p:ph type="title"/>
          </p:nvPr>
        </p:nvSpPr>
        <p:spPr/>
        <p:txBody>
          <a:bodyPr/>
          <a:lstStyle/>
          <a:p>
            <a:pPr algn="l"/>
            <a:r>
              <a:rPr lang="en-IN" sz="4000" dirty="0">
                <a:latin typeface="Times New Roman" panose="02020603050405020304" pitchFamily="18" charset="0"/>
                <a:cs typeface="Times New Roman" panose="02020603050405020304" pitchFamily="18" charset="0"/>
              </a:rPr>
              <a:t>  DEFAULT PAGE VIEW:-</a:t>
            </a:r>
            <a:endParaRPr lang="en-IN" dirty="0"/>
          </a:p>
        </p:txBody>
      </p:sp>
      <p:pic>
        <p:nvPicPr>
          <p:cNvPr id="5" name="Content Placeholder 4">
            <a:extLst>
              <a:ext uri="{FF2B5EF4-FFF2-40B4-BE49-F238E27FC236}">
                <a16:creationId xmlns:a16="http://schemas.microsoft.com/office/drawing/2014/main" id="{EF205B7C-E77F-D83F-E966-F9FEA66FFFB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121370" y="1990132"/>
            <a:ext cx="7949260" cy="4024313"/>
          </a:xfrm>
        </p:spPr>
      </p:pic>
    </p:spTree>
    <p:extLst>
      <p:ext uri="{BB962C8B-B14F-4D97-AF65-F5344CB8AC3E}">
        <p14:creationId xmlns:p14="http://schemas.microsoft.com/office/powerpoint/2010/main" val="287764028"/>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FA53-A29F-BBB0-8739-750C495D505F}"/>
              </a:ext>
            </a:extLst>
          </p:cNvPr>
          <p:cNvSpPr>
            <a:spLocks noGrp="1"/>
          </p:cNvSpPr>
          <p:nvPr>
            <p:ph type="title"/>
          </p:nvPr>
        </p:nvSpPr>
        <p:spPr/>
        <p:txBody>
          <a:bodyPr/>
          <a:lstStyle/>
          <a:p>
            <a:pPr algn="l"/>
            <a:r>
              <a:rPr lang="en-IN" sz="4000" dirty="0">
                <a:latin typeface="Times New Roman" panose="02020603050405020304" pitchFamily="18" charset="0"/>
                <a:cs typeface="Times New Roman" panose="02020603050405020304" pitchFamily="18" charset="0"/>
              </a:rPr>
              <a:t> DEFAULT PAGE VIEW:-</a:t>
            </a:r>
            <a:endParaRPr lang="en-IN" dirty="0"/>
          </a:p>
        </p:txBody>
      </p:sp>
      <p:pic>
        <p:nvPicPr>
          <p:cNvPr id="9" name="Picture 8">
            <a:extLst>
              <a:ext uri="{FF2B5EF4-FFF2-40B4-BE49-F238E27FC236}">
                <a16:creationId xmlns:a16="http://schemas.microsoft.com/office/drawing/2014/main" id="{367B5802-796B-FA18-1372-21BE43D85ED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76522" y="1851813"/>
            <a:ext cx="8430936" cy="4241814"/>
          </a:xfrm>
          <a:prstGeom prst="rect">
            <a:avLst/>
          </a:prstGeom>
        </p:spPr>
      </p:pic>
    </p:spTree>
    <p:extLst>
      <p:ext uri="{BB962C8B-B14F-4D97-AF65-F5344CB8AC3E}">
        <p14:creationId xmlns:p14="http://schemas.microsoft.com/office/powerpoint/2010/main" val="2538927104"/>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1C2E-40AD-DD82-9FA7-C1C2DA2D23ED}"/>
              </a:ext>
            </a:extLst>
          </p:cNvPr>
          <p:cNvSpPr>
            <a:spLocks noGrp="1"/>
          </p:cNvSpPr>
          <p:nvPr>
            <p:ph type="title"/>
          </p:nvPr>
        </p:nvSpPr>
        <p:spPr/>
        <p:txBody>
          <a:bodyPr/>
          <a:lstStyle/>
          <a:p>
            <a:pPr algn="l"/>
            <a:r>
              <a:rPr lang="en-IN"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E11791C7-624F-5595-55A5-6F0CB59F4262}"/>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We have completed our project within time limit with the coordination of our team members under the supervision of our mentor Mr. Bhanu Kapoor. </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pPr marL="0" indent="0" algn="ctr">
              <a:buNone/>
            </a:pPr>
            <a:r>
              <a:rPr lang="en-US" sz="3200" dirty="0">
                <a:latin typeface="Times New Roman" panose="02020603050405020304" pitchFamily="18" charset="0"/>
                <a:cs typeface="Times New Roman" panose="02020603050405020304" pitchFamily="18" charset="0"/>
              </a:rPr>
              <a:t>Our project repository is available at: https://yogesh007587.github.io/project/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477492"/>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6CEF-0B45-CF6E-31BE-58A11F5676D4}"/>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E10C73F6-B1A2-A1AF-BD1D-71C1406CCA73}"/>
              </a:ext>
            </a:extLst>
          </p:cNvPr>
          <p:cNvSpPr>
            <a:spLocks noGrp="1"/>
          </p:cNvSpPr>
          <p:nvPr>
            <p:ph idx="1"/>
          </p:nvPr>
        </p:nvSpPr>
        <p:spPr/>
        <p:txBody>
          <a:bodyPr>
            <a:normAutofit/>
          </a:bodyPr>
          <a:lstStyle/>
          <a:p>
            <a:pPr marL="0" indent="0">
              <a:buNone/>
            </a:pPr>
            <a:r>
              <a:rPr lang="en-IN" sz="72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680009493"/>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A983E-3941-EF28-ABDB-9720E4368919}"/>
              </a:ext>
            </a:extLst>
          </p:cNvPr>
          <p:cNvSpPr>
            <a:spLocks noGrp="1"/>
          </p:cNvSpPr>
          <p:nvPr>
            <p:ph type="title"/>
          </p:nvPr>
        </p:nvSpPr>
        <p:spPr/>
        <p:txBody>
          <a:bodyPr/>
          <a:lstStyle/>
          <a:p>
            <a:pPr algn="just"/>
            <a:r>
              <a:rPr lang="en-IN" dirty="0">
                <a:latin typeface="Times New Roman" panose="02020603050405020304" pitchFamily="18" charset="0"/>
                <a:cs typeface="Times New Roman" panose="02020603050405020304" pitchFamily="18" charset="0"/>
              </a:rPr>
              <a:t>STUDENTS INVOLVED:-</a:t>
            </a:r>
          </a:p>
        </p:txBody>
      </p:sp>
      <p:sp>
        <p:nvSpPr>
          <p:cNvPr id="3" name="Content Placeholder 2">
            <a:extLst>
              <a:ext uri="{FF2B5EF4-FFF2-40B4-BE49-F238E27FC236}">
                <a16:creationId xmlns:a16="http://schemas.microsoft.com/office/drawing/2014/main" id="{855230D1-C298-3AF1-02DF-E226C17A6E8A}"/>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ABHISHEK SHARMA (201500023)</a:t>
            </a:r>
          </a:p>
          <a:p>
            <a:r>
              <a:rPr lang="en-IN" dirty="0">
                <a:latin typeface="Times New Roman" panose="02020603050405020304" pitchFamily="18" charset="0"/>
                <a:cs typeface="Times New Roman" panose="02020603050405020304" pitchFamily="18" charset="0"/>
              </a:rPr>
              <a:t>ADARSH PANDEY (201500028)</a:t>
            </a:r>
          </a:p>
          <a:p>
            <a:r>
              <a:rPr lang="en-IN" dirty="0">
                <a:latin typeface="Times New Roman" panose="02020603050405020304" pitchFamily="18" charset="0"/>
                <a:cs typeface="Times New Roman" panose="02020603050405020304" pitchFamily="18" charset="0"/>
              </a:rPr>
              <a:t>ANSHUL CHAUDHARY (20150115)</a:t>
            </a:r>
          </a:p>
          <a:p>
            <a:r>
              <a:rPr lang="en-IN" dirty="0">
                <a:latin typeface="Times New Roman" panose="02020603050405020304" pitchFamily="18" charset="0"/>
                <a:cs typeface="Times New Roman" panose="02020603050405020304" pitchFamily="18" charset="0"/>
              </a:rPr>
              <a:t>YOGESH TRIPATHI (201500834)</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687058"/>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BB11-6917-3BA6-81A5-3EBE16E53D7A}"/>
              </a:ext>
            </a:extLst>
          </p:cNvPr>
          <p:cNvSpPr>
            <a:spLocks noGrp="1"/>
          </p:cNvSpPr>
          <p:nvPr>
            <p:ph type="title"/>
          </p:nvPr>
        </p:nvSpPr>
        <p:spPr/>
        <p:txBody>
          <a:bodyPr/>
          <a:lstStyle/>
          <a:p>
            <a:pPr algn="l"/>
            <a:r>
              <a:rPr lang="en-IN" dirty="0">
                <a:latin typeface="Times New Roman" panose="02020603050405020304" pitchFamily="18" charset="0"/>
                <a:cs typeface="Times New Roman" panose="02020603050405020304" pitchFamily="18" charset="0"/>
              </a:rPr>
              <a:t>TECHNOLOGIES USED:-</a:t>
            </a:r>
          </a:p>
        </p:txBody>
      </p:sp>
      <p:sp>
        <p:nvSpPr>
          <p:cNvPr id="3" name="Content Placeholder 2">
            <a:extLst>
              <a:ext uri="{FF2B5EF4-FFF2-40B4-BE49-F238E27FC236}">
                <a16:creationId xmlns:a16="http://schemas.microsoft.com/office/drawing/2014/main" id="{14E4CC5C-C414-2AE3-45D8-823965826ADC}"/>
              </a:ext>
            </a:extLst>
          </p:cNvPr>
          <p:cNvSpPr>
            <a:spLocks noGrp="1"/>
          </p:cNvSpPr>
          <p:nvPr>
            <p:ph idx="1"/>
          </p:nvPr>
        </p:nvSpPr>
        <p:spPr/>
        <p:txBody>
          <a:bodyPr>
            <a:normAutofit lnSpcReduction="10000"/>
          </a:bodyPr>
          <a:lstStyle/>
          <a:p>
            <a:r>
              <a:rPr lang="en-IN" u="sng" dirty="0">
                <a:latin typeface="Times New Roman" panose="02020603050405020304" pitchFamily="18" charset="0"/>
                <a:cs typeface="Times New Roman" panose="02020603050405020304" pitchFamily="18" charset="0"/>
              </a:rPr>
              <a:t>HTML:-</a:t>
            </a:r>
          </a:p>
          <a:p>
            <a:pPr marL="0" indent="0">
              <a:buNone/>
            </a:pPr>
            <a:r>
              <a:rPr lang="en-IN" sz="2400" b="1" spc="10" dirty="0">
                <a:effectLst/>
                <a:latin typeface="Times New Roman" panose="02020603050405020304" pitchFamily="18" charset="0"/>
                <a:ea typeface="Times New Roman" panose="02020603050405020304" pitchFamily="18" charset="0"/>
              </a:rPr>
              <a:t>HTML</a:t>
            </a:r>
            <a:r>
              <a:rPr lang="en-IN" sz="2400" spc="10" dirty="0">
                <a:effectLst/>
                <a:latin typeface="Times New Roman" panose="02020603050405020304" pitchFamily="18" charset="0"/>
                <a:ea typeface="Times New Roman" panose="02020603050405020304" pitchFamily="18" charset="0"/>
              </a:rPr>
              <a:t> stands for Hypertext Markup Language. It is used to design web pages using a markup language. HTML is the combination of Hypertext and Markup language. Hypertext defines the link between web pages. A markup language is used to define the text document within the tag which defines the structure of web pages. This language is used to annotate (make notes for the computer) text so that a machine can understand it and manipulate text accordingly. Most markup languages (e.g., HTML) are human-readable. The language uses tags to define what manipulation has to be done on the text. HTML is a markup language used by the browser to manipulate text, images, and other content, in order to display it in the required format. HTML was created by Tim Berners-Lee in 1991. The first-ever version of HTML was HTML 1.0, but the first standard version was HTML 2.0, published in 1995.</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354805"/>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2C224-2E03-3E3C-6B72-8492BC06F771}"/>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4B444AAE-272F-E317-8CA5-E4080016E6B9}"/>
              </a:ext>
            </a:extLst>
          </p:cNvPr>
          <p:cNvSpPr>
            <a:spLocks noGrp="1"/>
          </p:cNvSpPr>
          <p:nvPr>
            <p:ph idx="1"/>
          </p:nvPr>
        </p:nvSpPr>
        <p:spPr>
          <a:xfrm>
            <a:off x="685800" y="1640541"/>
            <a:ext cx="10820400" cy="4578144"/>
          </a:xfrm>
        </p:spPr>
        <p:txBody>
          <a:bodyPr>
            <a:normAutofit fontScale="25000" lnSpcReduction="20000"/>
          </a:bodyPr>
          <a:lstStyle/>
          <a:p>
            <a:r>
              <a:rPr lang="en-IN" sz="9600" b="1" u="sng" dirty="0">
                <a:latin typeface="Times New Roman" panose="02020603050405020304" pitchFamily="18" charset="0"/>
                <a:ea typeface="Calibri" panose="020F0502020204030204" pitchFamily="34" charset="0"/>
                <a:cs typeface="Times New Roman" panose="02020603050405020304" pitchFamily="18" charset="0"/>
              </a:rPr>
              <a:t>CASCADING STYLE SHEETS (CSS</a:t>
            </a:r>
            <a:r>
              <a:rPr lang="en-IN" sz="9600" u="sng" dirty="0">
                <a:latin typeface="Times New Roman" panose="02020603050405020304" pitchFamily="18" charset="0"/>
                <a:cs typeface="Times New Roman" panose="02020603050405020304" pitchFamily="18" charset="0"/>
              </a:rPr>
              <a:t>):-</a:t>
            </a:r>
          </a:p>
          <a:p>
            <a:endParaRPr lang="en-IN" sz="5500" u="sng" dirty="0">
              <a:latin typeface="Times New Roman" panose="02020603050405020304" pitchFamily="18" charset="0"/>
              <a:cs typeface="Times New Roman" panose="02020603050405020304" pitchFamily="18" charset="0"/>
            </a:endParaRPr>
          </a:p>
          <a:p>
            <a:pPr marL="0" indent="0" fontAlgn="base">
              <a:buNone/>
            </a:pPr>
            <a:r>
              <a:rPr lang="en-IN" sz="7600" b="1" spc="10" dirty="0">
                <a:effectLst/>
                <a:latin typeface="Times New Roman" panose="02020603050405020304" pitchFamily="18" charset="0"/>
                <a:ea typeface="Arial" panose="020B0604020202020204" pitchFamily="34" charset="0"/>
              </a:rPr>
              <a:t>C</a:t>
            </a:r>
            <a:r>
              <a:rPr lang="en-IN" sz="7600" spc="10" dirty="0">
                <a:effectLst/>
                <a:latin typeface="Times New Roman" panose="02020603050405020304" pitchFamily="18" charset="0"/>
                <a:ea typeface="Times New Roman" panose="02020603050405020304" pitchFamily="18" charset="0"/>
              </a:rPr>
              <a:t>ascading </a:t>
            </a:r>
            <a:r>
              <a:rPr lang="en-IN" sz="7600" b="1" spc="10" dirty="0">
                <a:effectLst/>
                <a:latin typeface="Times New Roman" panose="02020603050405020304" pitchFamily="18" charset="0"/>
                <a:ea typeface="Arial" panose="020B0604020202020204" pitchFamily="34" charset="0"/>
              </a:rPr>
              <a:t>S</a:t>
            </a:r>
            <a:r>
              <a:rPr lang="en-IN" sz="7600" spc="10" dirty="0">
                <a:effectLst/>
                <a:latin typeface="Times New Roman" panose="02020603050405020304" pitchFamily="18" charset="0"/>
                <a:ea typeface="Times New Roman" panose="02020603050405020304" pitchFamily="18" charset="0"/>
              </a:rPr>
              <a:t>tyle </a:t>
            </a:r>
            <a:r>
              <a:rPr lang="en-IN" sz="7600" b="1" spc="10" dirty="0">
                <a:effectLst/>
                <a:latin typeface="Times New Roman" panose="02020603050405020304" pitchFamily="18" charset="0"/>
                <a:ea typeface="Arial" panose="020B0604020202020204" pitchFamily="34" charset="0"/>
              </a:rPr>
              <a:t>S</a:t>
            </a:r>
            <a:r>
              <a:rPr lang="en-IN" sz="7600" spc="10" dirty="0">
                <a:effectLst/>
                <a:latin typeface="Times New Roman" panose="02020603050405020304" pitchFamily="18" charset="0"/>
                <a:ea typeface="Times New Roman" panose="02020603050405020304" pitchFamily="18" charset="0"/>
              </a:rPr>
              <a:t>heets, fondly referred to as </a:t>
            </a:r>
            <a:r>
              <a:rPr lang="en-IN" sz="7600" b="1" spc="10" dirty="0">
                <a:effectLst/>
                <a:latin typeface="Times New Roman" panose="02020603050405020304" pitchFamily="18" charset="0"/>
                <a:ea typeface="Arial" panose="020B0604020202020204" pitchFamily="34" charset="0"/>
              </a:rPr>
              <a:t>CSS</a:t>
            </a:r>
            <a:r>
              <a:rPr lang="en-IN" sz="7600" spc="10" dirty="0">
                <a:effectLst/>
                <a:latin typeface="Times New Roman" panose="02020603050405020304" pitchFamily="18" charset="0"/>
                <a:ea typeface="Times New Roman" panose="02020603050405020304" pitchFamily="18" charset="0"/>
              </a:rPr>
              <a:t>, is a simply designed language intended to simplify the process of making web pages presentable. CSS allows you to apply styles to web pages. More importantly, CSS enables you to do this independent of the HTML that makes up each web page. It describes how a webpage should look: it prescribes colours, fonts, spacing, and much more. In short, you can make your website look however you want. CSS lets developers and designers define how it behaves, including how elements are positioned in the browser.</a:t>
            </a:r>
            <a:endParaRPr lang="en-IN" sz="7600" dirty="0">
              <a:effectLst/>
              <a:latin typeface="Times New Roman" panose="02020603050405020304" pitchFamily="18" charset="0"/>
              <a:ea typeface="Times New Roman" panose="02020603050405020304" pitchFamily="18" charset="0"/>
            </a:endParaRPr>
          </a:p>
          <a:p>
            <a:pPr marL="0" indent="0" fontAlgn="base">
              <a:spcAft>
                <a:spcPts val="750"/>
              </a:spcAft>
              <a:buNone/>
            </a:pPr>
            <a:r>
              <a:rPr lang="en-IN" sz="7600" spc="10" dirty="0">
                <a:effectLst/>
                <a:latin typeface="Times New Roman" panose="02020603050405020304" pitchFamily="18" charset="0"/>
                <a:ea typeface="Times New Roman" panose="02020603050405020304" pitchFamily="18" charset="0"/>
              </a:rPr>
              <a:t>While html uses tags, CSS uses rulesets. CSS is easy to learn and understand, but it provides powerful control over the presentation of an HTML document.</a:t>
            </a:r>
          </a:p>
          <a:p>
            <a:pPr marL="0" indent="0" fontAlgn="base">
              <a:spcAft>
                <a:spcPts val="750"/>
              </a:spcAft>
              <a:buNone/>
            </a:pPr>
            <a:r>
              <a:rPr lang="en-IN" sz="7600" b="1" dirty="0">
                <a:effectLst/>
                <a:latin typeface="Times New Roman" panose="02020603050405020304" pitchFamily="18" charset="0"/>
                <a:ea typeface="Calibri" panose="020F0502020204030204" pitchFamily="34" charset="0"/>
              </a:rPr>
              <a:t>Inheritance, the Cascade, and Specificity</a:t>
            </a:r>
            <a:r>
              <a:rPr lang="en-IN" sz="7600" dirty="0">
                <a:effectLst/>
                <a:latin typeface="Times New Roman" panose="02020603050405020304" pitchFamily="18" charset="0"/>
                <a:ea typeface="Calibri" panose="020F0502020204030204" pitchFamily="34" charset="0"/>
              </a:rPr>
              <a:t> are the big three. Understanding these concepts will allow you to write very powerful stylesheets and save time by writing fewer CSS rules.</a:t>
            </a:r>
            <a:endParaRPr lang="en-IN" sz="7600" dirty="0">
              <a:effectLst/>
              <a:latin typeface="Calibri" panose="020F0502020204030204" pitchFamily="34" charset="0"/>
              <a:ea typeface="Calibri" panose="020F0502020204030204" pitchFamily="34"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7600" dirty="0">
                <a:effectLst/>
                <a:latin typeface="Times New Roman" panose="02020603050405020304" pitchFamily="18" charset="0"/>
                <a:ea typeface="Times New Roman" panose="02020603050405020304" pitchFamily="18" charset="0"/>
              </a:rPr>
              <a:t>Every element in CSS can be represented using the BOX model</a:t>
            </a:r>
            <a:endParaRPr lang="en-IN" sz="7600" dirty="0">
              <a:effectLst/>
              <a:latin typeface="Calibri" panose="020F0502020204030204" pitchFamily="34" charset="0"/>
              <a:ea typeface="Calibri" panose="020F0502020204030204" pitchFamily="34"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7600" dirty="0">
                <a:effectLst/>
                <a:latin typeface="Times New Roman" panose="02020603050405020304" pitchFamily="18" charset="0"/>
                <a:ea typeface="Times New Roman" panose="02020603050405020304" pitchFamily="18" charset="0"/>
              </a:rPr>
              <a:t>It allows us to add a border and define space between the content</a:t>
            </a:r>
            <a:endParaRPr lang="en-IN" sz="7600" dirty="0">
              <a:effectLst/>
              <a:latin typeface="Calibri" panose="020F0502020204030204" pitchFamily="34" charset="0"/>
              <a:ea typeface="Calibri" panose="020F0502020204030204" pitchFamily="34"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7600" dirty="0">
                <a:effectLst/>
                <a:latin typeface="Times New Roman" panose="02020603050405020304" pitchFamily="18" charset="0"/>
                <a:ea typeface="Times New Roman" panose="02020603050405020304" pitchFamily="18" charset="0"/>
              </a:rPr>
              <a:t>It helps the developer to develop and manipulate the elements</a:t>
            </a:r>
            <a:endParaRPr lang="en-IN" sz="7600" dirty="0">
              <a:effectLst/>
              <a:latin typeface="Calibri" panose="020F0502020204030204" pitchFamily="34" charset="0"/>
              <a:ea typeface="Calibri" panose="020F0502020204030204" pitchFamily="34" charset="0"/>
            </a:endParaRPr>
          </a:p>
          <a:p>
            <a:pPr marL="0" indent="0" fontAlgn="base">
              <a:spcAft>
                <a:spcPts val="750"/>
              </a:spcAft>
              <a:buNone/>
            </a:pPr>
            <a:endParaRPr lang="en-IN" sz="2900" dirty="0">
              <a:effectLst/>
              <a:latin typeface="Times New Roman" panose="02020603050405020304" pitchFamily="18" charset="0"/>
              <a:ea typeface="Times New Roman" panose="02020603050405020304" pitchFamily="18" charset="0"/>
            </a:endParaRPr>
          </a:p>
          <a:p>
            <a:pPr marL="0" indent="0">
              <a:buNone/>
            </a:pPr>
            <a:endParaRPr lang="en-I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5433328"/>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85077-D2D9-BE66-ABBB-BEFE94C00D1A}"/>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306DB386-1D22-BC64-39F8-6D91BDCC8730}"/>
              </a:ext>
            </a:extLst>
          </p:cNvPr>
          <p:cNvSpPr>
            <a:spLocks noGrp="1"/>
          </p:cNvSpPr>
          <p:nvPr>
            <p:ph idx="1"/>
          </p:nvPr>
        </p:nvSpPr>
        <p:spPr>
          <a:xfrm>
            <a:off x="685800" y="1470212"/>
            <a:ext cx="10820400" cy="4748473"/>
          </a:xfrm>
        </p:spPr>
        <p:txBody>
          <a:bodyPr>
            <a:normAutofit fontScale="62500" lnSpcReduction="20000"/>
          </a:bodyPr>
          <a:lstStyle/>
          <a:p>
            <a:r>
              <a:rPr lang="en-IN" sz="3500" u="sng" dirty="0">
                <a:latin typeface="Times New Roman" panose="02020603050405020304" pitchFamily="18" charset="0"/>
                <a:cs typeface="Times New Roman" panose="02020603050405020304" pitchFamily="18" charset="0"/>
              </a:rPr>
              <a:t>JAVASCRIPT:-</a:t>
            </a:r>
          </a:p>
          <a:p>
            <a:pPr marL="0" indent="0" algn="just">
              <a:spcBef>
                <a:spcPts val="600"/>
              </a:spcBef>
              <a:spcAft>
                <a:spcPts val="720"/>
              </a:spcAft>
              <a:buNone/>
            </a:pPr>
            <a:endParaRPr lang="en-IN" sz="1800" dirty="0">
              <a:solidFill>
                <a:srgbClr val="000000"/>
              </a:solidFill>
              <a:latin typeface="Times New Roman" panose="02020603050405020304" pitchFamily="18" charset="0"/>
              <a:ea typeface="Times New Roman" panose="02020603050405020304" pitchFamily="18" charset="0"/>
            </a:endParaRPr>
          </a:p>
          <a:p>
            <a:pPr marL="0" indent="0" algn="just">
              <a:spcBef>
                <a:spcPts val="600"/>
              </a:spcBef>
              <a:spcAft>
                <a:spcPts val="720"/>
              </a:spcAft>
              <a:buNone/>
            </a:pPr>
            <a:r>
              <a:rPr lang="en-IN" sz="2600" dirty="0">
                <a:effectLst/>
                <a:latin typeface="Times New Roman" panose="02020603050405020304" pitchFamily="18" charset="0"/>
                <a:ea typeface="Times New Roman" panose="02020603050405020304" pitchFamily="18" charset="0"/>
              </a:rPr>
              <a:t>JavaScript is a dynamic computer programming language. It is lightweight and most used as a part of web pages, whose implementations allow client-side script to interact with the user and make dynamic pages. It is an interpreted programming language with object-oriented capabilities.</a:t>
            </a:r>
          </a:p>
          <a:p>
            <a:pPr algn="just">
              <a:spcBef>
                <a:spcPts val="600"/>
              </a:spcBef>
              <a:spcAft>
                <a:spcPts val="720"/>
              </a:spcAft>
            </a:pPr>
            <a:r>
              <a:rPr lang="en-IN" sz="2600" dirty="0">
                <a:effectLst/>
                <a:latin typeface="Times New Roman" panose="02020603050405020304" pitchFamily="18" charset="0"/>
                <a:ea typeface="Times New Roman" panose="02020603050405020304" pitchFamily="18" charset="0"/>
              </a:rPr>
              <a:t>JavaScript was first known as </a:t>
            </a:r>
            <a:r>
              <a:rPr lang="en-IN" sz="2600" b="1" dirty="0">
                <a:effectLst/>
                <a:latin typeface="Times New Roman" panose="02020603050405020304" pitchFamily="18" charset="0"/>
                <a:ea typeface="Times New Roman" panose="02020603050405020304" pitchFamily="18" charset="0"/>
              </a:rPr>
              <a:t>Live Script,</a:t>
            </a:r>
            <a:r>
              <a:rPr lang="en-IN" sz="2600" dirty="0">
                <a:effectLst/>
                <a:latin typeface="Times New Roman" panose="02020603050405020304" pitchFamily="18" charset="0"/>
                <a:ea typeface="Times New Roman" panose="02020603050405020304" pitchFamily="18" charset="0"/>
              </a:rPr>
              <a:t> but Netscape changed its name to JavaScript, possibly because of the excitement being generated by Java. JavaScript made its first appearance in Netscape 2.0 in 1995 with the name </a:t>
            </a:r>
            <a:r>
              <a:rPr lang="en-IN" sz="2600" b="1" dirty="0">
                <a:effectLst/>
                <a:latin typeface="Times New Roman" panose="02020603050405020304" pitchFamily="18" charset="0"/>
                <a:ea typeface="Times New Roman" panose="02020603050405020304" pitchFamily="18" charset="0"/>
              </a:rPr>
              <a:t>Live Script</a:t>
            </a:r>
            <a:r>
              <a:rPr lang="en-IN" sz="2600" dirty="0">
                <a:effectLst/>
                <a:latin typeface="Times New Roman" panose="02020603050405020304" pitchFamily="18" charset="0"/>
                <a:ea typeface="Times New Roman" panose="02020603050405020304" pitchFamily="18" charset="0"/>
              </a:rPr>
              <a:t>. The general-purpose core of the language has been embedded in Netscape, Internet Explorer, and other web browsers.</a:t>
            </a:r>
          </a:p>
          <a:p>
            <a:pPr algn="just">
              <a:spcBef>
                <a:spcPts val="600"/>
              </a:spcBef>
              <a:spcAft>
                <a:spcPts val="720"/>
              </a:spcAft>
            </a:pPr>
            <a:r>
              <a:rPr lang="en-IN" sz="2600" dirty="0">
                <a:effectLst/>
                <a:latin typeface="Times New Roman" panose="02020603050405020304" pitchFamily="18" charset="0"/>
                <a:ea typeface="Times New Roman" panose="02020603050405020304" pitchFamily="18" charset="0"/>
              </a:rPr>
              <a:t>The </a:t>
            </a:r>
            <a:r>
              <a:rPr lang="en-IN" sz="2600" u="sng" dirty="0">
                <a:effectLst/>
                <a:latin typeface="Times New Roman" panose="02020603050405020304" pitchFamily="18" charset="0"/>
                <a:ea typeface="Arial" panose="020B0604020202020204" pitchFamily="34" charset="0"/>
                <a:hlinkClick r:id="rId2">
                  <a:extLst>
                    <a:ext uri="{A12FA001-AC4F-418D-AE19-62706E023703}">
                      <ahyp:hlinkClr xmlns:ahyp="http://schemas.microsoft.com/office/drawing/2018/hyperlinkcolor" val="tx"/>
                    </a:ext>
                  </a:extLst>
                </a:hlinkClick>
              </a:rPr>
              <a:t>ECMA-262 Specification</a:t>
            </a:r>
            <a:r>
              <a:rPr lang="en-IN" sz="2600" dirty="0">
                <a:effectLst/>
                <a:latin typeface="Times New Roman" panose="02020603050405020304" pitchFamily="18" charset="0"/>
                <a:ea typeface="Times New Roman" panose="02020603050405020304" pitchFamily="18" charset="0"/>
              </a:rPr>
              <a:t> defined a standard version of the core JavaScript language.</a:t>
            </a:r>
          </a:p>
          <a:p>
            <a:pPr marL="342900" lvl="0" indent="-342900">
              <a:lnSpc>
                <a:spcPct val="107000"/>
              </a:lnSpc>
              <a:spcAft>
                <a:spcPts val="800"/>
              </a:spcAft>
              <a:buSzPts val="1000"/>
              <a:buFont typeface="Symbol" panose="05050102010706020507" pitchFamily="18" charset="2"/>
              <a:buChar char=""/>
              <a:tabLst>
                <a:tab pos="457200" algn="l"/>
              </a:tabLst>
            </a:pPr>
            <a:r>
              <a:rPr lang="en-IN" sz="2600" dirty="0">
                <a:effectLst/>
                <a:latin typeface="Times New Roman" panose="02020603050405020304" pitchFamily="18" charset="0"/>
                <a:ea typeface="Calibri" panose="020F0502020204030204" pitchFamily="34" charset="0"/>
              </a:rPr>
              <a:t>JavaScript is a lightweight, interpreted programming language.</a:t>
            </a:r>
            <a:endParaRPr lang="en-IN" sz="26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600" dirty="0">
                <a:effectLst/>
                <a:latin typeface="Times New Roman" panose="02020603050405020304" pitchFamily="18" charset="0"/>
                <a:ea typeface="Calibri" panose="020F0502020204030204" pitchFamily="34" charset="0"/>
              </a:rPr>
              <a:t>Designed for creating network-centric applications.</a:t>
            </a:r>
            <a:endParaRPr lang="en-IN" sz="26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600" dirty="0">
                <a:effectLst/>
                <a:latin typeface="Times New Roman" panose="02020603050405020304" pitchFamily="18" charset="0"/>
                <a:ea typeface="Calibri" panose="020F0502020204030204" pitchFamily="34" charset="0"/>
              </a:rPr>
              <a:t>Complementary to and integrated with Java.</a:t>
            </a:r>
            <a:endParaRPr lang="en-IN" sz="26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600" dirty="0">
                <a:effectLst/>
                <a:latin typeface="Times New Roman" panose="02020603050405020304" pitchFamily="18" charset="0"/>
                <a:ea typeface="Calibri" panose="020F0502020204030204" pitchFamily="34" charset="0"/>
              </a:rPr>
              <a:t>Complementary to and integrated with HTML.</a:t>
            </a:r>
            <a:endParaRPr lang="en-IN" sz="26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600" dirty="0">
                <a:effectLst/>
                <a:latin typeface="Times New Roman" panose="02020603050405020304" pitchFamily="18" charset="0"/>
                <a:ea typeface="Calibri" panose="020F0502020204030204" pitchFamily="34" charset="0"/>
              </a:rPr>
              <a:t>Open and cross-platform</a:t>
            </a:r>
            <a:endParaRPr lang="en-IN" sz="2600" dirty="0">
              <a:effectLst/>
              <a:latin typeface="Calibri" panose="020F0502020204030204" pitchFamily="34" charset="0"/>
              <a:ea typeface="Calibri" panose="020F0502020204030204" pitchFamily="34" charset="0"/>
            </a:endParaRPr>
          </a:p>
          <a:p>
            <a:pPr algn="just">
              <a:spcBef>
                <a:spcPts val="600"/>
              </a:spcBef>
              <a:spcAft>
                <a:spcPts val="720"/>
              </a:spcAft>
            </a:pPr>
            <a:endParaRPr lang="en-IN"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7799842"/>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EE97C-A94A-306F-D399-77063E89AE90}"/>
              </a:ext>
            </a:extLst>
          </p:cNvPr>
          <p:cNvSpPr>
            <a:spLocks noGrp="1"/>
          </p:cNvSpPr>
          <p:nvPr>
            <p:ph type="title"/>
          </p:nvPr>
        </p:nvSpPr>
        <p:spPr>
          <a:xfrm>
            <a:off x="537882" y="764373"/>
            <a:ext cx="10968318" cy="5815722"/>
          </a:xfrm>
        </p:spPr>
        <p:txBody>
          <a:bodyPr>
            <a:normAutofit fontScale="90000"/>
          </a:bodyPr>
          <a:lstStyle/>
          <a:p>
            <a:pPr algn="l"/>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Default page view:-</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sz="2200" dirty="0">
                <a:latin typeface="Times New Roman" panose="02020603050405020304" pitchFamily="18" charset="0"/>
                <a:cs typeface="Times New Roman" panose="02020603050405020304" pitchFamily="18" charset="0"/>
              </a:rPr>
            </a:br>
            <a:br>
              <a:rPr lang="en-IN" sz="2200"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p>
        </p:txBody>
      </p:sp>
      <p:pic>
        <p:nvPicPr>
          <p:cNvPr id="5" name="Content Placeholder 4">
            <a:extLst>
              <a:ext uri="{FF2B5EF4-FFF2-40B4-BE49-F238E27FC236}">
                <a16:creationId xmlns:a16="http://schemas.microsoft.com/office/drawing/2014/main" id="{7A5C9FC9-8EAA-8ED1-6484-3A7376905CB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177970" y="2256846"/>
            <a:ext cx="7695872" cy="3914073"/>
          </a:xfrm>
        </p:spPr>
      </p:pic>
    </p:spTree>
    <p:extLst>
      <p:ext uri="{BB962C8B-B14F-4D97-AF65-F5344CB8AC3E}">
        <p14:creationId xmlns:p14="http://schemas.microsoft.com/office/powerpoint/2010/main" val="2123914834"/>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8302-4B0A-8663-E917-B0040D9BEE49}"/>
              </a:ext>
            </a:extLst>
          </p:cNvPr>
          <p:cNvSpPr>
            <a:spLocks noGrp="1"/>
          </p:cNvSpPr>
          <p:nvPr>
            <p:ph type="title"/>
          </p:nvPr>
        </p:nvSpPr>
        <p:spPr/>
        <p:txBody>
          <a:bodyPr>
            <a:normAutofit/>
          </a:bodyPr>
          <a:lstStyle/>
          <a:p>
            <a:pPr algn="l"/>
            <a:r>
              <a:rPr lang="en-IN" sz="3600" dirty="0">
                <a:latin typeface="Times New Roman" panose="02020603050405020304" pitchFamily="18" charset="0"/>
                <a:cs typeface="Times New Roman" panose="02020603050405020304" pitchFamily="18" charset="0"/>
              </a:rPr>
              <a:t>      DEFAULT PAGE VIEW:-</a:t>
            </a:r>
          </a:p>
        </p:txBody>
      </p:sp>
      <p:pic>
        <p:nvPicPr>
          <p:cNvPr id="11" name="Picture 10">
            <a:extLst>
              <a:ext uri="{FF2B5EF4-FFF2-40B4-BE49-F238E27FC236}">
                <a16:creationId xmlns:a16="http://schemas.microsoft.com/office/drawing/2014/main" id="{657DCCD6-9D51-F579-55F3-83D78382912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41284" y="1874940"/>
            <a:ext cx="8814733" cy="4490005"/>
          </a:xfrm>
          <a:prstGeom prst="rect">
            <a:avLst/>
          </a:prstGeom>
        </p:spPr>
      </p:pic>
    </p:spTree>
    <p:extLst>
      <p:ext uri="{BB962C8B-B14F-4D97-AF65-F5344CB8AC3E}">
        <p14:creationId xmlns:p14="http://schemas.microsoft.com/office/powerpoint/2010/main" val="1901918569"/>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7043-7090-DDF4-392B-D8500A80404D}"/>
              </a:ext>
            </a:extLst>
          </p:cNvPr>
          <p:cNvSpPr>
            <a:spLocks noGrp="1"/>
          </p:cNvSpPr>
          <p:nvPr>
            <p:ph type="title"/>
          </p:nvPr>
        </p:nvSpPr>
        <p:spPr>
          <a:xfrm>
            <a:off x="2568429" y="392320"/>
            <a:ext cx="8610600" cy="1293028"/>
          </a:xfrm>
        </p:spPr>
        <p:txBody>
          <a:bodyPr/>
          <a:lstStyle/>
          <a:p>
            <a:pPr algn="l"/>
            <a:r>
              <a:rPr lang="en-IN" sz="4000" dirty="0">
                <a:latin typeface="Times New Roman" panose="02020603050405020304" pitchFamily="18" charset="0"/>
                <a:cs typeface="Times New Roman" panose="02020603050405020304" pitchFamily="18" charset="0"/>
              </a:rPr>
              <a:t>  DEFAULT PAGE VIEW:-</a:t>
            </a:r>
            <a:endParaRPr lang="en-IN" dirty="0"/>
          </a:p>
        </p:txBody>
      </p:sp>
      <p:pic>
        <p:nvPicPr>
          <p:cNvPr id="5" name="Content Placeholder 4">
            <a:extLst>
              <a:ext uri="{FF2B5EF4-FFF2-40B4-BE49-F238E27FC236}">
                <a16:creationId xmlns:a16="http://schemas.microsoft.com/office/drawing/2014/main" id="{219D6110-C58C-852D-BAEE-A1E0037E829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51963" y="1685348"/>
            <a:ext cx="9095747" cy="4740619"/>
          </a:xfrm>
        </p:spPr>
      </p:pic>
    </p:spTree>
    <p:extLst>
      <p:ext uri="{BB962C8B-B14F-4D97-AF65-F5344CB8AC3E}">
        <p14:creationId xmlns:p14="http://schemas.microsoft.com/office/powerpoint/2010/main" val="2565941265"/>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FE11-D449-725C-15C9-B62734BF7767}"/>
              </a:ext>
            </a:extLst>
          </p:cNvPr>
          <p:cNvSpPr>
            <a:spLocks noGrp="1"/>
          </p:cNvSpPr>
          <p:nvPr>
            <p:ph type="title"/>
          </p:nvPr>
        </p:nvSpPr>
        <p:spPr/>
        <p:txBody>
          <a:bodyPr/>
          <a:lstStyle/>
          <a:p>
            <a:pPr algn="l"/>
            <a:r>
              <a:rPr lang="en-IN" sz="4000" dirty="0">
                <a:latin typeface="Times New Roman" panose="02020603050405020304" pitchFamily="18" charset="0"/>
                <a:cs typeface="Times New Roman" panose="02020603050405020304" pitchFamily="18" charset="0"/>
              </a:rPr>
              <a:t>  DEFAULT PAGE VIEW:-</a:t>
            </a:r>
            <a:endParaRPr lang="en-IN" dirty="0"/>
          </a:p>
        </p:txBody>
      </p:sp>
      <p:pic>
        <p:nvPicPr>
          <p:cNvPr id="9" name="Content Placeholder 8">
            <a:extLst>
              <a:ext uri="{FF2B5EF4-FFF2-40B4-BE49-F238E27FC236}">
                <a16:creationId xmlns:a16="http://schemas.microsoft.com/office/drawing/2014/main" id="{70C69C59-D5B5-99AC-291A-0368D2918AB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34133" y="2093332"/>
            <a:ext cx="8239639" cy="3952451"/>
          </a:xfrm>
        </p:spPr>
      </p:pic>
    </p:spTree>
    <p:extLst>
      <p:ext uri="{BB962C8B-B14F-4D97-AF65-F5344CB8AC3E}">
        <p14:creationId xmlns:p14="http://schemas.microsoft.com/office/powerpoint/2010/main" val="3623203256"/>
      </p:ext>
    </p:extLst>
  </p:cSld>
  <p:clrMapOvr>
    <a:masterClrMapping/>
  </p:clrMapOvr>
  <mc:AlternateContent xmlns:mc="http://schemas.openxmlformats.org/markup-compatibility/2006" xmlns:p14="http://schemas.microsoft.com/office/powerpoint/2010/main">
    <mc:Choice Requires="p14">
      <p:transition p14:dur="80" advClick="0" advTm="80">
        <p:circle/>
      </p:transition>
    </mc:Choice>
    <mc:Fallback xmlns="">
      <p:transition advClick="0" advTm="80">
        <p:circl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811</TotalTime>
  <Words>678</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Symbol</vt:lpstr>
      <vt:lpstr>Times New Roman</vt:lpstr>
      <vt:lpstr>Vapor Trail</vt:lpstr>
      <vt:lpstr>        STOCK MARKET WEBSITE</vt:lpstr>
      <vt:lpstr>STUDENTS INVOLVED:-</vt:lpstr>
      <vt:lpstr>TECHNOLOGIES USED:-</vt:lpstr>
      <vt:lpstr> </vt:lpstr>
      <vt:lpstr> </vt:lpstr>
      <vt:lpstr>                                     Default page view:-              </vt:lpstr>
      <vt:lpstr>      DEFAULT PAGE VIEW:-</vt:lpstr>
      <vt:lpstr>  DEFAULT PAGE VIEW:-</vt:lpstr>
      <vt:lpstr>  DEFAULT PAGE VIEW:-</vt:lpstr>
      <vt:lpstr>   DEFAULT PAGE VIEW:-</vt:lpstr>
      <vt:lpstr>  DEFAULT PAGE VIEW:-</vt:lpstr>
      <vt:lpstr>  DEFAULT PAGE VIEW:-</vt:lpstr>
      <vt:lpstr> DEFAULT PAGE VIEW:-</vt:lpstr>
      <vt:lpstr>         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NETFLIX CLONE</dc:title>
  <dc:creator>Jasleen Kaur</dc:creator>
  <cp:lastModifiedBy>ADARSH PANDEY</cp:lastModifiedBy>
  <cp:revision>4</cp:revision>
  <dcterms:created xsi:type="dcterms:W3CDTF">2022-11-24T09:35:15Z</dcterms:created>
  <dcterms:modified xsi:type="dcterms:W3CDTF">2022-11-25T08:48:59Z</dcterms:modified>
</cp:coreProperties>
</file>