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10 seconds - Aija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bfa5e25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1 minute - Sandra</a:t>
            </a:r>
            <a:endParaRPr/>
          </a:p>
        </p:txBody>
      </p:sp>
      <p:sp>
        <p:nvSpPr>
          <p:cNvPr id="162" name="Google Shape;162;g262bfa5e25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1 minute - Trilochan</a:t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2bfa5e255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2bfa5e255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1 minute - Sandra</a:t>
            </a:r>
            <a:endParaRPr/>
          </a:p>
        </p:txBody>
      </p:sp>
      <p:sp>
        <p:nvSpPr>
          <p:cNvPr id="178" name="Google Shape;178;g262bfa5e255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bb191c0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bb191c0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30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</a:t>
            </a:r>
            <a:r>
              <a:rPr lang="en-US"/>
              <a:t> to go from here slide. Negative reviews show that the op negative review focus on x words.</a:t>
            </a:r>
            <a:endParaRPr/>
          </a:p>
        </p:txBody>
      </p:sp>
      <p:sp>
        <p:nvSpPr>
          <p:cNvPr id="188" name="Google Shape;188;g262bb191c0d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f21367e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f21367e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2f21367e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45 seconds - Aija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the basics of what we’re doing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What we’re looking into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Where we’re grabbing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How we plan to analyze it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9fd133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9fd133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 seconds - Yogesh</a:t>
            </a:r>
            <a:endParaRPr/>
          </a:p>
        </p:txBody>
      </p:sp>
      <p:sp>
        <p:nvSpPr>
          <p:cNvPr id="104" name="Google Shape;104;g2629fd133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df1c17a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df1c17a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62df1c17a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bfa5e255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bfa5e25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 seconds - Stefan</a:t>
            </a:r>
            <a:endParaRPr/>
          </a:p>
        </p:txBody>
      </p:sp>
      <p:sp>
        <p:nvSpPr>
          <p:cNvPr id="121" name="Google Shape;121;g262bfa5e255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5e4b546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5e4b546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a25e4b546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bfa5e25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Take 1 minute - Trilochan</a:t>
            </a:r>
            <a:endParaRPr/>
          </a:p>
        </p:txBody>
      </p:sp>
      <p:sp>
        <p:nvSpPr>
          <p:cNvPr id="138" name="Google Shape;138;g262bfa5e25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bfa5e25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Take 1 minute - Sandra</a:t>
            </a:r>
            <a:endParaRPr/>
          </a:p>
        </p:txBody>
      </p:sp>
      <p:sp>
        <p:nvSpPr>
          <p:cNvPr id="146" name="Google Shape;146;g262bfa5e25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2bfa5e25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Take 1 minute - Trilochan</a:t>
            </a:r>
            <a:endParaRPr/>
          </a:p>
        </p:txBody>
      </p:sp>
      <p:sp>
        <p:nvSpPr>
          <p:cNvPr id="154" name="Google Shape;154;g262bfa5e25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b="0" i="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6350"/>
            <a:ext cx="9147158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1961"/>
            <a:ext cx="9144000" cy="51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187566" y="263034"/>
            <a:ext cx="8552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</a:pPr>
            <a:r>
              <a:rPr b="1" lang="en-US" sz="3600">
                <a:solidFill>
                  <a:schemeClr val="lt1"/>
                </a:solidFill>
              </a:rPr>
              <a:t>The effect of operating hours on ratings for </a:t>
            </a:r>
            <a:r>
              <a:rPr b="1" lang="en-US" sz="3600">
                <a:solidFill>
                  <a:schemeClr val="lt1"/>
                </a:solidFill>
              </a:rPr>
              <a:t>restaurants</a:t>
            </a:r>
            <a:r>
              <a:rPr b="1" lang="en-US" sz="3600">
                <a:solidFill>
                  <a:schemeClr val="lt1"/>
                </a:solidFill>
              </a:rPr>
              <a:t> in FL &amp; CA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089300" y="2451225"/>
            <a:ext cx="68580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None/>
            </a:pPr>
            <a:r>
              <a:rPr lang="en-US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GB 7</a:t>
            </a:r>
            <a:r>
              <a:rPr lang="en-US">
                <a:solidFill>
                  <a:srgbClr val="D8D8D8"/>
                </a:solidFill>
              </a:rPr>
              <a:t>6</a:t>
            </a:r>
            <a:r>
              <a:rPr lang="en-US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>
                <a:solidFill>
                  <a:srgbClr val="D8D8D8"/>
                </a:solidFill>
              </a:rPr>
              <a:t> </a:t>
            </a:r>
            <a:r>
              <a:rPr lang="en-US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Group </a:t>
            </a:r>
            <a:r>
              <a:rPr lang="en-US">
                <a:solidFill>
                  <a:srgbClr val="D8D8D8"/>
                </a:solidFill>
              </a:rPr>
              <a:t>#22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D8D8D8"/>
              </a:buClr>
              <a:buSzPct val="100000"/>
              <a:buNone/>
            </a:pPr>
            <a:r>
              <a:rPr i="1" lang="en-US">
                <a:solidFill>
                  <a:srgbClr val="D8D8D8"/>
                </a:solidFill>
              </a:rPr>
              <a:t>By: Stefan Lochner, Aija Kopca, Trilochan Lalam, Xinyi Qiu and Yogesh Ramachandra</a:t>
            </a:r>
            <a:endParaRPr i="1">
              <a:solidFill>
                <a:srgbClr val="D8D8D8"/>
              </a:solidFill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/>
              <a:t>Evidence from Florida focus on rating scores</a:t>
            </a:r>
            <a:endParaRPr sz="3200"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57200" y="1200150"/>
            <a:ext cx="3893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Regress total hours (X) on rating scores (Y): 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Y_FL = 3.961 - 0.005X + ε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- Number of observations:714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- </a:t>
            </a:r>
            <a:r>
              <a:rPr lang="en-US" sz="1940">
                <a:solidFill>
                  <a:srgbClr val="FF0000"/>
                </a:solidFill>
              </a:rPr>
              <a:t>Df Residuals = 712</a:t>
            </a:r>
            <a:endParaRPr sz="194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- </a:t>
            </a:r>
            <a:r>
              <a:rPr lang="en-US" sz="1940">
                <a:solidFill>
                  <a:srgbClr val="FF0000"/>
                </a:solidFill>
              </a:rPr>
              <a:t>R-squared = 0.034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- P &gt; t = 0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 By coefficient: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- Highly significant in approximately 100%.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- Negative impact of x on y. </a:t>
            </a:r>
            <a:endParaRPr sz="194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4804"/>
            <a:ext cx="4343402" cy="215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/>
              <a:t>Conclusion</a:t>
            </a:r>
            <a:endParaRPr sz="3200"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9164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Question: Does operation hour have an effect on ratings for business?</a:t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Hypothesis: Longer operation hours should result to a higher rating for businesses on Yelp</a:t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Result:</a:t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- We have failed to prove our hypothesis </a:t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	- Opposite result: longer operation hours -&gt; worse ratings</a:t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/>
              <a:t>	- Although our p-value is highly significant -&gt; our OLS trends only explain 3%-5% of the data.</a:t>
            </a:r>
            <a:endParaRPr sz="2100"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881988" y="371085"/>
            <a:ext cx="4040100" cy="47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4"/>
          <p:cNvSpPr txBox="1"/>
          <p:nvPr>
            <p:ph idx="2" type="body"/>
          </p:nvPr>
        </p:nvSpPr>
        <p:spPr>
          <a:xfrm>
            <a:off x="4645875" y="913049"/>
            <a:ext cx="4040100" cy="3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 sz="1940"/>
              <a:t>Data scraping</a:t>
            </a:r>
            <a:endParaRPr sz="1940"/>
          </a:p>
          <a:p>
            <a:pPr indent="-351814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-"/>
            </a:pPr>
            <a:r>
              <a:rPr lang="en-US" sz="1940"/>
              <a:t>Information missing differently appears when using multiple APIs.</a:t>
            </a:r>
            <a:endParaRPr sz="1940"/>
          </a:p>
          <a:p>
            <a:pPr indent="-351814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-"/>
            </a:pPr>
            <a:r>
              <a:rPr lang="en-US" sz="1940"/>
              <a:t>Huge database results expired API license. </a:t>
            </a:r>
            <a:endParaRPr sz="1940"/>
          </a:p>
          <a:p>
            <a:pPr indent="-351814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-"/>
            </a:pPr>
            <a:r>
              <a:rPr lang="en-US" sz="1940"/>
              <a:t>Time and effort to put together. </a:t>
            </a:r>
            <a:endParaRPr sz="194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 sz="1940"/>
              <a:t>Modelling.</a:t>
            </a:r>
            <a:r>
              <a:rPr lang="en-US"/>
              <a:t> </a:t>
            </a:r>
            <a:endParaRPr/>
          </a:p>
        </p:txBody>
      </p:sp>
      <p:sp>
        <p:nvSpPr>
          <p:cNvPr id="183" name="Google Shape;183;p24"/>
          <p:cNvSpPr txBox="1"/>
          <p:nvPr>
            <p:ph idx="3" type="body"/>
          </p:nvPr>
        </p:nvSpPr>
        <p:spPr>
          <a:xfrm>
            <a:off x="271439" y="371085"/>
            <a:ext cx="4041900" cy="47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Intuition behind</a:t>
            </a:r>
            <a:endParaRPr/>
          </a:p>
        </p:txBody>
      </p:sp>
      <p:sp>
        <p:nvSpPr>
          <p:cNvPr id="184" name="Google Shape;184;p24"/>
          <p:cNvSpPr txBox="1"/>
          <p:nvPr>
            <p:ph idx="4" type="body"/>
          </p:nvPr>
        </p:nvSpPr>
        <p:spPr>
          <a:xfrm>
            <a:off x="271450" y="913050"/>
            <a:ext cx="4041900" cy="36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 sz="1940"/>
              <a:t>High significance but fail the test??</a:t>
            </a:r>
            <a:endParaRPr sz="194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940"/>
              <a:t>Too many</a:t>
            </a:r>
            <a:r>
              <a:rPr lang="en-US"/>
              <a:t> </a:t>
            </a:r>
            <a:r>
              <a:rPr lang="en-US" sz="1940"/>
              <a:t>ε in our regression model that is correlated with our x</a:t>
            </a:r>
            <a:endParaRPr sz="194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940"/>
              <a:t>Food quality, services, etc.</a:t>
            </a:r>
            <a:endParaRPr sz="194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-351814" lvl="0" marL="457200" rtl="0" algn="l">
              <a:spcBef>
                <a:spcPts val="480"/>
              </a:spcBef>
              <a:spcAft>
                <a:spcPts val="0"/>
              </a:spcAft>
              <a:buSzPts val="1940"/>
              <a:buChar char="-"/>
            </a:pPr>
            <a:r>
              <a:rPr lang="en-US" sz="1940"/>
              <a:t>Improvements?</a:t>
            </a:r>
            <a:endParaRPr sz="1940"/>
          </a:p>
          <a:p>
            <a:pPr indent="-351814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-"/>
            </a:pPr>
            <a:r>
              <a:rPr lang="en-US" sz="1940"/>
              <a:t>Multi-regression or IV regression</a:t>
            </a:r>
            <a:endParaRPr sz="194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Recommendations for Future Analysis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5"/>
          <p:cNvSpPr txBox="1"/>
          <p:nvPr>
            <p:ph idx="4294967295" type="body"/>
          </p:nvPr>
        </p:nvSpPr>
        <p:spPr>
          <a:xfrm>
            <a:off x="161425" y="11249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1940"/>
              <a:t>Extend</a:t>
            </a:r>
            <a:r>
              <a:rPr lang="en-US" sz="1940"/>
              <a:t> the search past CA and FL.</a:t>
            </a:r>
            <a:endParaRPr sz="194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1940"/>
              <a:t>Focus research on the negative words that appear most often in reviews.</a:t>
            </a:r>
            <a:endParaRPr sz="194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1940"/>
              <a:t>Service</a:t>
            </a:r>
            <a:endParaRPr sz="194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1940"/>
              <a:t>Food</a:t>
            </a:r>
            <a:endParaRPr sz="194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1940"/>
              <a:t>Time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475" y="1115562"/>
            <a:ext cx="1993870" cy="169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950" y="2865750"/>
            <a:ext cx="3177826" cy="1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5305600" y="1336850"/>
            <a:ext cx="584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107075" y="2563150"/>
            <a:ext cx="584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72600" y="958450"/>
            <a:ext cx="8398800" cy="24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80000"/>
                </a:solidFill>
              </a:rPr>
              <a:t>Thank You For Your Listening!</a:t>
            </a:r>
            <a:endParaRPr sz="39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80000"/>
                </a:solidFill>
              </a:rPr>
              <a:t>Questions?</a:t>
            </a:r>
            <a:endParaRPr sz="3900">
              <a:solidFill>
                <a:srgbClr val="980000"/>
              </a:solidFill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-9229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000"/>
              <a:t>The Basics/Background</a:t>
            </a:r>
            <a:endParaRPr sz="42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298275" y="632925"/>
            <a:ext cx="83886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Question: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Do restaurants in FL and CA with longer operating hours receive better reviews (both ratings and comments)?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Our hypothesis: </a:t>
            </a:r>
            <a:endParaRPr sz="24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Businesses with </a:t>
            </a:r>
            <a:r>
              <a:rPr b="1" lang="en-US" sz="2400"/>
              <a:t>longer operating hours</a:t>
            </a:r>
            <a:r>
              <a:rPr lang="en-US" sz="2400"/>
              <a:t> receive </a:t>
            </a:r>
            <a:r>
              <a:rPr b="1" lang="en-US" sz="2400"/>
              <a:t>better </a:t>
            </a:r>
            <a:endParaRPr b="1" sz="24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reviews</a:t>
            </a:r>
            <a:r>
              <a:rPr lang="en-US" sz="2400"/>
              <a:t> (with positive comment specific pointing on longer hours) </a:t>
            </a:r>
            <a:r>
              <a:rPr b="1" lang="en-US" sz="2400"/>
              <a:t>and </a:t>
            </a:r>
            <a:endParaRPr b="1" sz="24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higher rating</a:t>
            </a:r>
            <a:r>
              <a:rPr lang="en-US" sz="2400"/>
              <a:t> score on Yelp. </a:t>
            </a:r>
            <a:endParaRPr sz="2100"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Data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285750"/>
            <a:ext cx="8229600" cy="28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Primary data: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- Yelp dataset (Review Table).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- Integrated the Python environment with SQL workbench for the data 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 - SQL Integration Code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9143998" cy="37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Secondary</a:t>
            </a:r>
            <a:r>
              <a:rPr lang="en-US"/>
              <a:t> Data - Google Maps API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285750"/>
            <a:ext cx="8229600" cy="25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Secondary data: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- Google Maps API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Using Google Maps API to collect operation hours data for each restaurants in FL &amp; CA, join this dataset with the Review table in Yelp dataset by</a:t>
            </a:r>
            <a:r>
              <a:rPr lang="en-US" sz="1800"/>
              <a:t> restaurant name, city, and state</a:t>
            </a:r>
            <a:r>
              <a:rPr lang="en-US" sz="1800"/>
              <a:t>. </a:t>
            </a:r>
            <a:endParaRPr sz="1800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3822848"/>
            <a:ext cx="5356201" cy="6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Snippet of googlemaps API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00" y="1200150"/>
            <a:ext cx="7916577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000"/>
              <a:t>California Rating Scores </a:t>
            </a:r>
            <a:endParaRPr sz="420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57200" y="925200"/>
            <a:ext cx="40386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t/>
            </a:r>
            <a:endParaRPr sz="1940"/>
          </a:p>
          <a:p>
            <a:pPr indent="-324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40"/>
              <a:t>Scatter plot between total operating hours and stars of restaurants in california</a:t>
            </a:r>
            <a:endParaRPr sz="1940"/>
          </a:p>
          <a:p>
            <a:pPr indent="-324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40"/>
              <a:t>Trend line signifies </a:t>
            </a:r>
            <a:r>
              <a:rPr lang="en-US" sz="1940"/>
              <a:t>there is negative relation between rating and total operating hours </a:t>
            </a:r>
            <a:endParaRPr sz="1940"/>
          </a:p>
          <a:p>
            <a:pPr indent="-324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40"/>
              <a:t>Restaurants that got higher rating  have total operating hours between 50-80 hrs</a:t>
            </a:r>
            <a:endParaRPr sz="1940"/>
          </a:p>
          <a:p>
            <a:pPr indent="-324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40"/>
              <a:t>Most restaurants that have lower rating have operating hours more than 80 hrs 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t/>
            </a:r>
            <a:endParaRPr sz="1940"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00" y="925200"/>
            <a:ext cx="4097825" cy="36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000"/>
              <a:t>Evidence from California focus on rating scores </a:t>
            </a:r>
            <a:endParaRPr sz="420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57200" y="1063375"/>
            <a:ext cx="40386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Regress total hours (X) on rating scores (Y): 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Y_ca = 3.966 - 0.0027X +</a:t>
            </a:r>
            <a:r>
              <a:rPr lang="en-US" sz="1940"/>
              <a:t> ε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- Number of observations:663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- </a:t>
            </a:r>
            <a:r>
              <a:rPr lang="en-US" sz="1940">
                <a:solidFill>
                  <a:srgbClr val="FF0000"/>
                </a:solidFill>
              </a:rPr>
              <a:t>Df Residuals = 661</a:t>
            </a:r>
            <a:endParaRPr sz="194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- </a:t>
            </a:r>
            <a:r>
              <a:rPr lang="en-US" sz="1940">
                <a:solidFill>
                  <a:srgbClr val="FF0000"/>
                </a:solidFill>
              </a:rPr>
              <a:t>R-squared = 0.016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- P &gt; t = 0.001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0"/>
              <a:t>By coefficient: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- Highly significant in 99.9%.</a:t>
            </a:r>
            <a:endParaRPr sz="19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89"/>
              <a:buFont typeface="Arial"/>
              <a:buNone/>
            </a:pPr>
            <a:r>
              <a:rPr lang="en-US" sz="1940"/>
              <a:t>- </a:t>
            </a:r>
            <a:r>
              <a:rPr lang="en-US" sz="1940"/>
              <a:t>Negative</a:t>
            </a:r>
            <a:r>
              <a:rPr lang="en-US" sz="1940"/>
              <a:t> impact of x on y. </a:t>
            </a:r>
            <a:endParaRPr sz="194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481725"/>
            <a:ext cx="4337575" cy="218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000"/>
              <a:t>Florida Rating Scores</a:t>
            </a:r>
            <a:endParaRPr sz="420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57200" y="1063375"/>
            <a:ext cx="40386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40"/>
          </a:p>
          <a:p>
            <a:pPr indent="-351814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Scatter plot between total operating hours and ratings of restaurants in Florida</a:t>
            </a:r>
            <a:endParaRPr sz="1940"/>
          </a:p>
          <a:p>
            <a:pPr indent="-351814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Trend line signifies there is negative relation between rating and total operating hours </a:t>
            </a:r>
            <a:endParaRPr sz="1940"/>
          </a:p>
          <a:p>
            <a:pPr indent="-351814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Restaurants operating fewer than 40 hrs per week do not receive lower ratings.</a:t>
            </a:r>
            <a:endParaRPr sz="194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0"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5779"/>
            <a:ext cx="4343402" cy="242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