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4" r:id="rId3"/>
    <p:sldId id="284" r:id="rId4"/>
    <p:sldId id="285" r:id="rId5"/>
    <p:sldId id="286" r:id="rId6"/>
    <p:sldId id="277" r:id="rId7"/>
    <p:sldId id="276" r:id="rId8"/>
    <p:sldId id="278" r:id="rId9"/>
    <p:sldId id="288" r:id="rId10"/>
    <p:sldId id="272" r:id="rId11"/>
    <p:sldId id="281" r:id="rId12"/>
    <p:sldId id="282" r:id="rId13"/>
    <p:sldId id="289" r:id="rId14"/>
    <p:sldId id="291" r:id="rId15"/>
    <p:sldId id="263" r:id="rId16"/>
    <p:sldId id="290" r:id="rId17"/>
    <p:sldId id="287" r:id="rId18"/>
    <p:sldId id="268"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7F7"/>
    <a:srgbClr val="9CADAB"/>
    <a:srgbClr val="FF00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E00D4-872E-E945-BA21-799B3FB6980F}" v="7" dt="2023-12-16T02:40:23.679"/>
    <p1510:client id="{12F4F93B-9EB4-26AB-14EE-3DF65F8F2E4F}" v="17" dt="2023-12-17T20:41:44.670"/>
    <p1510:client id="{23CD71AA-3F98-426E-BB56-FCCFBDAF99BC}" v="321" dt="2023-12-16T01:48:46.060"/>
    <p1510:client id="{31FE3C86-A44B-2738-6ACB-72B5BE721715}" v="3" dt="2023-12-16T20:08:18.505"/>
    <p1510:client id="{66AE9A90-CD04-C76F-9060-AF53DD5E65F5}" v="2534" dt="2023-12-18T22:17:38.208"/>
    <p1510:client id="{8EF60235-A503-016F-26A9-07AB2FA9B19C}" v="9" dt="2023-12-17T06:40:59.205"/>
    <p1510:client id="{95328272-F19D-E960-7B1E-E2396FCED96C}" v="1" dt="2023-12-17T04:28:25.463"/>
    <p1510:client id="{B032FEFC-0B32-DB75-B34E-8D85BCB5D037}" v="237" dt="2023-12-17T20:33:57.142"/>
    <p1510:client id="{B5DDCBEE-CAD3-F8CC-0255-7D4B13EE73F5}" v="25" dt="2023-12-18T05:41:42.961"/>
    <p1510:client id="{D1D3993D-870A-B06E-519B-6BEA98BB08B4}" v="953" dt="2023-12-17T07:39:08.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AA4551-A34F-424E-AA62-C430665202D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53FE8D0-468C-4891-8D8D-D3EFE616407F}">
      <dgm:prSet/>
      <dgm:spPr/>
      <dgm:t>
        <a:bodyPr/>
        <a:lstStyle/>
        <a:p>
          <a:pPr rtl="0">
            <a:lnSpc>
              <a:spcPct val="100000"/>
            </a:lnSpc>
            <a:defRPr cap="all"/>
          </a:pPr>
          <a:r>
            <a:rPr lang="en-US" b="1" dirty="0"/>
            <a:t>Minimize Transportation Costs</a:t>
          </a:r>
          <a:endParaRPr lang="en-US" dirty="0">
            <a:latin typeface="Century Gothic" panose="020B0502020202020204"/>
          </a:endParaRPr>
        </a:p>
      </dgm:t>
    </dgm:pt>
    <dgm:pt modelId="{2A118ABC-F19A-4FF7-8E04-1609D0D55FEF}" type="parTrans" cxnId="{1A977207-5393-4305-84A4-0CF39C40A396}">
      <dgm:prSet/>
      <dgm:spPr/>
      <dgm:t>
        <a:bodyPr/>
        <a:lstStyle/>
        <a:p>
          <a:endParaRPr lang="en-US"/>
        </a:p>
      </dgm:t>
    </dgm:pt>
    <dgm:pt modelId="{FF7DFBC6-5D0A-44E7-B2A0-0C062D72BAC2}" type="sibTrans" cxnId="{1A977207-5393-4305-84A4-0CF39C40A396}">
      <dgm:prSet/>
      <dgm:spPr/>
      <dgm:t>
        <a:bodyPr/>
        <a:lstStyle/>
        <a:p>
          <a:endParaRPr lang="en-US"/>
        </a:p>
      </dgm:t>
    </dgm:pt>
    <dgm:pt modelId="{3B536718-F714-45CF-BE0A-D73251494ADE}">
      <dgm:prSet/>
      <dgm:spPr/>
      <dgm:t>
        <a:bodyPr/>
        <a:lstStyle/>
        <a:p>
          <a:pPr>
            <a:lnSpc>
              <a:spcPct val="100000"/>
            </a:lnSpc>
            <a:defRPr cap="all"/>
          </a:pPr>
          <a:r>
            <a:rPr lang="en-US" b="1" dirty="0"/>
            <a:t>Reduce Environmental Impact</a:t>
          </a:r>
          <a:endParaRPr lang="en-US" dirty="0"/>
        </a:p>
      </dgm:t>
    </dgm:pt>
    <dgm:pt modelId="{EB240CDC-EBA5-4806-A7BB-D983B754ADDB}" type="parTrans" cxnId="{0942B862-FFA3-4982-B0B0-82D8E94339F6}">
      <dgm:prSet/>
      <dgm:spPr/>
      <dgm:t>
        <a:bodyPr/>
        <a:lstStyle/>
        <a:p>
          <a:endParaRPr lang="en-US"/>
        </a:p>
      </dgm:t>
    </dgm:pt>
    <dgm:pt modelId="{F98A602C-D8C1-4BD3-A920-27EF2F0E456E}" type="sibTrans" cxnId="{0942B862-FFA3-4982-B0B0-82D8E94339F6}">
      <dgm:prSet/>
      <dgm:spPr/>
      <dgm:t>
        <a:bodyPr/>
        <a:lstStyle/>
        <a:p>
          <a:endParaRPr lang="en-US"/>
        </a:p>
      </dgm:t>
    </dgm:pt>
    <dgm:pt modelId="{6D671FAA-268C-4FBB-B579-D8B0F2FB20A0}">
      <dgm:prSet phldr="0"/>
      <dgm:spPr/>
      <dgm:t>
        <a:bodyPr/>
        <a:lstStyle/>
        <a:p>
          <a:pPr rtl="0">
            <a:lnSpc>
              <a:spcPct val="100000"/>
            </a:lnSpc>
            <a:defRPr cap="all"/>
          </a:pPr>
          <a:r>
            <a:rPr lang="en-US" b="1" dirty="0">
              <a:latin typeface="Century Gothic" panose="020B0502020202020204"/>
            </a:rPr>
            <a:t>Maximize Efficiency</a:t>
          </a:r>
          <a:endParaRPr lang="en-US" dirty="0"/>
        </a:p>
      </dgm:t>
    </dgm:pt>
    <dgm:pt modelId="{0BE5AA90-6A15-4BEC-9D5F-39FDF0F2594C}" type="parTrans" cxnId="{801EC995-8CF4-405B-8F7D-7EE95FAD1999}">
      <dgm:prSet/>
      <dgm:spPr/>
    </dgm:pt>
    <dgm:pt modelId="{DA4CDC2A-FA40-4BCA-BC86-A0C3B60B5B68}" type="sibTrans" cxnId="{801EC995-8CF4-405B-8F7D-7EE95FAD1999}">
      <dgm:prSet/>
      <dgm:spPr/>
    </dgm:pt>
    <dgm:pt modelId="{A2AC5B92-04E7-4903-9E35-6D366B2DBA9B}" type="pres">
      <dgm:prSet presAssocID="{ACAA4551-A34F-424E-AA62-C430665202DA}" presName="root" presStyleCnt="0">
        <dgm:presLayoutVars>
          <dgm:dir/>
          <dgm:resizeHandles val="exact"/>
        </dgm:presLayoutVars>
      </dgm:prSet>
      <dgm:spPr/>
    </dgm:pt>
    <dgm:pt modelId="{DAE06E0C-4893-4533-B775-3B777DED05A3}" type="pres">
      <dgm:prSet presAssocID="{553FE8D0-468C-4891-8D8D-D3EFE616407F}" presName="compNode" presStyleCnt="0"/>
      <dgm:spPr/>
    </dgm:pt>
    <dgm:pt modelId="{AD8E535A-54FE-4A14-9DF9-76396D76FF4E}" type="pres">
      <dgm:prSet presAssocID="{553FE8D0-468C-4891-8D8D-D3EFE616407F}" presName="iconBgRect" presStyleLbl="bgShp" presStyleIdx="0" presStyleCnt="3"/>
      <dgm:spPr/>
    </dgm:pt>
    <dgm:pt modelId="{52D48764-8212-4BB9-8CEA-3D40CE1E3CAF}" type="pres">
      <dgm:prSet presAssocID="{553FE8D0-468C-4891-8D8D-D3EFE61640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0481DD69-2D8D-4599-B0F6-172547D7EEA6}" type="pres">
      <dgm:prSet presAssocID="{553FE8D0-468C-4891-8D8D-D3EFE616407F}" presName="spaceRect" presStyleCnt="0"/>
      <dgm:spPr/>
    </dgm:pt>
    <dgm:pt modelId="{BF70E133-6AC0-4E71-8476-28B2F7C2416C}" type="pres">
      <dgm:prSet presAssocID="{553FE8D0-468C-4891-8D8D-D3EFE616407F}" presName="textRect" presStyleLbl="revTx" presStyleIdx="0" presStyleCnt="3">
        <dgm:presLayoutVars>
          <dgm:chMax val="1"/>
          <dgm:chPref val="1"/>
        </dgm:presLayoutVars>
      </dgm:prSet>
      <dgm:spPr/>
    </dgm:pt>
    <dgm:pt modelId="{A4CC2AB2-1181-4E0B-B096-6EAC35820441}" type="pres">
      <dgm:prSet presAssocID="{FF7DFBC6-5D0A-44E7-B2A0-0C062D72BAC2}" presName="sibTrans" presStyleCnt="0"/>
      <dgm:spPr/>
    </dgm:pt>
    <dgm:pt modelId="{133918EC-9E29-448C-A4B6-6C86E38327AB}" type="pres">
      <dgm:prSet presAssocID="{6D671FAA-268C-4FBB-B579-D8B0F2FB20A0}" presName="compNode" presStyleCnt="0"/>
      <dgm:spPr/>
    </dgm:pt>
    <dgm:pt modelId="{97252D64-83E9-44FC-896D-BBF3EB5505DE}" type="pres">
      <dgm:prSet presAssocID="{6D671FAA-268C-4FBB-B579-D8B0F2FB20A0}" presName="iconBgRect" presStyleLbl="bgShp" presStyleIdx="1" presStyleCnt="3"/>
      <dgm:spPr/>
    </dgm:pt>
    <dgm:pt modelId="{3E7B7DA5-4535-4FA2-83CB-26310B4A41AB}" type="pres">
      <dgm:prSet presAssocID="{6D671FAA-268C-4FBB-B579-D8B0F2FB20A0}" presName="iconRect" presStyleLbl="node1" presStyleIdx="1" presStyleCnt="3"/>
      <dgm:spPr/>
    </dgm:pt>
    <dgm:pt modelId="{4DC3BD54-8DEB-402A-9C93-B651FDBD5C78}" type="pres">
      <dgm:prSet presAssocID="{6D671FAA-268C-4FBB-B579-D8B0F2FB20A0}" presName="spaceRect" presStyleCnt="0"/>
      <dgm:spPr/>
    </dgm:pt>
    <dgm:pt modelId="{12431E98-083A-4EB7-B6DC-409B14A555EA}" type="pres">
      <dgm:prSet presAssocID="{6D671FAA-268C-4FBB-B579-D8B0F2FB20A0}" presName="textRect" presStyleLbl="revTx" presStyleIdx="1" presStyleCnt="3">
        <dgm:presLayoutVars>
          <dgm:chMax val="1"/>
          <dgm:chPref val="1"/>
        </dgm:presLayoutVars>
      </dgm:prSet>
      <dgm:spPr/>
    </dgm:pt>
    <dgm:pt modelId="{2ED7072D-B6BC-4055-B0BC-468A3E09A466}" type="pres">
      <dgm:prSet presAssocID="{DA4CDC2A-FA40-4BCA-BC86-A0C3B60B5B68}" presName="sibTrans" presStyleCnt="0"/>
      <dgm:spPr/>
    </dgm:pt>
    <dgm:pt modelId="{C305E2D9-8A5B-4E03-97CF-A2429C41F24F}" type="pres">
      <dgm:prSet presAssocID="{3B536718-F714-45CF-BE0A-D73251494ADE}" presName="compNode" presStyleCnt="0"/>
      <dgm:spPr/>
    </dgm:pt>
    <dgm:pt modelId="{46124762-6AB5-4877-90D9-EBBF87442D6A}" type="pres">
      <dgm:prSet presAssocID="{3B536718-F714-45CF-BE0A-D73251494ADE}" presName="iconBgRect" presStyleLbl="bgShp" presStyleIdx="2" presStyleCnt="3"/>
      <dgm:spPr/>
    </dgm:pt>
    <dgm:pt modelId="{680D0420-C163-4330-8FB2-9CBA0C671526}" type="pres">
      <dgm:prSet presAssocID="{3B536718-F714-45CF-BE0A-D73251494ADE}"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 Car"/>
        </a:ext>
      </dgm:extLst>
    </dgm:pt>
    <dgm:pt modelId="{B1750D15-BF15-4A21-AFBD-82F60CF68D2D}" type="pres">
      <dgm:prSet presAssocID="{3B536718-F714-45CF-BE0A-D73251494ADE}" presName="spaceRect" presStyleCnt="0"/>
      <dgm:spPr/>
    </dgm:pt>
    <dgm:pt modelId="{22343450-2364-42D3-AD4E-B8FBF7A38940}" type="pres">
      <dgm:prSet presAssocID="{3B536718-F714-45CF-BE0A-D73251494ADE}" presName="textRect" presStyleLbl="revTx" presStyleIdx="2" presStyleCnt="3">
        <dgm:presLayoutVars>
          <dgm:chMax val="1"/>
          <dgm:chPref val="1"/>
        </dgm:presLayoutVars>
      </dgm:prSet>
      <dgm:spPr/>
    </dgm:pt>
  </dgm:ptLst>
  <dgm:cxnLst>
    <dgm:cxn modelId="{1A977207-5393-4305-84A4-0CF39C40A396}" srcId="{ACAA4551-A34F-424E-AA62-C430665202DA}" destId="{553FE8D0-468C-4891-8D8D-D3EFE616407F}" srcOrd="0" destOrd="0" parTransId="{2A118ABC-F19A-4FF7-8E04-1609D0D55FEF}" sibTransId="{FF7DFBC6-5D0A-44E7-B2A0-0C062D72BAC2}"/>
    <dgm:cxn modelId="{03A2C025-3F6F-4550-8FFA-A7B5B10AB044}" type="presOf" srcId="{ACAA4551-A34F-424E-AA62-C430665202DA}" destId="{A2AC5B92-04E7-4903-9E35-6D366B2DBA9B}" srcOrd="0" destOrd="0" presId="urn:microsoft.com/office/officeart/2018/5/layout/IconCircleLabelList"/>
    <dgm:cxn modelId="{FC605141-300A-4E56-83D3-EB9CEE03489C}" type="presOf" srcId="{6D671FAA-268C-4FBB-B579-D8B0F2FB20A0}" destId="{12431E98-083A-4EB7-B6DC-409B14A555EA}" srcOrd="0" destOrd="0" presId="urn:microsoft.com/office/officeart/2018/5/layout/IconCircleLabelList"/>
    <dgm:cxn modelId="{0942B862-FFA3-4982-B0B0-82D8E94339F6}" srcId="{ACAA4551-A34F-424E-AA62-C430665202DA}" destId="{3B536718-F714-45CF-BE0A-D73251494ADE}" srcOrd="2" destOrd="0" parTransId="{EB240CDC-EBA5-4806-A7BB-D983B754ADDB}" sibTransId="{F98A602C-D8C1-4BD3-A920-27EF2F0E456E}"/>
    <dgm:cxn modelId="{2C17EB79-E2A1-4732-A8F0-761342168A90}" type="presOf" srcId="{3B536718-F714-45CF-BE0A-D73251494ADE}" destId="{22343450-2364-42D3-AD4E-B8FBF7A38940}" srcOrd="0" destOrd="0" presId="urn:microsoft.com/office/officeart/2018/5/layout/IconCircleLabelList"/>
    <dgm:cxn modelId="{801EC995-8CF4-405B-8F7D-7EE95FAD1999}" srcId="{ACAA4551-A34F-424E-AA62-C430665202DA}" destId="{6D671FAA-268C-4FBB-B579-D8B0F2FB20A0}" srcOrd="1" destOrd="0" parTransId="{0BE5AA90-6A15-4BEC-9D5F-39FDF0F2594C}" sibTransId="{DA4CDC2A-FA40-4BCA-BC86-A0C3B60B5B68}"/>
    <dgm:cxn modelId="{B06241E3-416C-4E17-96D0-63142F251AFF}" type="presOf" srcId="{553FE8D0-468C-4891-8D8D-D3EFE616407F}" destId="{BF70E133-6AC0-4E71-8476-28B2F7C2416C}" srcOrd="0" destOrd="0" presId="urn:microsoft.com/office/officeart/2018/5/layout/IconCircleLabelList"/>
    <dgm:cxn modelId="{D90A2171-AAD2-4AAD-B8F1-9A938533730B}" type="presParOf" srcId="{A2AC5B92-04E7-4903-9E35-6D366B2DBA9B}" destId="{DAE06E0C-4893-4533-B775-3B777DED05A3}" srcOrd="0" destOrd="0" presId="urn:microsoft.com/office/officeart/2018/5/layout/IconCircleLabelList"/>
    <dgm:cxn modelId="{F169FBEF-235B-47FD-8C15-EFCBCA40CFB7}" type="presParOf" srcId="{DAE06E0C-4893-4533-B775-3B777DED05A3}" destId="{AD8E535A-54FE-4A14-9DF9-76396D76FF4E}" srcOrd="0" destOrd="0" presId="urn:microsoft.com/office/officeart/2018/5/layout/IconCircleLabelList"/>
    <dgm:cxn modelId="{7C2B3B0A-5814-42F0-B04B-D5AC9A9FBF44}" type="presParOf" srcId="{DAE06E0C-4893-4533-B775-3B777DED05A3}" destId="{52D48764-8212-4BB9-8CEA-3D40CE1E3CAF}" srcOrd="1" destOrd="0" presId="urn:microsoft.com/office/officeart/2018/5/layout/IconCircleLabelList"/>
    <dgm:cxn modelId="{2E64A25B-5CCF-4A41-B53A-5103E978B3B1}" type="presParOf" srcId="{DAE06E0C-4893-4533-B775-3B777DED05A3}" destId="{0481DD69-2D8D-4599-B0F6-172547D7EEA6}" srcOrd="2" destOrd="0" presId="urn:microsoft.com/office/officeart/2018/5/layout/IconCircleLabelList"/>
    <dgm:cxn modelId="{6C6FA565-58D0-4D38-AE7A-9F00B64CE05E}" type="presParOf" srcId="{DAE06E0C-4893-4533-B775-3B777DED05A3}" destId="{BF70E133-6AC0-4E71-8476-28B2F7C2416C}" srcOrd="3" destOrd="0" presId="urn:microsoft.com/office/officeart/2018/5/layout/IconCircleLabelList"/>
    <dgm:cxn modelId="{3C0AEAE5-BD0D-4E1C-8CB9-864FAA7B2395}" type="presParOf" srcId="{A2AC5B92-04E7-4903-9E35-6D366B2DBA9B}" destId="{A4CC2AB2-1181-4E0B-B096-6EAC35820441}" srcOrd="1" destOrd="0" presId="urn:microsoft.com/office/officeart/2018/5/layout/IconCircleLabelList"/>
    <dgm:cxn modelId="{36CBBF52-2E6A-4C04-8F5F-BB16DF2C3319}" type="presParOf" srcId="{A2AC5B92-04E7-4903-9E35-6D366B2DBA9B}" destId="{133918EC-9E29-448C-A4B6-6C86E38327AB}" srcOrd="2" destOrd="0" presId="urn:microsoft.com/office/officeart/2018/5/layout/IconCircleLabelList"/>
    <dgm:cxn modelId="{AB5D03D0-F629-481D-BA4C-B13A7E5CFC78}" type="presParOf" srcId="{133918EC-9E29-448C-A4B6-6C86E38327AB}" destId="{97252D64-83E9-44FC-896D-BBF3EB5505DE}" srcOrd="0" destOrd="0" presId="urn:microsoft.com/office/officeart/2018/5/layout/IconCircleLabelList"/>
    <dgm:cxn modelId="{E43BAC7D-CB60-4EB1-9588-EB390771024D}" type="presParOf" srcId="{133918EC-9E29-448C-A4B6-6C86E38327AB}" destId="{3E7B7DA5-4535-4FA2-83CB-26310B4A41AB}" srcOrd="1" destOrd="0" presId="urn:microsoft.com/office/officeart/2018/5/layout/IconCircleLabelList"/>
    <dgm:cxn modelId="{008394D4-4BC7-4057-BAEC-21D18C03B566}" type="presParOf" srcId="{133918EC-9E29-448C-A4B6-6C86E38327AB}" destId="{4DC3BD54-8DEB-402A-9C93-B651FDBD5C78}" srcOrd="2" destOrd="0" presId="urn:microsoft.com/office/officeart/2018/5/layout/IconCircleLabelList"/>
    <dgm:cxn modelId="{FD5A27B7-D148-4C20-9D9E-D2B8C5707B17}" type="presParOf" srcId="{133918EC-9E29-448C-A4B6-6C86E38327AB}" destId="{12431E98-083A-4EB7-B6DC-409B14A555EA}" srcOrd="3" destOrd="0" presId="urn:microsoft.com/office/officeart/2018/5/layout/IconCircleLabelList"/>
    <dgm:cxn modelId="{FFAC0146-6724-4DA5-A33B-6D60CB3739BA}" type="presParOf" srcId="{A2AC5B92-04E7-4903-9E35-6D366B2DBA9B}" destId="{2ED7072D-B6BC-4055-B0BC-468A3E09A466}" srcOrd="3" destOrd="0" presId="urn:microsoft.com/office/officeart/2018/5/layout/IconCircleLabelList"/>
    <dgm:cxn modelId="{78B53FFB-7B2B-4576-9B17-6E90FA5A3D0E}" type="presParOf" srcId="{A2AC5B92-04E7-4903-9E35-6D366B2DBA9B}" destId="{C305E2D9-8A5B-4E03-97CF-A2429C41F24F}" srcOrd="4" destOrd="0" presId="urn:microsoft.com/office/officeart/2018/5/layout/IconCircleLabelList"/>
    <dgm:cxn modelId="{4447A40E-465F-4355-AC12-2469C2CCB0B8}" type="presParOf" srcId="{C305E2D9-8A5B-4E03-97CF-A2429C41F24F}" destId="{46124762-6AB5-4877-90D9-EBBF87442D6A}" srcOrd="0" destOrd="0" presId="urn:microsoft.com/office/officeart/2018/5/layout/IconCircleLabelList"/>
    <dgm:cxn modelId="{CC929217-0D2E-464B-92FA-A93AFB449303}" type="presParOf" srcId="{C305E2D9-8A5B-4E03-97CF-A2429C41F24F}" destId="{680D0420-C163-4330-8FB2-9CBA0C671526}" srcOrd="1" destOrd="0" presId="urn:microsoft.com/office/officeart/2018/5/layout/IconCircleLabelList"/>
    <dgm:cxn modelId="{4E5A8A14-A224-42F6-92C1-F2999032A8FA}" type="presParOf" srcId="{C305E2D9-8A5B-4E03-97CF-A2429C41F24F}" destId="{B1750D15-BF15-4A21-AFBD-82F60CF68D2D}" srcOrd="2" destOrd="0" presId="urn:microsoft.com/office/officeart/2018/5/layout/IconCircleLabelList"/>
    <dgm:cxn modelId="{BB37F20A-568B-47DB-A57B-AAEDDA220ECD}" type="presParOf" srcId="{C305E2D9-8A5B-4E03-97CF-A2429C41F24F}" destId="{22343450-2364-42D3-AD4E-B8FBF7A38940}" srcOrd="3" destOrd="0" presId="urn:microsoft.com/office/officeart/2018/5/layout/IconCircle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D3CB70-544C-4045-8A60-9306AE678AD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A4159843-E33C-42B9-8C88-58B5B90D15D5}">
      <dgm:prSet phldrT="[Text]" phldr="0"/>
      <dgm:spPr/>
      <dgm:t>
        <a:bodyPr/>
        <a:lstStyle/>
        <a:p>
          <a:r>
            <a:rPr lang="en-US">
              <a:latin typeface="Century Gothic" panose="020B0502020202020204"/>
            </a:rPr>
            <a:t>Madison</a:t>
          </a:r>
          <a:endParaRPr lang="en-US"/>
        </a:p>
      </dgm:t>
    </dgm:pt>
    <dgm:pt modelId="{E2ACEAEC-99D9-4D77-A63F-E43A91F4824D}" type="parTrans" cxnId="{16DD1F6E-7CD6-49AD-BFFC-465E68ACEB0C}">
      <dgm:prSet/>
      <dgm:spPr/>
      <dgm:t>
        <a:bodyPr/>
        <a:lstStyle/>
        <a:p>
          <a:endParaRPr lang="en-US"/>
        </a:p>
      </dgm:t>
    </dgm:pt>
    <dgm:pt modelId="{5C716A18-4B6F-4880-B9F4-08D052CABFA7}" type="sibTrans" cxnId="{16DD1F6E-7CD6-49AD-BFFC-465E68ACEB0C}">
      <dgm:prSet/>
      <dgm:spPr/>
      <dgm:t>
        <a:bodyPr/>
        <a:lstStyle/>
        <a:p>
          <a:endParaRPr lang="en-US"/>
        </a:p>
      </dgm:t>
    </dgm:pt>
    <dgm:pt modelId="{EDF89A38-FE53-4894-B78B-E7743F42DC77}">
      <dgm:prSet phldr="0"/>
      <dgm:spPr/>
      <dgm:t>
        <a:bodyPr/>
        <a:lstStyle/>
        <a:p>
          <a:pPr rtl="0"/>
          <a:r>
            <a:rPr lang="en-US"/>
            <a:t>Milwaukee</a:t>
          </a:r>
          <a:endParaRPr lang="en-US">
            <a:latin typeface="Century Gothic" panose="020B0502020202020204"/>
          </a:endParaRPr>
        </a:p>
      </dgm:t>
    </dgm:pt>
    <dgm:pt modelId="{F4F2FCEC-7C80-4935-B677-8F698A5AF37B}" type="parTrans" cxnId="{9109A7AF-0D40-43EE-8E71-0A68E2D6E8AC}">
      <dgm:prSet/>
      <dgm:spPr/>
    </dgm:pt>
    <dgm:pt modelId="{D7FAEE31-B3F0-4E5D-93A2-7713B54150B9}" type="sibTrans" cxnId="{9109A7AF-0D40-43EE-8E71-0A68E2D6E8AC}">
      <dgm:prSet/>
      <dgm:spPr/>
    </dgm:pt>
    <dgm:pt modelId="{21B97ED4-B4D0-4660-8F25-56A6E96CAA58}">
      <dgm:prSet phldr="0"/>
      <dgm:spPr/>
      <dgm:t>
        <a:bodyPr/>
        <a:lstStyle/>
        <a:p>
          <a:pPr rtl="0"/>
          <a:r>
            <a:rPr lang="en-US"/>
            <a:t>Eau Claire</a:t>
          </a:r>
        </a:p>
      </dgm:t>
    </dgm:pt>
    <dgm:pt modelId="{F455FCB5-7E9C-48C0-8BF7-B3C20D969675}" type="parTrans" cxnId="{15CD1BEC-A670-464E-9950-3A927984A656}">
      <dgm:prSet/>
      <dgm:spPr/>
    </dgm:pt>
    <dgm:pt modelId="{0E99D429-8C06-4C07-A2B1-132085910736}" type="sibTrans" cxnId="{15CD1BEC-A670-464E-9950-3A927984A656}">
      <dgm:prSet/>
      <dgm:spPr/>
    </dgm:pt>
    <dgm:pt modelId="{A4878472-D33B-4EB9-9A82-7554C450AD43}">
      <dgm:prSet phldr="0"/>
      <dgm:spPr/>
      <dgm:t>
        <a:bodyPr/>
        <a:lstStyle/>
        <a:p>
          <a:pPr rtl="0"/>
          <a:r>
            <a:rPr lang="en-US">
              <a:latin typeface="Century Gothic" panose="020B0502020202020204"/>
            </a:rPr>
            <a:t>Appleton</a:t>
          </a:r>
          <a:endParaRPr lang="en-US"/>
        </a:p>
      </dgm:t>
    </dgm:pt>
    <dgm:pt modelId="{CC06EE79-C728-49B6-847D-E60C6367CA50}" type="parTrans" cxnId="{00B485C8-4AA3-4125-A264-5E95DC18B4D4}">
      <dgm:prSet/>
      <dgm:spPr/>
    </dgm:pt>
    <dgm:pt modelId="{B02ECDE3-855C-442E-92C5-50A217EF48C3}" type="sibTrans" cxnId="{00B485C8-4AA3-4125-A264-5E95DC18B4D4}">
      <dgm:prSet/>
      <dgm:spPr/>
    </dgm:pt>
    <dgm:pt modelId="{2AA95166-F902-44E5-8B42-4148F5FA08DA}">
      <dgm:prSet phldr="0"/>
      <dgm:spPr/>
      <dgm:t>
        <a:bodyPr/>
        <a:lstStyle/>
        <a:p>
          <a:pPr rtl="0"/>
          <a:r>
            <a:rPr lang="en-US"/>
            <a:t>Green Bay</a:t>
          </a:r>
          <a:endParaRPr lang="en-US">
            <a:latin typeface="Century Gothic" panose="020B0502020202020204"/>
          </a:endParaRPr>
        </a:p>
      </dgm:t>
    </dgm:pt>
    <dgm:pt modelId="{D1B7D947-5F0F-4132-8BCF-51D8C8808AE9}" type="parTrans" cxnId="{FEA10425-ADD9-40DD-BE3D-7E49C30AD0C9}">
      <dgm:prSet/>
      <dgm:spPr/>
    </dgm:pt>
    <dgm:pt modelId="{11D564BB-EF54-4E89-A7E9-DA9C086D03CA}" type="sibTrans" cxnId="{FEA10425-ADD9-40DD-BE3D-7E49C30AD0C9}">
      <dgm:prSet/>
      <dgm:spPr/>
    </dgm:pt>
    <dgm:pt modelId="{5D17F813-6A53-4287-8D26-1DCB980F6776}" type="pres">
      <dgm:prSet presAssocID="{13D3CB70-544C-4045-8A60-9306AE678ADD}" presName="cycle" presStyleCnt="0">
        <dgm:presLayoutVars>
          <dgm:dir/>
          <dgm:resizeHandles val="exact"/>
        </dgm:presLayoutVars>
      </dgm:prSet>
      <dgm:spPr/>
    </dgm:pt>
    <dgm:pt modelId="{35E69462-AABA-4EFC-8CCA-B89DBDE265D5}" type="pres">
      <dgm:prSet presAssocID="{A4159843-E33C-42B9-8C88-58B5B90D15D5}" presName="node" presStyleLbl="node1" presStyleIdx="0" presStyleCnt="5">
        <dgm:presLayoutVars>
          <dgm:bulletEnabled val="1"/>
        </dgm:presLayoutVars>
      </dgm:prSet>
      <dgm:spPr/>
    </dgm:pt>
    <dgm:pt modelId="{D7DB1A86-599F-4199-9C31-C5AD4426B683}" type="pres">
      <dgm:prSet presAssocID="{A4159843-E33C-42B9-8C88-58B5B90D15D5}" presName="spNode" presStyleCnt="0"/>
      <dgm:spPr/>
    </dgm:pt>
    <dgm:pt modelId="{B43F3E0B-B5D8-4599-A6AB-032AEB67284B}" type="pres">
      <dgm:prSet presAssocID="{5C716A18-4B6F-4880-B9F4-08D052CABFA7}" presName="sibTrans" presStyleLbl="sibTrans1D1" presStyleIdx="0" presStyleCnt="5"/>
      <dgm:spPr/>
    </dgm:pt>
    <dgm:pt modelId="{E4CC7E83-71E4-43F5-A528-D78359151834}" type="pres">
      <dgm:prSet presAssocID="{EDF89A38-FE53-4894-B78B-E7743F42DC77}" presName="node" presStyleLbl="node1" presStyleIdx="1" presStyleCnt="5">
        <dgm:presLayoutVars>
          <dgm:bulletEnabled val="1"/>
        </dgm:presLayoutVars>
      </dgm:prSet>
      <dgm:spPr/>
    </dgm:pt>
    <dgm:pt modelId="{1CD2EDAD-2D5C-4061-9080-5C7313738D6F}" type="pres">
      <dgm:prSet presAssocID="{EDF89A38-FE53-4894-B78B-E7743F42DC77}" presName="spNode" presStyleCnt="0"/>
      <dgm:spPr/>
    </dgm:pt>
    <dgm:pt modelId="{5E133617-2642-4B17-BEEE-8BE6AE5D7304}" type="pres">
      <dgm:prSet presAssocID="{D7FAEE31-B3F0-4E5D-93A2-7713B54150B9}" presName="sibTrans" presStyleLbl="sibTrans1D1" presStyleIdx="1" presStyleCnt="5"/>
      <dgm:spPr/>
    </dgm:pt>
    <dgm:pt modelId="{03696193-84CF-4B52-AA3B-EB6DEF71DAA1}" type="pres">
      <dgm:prSet presAssocID="{21B97ED4-B4D0-4660-8F25-56A6E96CAA58}" presName="node" presStyleLbl="node1" presStyleIdx="2" presStyleCnt="5">
        <dgm:presLayoutVars>
          <dgm:bulletEnabled val="1"/>
        </dgm:presLayoutVars>
      </dgm:prSet>
      <dgm:spPr/>
    </dgm:pt>
    <dgm:pt modelId="{BD4431B1-9882-46F5-8B9A-792962C99FC5}" type="pres">
      <dgm:prSet presAssocID="{21B97ED4-B4D0-4660-8F25-56A6E96CAA58}" presName="spNode" presStyleCnt="0"/>
      <dgm:spPr/>
    </dgm:pt>
    <dgm:pt modelId="{BC367145-519C-4D53-BF31-F97262F751FE}" type="pres">
      <dgm:prSet presAssocID="{0E99D429-8C06-4C07-A2B1-132085910736}" presName="sibTrans" presStyleLbl="sibTrans1D1" presStyleIdx="2" presStyleCnt="5"/>
      <dgm:spPr/>
    </dgm:pt>
    <dgm:pt modelId="{FAFD9B6C-D999-4FF2-99DF-48A928064C15}" type="pres">
      <dgm:prSet presAssocID="{A4878472-D33B-4EB9-9A82-7554C450AD43}" presName="node" presStyleLbl="node1" presStyleIdx="3" presStyleCnt="5">
        <dgm:presLayoutVars>
          <dgm:bulletEnabled val="1"/>
        </dgm:presLayoutVars>
      </dgm:prSet>
      <dgm:spPr/>
    </dgm:pt>
    <dgm:pt modelId="{34246C1F-1C6C-4571-9A37-3E4D55C0E942}" type="pres">
      <dgm:prSet presAssocID="{A4878472-D33B-4EB9-9A82-7554C450AD43}" presName="spNode" presStyleCnt="0"/>
      <dgm:spPr/>
    </dgm:pt>
    <dgm:pt modelId="{C1F7DA3D-0184-48FE-8265-7D9D777CA914}" type="pres">
      <dgm:prSet presAssocID="{B02ECDE3-855C-442E-92C5-50A217EF48C3}" presName="sibTrans" presStyleLbl="sibTrans1D1" presStyleIdx="3" presStyleCnt="5"/>
      <dgm:spPr/>
    </dgm:pt>
    <dgm:pt modelId="{517D2757-736B-4581-B767-A023826308B9}" type="pres">
      <dgm:prSet presAssocID="{2AA95166-F902-44E5-8B42-4148F5FA08DA}" presName="node" presStyleLbl="node1" presStyleIdx="4" presStyleCnt="5">
        <dgm:presLayoutVars>
          <dgm:bulletEnabled val="1"/>
        </dgm:presLayoutVars>
      </dgm:prSet>
      <dgm:spPr/>
    </dgm:pt>
    <dgm:pt modelId="{E07D1603-B7C2-4CE8-9ADF-BD450F2E1729}" type="pres">
      <dgm:prSet presAssocID="{2AA95166-F902-44E5-8B42-4148F5FA08DA}" presName="spNode" presStyleCnt="0"/>
      <dgm:spPr/>
    </dgm:pt>
    <dgm:pt modelId="{6A8E3EB9-01C2-47AF-83D8-137AADF68F2D}" type="pres">
      <dgm:prSet presAssocID="{11D564BB-EF54-4E89-A7E9-DA9C086D03CA}" presName="sibTrans" presStyleLbl="sibTrans1D1" presStyleIdx="4" presStyleCnt="5"/>
      <dgm:spPr/>
    </dgm:pt>
  </dgm:ptLst>
  <dgm:cxnLst>
    <dgm:cxn modelId="{FEA10425-ADD9-40DD-BE3D-7E49C30AD0C9}" srcId="{13D3CB70-544C-4045-8A60-9306AE678ADD}" destId="{2AA95166-F902-44E5-8B42-4148F5FA08DA}" srcOrd="4" destOrd="0" parTransId="{D1B7D947-5F0F-4132-8BCF-51D8C8808AE9}" sibTransId="{11D564BB-EF54-4E89-A7E9-DA9C086D03CA}"/>
    <dgm:cxn modelId="{4A4FD52E-C57C-4327-8A27-89955D6D0ABA}" type="presOf" srcId="{21B97ED4-B4D0-4660-8F25-56A6E96CAA58}" destId="{03696193-84CF-4B52-AA3B-EB6DEF71DAA1}" srcOrd="0" destOrd="0" presId="urn:microsoft.com/office/officeart/2005/8/layout/cycle5"/>
    <dgm:cxn modelId="{16DD1F6E-7CD6-49AD-BFFC-465E68ACEB0C}" srcId="{13D3CB70-544C-4045-8A60-9306AE678ADD}" destId="{A4159843-E33C-42B9-8C88-58B5B90D15D5}" srcOrd="0" destOrd="0" parTransId="{E2ACEAEC-99D9-4D77-A63F-E43A91F4824D}" sibTransId="{5C716A18-4B6F-4880-B9F4-08D052CABFA7}"/>
    <dgm:cxn modelId="{D9B2214F-475D-40D7-8C5C-77C6651B7A62}" type="presOf" srcId="{EDF89A38-FE53-4894-B78B-E7743F42DC77}" destId="{E4CC7E83-71E4-43F5-A528-D78359151834}" srcOrd="0" destOrd="0" presId="urn:microsoft.com/office/officeart/2005/8/layout/cycle5"/>
    <dgm:cxn modelId="{4EC0EB51-7481-489F-8CC1-88A1DDBA23B5}" type="presOf" srcId="{D7FAEE31-B3F0-4E5D-93A2-7713B54150B9}" destId="{5E133617-2642-4B17-BEEE-8BE6AE5D7304}" srcOrd="0" destOrd="0" presId="urn:microsoft.com/office/officeart/2005/8/layout/cycle5"/>
    <dgm:cxn modelId="{BBB45456-6679-4F71-A7D0-E0E0A6FD3C1F}" type="presOf" srcId="{2AA95166-F902-44E5-8B42-4148F5FA08DA}" destId="{517D2757-736B-4581-B767-A023826308B9}" srcOrd="0" destOrd="0" presId="urn:microsoft.com/office/officeart/2005/8/layout/cycle5"/>
    <dgm:cxn modelId="{FA775884-A3C4-46B8-A8DA-798C62C004AE}" type="presOf" srcId="{0E99D429-8C06-4C07-A2B1-132085910736}" destId="{BC367145-519C-4D53-BF31-F97262F751FE}" srcOrd="0" destOrd="0" presId="urn:microsoft.com/office/officeart/2005/8/layout/cycle5"/>
    <dgm:cxn modelId="{13D33C8C-F1C7-4498-89DA-52941BE15E15}" type="presOf" srcId="{13D3CB70-544C-4045-8A60-9306AE678ADD}" destId="{5D17F813-6A53-4287-8D26-1DCB980F6776}" srcOrd="0" destOrd="0" presId="urn:microsoft.com/office/officeart/2005/8/layout/cycle5"/>
    <dgm:cxn modelId="{15FE6595-26C4-4CA5-996D-8914EBE2B535}" type="presOf" srcId="{B02ECDE3-855C-442E-92C5-50A217EF48C3}" destId="{C1F7DA3D-0184-48FE-8265-7D9D777CA914}" srcOrd="0" destOrd="0" presId="urn:microsoft.com/office/officeart/2005/8/layout/cycle5"/>
    <dgm:cxn modelId="{9109A7AF-0D40-43EE-8E71-0A68E2D6E8AC}" srcId="{13D3CB70-544C-4045-8A60-9306AE678ADD}" destId="{EDF89A38-FE53-4894-B78B-E7743F42DC77}" srcOrd="1" destOrd="0" parTransId="{F4F2FCEC-7C80-4935-B677-8F698A5AF37B}" sibTransId="{D7FAEE31-B3F0-4E5D-93A2-7713B54150B9}"/>
    <dgm:cxn modelId="{7E9763B1-81FB-43FB-996F-042D7AAC5935}" type="presOf" srcId="{11D564BB-EF54-4E89-A7E9-DA9C086D03CA}" destId="{6A8E3EB9-01C2-47AF-83D8-137AADF68F2D}" srcOrd="0" destOrd="0" presId="urn:microsoft.com/office/officeart/2005/8/layout/cycle5"/>
    <dgm:cxn modelId="{00B485C8-4AA3-4125-A264-5E95DC18B4D4}" srcId="{13D3CB70-544C-4045-8A60-9306AE678ADD}" destId="{A4878472-D33B-4EB9-9A82-7554C450AD43}" srcOrd="3" destOrd="0" parTransId="{CC06EE79-C728-49B6-847D-E60C6367CA50}" sibTransId="{B02ECDE3-855C-442E-92C5-50A217EF48C3}"/>
    <dgm:cxn modelId="{B3C478EA-BE39-4EB3-9B78-61C12DED9EAB}" type="presOf" srcId="{A4878472-D33B-4EB9-9A82-7554C450AD43}" destId="{FAFD9B6C-D999-4FF2-99DF-48A928064C15}" srcOrd="0" destOrd="0" presId="urn:microsoft.com/office/officeart/2005/8/layout/cycle5"/>
    <dgm:cxn modelId="{15CD1BEC-A670-464E-9950-3A927984A656}" srcId="{13D3CB70-544C-4045-8A60-9306AE678ADD}" destId="{21B97ED4-B4D0-4660-8F25-56A6E96CAA58}" srcOrd="2" destOrd="0" parTransId="{F455FCB5-7E9C-48C0-8BF7-B3C20D969675}" sibTransId="{0E99D429-8C06-4C07-A2B1-132085910736}"/>
    <dgm:cxn modelId="{2EF315F4-71CB-42E2-B3AE-1F8F52CBCB74}" type="presOf" srcId="{5C716A18-4B6F-4880-B9F4-08D052CABFA7}" destId="{B43F3E0B-B5D8-4599-A6AB-032AEB67284B}" srcOrd="0" destOrd="0" presId="urn:microsoft.com/office/officeart/2005/8/layout/cycle5"/>
    <dgm:cxn modelId="{04FED1FD-FD74-4E81-BF79-5F9A5E247F7F}" type="presOf" srcId="{A4159843-E33C-42B9-8C88-58B5B90D15D5}" destId="{35E69462-AABA-4EFC-8CCA-B89DBDE265D5}" srcOrd="0" destOrd="0" presId="urn:microsoft.com/office/officeart/2005/8/layout/cycle5"/>
    <dgm:cxn modelId="{D1133EE4-50E5-4E59-A838-0476F80A13C0}" type="presParOf" srcId="{5D17F813-6A53-4287-8D26-1DCB980F6776}" destId="{35E69462-AABA-4EFC-8CCA-B89DBDE265D5}" srcOrd="0" destOrd="0" presId="urn:microsoft.com/office/officeart/2005/8/layout/cycle5"/>
    <dgm:cxn modelId="{1DC85F4B-1698-4A70-B903-14C14ABD14CC}" type="presParOf" srcId="{5D17F813-6A53-4287-8D26-1DCB980F6776}" destId="{D7DB1A86-599F-4199-9C31-C5AD4426B683}" srcOrd="1" destOrd="0" presId="urn:microsoft.com/office/officeart/2005/8/layout/cycle5"/>
    <dgm:cxn modelId="{BBD8CB8C-6C7E-491F-8716-7669D75AFB18}" type="presParOf" srcId="{5D17F813-6A53-4287-8D26-1DCB980F6776}" destId="{B43F3E0B-B5D8-4599-A6AB-032AEB67284B}" srcOrd="2" destOrd="0" presId="urn:microsoft.com/office/officeart/2005/8/layout/cycle5"/>
    <dgm:cxn modelId="{C3555C74-87E0-48A8-981E-DE1C88C9DB2D}" type="presParOf" srcId="{5D17F813-6A53-4287-8D26-1DCB980F6776}" destId="{E4CC7E83-71E4-43F5-A528-D78359151834}" srcOrd="3" destOrd="0" presId="urn:microsoft.com/office/officeart/2005/8/layout/cycle5"/>
    <dgm:cxn modelId="{FB8682F8-246A-49AE-B896-2D3035D1F19A}" type="presParOf" srcId="{5D17F813-6A53-4287-8D26-1DCB980F6776}" destId="{1CD2EDAD-2D5C-4061-9080-5C7313738D6F}" srcOrd="4" destOrd="0" presId="urn:microsoft.com/office/officeart/2005/8/layout/cycle5"/>
    <dgm:cxn modelId="{19508536-0DBF-4C2C-824B-B6DBE0B606D9}" type="presParOf" srcId="{5D17F813-6A53-4287-8D26-1DCB980F6776}" destId="{5E133617-2642-4B17-BEEE-8BE6AE5D7304}" srcOrd="5" destOrd="0" presId="urn:microsoft.com/office/officeart/2005/8/layout/cycle5"/>
    <dgm:cxn modelId="{862D8439-E64A-4DB9-AECD-D7294F64D97D}" type="presParOf" srcId="{5D17F813-6A53-4287-8D26-1DCB980F6776}" destId="{03696193-84CF-4B52-AA3B-EB6DEF71DAA1}" srcOrd="6" destOrd="0" presId="urn:microsoft.com/office/officeart/2005/8/layout/cycle5"/>
    <dgm:cxn modelId="{F60C65E7-8B64-447D-871A-F55707C145BA}" type="presParOf" srcId="{5D17F813-6A53-4287-8D26-1DCB980F6776}" destId="{BD4431B1-9882-46F5-8B9A-792962C99FC5}" srcOrd="7" destOrd="0" presId="urn:microsoft.com/office/officeart/2005/8/layout/cycle5"/>
    <dgm:cxn modelId="{6B01807D-589F-4A23-A256-FD9F44FDAB87}" type="presParOf" srcId="{5D17F813-6A53-4287-8D26-1DCB980F6776}" destId="{BC367145-519C-4D53-BF31-F97262F751FE}" srcOrd="8" destOrd="0" presId="urn:microsoft.com/office/officeart/2005/8/layout/cycle5"/>
    <dgm:cxn modelId="{5CCBB275-520F-4288-AD33-F50536CE27A6}" type="presParOf" srcId="{5D17F813-6A53-4287-8D26-1DCB980F6776}" destId="{FAFD9B6C-D999-4FF2-99DF-48A928064C15}" srcOrd="9" destOrd="0" presId="urn:microsoft.com/office/officeart/2005/8/layout/cycle5"/>
    <dgm:cxn modelId="{6993ECC1-0377-4C47-BDF9-4F26BA86F0DF}" type="presParOf" srcId="{5D17F813-6A53-4287-8D26-1DCB980F6776}" destId="{34246C1F-1C6C-4571-9A37-3E4D55C0E942}" srcOrd="10" destOrd="0" presId="urn:microsoft.com/office/officeart/2005/8/layout/cycle5"/>
    <dgm:cxn modelId="{240783FF-73FC-4C29-81C8-48A0ED6518B2}" type="presParOf" srcId="{5D17F813-6A53-4287-8D26-1DCB980F6776}" destId="{C1F7DA3D-0184-48FE-8265-7D9D777CA914}" srcOrd="11" destOrd="0" presId="urn:microsoft.com/office/officeart/2005/8/layout/cycle5"/>
    <dgm:cxn modelId="{A1A689A1-4D7A-4055-830D-1F8C5F56E6FD}" type="presParOf" srcId="{5D17F813-6A53-4287-8D26-1DCB980F6776}" destId="{517D2757-736B-4581-B767-A023826308B9}" srcOrd="12" destOrd="0" presId="urn:microsoft.com/office/officeart/2005/8/layout/cycle5"/>
    <dgm:cxn modelId="{EE2C71FB-FC59-4AF1-A040-A36EDAC6AD12}" type="presParOf" srcId="{5D17F813-6A53-4287-8D26-1DCB980F6776}" destId="{E07D1603-B7C2-4CE8-9ADF-BD450F2E1729}" srcOrd="13" destOrd="0" presId="urn:microsoft.com/office/officeart/2005/8/layout/cycle5"/>
    <dgm:cxn modelId="{BC656A41-EEEC-4DCA-B6B4-021B3C50BCE8}" type="presParOf" srcId="{5D17F813-6A53-4287-8D26-1DCB980F6776}" destId="{6A8E3EB9-01C2-47AF-83D8-137AADF68F2D}" srcOrd="14" destOrd="0" presId="urn:microsoft.com/office/officeart/2005/8/layout/cycle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AA4551-A34F-424E-AA62-C430665202D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53FE8D0-468C-4891-8D8D-D3EFE616407F}">
      <dgm:prSet/>
      <dgm:spPr/>
      <dgm:t>
        <a:bodyPr/>
        <a:lstStyle/>
        <a:p>
          <a:pPr rtl="0">
            <a:lnSpc>
              <a:spcPct val="100000"/>
            </a:lnSpc>
            <a:defRPr cap="all"/>
          </a:pPr>
          <a:r>
            <a:rPr lang="en-US" b="1" dirty="0"/>
            <a:t>Minimize Transportation Costs</a:t>
          </a:r>
          <a:endParaRPr lang="en-US" dirty="0">
            <a:latin typeface="Century Gothic" panose="020B0502020202020204"/>
          </a:endParaRPr>
        </a:p>
      </dgm:t>
    </dgm:pt>
    <dgm:pt modelId="{2A118ABC-F19A-4FF7-8E04-1609D0D55FEF}" type="parTrans" cxnId="{1A977207-5393-4305-84A4-0CF39C40A396}">
      <dgm:prSet/>
      <dgm:spPr/>
      <dgm:t>
        <a:bodyPr/>
        <a:lstStyle/>
        <a:p>
          <a:endParaRPr lang="en-US"/>
        </a:p>
      </dgm:t>
    </dgm:pt>
    <dgm:pt modelId="{FF7DFBC6-5D0A-44E7-B2A0-0C062D72BAC2}" type="sibTrans" cxnId="{1A977207-5393-4305-84A4-0CF39C40A396}">
      <dgm:prSet/>
      <dgm:spPr/>
      <dgm:t>
        <a:bodyPr/>
        <a:lstStyle/>
        <a:p>
          <a:endParaRPr lang="en-US"/>
        </a:p>
      </dgm:t>
    </dgm:pt>
    <dgm:pt modelId="{3B536718-F714-45CF-BE0A-D73251494ADE}">
      <dgm:prSet/>
      <dgm:spPr/>
      <dgm:t>
        <a:bodyPr/>
        <a:lstStyle/>
        <a:p>
          <a:pPr>
            <a:lnSpc>
              <a:spcPct val="100000"/>
            </a:lnSpc>
            <a:defRPr cap="all"/>
          </a:pPr>
          <a:r>
            <a:rPr lang="en-US" b="1" dirty="0"/>
            <a:t>Reduce Environmental Impact</a:t>
          </a:r>
          <a:endParaRPr lang="en-US" dirty="0"/>
        </a:p>
      </dgm:t>
    </dgm:pt>
    <dgm:pt modelId="{EB240CDC-EBA5-4806-A7BB-D983B754ADDB}" type="parTrans" cxnId="{0942B862-FFA3-4982-B0B0-82D8E94339F6}">
      <dgm:prSet/>
      <dgm:spPr/>
      <dgm:t>
        <a:bodyPr/>
        <a:lstStyle/>
        <a:p>
          <a:endParaRPr lang="en-US"/>
        </a:p>
      </dgm:t>
    </dgm:pt>
    <dgm:pt modelId="{F98A602C-D8C1-4BD3-A920-27EF2F0E456E}" type="sibTrans" cxnId="{0942B862-FFA3-4982-B0B0-82D8E94339F6}">
      <dgm:prSet/>
      <dgm:spPr/>
      <dgm:t>
        <a:bodyPr/>
        <a:lstStyle/>
        <a:p>
          <a:endParaRPr lang="en-US"/>
        </a:p>
      </dgm:t>
    </dgm:pt>
    <dgm:pt modelId="{6D671FAA-268C-4FBB-B579-D8B0F2FB20A0}">
      <dgm:prSet phldr="0"/>
      <dgm:spPr/>
      <dgm:t>
        <a:bodyPr/>
        <a:lstStyle/>
        <a:p>
          <a:pPr rtl="0">
            <a:lnSpc>
              <a:spcPct val="100000"/>
            </a:lnSpc>
            <a:defRPr cap="all"/>
          </a:pPr>
          <a:r>
            <a:rPr lang="en-US" b="1" dirty="0">
              <a:latin typeface="Century Gothic" panose="020B0502020202020204"/>
            </a:rPr>
            <a:t>Maximize Efficiency</a:t>
          </a:r>
          <a:endParaRPr lang="en-US" dirty="0"/>
        </a:p>
      </dgm:t>
    </dgm:pt>
    <dgm:pt modelId="{0BE5AA90-6A15-4BEC-9D5F-39FDF0F2594C}" type="parTrans" cxnId="{801EC995-8CF4-405B-8F7D-7EE95FAD1999}">
      <dgm:prSet/>
      <dgm:spPr/>
    </dgm:pt>
    <dgm:pt modelId="{DA4CDC2A-FA40-4BCA-BC86-A0C3B60B5B68}" type="sibTrans" cxnId="{801EC995-8CF4-405B-8F7D-7EE95FAD1999}">
      <dgm:prSet/>
      <dgm:spPr/>
    </dgm:pt>
    <dgm:pt modelId="{A2AC5B92-04E7-4903-9E35-6D366B2DBA9B}" type="pres">
      <dgm:prSet presAssocID="{ACAA4551-A34F-424E-AA62-C430665202DA}" presName="root" presStyleCnt="0">
        <dgm:presLayoutVars>
          <dgm:dir/>
          <dgm:resizeHandles val="exact"/>
        </dgm:presLayoutVars>
      </dgm:prSet>
      <dgm:spPr/>
    </dgm:pt>
    <dgm:pt modelId="{DAE06E0C-4893-4533-B775-3B777DED05A3}" type="pres">
      <dgm:prSet presAssocID="{553FE8D0-468C-4891-8D8D-D3EFE616407F}" presName="compNode" presStyleCnt="0"/>
      <dgm:spPr/>
    </dgm:pt>
    <dgm:pt modelId="{AD8E535A-54FE-4A14-9DF9-76396D76FF4E}" type="pres">
      <dgm:prSet presAssocID="{553FE8D0-468C-4891-8D8D-D3EFE616407F}" presName="iconBgRect" presStyleLbl="bgShp" presStyleIdx="0" presStyleCnt="3"/>
      <dgm:spPr/>
    </dgm:pt>
    <dgm:pt modelId="{52D48764-8212-4BB9-8CEA-3D40CE1E3CAF}" type="pres">
      <dgm:prSet presAssocID="{553FE8D0-468C-4891-8D8D-D3EFE61640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0481DD69-2D8D-4599-B0F6-172547D7EEA6}" type="pres">
      <dgm:prSet presAssocID="{553FE8D0-468C-4891-8D8D-D3EFE616407F}" presName="spaceRect" presStyleCnt="0"/>
      <dgm:spPr/>
    </dgm:pt>
    <dgm:pt modelId="{BF70E133-6AC0-4E71-8476-28B2F7C2416C}" type="pres">
      <dgm:prSet presAssocID="{553FE8D0-468C-4891-8D8D-D3EFE616407F}" presName="textRect" presStyleLbl="revTx" presStyleIdx="0" presStyleCnt="3">
        <dgm:presLayoutVars>
          <dgm:chMax val="1"/>
          <dgm:chPref val="1"/>
        </dgm:presLayoutVars>
      </dgm:prSet>
      <dgm:spPr/>
    </dgm:pt>
    <dgm:pt modelId="{A4CC2AB2-1181-4E0B-B096-6EAC35820441}" type="pres">
      <dgm:prSet presAssocID="{FF7DFBC6-5D0A-44E7-B2A0-0C062D72BAC2}" presName="sibTrans" presStyleCnt="0"/>
      <dgm:spPr/>
    </dgm:pt>
    <dgm:pt modelId="{133918EC-9E29-448C-A4B6-6C86E38327AB}" type="pres">
      <dgm:prSet presAssocID="{6D671FAA-268C-4FBB-B579-D8B0F2FB20A0}" presName="compNode" presStyleCnt="0"/>
      <dgm:spPr/>
    </dgm:pt>
    <dgm:pt modelId="{97252D64-83E9-44FC-896D-BBF3EB5505DE}" type="pres">
      <dgm:prSet presAssocID="{6D671FAA-268C-4FBB-B579-D8B0F2FB20A0}" presName="iconBgRect" presStyleLbl="bgShp" presStyleIdx="1" presStyleCnt="3"/>
      <dgm:spPr/>
    </dgm:pt>
    <dgm:pt modelId="{3E7B7DA5-4535-4FA2-83CB-26310B4A41AB}" type="pres">
      <dgm:prSet presAssocID="{6D671FAA-268C-4FBB-B579-D8B0F2FB20A0}" presName="iconRect" presStyleLbl="node1" presStyleIdx="1" presStyleCnt="3"/>
      <dgm:spPr/>
    </dgm:pt>
    <dgm:pt modelId="{4DC3BD54-8DEB-402A-9C93-B651FDBD5C78}" type="pres">
      <dgm:prSet presAssocID="{6D671FAA-268C-4FBB-B579-D8B0F2FB20A0}" presName="spaceRect" presStyleCnt="0"/>
      <dgm:spPr/>
    </dgm:pt>
    <dgm:pt modelId="{12431E98-083A-4EB7-B6DC-409B14A555EA}" type="pres">
      <dgm:prSet presAssocID="{6D671FAA-268C-4FBB-B579-D8B0F2FB20A0}" presName="textRect" presStyleLbl="revTx" presStyleIdx="1" presStyleCnt="3">
        <dgm:presLayoutVars>
          <dgm:chMax val="1"/>
          <dgm:chPref val="1"/>
        </dgm:presLayoutVars>
      </dgm:prSet>
      <dgm:spPr/>
    </dgm:pt>
    <dgm:pt modelId="{2ED7072D-B6BC-4055-B0BC-468A3E09A466}" type="pres">
      <dgm:prSet presAssocID="{DA4CDC2A-FA40-4BCA-BC86-A0C3B60B5B68}" presName="sibTrans" presStyleCnt="0"/>
      <dgm:spPr/>
    </dgm:pt>
    <dgm:pt modelId="{C305E2D9-8A5B-4E03-97CF-A2429C41F24F}" type="pres">
      <dgm:prSet presAssocID="{3B536718-F714-45CF-BE0A-D73251494ADE}" presName="compNode" presStyleCnt="0"/>
      <dgm:spPr/>
    </dgm:pt>
    <dgm:pt modelId="{46124762-6AB5-4877-90D9-EBBF87442D6A}" type="pres">
      <dgm:prSet presAssocID="{3B536718-F714-45CF-BE0A-D73251494ADE}" presName="iconBgRect" presStyleLbl="bgShp" presStyleIdx="2" presStyleCnt="3"/>
      <dgm:spPr/>
    </dgm:pt>
    <dgm:pt modelId="{680D0420-C163-4330-8FB2-9CBA0C671526}" type="pres">
      <dgm:prSet presAssocID="{3B536718-F714-45CF-BE0A-D73251494ADE}"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 Car"/>
        </a:ext>
      </dgm:extLst>
    </dgm:pt>
    <dgm:pt modelId="{B1750D15-BF15-4A21-AFBD-82F60CF68D2D}" type="pres">
      <dgm:prSet presAssocID="{3B536718-F714-45CF-BE0A-D73251494ADE}" presName="spaceRect" presStyleCnt="0"/>
      <dgm:spPr/>
    </dgm:pt>
    <dgm:pt modelId="{22343450-2364-42D3-AD4E-B8FBF7A38940}" type="pres">
      <dgm:prSet presAssocID="{3B536718-F714-45CF-BE0A-D73251494ADE}" presName="textRect" presStyleLbl="revTx" presStyleIdx="2" presStyleCnt="3">
        <dgm:presLayoutVars>
          <dgm:chMax val="1"/>
          <dgm:chPref val="1"/>
        </dgm:presLayoutVars>
      </dgm:prSet>
      <dgm:spPr/>
    </dgm:pt>
  </dgm:ptLst>
  <dgm:cxnLst>
    <dgm:cxn modelId="{1A977207-5393-4305-84A4-0CF39C40A396}" srcId="{ACAA4551-A34F-424E-AA62-C430665202DA}" destId="{553FE8D0-468C-4891-8D8D-D3EFE616407F}" srcOrd="0" destOrd="0" parTransId="{2A118ABC-F19A-4FF7-8E04-1609D0D55FEF}" sibTransId="{FF7DFBC6-5D0A-44E7-B2A0-0C062D72BAC2}"/>
    <dgm:cxn modelId="{03A2C025-3F6F-4550-8FFA-A7B5B10AB044}" type="presOf" srcId="{ACAA4551-A34F-424E-AA62-C430665202DA}" destId="{A2AC5B92-04E7-4903-9E35-6D366B2DBA9B}" srcOrd="0" destOrd="0" presId="urn:microsoft.com/office/officeart/2018/5/layout/IconCircleLabelList"/>
    <dgm:cxn modelId="{FC605141-300A-4E56-83D3-EB9CEE03489C}" type="presOf" srcId="{6D671FAA-268C-4FBB-B579-D8B0F2FB20A0}" destId="{12431E98-083A-4EB7-B6DC-409B14A555EA}" srcOrd="0" destOrd="0" presId="urn:microsoft.com/office/officeart/2018/5/layout/IconCircleLabelList"/>
    <dgm:cxn modelId="{0942B862-FFA3-4982-B0B0-82D8E94339F6}" srcId="{ACAA4551-A34F-424E-AA62-C430665202DA}" destId="{3B536718-F714-45CF-BE0A-D73251494ADE}" srcOrd="2" destOrd="0" parTransId="{EB240CDC-EBA5-4806-A7BB-D983B754ADDB}" sibTransId="{F98A602C-D8C1-4BD3-A920-27EF2F0E456E}"/>
    <dgm:cxn modelId="{2C17EB79-E2A1-4732-A8F0-761342168A90}" type="presOf" srcId="{3B536718-F714-45CF-BE0A-D73251494ADE}" destId="{22343450-2364-42D3-AD4E-B8FBF7A38940}" srcOrd="0" destOrd="0" presId="urn:microsoft.com/office/officeart/2018/5/layout/IconCircleLabelList"/>
    <dgm:cxn modelId="{801EC995-8CF4-405B-8F7D-7EE95FAD1999}" srcId="{ACAA4551-A34F-424E-AA62-C430665202DA}" destId="{6D671FAA-268C-4FBB-B579-D8B0F2FB20A0}" srcOrd="1" destOrd="0" parTransId="{0BE5AA90-6A15-4BEC-9D5F-39FDF0F2594C}" sibTransId="{DA4CDC2A-FA40-4BCA-BC86-A0C3B60B5B68}"/>
    <dgm:cxn modelId="{B06241E3-416C-4E17-96D0-63142F251AFF}" type="presOf" srcId="{553FE8D0-468C-4891-8D8D-D3EFE616407F}" destId="{BF70E133-6AC0-4E71-8476-28B2F7C2416C}" srcOrd="0" destOrd="0" presId="urn:microsoft.com/office/officeart/2018/5/layout/IconCircleLabelList"/>
    <dgm:cxn modelId="{D90A2171-AAD2-4AAD-B8F1-9A938533730B}" type="presParOf" srcId="{A2AC5B92-04E7-4903-9E35-6D366B2DBA9B}" destId="{DAE06E0C-4893-4533-B775-3B777DED05A3}" srcOrd="0" destOrd="0" presId="urn:microsoft.com/office/officeart/2018/5/layout/IconCircleLabelList"/>
    <dgm:cxn modelId="{F169FBEF-235B-47FD-8C15-EFCBCA40CFB7}" type="presParOf" srcId="{DAE06E0C-4893-4533-B775-3B777DED05A3}" destId="{AD8E535A-54FE-4A14-9DF9-76396D76FF4E}" srcOrd="0" destOrd="0" presId="urn:microsoft.com/office/officeart/2018/5/layout/IconCircleLabelList"/>
    <dgm:cxn modelId="{7C2B3B0A-5814-42F0-B04B-D5AC9A9FBF44}" type="presParOf" srcId="{DAE06E0C-4893-4533-B775-3B777DED05A3}" destId="{52D48764-8212-4BB9-8CEA-3D40CE1E3CAF}" srcOrd="1" destOrd="0" presId="urn:microsoft.com/office/officeart/2018/5/layout/IconCircleLabelList"/>
    <dgm:cxn modelId="{2E64A25B-5CCF-4A41-B53A-5103E978B3B1}" type="presParOf" srcId="{DAE06E0C-4893-4533-B775-3B777DED05A3}" destId="{0481DD69-2D8D-4599-B0F6-172547D7EEA6}" srcOrd="2" destOrd="0" presId="urn:microsoft.com/office/officeart/2018/5/layout/IconCircleLabelList"/>
    <dgm:cxn modelId="{6C6FA565-58D0-4D38-AE7A-9F00B64CE05E}" type="presParOf" srcId="{DAE06E0C-4893-4533-B775-3B777DED05A3}" destId="{BF70E133-6AC0-4E71-8476-28B2F7C2416C}" srcOrd="3" destOrd="0" presId="urn:microsoft.com/office/officeart/2018/5/layout/IconCircleLabelList"/>
    <dgm:cxn modelId="{3C0AEAE5-BD0D-4E1C-8CB9-864FAA7B2395}" type="presParOf" srcId="{A2AC5B92-04E7-4903-9E35-6D366B2DBA9B}" destId="{A4CC2AB2-1181-4E0B-B096-6EAC35820441}" srcOrd="1" destOrd="0" presId="urn:microsoft.com/office/officeart/2018/5/layout/IconCircleLabelList"/>
    <dgm:cxn modelId="{36CBBF52-2E6A-4C04-8F5F-BB16DF2C3319}" type="presParOf" srcId="{A2AC5B92-04E7-4903-9E35-6D366B2DBA9B}" destId="{133918EC-9E29-448C-A4B6-6C86E38327AB}" srcOrd="2" destOrd="0" presId="urn:microsoft.com/office/officeart/2018/5/layout/IconCircleLabelList"/>
    <dgm:cxn modelId="{AB5D03D0-F629-481D-BA4C-B13A7E5CFC78}" type="presParOf" srcId="{133918EC-9E29-448C-A4B6-6C86E38327AB}" destId="{97252D64-83E9-44FC-896D-BBF3EB5505DE}" srcOrd="0" destOrd="0" presId="urn:microsoft.com/office/officeart/2018/5/layout/IconCircleLabelList"/>
    <dgm:cxn modelId="{E43BAC7D-CB60-4EB1-9588-EB390771024D}" type="presParOf" srcId="{133918EC-9E29-448C-A4B6-6C86E38327AB}" destId="{3E7B7DA5-4535-4FA2-83CB-26310B4A41AB}" srcOrd="1" destOrd="0" presId="urn:microsoft.com/office/officeart/2018/5/layout/IconCircleLabelList"/>
    <dgm:cxn modelId="{008394D4-4BC7-4057-BAEC-21D18C03B566}" type="presParOf" srcId="{133918EC-9E29-448C-A4B6-6C86E38327AB}" destId="{4DC3BD54-8DEB-402A-9C93-B651FDBD5C78}" srcOrd="2" destOrd="0" presId="urn:microsoft.com/office/officeart/2018/5/layout/IconCircleLabelList"/>
    <dgm:cxn modelId="{FD5A27B7-D148-4C20-9D9E-D2B8C5707B17}" type="presParOf" srcId="{133918EC-9E29-448C-A4B6-6C86E38327AB}" destId="{12431E98-083A-4EB7-B6DC-409B14A555EA}" srcOrd="3" destOrd="0" presId="urn:microsoft.com/office/officeart/2018/5/layout/IconCircleLabelList"/>
    <dgm:cxn modelId="{FFAC0146-6724-4DA5-A33B-6D60CB3739BA}" type="presParOf" srcId="{A2AC5B92-04E7-4903-9E35-6D366B2DBA9B}" destId="{2ED7072D-B6BC-4055-B0BC-468A3E09A466}" srcOrd="3" destOrd="0" presId="urn:microsoft.com/office/officeart/2018/5/layout/IconCircleLabelList"/>
    <dgm:cxn modelId="{78B53FFB-7B2B-4576-9B17-6E90FA5A3D0E}" type="presParOf" srcId="{A2AC5B92-04E7-4903-9E35-6D366B2DBA9B}" destId="{C305E2D9-8A5B-4E03-97CF-A2429C41F24F}" srcOrd="4" destOrd="0" presId="urn:microsoft.com/office/officeart/2018/5/layout/IconCircleLabelList"/>
    <dgm:cxn modelId="{4447A40E-465F-4355-AC12-2469C2CCB0B8}" type="presParOf" srcId="{C305E2D9-8A5B-4E03-97CF-A2429C41F24F}" destId="{46124762-6AB5-4877-90D9-EBBF87442D6A}" srcOrd="0" destOrd="0" presId="urn:microsoft.com/office/officeart/2018/5/layout/IconCircleLabelList"/>
    <dgm:cxn modelId="{CC929217-0D2E-464B-92FA-A93AFB449303}" type="presParOf" srcId="{C305E2D9-8A5B-4E03-97CF-A2429C41F24F}" destId="{680D0420-C163-4330-8FB2-9CBA0C671526}" srcOrd="1" destOrd="0" presId="urn:microsoft.com/office/officeart/2018/5/layout/IconCircleLabelList"/>
    <dgm:cxn modelId="{4E5A8A14-A224-42F6-92C1-F2999032A8FA}" type="presParOf" srcId="{C305E2D9-8A5B-4E03-97CF-A2429C41F24F}" destId="{B1750D15-BF15-4A21-AFBD-82F60CF68D2D}" srcOrd="2" destOrd="0" presId="urn:microsoft.com/office/officeart/2018/5/layout/IconCircleLabelList"/>
    <dgm:cxn modelId="{BB37F20A-568B-47DB-A57B-AAEDDA220ECD}" type="presParOf" srcId="{C305E2D9-8A5B-4E03-97CF-A2429C41F24F}" destId="{22343450-2364-42D3-AD4E-B8FBF7A38940}" srcOrd="3" destOrd="0" presId="urn:microsoft.com/office/officeart/2018/5/layout/IconCircle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E535A-54FE-4A14-9DF9-76396D76FF4E}">
      <dsp:nvSpPr>
        <dsp:cNvPr id="0" name=""/>
        <dsp:cNvSpPr/>
      </dsp:nvSpPr>
      <dsp:spPr>
        <a:xfrm>
          <a:off x="2454699" y="20482"/>
          <a:ext cx="1166625" cy="1166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D48764-8212-4BB9-8CEA-3D40CE1E3CAF}">
      <dsp:nvSpPr>
        <dsp:cNvPr id="0" name=""/>
        <dsp:cNvSpPr/>
      </dsp:nvSpPr>
      <dsp:spPr>
        <a:xfrm>
          <a:off x="2703324" y="269107"/>
          <a:ext cx="669375" cy="669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70E133-6AC0-4E71-8476-28B2F7C2416C}">
      <dsp:nvSpPr>
        <dsp:cNvPr id="0" name=""/>
        <dsp:cNvSpPr/>
      </dsp:nvSpPr>
      <dsp:spPr>
        <a:xfrm>
          <a:off x="2081762" y="1550483"/>
          <a:ext cx="19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rtl="0">
            <a:lnSpc>
              <a:spcPct val="100000"/>
            </a:lnSpc>
            <a:spcBef>
              <a:spcPct val="0"/>
            </a:spcBef>
            <a:spcAft>
              <a:spcPct val="35000"/>
            </a:spcAft>
            <a:buNone/>
            <a:defRPr cap="all"/>
          </a:pPr>
          <a:r>
            <a:rPr lang="en-US" sz="1500" b="1" kern="1200" dirty="0"/>
            <a:t>Minimize Transportation Costs</a:t>
          </a:r>
          <a:endParaRPr lang="en-US" sz="1500" kern="1200" dirty="0">
            <a:latin typeface="Century Gothic" panose="020B0502020202020204"/>
          </a:endParaRPr>
        </a:p>
      </dsp:txBody>
      <dsp:txXfrm>
        <a:off x="2081762" y="1550483"/>
        <a:ext cx="1912500" cy="720000"/>
      </dsp:txXfrm>
    </dsp:sp>
    <dsp:sp modelId="{97252D64-83E9-44FC-896D-BBF3EB5505DE}">
      <dsp:nvSpPr>
        <dsp:cNvPr id="0" name=""/>
        <dsp:cNvSpPr/>
      </dsp:nvSpPr>
      <dsp:spPr>
        <a:xfrm>
          <a:off x="4701887" y="20482"/>
          <a:ext cx="1166625" cy="11666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B7DA5-4535-4FA2-83CB-26310B4A41AB}">
      <dsp:nvSpPr>
        <dsp:cNvPr id="0" name=""/>
        <dsp:cNvSpPr/>
      </dsp:nvSpPr>
      <dsp:spPr>
        <a:xfrm>
          <a:off x="4950512" y="269107"/>
          <a:ext cx="669375" cy="669375"/>
        </a:xfrm>
        <a:prstGeom prst="rect">
          <a:avLst/>
        </a:prstGeom>
        <a:solidFill>
          <a:schemeClr val="bg1">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431E98-083A-4EB7-B6DC-409B14A555EA}">
      <dsp:nvSpPr>
        <dsp:cNvPr id="0" name=""/>
        <dsp:cNvSpPr/>
      </dsp:nvSpPr>
      <dsp:spPr>
        <a:xfrm>
          <a:off x="4328950" y="1550483"/>
          <a:ext cx="19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rtl="0">
            <a:lnSpc>
              <a:spcPct val="100000"/>
            </a:lnSpc>
            <a:spcBef>
              <a:spcPct val="0"/>
            </a:spcBef>
            <a:spcAft>
              <a:spcPct val="35000"/>
            </a:spcAft>
            <a:buNone/>
            <a:defRPr cap="all"/>
          </a:pPr>
          <a:r>
            <a:rPr lang="en-US" sz="1500" b="1" kern="1200" dirty="0">
              <a:latin typeface="Century Gothic" panose="020B0502020202020204"/>
            </a:rPr>
            <a:t>Maximize Efficiency</a:t>
          </a:r>
          <a:endParaRPr lang="en-US" sz="1500" kern="1200" dirty="0"/>
        </a:p>
      </dsp:txBody>
      <dsp:txXfrm>
        <a:off x="4328950" y="1550483"/>
        <a:ext cx="1912500" cy="720000"/>
      </dsp:txXfrm>
    </dsp:sp>
    <dsp:sp modelId="{46124762-6AB5-4877-90D9-EBBF87442D6A}">
      <dsp:nvSpPr>
        <dsp:cNvPr id="0" name=""/>
        <dsp:cNvSpPr/>
      </dsp:nvSpPr>
      <dsp:spPr>
        <a:xfrm>
          <a:off x="6949075" y="20482"/>
          <a:ext cx="1166625" cy="11666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D0420-C163-4330-8FB2-9CBA0C671526}">
      <dsp:nvSpPr>
        <dsp:cNvPr id="0" name=""/>
        <dsp:cNvSpPr/>
      </dsp:nvSpPr>
      <dsp:spPr>
        <a:xfrm>
          <a:off x="7197700" y="269107"/>
          <a:ext cx="669375" cy="669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343450-2364-42D3-AD4E-B8FBF7A38940}">
      <dsp:nvSpPr>
        <dsp:cNvPr id="0" name=""/>
        <dsp:cNvSpPr/>
      </dsp:nvSpPr>
      <dsp:spPr>
        <a:xfrm>
          <a:off x="6576137" y="1550483"/>
          <a:ext cx="19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Reduce Environmental Impact</a:t>
          </a:r>
          <a:endParaRPr lang="en-US" sz="1500" kern="1200" dirty="0"/>
        </a:p>
      </dsp:txBody>
      <dsp:txXfrm>
        <a:off x="6576137" y="1550483"/>
        <a:ext cx="191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69462-AABA-4EFC-8CCA-B89DBDE265D5}">
      <dsp:nvSpPr>
        <dsp:cNvPr id="0" name=""/>
        <dsp:cNvSpPr/>
      </dsp:nvSpPr>
      <dsp:spPr>
        <a:xfrm>
          <a:off x="1024319" y="725"/>
          <a:ext cx="618628" cy="40210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latin typeface="Century Gothic" panose="020B0502020202020204"/>
            </a:rPr>
            <a:t>Madison</a:t>
          </a:r>
          <a:endParaRPr lang="en-US" sz="700" kern="1200"/>
        </a:p>
      </dsp:txBody>
      <dsp:txXfrm>
        <a:off x="1043948" y="20354"/>
        <a:ext cx="579370" cy="362850"/>
      </dsp:txXfrm>
    </dsp:sp>
    <dsp:sp modelId="{B43F3E0B-B5D8-4599-A6AB-032AEB67284B}">
      <dsp:nvSpPr>
        <dsp:cNvPr id="0" name=""/>
        <dsp:cNvSpPr/>
      </dsp:nvSpPr>
      <dsp:spPr>
        <a:xfrm>
          <a:off x="529788" y="201779"/>
          <a:ext cx="1607690" cy="1607690"/>
        </a:xfrm>
        <a:custGeom>
          <a:avLst/>
          <a:gdLst/>
          <a:ahLst/>
          <a:cxnLst/>
          <a:rect l="0" t="0" r="0" b="0"/>
          <a:pathLst>
            <a:path>
              <a:moveTo>
                <a:pt x="1196151" y="102230"/>
              </a:moveTo>
              <a:arcTo wR="803845" hR="803845" stAng="17952696" swAng="1212712"/>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4CC7E83-71E4-43F5-A528-D78359151834}">
      <dsp:nvSpPr>
        <dsp:cNvPr id="0" name=""/>
        <dsp:cNvSpPr/>
      </dsp:nvSpPr>
      <dsp:spPr>
        <a:xfrm>
          <a:off x="1788821" y="556169"/>
          <a:ext cx="618628" cy="40210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rtl="0">
            <a:lnSpc>
              <a:spcPct val="90000"/>
            </a:lnSpc>
            <a:spcBef>
              <a:spcPct val="0"/>
            </a:spcBef>
            <a:spcAft>
              <a:spcPct val="35000"/>
            </a:spcAft>
            <a:buNone/>
          </a:pPr>
          <a:r>
            <a:rPr lang="en-US" sz="700" kern="1200"/>
            <a:t>Milwaukee</a:t>
          </a:r>
          <a:endParaRPr lang="en-US" sz="700" kern="1200">
            <a:latin typeface="Century Gothic" panose="020B0502020202020204"/>
          </a:endParaRPr>
        </a:p>
      </dsp:txBody>
      <dsp:txXfrm>
        <a:off x="1808450" y="575798"/>
        <a:ext cx="579370" cy="362850"/>
      </dsp:txXfrm>
    </dsp:sp>
    <dsp:sp modelId="{5E133617-2642-4B17-BEEE-8BE6AE5D7304}">
      <dsp:nvSpPr>
        <dsp:cNvPr id="0" name=""/>
        <dsp:cNvSpPr/>
      </dsp:nvSpPr>
      <dsp:spPr>
        <a:xfrm>
          <a:off x="529788" y="201779"/>
          <a:ext cx="1607690" cy="1607690"/>
        </a:xfrm>
        <a:custGeom>
          <a:avLst/>
          <a:gdLst/>
          <a:ahLst/>
          <a:cxnLst/>
          <a:rect l="0" t="0" r="0" b="0"/>
          <a:pathLst>
            <a:path>
              <a:moveTo>
                <a:pt x="1605768" y="859400"/>
              </a:moveTo>
              <a:arcTo wR="803845" hR="803845" stAng="21837776" swAng="1360634"/>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3696193-84CF-4B52-AA3B-EB6DEF71DAA1}">
      <dsp:nvSpPr>
        <dsp:cNvPr id="0" name=""/>
        <dsp:cNvSpPr/>
      </dsp:nvSpPr>
      <dsp:spPr>
        <a:xfrm>
          <a:off x="1496807" y="1454895"/>
          <a:ext cx="618628" cy="40210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rtl="0">
            <a:lnSpc>
              <a:spcPct val="90000"/>
            </a:lnSpc>
            <a:spcBef>
              <a:spcPct val="0"/>
            </a:spcBef>
            <a:spcAft>
              <a:spcPct val="35000"/>
            </a:spcAft>
            <a:buNone/>
          </a:pPr>
          <a:r>
            <a:rPr lang="en-US" sz="700" kern="1200"/>
            <a:t>Eau Claire</a:t>
          </a:r>
        </a:p>
      </dsp:txBody>
      <dsp:txXfrm>
        <a:off x="1516436" y="1474524"/>
        <a:ext cx="579370" cy="362850"/>
      </dsp:txXfrm>
    </dsp:sp>
    <dsp:sp modelId="{BC367145-519C-4D53-BF31-F97262F751FE}">
      <dsp:nvSpPr>
        <dsp:cNvPr id="0" name=""/>
        <dsp:cNvSpPr/>
      </dsp:nvSpPr>
      <dsp:spPr>
        <a:xfrm>
          <a:off x="529788" y="201779"/>
          <a:ext cx="1607690" cy="1607690"/>
        </a:xfrm>
        <a:custGeom>
          <a:avLst/>
          <a:gdLst/>
          <a:ahLst/>
          <a:cxnLst/>
          <a:rect l="0" t="0" r="0" b="0"/>
          <a:pathLst>
            <a:path>
              <a:moveTo>
                <a:pt x="902641" y="1601596"/>
              </a:moveTo>
              <a:arcTo wR="803845" hR="803845" stAng="4976416" swAng="847169"/>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AFD9B6C-D999-4FF2-99DF-48A928064C15}">
      <dsp:nvSpPr>
        <dsp:cNvPr id="0" name=""/>
        <dsp:cNvSpPr/>
      </dsp:nvSpPr>
      <dsp:spPr>
        <a:xfrm>
          <a:off x="551830" y="1454895"/>
          <a:ext cx="618628" cy="40210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rtl="0">
            <a:lnSpc>
              <a:spcPct val="90000"/>
            </a:lnSpc>
            <a:spcBef>
              <a:spcPct val="0"/>
            </a:spcBef>
            <a:spcAft>
              <a:spcPct val="35000"/>
            </a:spcAft>
            <a:buNone/>
          </a:pPr>
          <a:r>
            <a:rPr lang="en-US" sz="700" kern="1200">
              <a:latin typeface="Century Gothic" panose="020B0502020202020204"/>
            </a:rPr>
            <a:t>Appleton</a:t>
          </a:r>
          <a:endParaRPr lang="en-US" sz="700" kern="1200"/>
        </a:p>
      </dsp:txBody>
      <dsp:txXfrm>
        <a:off x="571459" y="1474524"/>
        <a:ext cx="579370" cy="362850"/>
      </dsp:txXfrm>
    </dsp:sp>
    <dsp:sp modelId="{C1F7DA3D-0184-48FE-8265-7D9D777CA914}">
      <dsp:nvSpPr>
        <dsp:cNvPr id="0" name=""/>
        <dsp:cNvSpPr/>
      </dsp:nvSpPr>
      <dsp:spPr>
        <a:xfrm>
          <a:off x="529788" y="201779"/>
          <a:ext cx="1607690" cy="1607690"/>
        </a:xfrm>
        <a:custGeom>
          <a:avLst/>
          <a:gdLst/>
          <a:ahLst/>
          <a:cxnLst/>
          <a:rect l="0" t="0" r="0" b="0"/>
          <a:pathLst>
            <a:path>
              <a:moveTo>
                <a:pt x="85336" y="1164278"/>
              </a:moveTo>
              <a:arcTo wR="803845" hR="803845" stAng="9201590" swAng="1360634"/>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17D2757-736B-4581-B767-A023826308B9}">
      <dsp:nvSpPr>
        <dsp:cNvPr id="0" name=""/>
        <dsp:cNvSpPr/>
      </dsp:nvSpPr>
      <dsp:spPr>
        <a:xfrm>
          <a:off x="259816" y="556169"/>
          <a:ext cx="618628" cy="40210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rtl="0">
            <a:lnSpc>
              <a:spcPct val="90000"/>
            </a:lnSpc>
            <a:spcBef>
              <a:spcPct val="0"/>
            </a:spcBef>
            <a:spcAft>
              <a:spcPct val="35000"/>
            </a:spcAft>
            <a:buNone/>
          </a:pPr>
          <a:r>
            <a:rPr lang="en-US" sz="700" kern="1200"/>
            <a:t>Green Bay</a:t>
          </a:r>
          <a:endParaRPr lang="en-US" sz="700" kern="1200">
            <a:latin typeface="Century Gothic" panose="020B0502020202020204"/>
          </a:endParaRPr>
        </a:p>
      </dsp:txBody>
      <dsp:txXfrm>
        <a:off x="279445" y="575798"/>
        <a:ext cx="579370" cy="362850"/>
      </dsp:txXfrm>
    </dsp:sp>
    <dsp:sp modelId="{6A8E3EB9-01C2-47AF-83D8-137AADF68F2D}">
      <dsp:nvSpPr>
        <dsp:cNvPr id="0" name=""/>
        <dsp:cNvSpPr/>
      </dsp:nvSpPr>
      <dsp:spPr>
        <a:xfrm>
          <a:off x="529788" y="201779"/>
          <a:ext cx="1607690" cy="1607690"/>
        </a:xfrm>
        <a:custGeom>
          <a:avLst/>
          <a:gdLst/>
          <a:ahLst/>
          <a:cxnLst/>
          <a:rect l="0" t="0" r="0" b="0"/>
          <a:pathLst>
            <a:path>
              <a:moveTo>
                <a:pt x="193294" y="280973"/>
              </a:moveTo>
              <a:arcTo wR="803845" hR="803845" stAng="13234592" swAng="1212712"/>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E535A-54FE-4A14-9DF9-76396D76FF4E}">
      <dsp:nvSpPr>
        <dsp:cNvPr id="0" name=""/>
        <dsp:cNvSpPr/>
      </dsp:nvSpPr>
      <dsp:spPr>
        <a:xfrm>
          <a:off x="2687874" y="238"/>
          <a:ext cx="787042" cy="78704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D48764-8212-4BB9-8CEA-3D40CE1E3CAF}">
      <dsp:nvSpPr>
        <dsp:cNvPr id="0" name=""/>
        <dsp:cNvSpPr/>
      </dsp:nvSpPr>
      <dsp:spPr>
        <a:xfrm>
          <a:off x="2855604" y="167969"/>
          <a:ext cx="451582" cy="4515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70E133-6AC0-4E71-8476-28B2F7C2416C}">
      <dsp:nvSpPr>
        <dsp:cNvPr id="0" name=""/>
        <dsp:cNvSpPr/>
      </dsp:nvSpPr>
      <dsp:spPr>
        <a:xfrm>
          <a:off x="2436278" y="1032426"/>
          <a:ext cx="1290234" cy="51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defRPr cap="all"/>
          </a:pPr>
          <a:r>
            <a:rPr lang="en-US" sz="1100" b="1" kern="1200" dirty="0"/>
            <a:t>Minimize Transportation Costs</a:t>
          </a:r>
          <a:endParaRPr lang="en-US" sz="1100" kern="1200" dirty="0">
            <a:latin typeface="Century Gothic" panose="020B0502020202020204"/>
          </a:endParaRPr>
        </a:p>
      </dsp:txBody>
      <dsp:txXfrm>
        <a:off x="2436278" y="1032426"/>
        <a:ext cx="1290234" cy="516093"/>
      </dsp:txXfrm>
    </dsp:sp>
    <dsp:sp modelId="{97252D64-83E9-44FC-896D-BBF3EB5505DE}">
      <dsp:nvSpPr>
        <dsp:cNvPr id="0" name=""/>
        <dsp:cNvSpPr/>
      </dsp:nvSpPr>
      <dsp:spPr>
        <a:xfrm>
          <a:off x="4203899" y="238"/>
          <a:ext cx="787042" cy="78704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B7DA5-4535-4FA2-83CB-26310B4A41AB}">
      <dsp:nvSpPr>
        <dsp:cNvPr id="0" name=""/>
        <dsp:cNvSpPr/>
      </dsp:nvSpPr>
      <dsp:spPr>
        <a:xfrm>
          <a:off x="4371629" y="167969"/>
          <a:ext cx="451582" cy="451582"/>
        </a:xfrm>
        <a:prstGeom prst="rect">
          <a:avLst/>
        </a:prstGeom>
        <a:solidFill>
          <a:schemeClr val="bg1">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431E98-083A-4EB7-B6DC-409B14A555EA}">
      <dsp:nvSpPr>
        <dsp:cNvPr id="0" name=""/>
        <dsp:cNvSpPr/>
      </dsp:nvSpPr>
      <dsp:spPr>
        <a:xfrm>
          <a:off x="3952303" y="1032426"/>
          <a:ext cx="1290234" cy="51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defRPr cap="all"/>
          </a:pPr>
          <a:r>
            <a:rPr lang="en-US" sz="1100" b="1" kern="1200" dirty="0">
              <a:latin typeface="Century Gothic" panose="020B0502020202020204"/>
            </a:rPr>
            <a:t>Maximize Efficiency</a:t>
          </a:r>
          <a:endParaRPr lang="en-US" sz="1100" kern="1200" dirty="0"/>
        </a:p>
      </dsp:txBody>
      <dsp:txXfrm>
        <a:off x="3952303" y="1032426"/>
        <a:ext cx="1290234" cy="516093"/>
      </dsp:txXfrm>
    </dsp:sp>
    <dsp:sp modelId="{46124762-6AB5-4877-90D9-EBBF87442D6A}">
      <dsp:nvSpPr>
        <dsp:cNvPr id="0" name=""/>
        <dsp:cNvSpPr/>
      </dsp:nvSpPr>
      <dsp:spPr>
        <a:xfrm>
          <a:off x="5719924" y="238"/>
          <a:ext cx="787042" cy="78704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D0420-C163-4330-8FB2-9CBA0C671526}">
      <dsp:nvSpPr>
        <dsp:cNvPr id="0" name=""/>
        <dsp:cNvSpPr/>
      </dsp:nvSpPr>
      <dsp:spPr>
        <a:xfrm>
          <a:off x="5887655" y="167969"/>
          <a:ext cx="451582" cy="4515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343450-2364-42D3-AD4E-B8FBF7A38940}">
      <dsp:nvSpPr>
        <dsp:cNvPr id="0" name=""/>
        <dsp:cNvSpPr/>
      </dsp:nvSpPr>
      <dsp:spPr>
        <a:xfrm>
          <a:off x="5468329" y="1032426"/>
          <a:ext cx="1290234" cy="51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Reduce Environmental Impact</a:t>
          </a:r>
          <a:endParaRPr lang="en-US" sz="1100" kern="1200" dirty="0"/>
        </a:p>
      </dsp:txBody>
      <dsp:txXfrm>
        <a:off x="5468329" y="1032426"/>
        <a:ext cx="1290234" cy="51609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18-Dec-23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9187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18-Dec-23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22676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18-Dec-23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15165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18-Dec-23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02240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18-Dec-23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92587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18-Dec-23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881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18-Dec-23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16591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18-Dec-23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00696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18-Dec-23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1879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18-Dec-23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9857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18-Dec-23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0769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18-Dec-23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3506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18-Dec-23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0089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18-Dec-23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1487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18-Dec-23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8498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18-Dec-23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9292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18-Dec-23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23492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18-Dec-23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409946705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Data" Target="../diagrams/data2.xml"/><Relationship Id="rId11" Type="http://schemas.openxmlformats.org/officeDocument/2006/relationships/image" Target="../media/image18.png"/><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2.png"/><Relationship Id="rId7" Type="http://schemas.openxmlformats.org/officeDocument/2006/relationships/diagramData" Target="../diagrams/data3.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11" Type="http://schemas.microsoft.com/office/2007/relationships/diagramDrawing" Target="../diagrams/drawing3.xml"/><Relationship Id="rId5" Type="http://schemas.openxmlformats.org/officeDocument/2006/relationships/image" Target="../media/image4.png"/><Relationship Id="rId10" Type="http://schemas.openxmlformats.org/officeDocument/2006/relationships/diagramColors" Target="../diagrams/colors3.xml"/><Relationship Id="rId4" Type="http://schemas.openxmlformats.org/officeDocument/2006/relationships/image" Target="../media/image3.png"/><Relationship Id="rId9"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1drv.ms/x/s!AuXVoDwT03NwmwoqDieFGOu4UYyQ?e=YlIxmb" TargetMode="External"/><Relationship Id="rId2" Type="http://schemas.openxmlformats.org/officeDocument/2006/relationships/hyperlink" Target="https://colab.research.google.com/drive/1yA58JDMlmALOhNkP768dnMIs7PMxJKRF?usp=shar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Women in matching clothes">
            <a:extLst>
              <a:ext uri="{FF2B5EF4-FFF2-40B4-BE49-F238E27FC236}">
                <a16:creationId xmlns:a16="http://schemas.microsoft.com/office/drawing/2014/main" id="{0BB06E00-B08A-01C8-F74D-F279E3B2FA8C}"/>
              </a:ext>
            </a:extLst>
          </p:cNvPr>
          <p:cNvPicPr>
            <a:picLocks noChangeAspect="1"/>
          </p:cNvPicPr>
          <p:nvPr/>
        </p:nvPicPr>
        <p:blipFill rotWithShape="1">
          <a:blip r:embed="rId2">
            <a:alphaModFix amt="50000"/>
          </a:blip>
          <a:srcRect t="21033"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C782415E-3C4E-CD14-E46A-F8C10F57F236}"/>
              </a:ext>
            </a:extLst>
          </p:cNvPr>
          <p:cNvSpPr>
            <a:spLocks noGrp="1"/>
          </p:cNvSpPr>
          <p:nvPr>
            <p:ph type="ctrTitle"/>
          </p:nvPr>
        </p:nvSpPr>
        <p:spPr>
          <a:xfrm>
            <a:off x="1322917" y="328613"/>
            <a:ext cx="9345083" cy="3856990"/>
          </a:xfrm>
        </p:spPr>
        <p:txBody>
          <a:bodyPr>
            <a:normAutofit/>
          </a:bodyPr>
          <a:lstStyle/>
          <a:p>
            <a:r>
              <a:rPr lang="en-GB" sz="6100" b="1" dirty="0">
                <a:solidFill>
                  <a:srgbClr val="FFFF00"/>
                </a:solidFill>
                <a:cs typeface="Calibri Light"/>
              </a:rPr>
              <a:t>Logistic and Delivery </a:t>
            </a:r>
            <a:br>
              <a:rPr lang="en-GB" sz="6100" b="1">
                <a:solidFill>
                  <a:srgbClr val="FFFF00"/>
                </a:solidFill>
                <a:cs typeface="Calibri Light"/>
              </a:rPr>
            </a:br>
            <a:r>
              <a:rPr lang="en-GB" sz="4000" dirty="0">
                <a:ea typeface="+mj-lt"/>
                <a:cs typeface="+mj-lt"/>
              </a:rPr>
              <a:t>Enhancing Efficiency in Supply Chain Management</a:t>
            </a:r>
            <a:br>
              <a:rPr lang="en-GB" sz="6100" b="1">
                <a:cs typeface="Calibri Light"/>
              </a:rPr>
            </a:br>
            <a:r>
              <a:rPr lang="en-GB" sz="4000" b="1" dirty="0">
                <a:solidFill>
                  <a:srgbClr val="FFFF00"/>
                </a:solidFill>
                <a:ea typeface="+mj-lt"/>
                <a:cs typeface="+mj-lt"/>
              </a:rPr>
              <a:t>Prescriptive Modelling and Optimization : GENBUS 730</a:t>
            </a:r>
            <a:endParaRPr lang="en-GB" sz="4000" b="1" dirty="0">
              <a:solidFill>
                <a:srgbClr val="FFFF00"/>
              </a:solidFill>
              <a:cs typeface="Calibri Light"/>
            </a:endParaRPr>
          </a:p>
        </p:txBody>
      </p:sp>
      <p:sp>
        <p:nvSpPr>
          <p:cNvPr id="3" name="Subtitle 2">
            <a:extLst>
              <a:ext uri="{FF2B5EF4-FFF2-40B4-BE49-F238E27FC236}">
                <a16:creationId xmlns:a16="http://schemas.microsoft.com/office/drawing/2014/main" id="{CE440CD6-6AE5-7F44-A414-D150C91EC889}"/>
              </a:ext>
            </a:extLst>
          </p:cNvPr>
          <p:cNvSpPr>
            <a:spLocks noGrp="1"/>
          </p:cNvSpPr>
          <p:nvPr>
            <p:ph type="subTitle" idx="1"/>
          </p:nvPr>
        </p:nvSpPr>
        <p:spPr>
          <a:xfrm>
            <a:off x="1527048" y="4599432"/>
            <a:ext cx="9144000" cy="1536192"/>
          </a:xfrm>
        </p:spPr>
        <p:txBody>
          <a:bodyPr vert="horz" lIns="91440" tIns="45720" rIns="91440" bIns="45720" rtlCol="0" anchor="t">
            <a:normAutofit/>
          </a:bodyPr>
          <a:lstStyle/>
          <a:p>
            <a:r>
              <a:rPr lang="en-GB" sz="2800" b="1" dirty="0">
                <a:solidFill>
                  <a:srgbClr val="FFFF00"/>
                </a:solidFill>
                <a:cs typeface="Calibri"/>
              </a:rPr>
              <a:t>Presented by </a:t>
            </a:r>
          </a:p>
          <a:p>
            <a:r>
              <a:rPr lang="en-GB" b="1" dirty="0">
                <a:solidFill>
                  <a:srgbClr val="FFFF00"/>
                </a:solidFill>
                <a:cs typeface="Calibri"/>
              </a:rPr>
              <a:t>Yogesh </a:t>
            </a:r>
            <a:r>
              <a:rPr lang="en-GB" b="1" dirty="0" err="1">
                <a:solidFill>
                  <a:srgbClr val="FFFF00"/>
                </a:solidFill>
                <a:cs typeface="Calibri"/>
              </a:rPr>
              <a:t>Anugula</a:t>
            </a:r>
            <a:r>
              <a:rPr lang="en-GB" b="1" dirty="0">
                <a:solidFill>
                  <a:srgbClr val="FFFF00"/>
                </a:solidFill>
                <a:cs typeface="Calibri"/>
              </a:rPr>
              <a:t> Ramachandra</a:t>
            </a:r>
          </a:p>
          <a:p>
            <a:r>
              <a:rPr lang="en-GB" b="1" dirty="0">
                <a:solidFill>
                  <a:srgbClr val="FFFF00"/>
                </a:solidFill>
                <a:cs typeface="Calibri"/>
              </a:rPr>
              <a:t>Rama Mohan Reddy </a:t>
            </a:r>
            <a:r>
              <a:rPr lang="en-GB" b="1" dirty="0" err="1">
                <a:solidFill>
                  <a:srgbClr val="FFFF00"/>
                </a:solidFill>
                <a:cs typeface="Calibri"/>
              </a:rPr>
              <a:t>Bigivemula</a:t>
            </a:r>
            <a:endParaRPr lang="en-GB" b="1" dirty="0">
              <a:solidFill>
                <a:srgbClr val="FFFF00"/>
              </a:solidFill>
              <a:cs typeface="Calibri"/>
            </a:endParaRPr>
          </a:p>
        </p:txBody>
      </p:sp>
    </p:spTree>
    <p:extLst>
      <p:ext uri="{BB962C8B-B14F-4D97-AF65-F5344CB8AC3E}">
        <p14:creationId xmlns:p14="http://schemas.microsoft.com/office/powerpoint/2010/main" val="616209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60815F74-5630-1BA6-9B35-0304F34616BE}"/>
            </a:ext>
          </a:extLst>
        </p:cNvPr>
        <p:cNvGrpSpPr/>
        <p:nvPr/>
      </p:nvGrpSpPr>
      <p:grpSpPr>
        <a:xfrm>
          <a:off x="0" y="0"/>
          <a:ext cx="0" cy="0"/>
          <a:chOff x="0" y="0"/>
          <a:chExt cx="0" cy="0"/>
        </a:xfrm>
      </p:grpSpPr>
      <p:pic>
        <p:nvPicPr>
          <p:cNvPr id="57" name="Picture 56">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9" name="Picture 58">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1" name="Oval 60">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3" name="Picture 62">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5" name="Picture 64">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7" name="Rectangle 6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559D9D4-4167-ECB6-ADB4-AF10B7AD206E}"/>
              </a:ext>
            </a:extLst>
          </p:cNvPr>
          <p:cNvSpPr>
            <a:spLocks noGrp="1"/>
          </p:cNvSpPr>
          <p:nvPr>
            <p:ph type="title"/>
          </p:nvPr>
        </p:nvSpPr>
        <p:spPr>
          <a:xfrm>
            <a:off x="646112" y="452718"/>
            <a:ext cx="4165580" cy="1400530"/>
          </a:xfrm>
        </p:spPr>
        <p:txBody>
          <a:bodyPr vert="horz" lIns="91440" tIns="45720" rIns="91440" bIns="45720" rtlCol="0" anchor="t">
            <a:normAutofit/>
          </a:bodyPr>
          <a:lstStyle/>
          <a:p>
            <a:r>
              <a:rPr lang="en-US" dirty="0"/>
              <a:t>Distance Data</a:t>
            </a:r>
          </a:p>
        </p:txBody>
      </p:sp>
      <p:sp>
        <p:nvSpPr>
          <p:cNvPr id="69" name="Freeform: Shape 68">
            <a:extLst>
              <a:ext uri="{FF2B5EF4-FFF2-40B4-BE49-F238E27FC236}">
                <a16:creationId xmlns:a16="http://schemas.microsoft.com/office/drawing/2014/main" id="{7D9681AB-65CF-47E9-9FA3-7B05D6349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71" name="Freeform 23">
            <a:extLst>
              <a:ext uri="{FF2B5EF4-FFF2-40B4-BE49-F238E27FC236}">
                <a16:creationId xmlns:a16="http://schemas.microsoft.com/office/drawing/2014/main" id="{8FCA736E-BDE3-4D4D-8D87-E9AE7925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descr="A table with numbers and letters&#10;&#10;Description automatically generated">
            <a:extLst>
              <a:ext uri="{FF2B5EF4-FFF2-40B4-BE49-F238E27FC236}">
                <a16:creationId xmlns:a16="http://schemas.microsoft.com/office/drawing/2014/main" id="{D7309A85-3464-F69F-59B7-69BD02B02449}"/>
              </a:ext>
            </a:extLst>
          </p:cNvPr>
          <p:cNvPicPr>
            <a:picLocks noChangeAspect="1"/>
          </p:cNvPicPr>
          <p:nvPr/>
        </p:nvPicPr>
        <p:blipFill>
          <a:blip r:embed="rId7"/>
          <a:stretch>
            <a:fillRect/>
          </a:stretch>
        </p:blipFill>
        <p:spPr>
          <a:xfrm>
            <a:off x="6083204" y="4226214"/>
            <a:ext cx="5449471" cy="1661819"/>
          </a:xfrm>
          <a:prstGeom prst="rect">
            <a:avLst/>
          </a:prstGeom>
          <a:effectLst/>
        </p:spPr>
      </p:pic>
      <p:sp>
        <p:nvSpPr>
          <p:cNvPr id="73" name="Rectangle 72">
            <a:extLst>
              <a:ext uri="{FF2B5EF4-FFF2-40B4-BE49-F238E27FC236}">
                <a16:creationId xmlns:a16="http://schemas.microsoft.com/office/drawing/2014/main" id="{129AA25D-1E7A-4074-BF68-D55A83B81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AAEDCF8E-A327-864E-AE5B-F77EBFAA6A5F}"/>
              </a:ext>
            </a:extLst>
          </p:cNvPr>
          <p:cNvSpPr txBox="1"/>
          <p:nvPr/>
        </p:nvSpPr>
        <p:spPr>
          <a:xfrm>
            <a:off x="646113" y="2052918"/>
            <a:ext cx="4165146" cy="419548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dirty="0">
                <a:latin typeface="+mj-lt"/>
                <a:ea typeface="+mj-ea"/>
                <a:cs typeface="+mj-cs"/>
              </a:rPr>
              <a:t>We are using the Google Maps API to produce the Distance Matrix. </a:t>
            </a: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r>
              <a:rPr lang="en-US" dirty="0">
                <a:latin typeface="+mj-lt"/>
                <a:ea typeface="+mj-ea"/>
                <a:cs typeface="+mj-cs"/>
              </a:rPr>
              <a:t>Here, the distance matrix which contains the distances between cities which is extracted from </a:t>
            </a:r>
            <a:r>
              <a:rPr lang="en-US">
                <a:latin typeface="+mj-lt"/>
                <a:ea typeface="+mj-ea"/>
                <a:cs typeface="+mj-cs"/>
              </a:rPr>
              <a:t>json</a:t>
            </a:r>
            <a:r>
              <a:rPr lang="en-US" dirty="0">
                <a:latin typeface="+mj-lt"/>
                <a:ea typeface="+mj-ea"/>
                <a:cs typeface="+mj-cs"/>
              </a:rPr>
              <a:t> response</a:t>
            </a: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pic>
        <p:nvPicPr>
          <p:cNvPr id="7" name="Picture 6" descr="A screenshot of a computer code&#10;&#10;Description automatically generated">
            <a:extLst>
              <a:ext uri="{FF2B5EF4-FFF2-40B4-BE49-F238E27FC236}">
                <a16:creationId xmlns:a16="http://schemas.microsoft.com/office/drawing/2014/main" id="{226EECC9-69C8-AE0E-BF2E-F3B379F35840}"/>
              </a:ext>
            </a:extLst>
          </p:cNvPr>
          <p:cNvPicPr>
            <a:picLocks noChangeAspect="1"/>
          </p:cNvPicPr>
          <p:nvPr/>
        </p:nvPicPr>
        <p:blipFill>
          <a:blip r:embed="rId8"/>
          <a:stretch>
            <a:fillRect/>
          </a:stretch>
        </p:blipFill>
        <p:spPr>
          <a:xfrm>
            <a:off x="6097495" y="675374"/>
            <a:ext cx="4210652" cy="3242202"/>
          </a:xfrm>
          <a:prstGeom prst="rect">
            <a:avLst/>
          </a:prstGeom>
          <a:effectLst/>
        </p:spPr>
      </p:pic>
    </p:spTree>
    <p:extLst>
      <p:ext uri="{BB962C8B-B14F-4D97-AF65-F5344CB8AC3E}">
        <p14:creationId xmlns:p14="http://schemas.microsoft.com/office/powerpoint/2010/main" val="109250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EB2D0-AAC2-F679-69D8-6C553F6C81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CD0A8D-F129-2CE8-7BE6-09CEF7439EEC}"/>
              </a:ext>
            </a:extLst>
          </p:cNvPr>
          <p:cNvSpPr>
            <a:spLocks noGrp="1"/>
          </p:cNvSpPr>
          <p:nvPr>
            <p:ph type="title"/>
          </p:nvPr>
        </p:nvSpPr>
        <p:spPr/>
        <p:txBody>
          <a:bodyPr/>
          <a:lstStyle/>
          <a:p>
            <a:r>
              <a:rPr lang="en-US" dirty="0"/>
              <a:t>Google Maps Distance API</a:t>
            </a:r>
          </a:p>
        </p:txBody>
      </p:sp>
      <p:pic>
        <p:nvPicPr>
          <p:cNvPr id="3" name="Picture 2" descr="A map of a city">
            <a:extLst>
              <a:ext uri="{FF2B5EF4-FFF2-40B4-BE49-F238E27FC236}">
                <a16:creationId xmlns:a16="http://schemas.microsoft.com/office/drawing/2014/main" id="{FAEB5DC4-AED1-A85A-A87D-D3FC15765B11}"/>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4217526" y="1521935"/>
            <a:ext cx="7688724" cy="4893630"/>
          </a:xfrm>
          <a:prstGeom prst="rect">
            <a:avLst/>
          </a:prstGeom>
        </p:spPr>
      </p:pic>
      <p:sp>
        <p:nvSpPr>
          <p:cNvPr id="4" name="TextBox 3">
            <a:extLst>
              <a:ext uri="{FF2B5EF4-FFF2-40B4-BE49-F238E27FC236}">
                <a16:creationId xmlns:a16="http://schemas.microsoft.com/office/drawing/2014/main" id="{AD66ADD5-A0DA-5A69-B481-8D9E2B21FF8D}"/>
              </a:ext>
            </a:extLst>
          </p:cNvPr>
          <p:cNvSpPr txBox="1"/>
          <p:nvPr/>
        </p:nvSpPr>
        <p:spPr>
          <a:xfrm>
            <a:off x="63500" y="1307042"/>
            <a:ext cx="4149146"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We used the </a:t>
            </a:r>
            <a:r>
              <a:rPr lang="en-US" sz="1400" dirty="0" err="1">
                <a:ea typeface="+mn-lt"/>
                <a:cs typeface="+mn-lt"/>
              </a:rPr>
              <a:t>Gmap</a:t>
            </a:r>
            <a:r>
              <a:rPr lang="en-US" sz="1400" dirty="0">
                <a:ea typeface="+mn-lt"/>
                <a:cs typeface="+mn-lt"/>
              </a:rPr>
              <a:t> Distance API  to find the distance matrix  for following cities using place ID:</a:t>
            </a:r>
          </a:p>
          <a:p>
            <a:endParaRPr lang="en-US" sz="1400" dirty="0">
              <a:ea typeface="+mn-lt"/>
              <a:cs typeface="+mn-lt"/>
            </a:endParaRPr>
          </a:p>
          <a:p>
            <a:r>
              <a:rPr lang="en-US" sz="1400" dirty="0">
                <a:ea typeface="+mn-lt"/>
                <a:cs typeface="+mn-lt"/>
              </a:rPr>
              <a:t>Milwaukee</a:t>
            </a:r>
            <a:endParaRPr lang="en-US" sz="1400" dirty="0"/>
          </a:p>
          <a:p>
            <a:r>
              <a:rPr lang="en-US" sz="1400" dirty="0">
                <a:ea typeface="+mn-lt"/>
                <a:cs typeface="+mn-lt"/>
              </a:rPr>
              <a:t>Place ID: ChIJ50eLV9cCBYgRhHtBtSIZX0Q</a:t>
            </a:r>
            <a:endParaRPr lang="en-US" sz="1400" dirty="0"/>
          </a:p>
          <a:p>
            <a:r>
              <a:rPr lang="en-US" sz="1400" dirty="0">
                <a:ea typeface="+mn-lt"/>
                <a:cs typeface="+mn-lt"/>
              </a:rPr>
              <a:t>Milwaukee, WI, USA</a:t>
            </a:r>
            <a:endParaRPr lang="en-US" sz="1400" dirty="0"/>
          </a:p>
          <a:p>
            <a:endParaRPr lang="en-US" sz="1400"/>
          </a:p>
          <a:p>
            <a:endParaRPr lang="en-US" sz="1400"/>
          </a:p>
          <a:p>
            <a:r>
              <a:rPr lang="en-US" sz="1400" dirty="0">
                <a:ea typeface="+mn-lt"/>
                <a:cs typeface="+mn-lt"/>
              </a:rPr>
              <a:t>Madison</a:t>
            </a:r>
            <a:endParaRPr lang="en-US" sz="1400" dirty="0"/>
          </a:p>
          <a:p>
            <a:r>
              <a:rPr lang="en-US" sz="1400" dirty="0">
                <a:ea typeface="+mn-lt"/>
                <a:cs typeface="+mn-lt"/>
              </a:rPr>
              <a:t>Place ID: ChIJ_xkgOm1TBogRmEFIurX8DE4</a:t>
            </a:r>
            <a:endParaRPr lang="en-US" sz="1400" dirty="0"/>
          </a:p>
          <a:p>
            <a:r>
              <a:rPr lang="en-US" sz="1400" dirty="0">
                <a:ea typeface="+mn-lt"/>
                <a:cs typeface="+mn-lt"/>
              </a:rPr>
              <a:t>Madison, WI, USA</a:t>
            </a:r>
            <a:endParaRPr lang="en-US" sz="1400" dirty="0"/>
          </a:p>
          <a:p>
            <a:endParaRPr lang="en-US" sz="1400"/>
          </a:p>
          <a:p>
            <a:r>
              <a:rPr lang="en-US" sz="1400" dirty="0">
                <a:ea typeface="+mn-lt"/>
                <a:cs typeface="+mn-lt"/>
              </a:rPr>
              <a:t>Eau Claire</a:t>
            </a:r>
            <a:endParaRPr lang="en-US" sz="1400" dirty="0"/>
          </a:p>
          <a:p>
            <a:r>
              <a:rPr lang="en-US" sz="1400" dirty="0">
                <a:ea typeface="+mn-lt"/>
                <a:cs typeface="+mn-lt"/>
              </a:rPr>
              <a:t>Place ID: ChIJs9ETUBW9-IcRdZOTQ-uLQz0</a:t>
            </a:r>
            <a:endParaRPr lang="en-US" sz="1400" dirty="0"/>
          </a:p>
          <a:p>
            <a:r>
              <a:rPr lang="en-US" sz="1400" dirty="0">
                <a:ea typeface="+mn-lt"/>
                <a:cs typeface="+mn-lt"/>
              </a:rPr>
              <a:t>Eau Claire, WI, USA</a:t>
            </a:r>
            <a:endParaRPr lang="en-US" sz="1400" dirty="0"/>
          </a:p>
          <a:p>
            <a:endParaRPr lang="en-US" sz="1400"/>
          </a:p>
          <a:p>
            <a:r>
              <a:rPr lang="en-US" sz="1400" dirty="0">
                <a:ea typeface="+mn-lt"/>
                <a:cs typeface="+mn-lt"/>
              </a:rPr>
              <a:t>Appleton</a:t>
            </a:r>
            <a:endParaRPr lang="en-US" sz="1400" dirty="0"/>
          </a:p>
          <a:p>
            <a:r>
              <a:rPr lang="en-US" sz="1400" dirty="0">
                <a:ea typeface="+mn-lt"/>
                <a:cs typeface="+mn-lt"/>
              </a:rPr>
              <a:t>Place ID: ChIJyfYDuYK2A4gRW5N1BqXWoZw</a:t>
            </a:r>
            <a:endParaRPr lang="en-US" sz="1400" dirty="0"/>
          </a:p>
          <a:p>
            <a:r>
              <a:rPr lang="en-US" sz="1400" dirty="0">
                <a:ea typeface="+mn-lt"/>
                <a:cs typeface="+mn-lt"/>
              </a:rPr>
              <a:t>Appleton, WI, USA</a:t>
            </a:r>
            <a:endParaRPr lang="en-US" sz="1400" dirty="0"/>
          </a:p>
          <a:p>
            <a:endParaRPr lang="en-US" sz="1400"/>
          </a:p>
          <a:p>
            <a:endParaRPr lang="en-US" sz="1400"/>
          </a:p>
          <a:p>
            <a:r>
              <a:rPr lang="en-US" sz="1400" dirty="0">
                <a:ea typeface="+mn-lt"/>
                <a:cs typeface="+mn-lt"/>
              </a:rPr>
              <a:t>Green Bay</a:t>
            </a:r>
            <a:endParaRPr lang="en-US" sz="1400" dirty="0"/>
          </a:p>
          <a:p>
            <a:r>
              <a:rPr lang="en-US" sz="1400" dirty="0">
                <a:ea typeface="+mn-lt"/>
                <a:cs typeface="+mn-lt"/>
              </a:rPr>
              <a:t>Place ID: ChIJ84CzCejiAogRcfXcFFIEcGM</a:t>
            </a:r>
            <a:endParaRPr lang="en-US" sz="1400" dirty="0"/>
          </a:p>
          <a:p>
            <a:r>
              <a:rPr lang="en-US" sz="1400" dirty="0">
                <a:ea typeface="+mn-lt"/>
                <a:cs typeface="+mn-lt"/>
              </a:rPr>
              <a:t>Green Bay, WI, USA</a:t>
            </a:r>
            <a:endParaRPr lang="en-US" sz="1400" dirty="0"/>
          </a:p>
        </p:txBody>
      </p:sp>
    </p:spTree>
    <p:extLst>
      <p:ext uri="{BB962C8B-B14F-4D97-AF65-F5344CB8AC3E}">
        <p14:creationId xmlns:p14="http://schemas.microsoft.com/office/powerpoint/2010/main" val="3812777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5B1E06-6949-46E4-F6DD-6410D5B55ECC}"/>
            </a:ext>
          </a:extLst>
        </p:cNvPr>
        <p:cNvGrpSpPr/>
        <p:nvPr/>
      </p:nvGrpSpPr>
      <p:grpSpPr>
        <a:xfrm>
          <a:off x="0" y="0"/>
          <a:ext cx="0" cy="0"/>
          <a:chOff x="0" y="0"/>
          <a:chExt cx="0" cy="0"/>
        </a:xfrm>
      </p:grpSpPr>
      <p:pic>
        <p:nvPicPr>
          <p:cNvPr id="132" name="Picture 131">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4" name="Picture 133">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6" name="Oval 13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8" name="Picture 13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0" name="Picture 13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2" name="Rectangle 14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4" name="Rectangle 14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B82D890-9515-23C3-FBF1-A88B6C8A98EA}"/>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a:solidFill>
                  <a:srgbClr val="EBEBEB"/>
                </a:solidFill>
              </a:rPr>
              <a:t>Results</a:t>
            </a:r>
          </a:p>
        </p:txBody>
      </p:sp>
      <p:sp>
        <p:nvSpPr>
          <p:cNvPr id="148" name="Rectangle 14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0" name="Freeform: Shape 14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3" name="TextBox 2">
            <a:extLst>
              <a:ext uri="{FF2B5EF4-FFF2-40B4-BE49-F238E27FC236}">
                <a16:creationId xmlns:a16="http://schemas.microsoft.com/office/drawing/2014/main" id="{E5D8D130-D407-8662-A6CB-E0219006759C}"/>
              </a:ext>
            </a:extLst>
          </p:cNvPr>
          <p:cNvSpPr txBox="1"/>
          <p:nvPr/>
        </p:nvSpPr>
        <p:spPr>
          <a:xfrm>
            <a:off x="2077163" y="2810256"/>
            <a:ext cx="5192697" cy="10695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800">
              <a:spcAft>
                <a:spcPts val="600"/>
              </a:spcAft>
            </a:pPr>
            <a:r>
              <a:rPr lang="en-US" sz="1350" kern="1200" dirty="0">
                <a:latin typeface="+mn-lt"/>
                <a:ea typeface="+mn-lt"/>
                <a:cs typeface="+mn-lt"/>
              </a:rPr>
              <a:t>To solve our model, we have used </a:t>
            </a:r>
            <a:r>
              <a:rPr lang="en-US" sz="1350" kern="1200" dirty="0" err="1">
                <a:latin typeface="+mn-lt"/>
                <a:ea typeface="+mn-lt"/>
                <a:cs typeface="+mn-lt"/>
              </a:rPr>
              <a:t>pyomo’s</a:t>
            </a:r>
            <a:r>
              <a:rPr lang="en-US" sz="1350" kern="1200" dirty="0">
                <a:latin typeface="+mn-lt"/>
                <a:ea typeface="+mn-lt"/>
                <a:cs typeface="+mn-lt"/>
              </a:rPr>
              <a:t> </a:t>
            </a:r>
            <a:r>
              <a:rPr lang="en-US" sz="1350" kern="1200" dirty="0" err="1">
                <a:latin typeface="+mn-lt"/>
                <a:ea typeface="+mn-lt"/>
                <a:cs typeface="+mn-lt"/>
              </a:rPr>
              <a:t>cbc</a:t>
            </a:r>
            <a:r>
              <a:rPr lang="en-US" sz="1350" kern="1200" dirty="0">
                <a:latin typeface="+mn-lt"/>
                <a:ea typeface="+mn-lt"/>
                <a:cs typeface="+mn-lt"/>
              </a:rPr>
              <a:t> solver. Our python model provides solution in the format as </a:t>
            </a:r>
            <a:r>
              <a:rPr lang="en-US" sz="1350" dirty="0">
                <a:ea typeface="+mn-lt"/>
                <a:cs typeface="+mn-lt"/>
              </a:rPr>
              <a:t>shown on the right </a:t>
            </a:r>
            <a:r>
              <a:rPr lang="en-US" sz="1350" kern="1200" dirty="0">
                <a:latin typeface="+mn-lt"/>
                <a:ea typeface="+mn-lt"/>
                <a:cs typeface="+mn-lt"/>
              </a:rPr>
              <a:t>and we tried to make it user friendly using python</a:t>
            </a:r>
            <a:endParaRPr lang="en-US" sz="1350" kern="1200" dirty="0">
              <a:latin typeface="+mn-lt"/>
              <a:ea typeface="+mn-ea"/>
              <a:cs typeface="+mn-cs"/>
            </a:endParaRPr>
          </a:p>
          <a:p>
            <a:pPr>
              <a:spcAft>
                <a:spcPts val="600"/>
              </a:spcAft>
            </a:pPr>
            <a:endParaRPr lang="en-US"/>
          </a:p>
        </p:txBody>
      </p:sp>
      <p:graphicFrame>
        <p:nvGraphicFramePr>
          <p:cNvPr id="6" name="Diagram 5">
            <a:extLst>
              <a:ext uri="{FF2B5EF4-FFF2-40B4-BE49-F238E27FC236}">
                <a16:creationId xmlns:a16="http://schemas.microsoft.com/office/drawing/2014/main" id="{35D494C8-A473-754C-803A-CF79B976DC78}"/>
              </a:ext>
            </a:extLst>
          </p:cNvPr>
          <p:cNvGraphicFramePr/>
          <p:nvPr>
            <p:extLst>
              <p:ext uri="{D42A27DB-BD31-4B8C-83A1-F6EECF244321}">
                <p14:modId xmlns:p14="http://schemas.microsoft.com/office/powerpoint/2010/main" val="156342689"/>
              </p:ext>
            </p:extLst>
          </p:nvPr>
        </p:nvGraphicFramePr>
        <p:xfrm>
          <a:off x="3249503" y="4492222"/>
          <a:ext cx="2667267" cy="188443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27" name="Picture 126">
            <a:extLst>
              <a:ext uri="{FF2B5EF4-FFF2-40B4-BE49-F238E27FC236}">
                <a16:creationId xmlns:a16="http://schemas.microsoft.com/office/drawing/2014/main" id="{6C84E4B8-DA3E-F6F0-7544-6ADB6BE3324F}"/>
              </a:ext>
            </a:extLst>
          </p:cNvPr>
          <p:cNvPicPr>
            <a:picLocks noChangeAspect="1"/>
          </p:cNvPicPr>
          <p:nvPr/>
        </p:nvPicPr>
        <p:blipFill>
          <a:blip r:embed="rId11"/>
          <a:stretch>
            <a:fillRect/>
          </a:stretch>
        </p:blipFill>
        <p:spPr>
          <a:xfrm>
            <a:off x="7809424" y="2533549"/>
            <a:ext cx="1603122" cy="1345587"/>
          </a:xfrm>
          <a:prstGeom prst="rect">
            <a:avLst/>
          </a:prstGeom>
        </p:spPr>
      </p:pic>
      <p:sp>
        <p:nvSpPr>
          <p:cNvPr id="38" name="TextBox 37">
            <a:extLst>
              <a:ext uri="{FF2B5EF4-FFF2-40B4-BE49-F238E27FC236}">
                <a16:creationId xmlns:a16="http://schemas.microsoft.com/office/drawing/2014/main" id="{F525B8A5-61BC-2793-DA6A-B1CB77FBAE50}"/>
              </a:ext>
            </a:extLst>
          </p:cNvPr>
          <p:cNvSpPr txBox="1"/>
          <p:nvPr/>
        </p:nvSpPr>
        <p:spPr>
          <a:xfrm>
            <a:off x="2300843" y="4020292"/>
            <a:ext cx="1472045"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50" dirty="0">
                <a:ea typeface="+mn-lt"/>
                <a:cs typeface="+mn-lt"/>
              </a:rPr>
              <a:t>User Friendly Response:</a:t>
            </a:r>
          </a:p>
        </p:txBody>
      </p:sp>
    </p:spTree>
    <p:extLst>
      <p:ext uri="{BB962C8B-B14F-4D97-AF65-F5344CB8AC3E}">
        <p14:creationId xmlns:p14="http://schemas.microsoft.com/office/powerpoint/2010/main" val="210354893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98FD1B25-F1EE-BB7B-39DF-3B006A94CABF}"/>
            </a:ext>
          </a:extLst>
        </p:cNvPr>
        <p:cNvGrpSpPr/>
        <p:nvPr/>
      </p:nvGrpSpPr>
      <p:grpSpPr>
        <a:xfrm>
          <a:off x="0" y="0"/>
          <a:ext cx="0" cy="0"/>
          <a:chOff x="0" y="0"/>
          <a:chExt cx="0" cy="0"/>
        </a:xfrm>
      </p:grpSpPr>
      <p:pic>
        <p:nvPicPr>
          <p:cNvPr id="55" name="Picture 54">
            <a:extLst>
              <a:ext uri="{FF2B5EF4-FFF2-40B4-BE49-F238E27FC236}">
                <a16:creationId xmlns:a16="http://schemas.microsoft.com/office/drawing/2014/main" id="{58878CDB-8F8C-10E6-4560-69BA6FC3CA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7" name="Picture 56">
            <a:extLst>
              <a:ext uri="{FF2B5EF4-FFF2-40B4-BE49-F238E27FC236}">
                <a16:creationId xmlns:a16="http://schemas.microsoft.com/office/drawing/2014/main" id="{564AAD6D-47F5-EFC1-7464-3EB0066631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9" name="Oval 58">
            <a:extLst>
              <a:ext uri="{FF2B5EF4-FFF2-40B4-BE49-F238E27FC236}">
                <a16:creationId xmlns:a16="http://schemas.microsoft.com/office/drawing/2014/main" id="{42C51497-AF4C-95C1-E6A1-557BFD560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1" name="Picture 60">
            <a:extLst>
              <a:ext uri="{FF2B5EF4-FFF2-40B4-BE49-F238E27FC236}">
                <a16:creationId xmlns:a16="http://schemas.microsoft.com/office/drawing/2014/main" id="{FB07D031-C9A3-AE57-9CEB-9D89BA20E7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3" name="Picture 62">
            <a:extLst>
              <a:ext uri="{FF2B5EF4-FFF2-40B4-BE49-F238E27FC236}">
                <a16:creationId xmlns:a16="http://schemas.microsoft.com/office/drawing/2014/main" id="{0C155F54-8824-6E83-DD2F-092BCFB439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5" name="Rectangle 64">
            <a:extLst>
              <a:ext uri="{FF2B5EF4-FFF2-40B4-BE49-F238E27FC236}">
                <a16:creationId xmlns:a16="http://schemas.microsoft.com/office/drawing/2014/main" id="{F2609EB1-A7B5-6D0F-4564-78578D4C5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4AABBC0-2919-0A20-8794-00B7E18E81C9}"/>
              </a:ext>
            </a:extLst>
          </p:cNvPr>
          <p:cNvSpPr>
            <a:spLocks noGrp="1"/>
          </p:cNvSpPr>
          <p:nvPr>
            <p:ph type="title"/>
          </p:nvPr>
        </p:nvSpPr>
        <p:spPr>
          <a:xfrm>
            <a:off x="648930" y="629266"/>
            <a:ext cx="9252154" cy="907308"/>
          </a:xfrm>
        </p:spPr>
        <p:txBody>
          <a:bodyPr vert="horz" lIns="91440" tIns="45720" rIns="91440" bIns="45720" rtlCol="0" anchor="t">
            <a:normAutofit/>
          </a:bodyPr>
          <a:lstStyle/>
          <a:p>
            <a:r>
              <a:rPr lang="en-US" dirty="0"/>
              <a:t>Best Part: Flexibility</a:t>
            </a:r>
          </a:p>
        </p:txBody>
      </p:sp>
      <p:sp>
        <p:nvSpPr>
          <p:cNvPr id="5" name="TextBox 4">
            <a:extLst>
              <a:ext uri="{FF2B5EF4-FFF2-40B4-BE49-F238E27FC236}">
                <a16:creationId xmlns:a16="http://schemas.microsoft.com/office/drawing/2014/main" id="{D6F0733C-BBBE-F898-56CD-F227099B800C}"/>
              </a:ext>
            </a:extLst>
          </p:cNvPr>
          <p:cNvSpPr txBox="1"/>
          <p:nvPr/>
        </p:nvSpPr>
        <p:spPr>
          <a:xfrm>
            <a:off x="1103311" y="1844396"/>
            <a:ext cx="9478511" cy="311751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rgbClr val="8AD0D6"/>
              </a:buClr>
              <a:buSzPct val="80000"/>
              <a:buFont typeface="Wingdings 3" charset="2"/>
              <a:buChar char=""/>
            </a:pPr>
            <a:r>
              <a:rPr lang="en-US" dirty="0"/>
              <a:t>Using this model, we can easily scale up to any number of cities depending on the computation power of the system by just including additional the </a:t>
            </a:r>
            <a:r>
              <a:rPr lang="en-US" dirty="0" err="1"/>
              <a:t>place_id</a:t>
            </a:r>
            <a:r>
              <a:rPr lang="en-US" dirty="0"/>
              <a:t> in the inputs.</a:t>
            </a:r>
          </a:p>
          <a:p>
            <a:pPr defTabSz="457200">
              <a:spcBef>
                <a:spcPts val="1000"/>
              </a:spcBef>
              <a:buClr>
                <a:srgbClr val="8AD0D6"/>
              </a:buClr>
              <a:buSzPct val="80000"/>
            </a:pPr>
            <a:endParaRPr lang="en-US" dirty="0">
              <a:latin typeface="+mj-lt"/>
              <a:ea typeface="+mj-ea"/>
              <a:cs typeface="+mj-cs"/>
            </a:endParaRPr>
          </a:p>
          <a:p>
            <a:pPr defTabSz="457200">
              <a:spcBef>
                <a:spcPts val="1000"/>
              </a:spcBef>
              <a:buClr>
                <a:srgbClr val="8AD0D6"/>
              </a:buClr>
              <a:buSzPct val="80000"/>
              <a:buFont typeface="Wingdings 3" charset="2"/>
              <a:buChar char=""/>
            </a:pPr>
            <a:r>
              <a:rPr lang="en-US" dirty="0">
                <a:latin typeface="+mj-lt"/>
                <a:ea typeface="+mj-ea"/>
                <a:cs typeface="+mj-cs"/>
              </a:rPr>
              <a:t>Using API's to get the real time data helps us automate this task.</a:t>
            </a:r>
            <a:endParaRPr lang="en-US" b="1" dirty="0">
              <a:latin typeface="+mj-lt"/>
              <a:ea typeface="+mj-ea"/>
              <a:cs typeface="+mj-cs"/>
            </a:endParaRPr>
          </a:p>
          <a:p>
            <a:pPr defTabSz="457200">
              <a:spcBef>
                <a:spcPts val="1000"/>
              </a:spcBef>
              <a:buClr>
                <a:srgbClr val="8AD0D6"/>
              </a:buClr>
              <a:buSzPct val="80000"/>
            </a:pPr>
            <a:endParaRPr lang="en-US" b="1" dirty="0">
              <a:latin typeface="+mj-lt"/>
              <a:ea typeface="+mj-ea"/>
              <a:cs typeface="+mj-cs"/>
            </a:endParaRPr>
          </a:p>
          <a:p>
            <a:pPr defTabSz="457200">
              <a:spcBef>
                <a:spcPts val="1000"/>
              </a:spcBef>
              <a:buClr>
                <a:srgbClr val="8AD0D6"/>
              </a:buClr>
              <a:buSzPct val="80000"/>
              <a:buFont typeface="Wingdings 3" charset="2"/>
              <a:buChar char=""/>
            </a:pPr>
            <a:r>
              <a:rPr lang="en-US" dirty="0">
                <a:latin typeface="+mj-lt"/>
                <a:ea typeface="+mj-ea"/>
                <a:cs typeface="+mj-cs"/>
              </a:rPr>
              <a:t> We can replicate the same model into various business applications just by replacing our inputs.</a:t>
            </a:r>
          </a:p>
          <a:p>
            <a:pPr defTabSz="457200">
              <a:spcBef>
                <a:spcPts val="1000"/>
              </a:spcBef>
              <a:buClr>
                <a:srgbClr val="8AD0D6"/>
              </a:buClr>
              <a:buSzPct val="80000"/>
            </a:pPr>
            <a:endParaRPr lang="en-US" b="1" dirty="0">
              <a:latin typeface="+mj-lt"/>
              <a:ea typeface="+mj-ea"/>
              <a:cs typeface="+mj-cs"/>
            </a:endParaRPr>
          </a:p>
          <a:p>
            <a:pPr defTabSz="457200">
              <a:spcBef>
                <a:spcPts val="1000"/>
              </a:spcBef>
              <a:buClr>
                <a:srgbClr val="8AD0D6"/>
              </a:buClr>
              <a:buSzPct val="80000"/>
            </a:pPr>
            <a:endParaRPr lang="en-US" dirty="0">
              <a:latin typeface="+mj-lt"/>
              <a:ea typeface="+mj-ea"/>
              <a:cs typeface="+mj-cs"/>
            </a:endParaRPr>
          </a:p>
          <a:p>
            <a:pPr defTabSz="457200">
              <a:spcBef>
                <a:spcPts val="1000"/>
              </a:spcBef>
              <a:buFont typeface="Wingdings 3" charset="2"/>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buFont typeface="Wingdings 3" charset="2"/>
              <a:buChar char=""/>
            </a:pPr>
            <a:endParaRPr lang="en-US">
              <a:ea typeface="+mj-ea"/>
              <a:cs typeface="+mj-cs"/>
            </a:endParaRPr>
          </a:p>
          <a:p>
            <a:pPr defTabSz="457200">
              <a:spcBef>
                <a:spcPts val="1000"/>
              </a:spcBef>
              <a:buClr>
                <a:srgbClr val="8AD0D6"/>
              </a:buClr>
              <a:buSzPct val="80000"/>
            </a:pPr>
            <a:endParaRPr lang="en-US" dirty="0">
              <a:ea typeface="+mj-ea"/>
              <a:cs typeface="+mj-cs"/>
            </a:endParaRPr>
          </a:p>
        </p:txBody>
      </p:sp>
    </p:spTree>
    <p:extLst>
      <p:ext uri="{BB962C8B-B14F-4D97-AF65-F5344CB8AC3E}">
        <p14:creationId xmlns:p14="http://schemas.microsoft.com/office/powerpoint/2010/main" val="3282486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0975C880-3611-CC77-A1A4-327C2B0AB7C9}"/>
            </a:ext>
          </a:extLst>
        </p:cNvPr>
        <p:cNvGrpSpPr/>
        <p:nvPr/>
      </p:nvGrpSpPr>
      <p:grpSpPr>
        <a:xfrm>
          <a:off x="0" y="0"/>
          <a:ext cx="0" cy="0"/>
          <a:chOff x="0" y="0"/>
          <a:chExt cx="0" cy="0"/>
        </a:xfrm>
      </p:grpSpPr>
      <p:pic>
        <p:nvPicPr>
          <p:cNvPr id="55" name="Picture 54">
            <a:extLst>
              <a:ext uri="{FF2B5EF4-FFF2-40B4-BE49-F238E27FC236}">
                <a16:creationId xmlns:a16="http://schemas.microsoft.com/office/drawing/2014/main" id="{15FDA976-1442-7636-5FDA-1A30D66221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7" name="Picture 56">
            <a:extLst>
              <a:ext uri="{FF2B5EF4-FFF2-40B4-BE49-F238E27FC236}">
                <a16:creationId xmlns:a16="http://schemas.microsoft.com/office/drawing/2014/main" id="{B0CF4AB0-A4BC-2DA2-F442-D17ED3B46B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9" name="Oval 58">
            <a:extLst>
              <a:ext uri="{FF2B5EF4-FFF2-40B4-BE49-F238E27FC236}">
                <a16:creationId xmlns:a16="http://schemas.microsoft.com/office/drawing/2014/main" id="{B6264F10-95CB-DCE9-B390-A04578A07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1" name="Picture 60">
            <a:extLst>
              <a:ext uri="{FF2B5EF4-FFF2-40B4-BE49-F238E27FC236}">
                <a16:creationId xmlns:a16="http://schemas.microsoft.com/office/drawing/2014/main" id="{7ECBFE56-0864-1CE2-697C-FFF05D39E6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3" name="Picture 62">
            <a:extLst>
              <a:ext uri="{FF2B5EF4-FFF2-40B4-BE49-F238E27FC236}">
                <a16:creationId xmlns:a16="http://schemas.microsoft.com/office/drawing/2014/main" id="{621A40DC-D1E7-36EE-AD16-E25CED9B9A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5" name="Rectangle 64">
            <a:extLst>
              <a:ext uri="{FF2B5EF4-FFF2-40B4-BE49-F238E27FC236}">
                <a16:creationId xmlns:a16="http://schemas.microsoft.com/office/drawing/2014/main" id="{9D2AC19D-5EE2-3425-4342-B8DF6C40C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A3D0710-2A59-B26C-DB62-E8ABA8C69E8D}"/>
              </a:ext>
            </a:extLst>
          </p:cNvPr>
          <p:cNvSpPr>
            <a:spLocks noGrp="1"/>
          </p:cNvSpPr>
          <p:nvPr>
            <p:ph type="title"/>
          </p:nvPr>
        </p:nvSpPr>
        <p:spPr>
          <a:xfrm>
            <a:off x="648930" y="629266"/>
            <a:ext cx="9252154" cy="907308"/>
          </a:xfrm>
        </p:spPr>
        <p:txBody>
          <a:bodyPr vert="horz" lIns="91440" tIns="45720" rIns="91440" bIns="45720" rtlCol="0" anchor="t">
            <a:normAutofit/>
          </a:bodyPr>
          <a:lstStyle/>
          <a:p>
            <a:r>
              <a:rPr lang="en-US" dirty="0"/>
              <a:t>Client: FHL Logistics</a:t>
            </a:r>
          </a:p>
        </p:txBody>
      </p:sp>
      <p:sp>
        <p:nvSpPr>
          <p:cNvPr id="5" name="TextBox 4">
            <a:extLst>
              <a:ext uri="{FF2B5EF4-FFF2-40B4-BE49-F238E27FC236}">
                <a16:creationId xmlns:a16="http://schemas.microsoft.com/office/drawing/2014/main" id="{A7946434-EF4A-780A-6133-BCBDF09FD084}"/>
              </a:ext>
            </a:extLst>
          </p:cNvPr>
          <p:cNvSpPr txBox="1"/>
          <p:nvPr/>
        </p:nvSpPr>
        <p:spPr>
          <a:xfrm>
            <a:off x="1103311" y="1844396"/>
            <a:ext cx="9666536" cy="418628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rgbClr val="8AD0D6"/>
              </a:buClr>
              <a:buSzPct val="80000"/>
              <a:buFont typeface="Wingdings 3" charset="2"/>
              <a:buChar char=""/>
            </a:pPr>
            <a:r>
              <a:rPr lang="en-US" dirty="0">
                <a:latin typeface="+mj-lt"/>
                <a:ea typeface="+mj-ea"/>
                <a:cs typeface="+mj-cs"/>
              </a:rPr>
              <a:t>Business Problem: FHL has a main distribution center located at Madison. All the </a:t>
            </a:r>
            <a:r>
              <a:rPr lang="en-US" dirty="0" err="1">
                <a:latin typeface="+mj-lt"/>
                <a:ea typeface="+mj-ea"/>
                <a:cs typeface="+mj-cs"/>
              </a:rPr>
              <a:t>couries</a:t>
            </a:r>
            <a:r>
              <a:rPr lang="en-US" dirty="0">
                <a:latin typeface="+mj-lt"/>
                <a:ea typeface="+mj-ea"/>
                <a:cs typeface="+mj-cs"/>
              </a:rPr>
              <a:t> gets transferred to the sub hub located across few cities in WI.  FHL wants to find the optimal path to deliver.</a:t>
            </a:r>
          </a:p>
          <a:p>
            <a:pPr defTabSz="457200">
              <a:spcBef>
                <a:spcPts val="1000"/>
              </a:spcBef>
              <a:buClr>
                <a:srgbClr val="8AD0D6"/>
              </a:buClr>
              <a:buSzPct val="80000"/>
            </a:pPr>
            <a:endParaRPr lang="en-US" dirty="0">
              <a:latin typeface="+mj-lt"/>
              <a:ea typeface="+mj-ea"/>
              <a:cs typeface="+mj-cs"/>
            </a:endParaRPr>
          </a:p>
          <a:p>
            <a:pPr defTabSz="457200">
              <a:spcBef>
                <a:spcPts val="1000"/>
              </a:spcBef>
            </a:pPr>
            <a:endParaRPr lang="en-US" dirty="0">
              <a:latin typeface="+mj-lt"/>
              <a:ea typeface="+mj-ea"/>
              <a:cs typeface="+mj-cs"/>
            </a:endParaRPr>
          </a:p>
          <a:p>
            <a:pPr defTabSz="457200">
              <a:spcBef>
                <a:spcPts val="1000"/>
              </a:spcBef>
              <a:buClr>
                <a:srgbClr val="8AD0D6"/>
              </a:buClr>
              <a:buSzPct val="80000"/>
              <a:buFont typeface="Wingdings 3" charset="2"/>
              <a:buChar char=""/>
            </a:pPr>
            <a:r>
              <a:rPr lang="en-US" dirty="0">
                <a:latin typeface="+mj-lt"/>
                <a:ea typeface="+mj-ea"/>
                <a:cs typeface="+mj-cs"/>
              </a:rPr>
              <a:t>Need for this model to FHL to: </a:t>
            </a:r>
          </a:p>
          <a:p>
            <a:pPr defTabSz="457200">
              <a:spcBef>
                <a:spcPts val="1000"/>
              </a:spcBef>
              <a:buClr>
                <a:srgbClr val="8AD0D6"/>
              </a:buClr>
              <a:buSzPct val="80000"/>
              <a:buFont typeface="Wingdings 3" charset="2"/>
              <a:buChar char=""/>
            </a:pPr>
            <a:endParaRPr lang="en-US" dirty="0">
              <a:latin typeface="+mj-lt"/>
              <a:ea typeface="+mj-ea"/>
              <a:cs typeface="+mj-cs"/>
            </a:endParaRPr>
          </a:p>
          <a:p>
            <a:pPr defTabSz="457200">
              <a:spcBef>
                <a:spcPts val="1000"/>
              </a:spcBef>
              <a:buClr>
                <a:srgbClr val="8AD0D6"/>
              </a:buClr>
              <a:buSzPct val="80000"/>
            </a:pPr>
            <a:endParaRPr lang="en-US" b="1"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buFont typeface="Wingdings 3" charset="2"/>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buFont typeface="Wingdings 3" charset="2"/>
              <a:buChar char=""/>
            </a:pPr>
            <a:endParaRPr lang="en-US">
              <a:ea typeface="+mj-ea"/>
              <a:cs typeface="+mj-cs"/>
            </a:endParaRPr>
          </a:p>
          <a:p>
            <a:pPr defTabSz="457200">
              <a:spcBef>
                <a:spcPts val="1000"/>
              </a:spcBef>
              <a:buClr>
                <a:srgbClr val="8AD0D6"/>
              </a:buClr>
              <a:buSzPct val="80000"/>
            </a:pPr>
            <a:endParaRPr lang="en-US" dirty="0">
              <a:ea typeface="+mj-ea"/>
              <a:cs typeface="+mj-cs"/>
            </a:endParaRPr>
          </a:p>
        </p:txBody>
      </p:sp>
      <p:graphicFrame>
        <p:nvGraphicFramePr>
          <p:cNvPr id="193" name="TextBox 3">
            <a:extLst>
              <a:ext uri="{FF2B5EF4-FFF2-40B4-BE49-F238E27FC236}">
                <a16:creationId xmlns:a16="http://schemas.microsoft.com/office/drawing/2014/main" id="{1EB1B8BE-D59F-0247-7FF8-924AFCC753C1}"/>
              </a:ext>
            </a:extLst>
          </p:cNvPr>
          <p:cNvGraphicFramePr/>
          <p:nvPr>
            <p:extLst>
              <p:ext uri="{D42A27DB-BD31-4B8C-83A1-F6EECF244321}">
                <p14:modId xmlns:p14="http://schemas.microsoft.com/office/powerpoint/2010/main" val="4176260270"/>
              </p:ext>
            </p:extLst>
          </p:nvPr>
        </p:nvGraphicFramePr>
        <p:xfrm>
          <a:off x="1341511" y="4243006"/>
          <a:ext cx="9194842" cy="15487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2256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B2C9B-79D8-2ED4-14C3-B268EA346B62}"/>
              </a:ext>
            </a:extLst>
          </p:cNvPr>
          <p:cNvSpPr>
            <a:spLocks noGrp="1"/>
          </p:cNvSpPr>
          <p:nvPr>
            <p:ph type="title"/>
          </p:nvPr>
        </p:nvSpPr>
        <p:spPr/>
        <p:txBody>
          <a:bodyPr/>
          <a:lstStyle/>
          <a:p>
            <a:r>
              <a:rPr lang="en-US"/>
              <a:t>Challenges and Limitations</a:t>
            </a:r>
          </a:p>
        </p:txBody>
      </p:sp>
      <p:sp>
        <p:nvSpPr>
          <p:cNvPr id="5" name="Text Placeholder 4">
            <a:extLst>
              <a:ext uri="{FF2B5EF4-FFF2-40B4-BE49-F238E27FC236}">
                <a16:creationId xmlns:a16="http://schemas.microsoft.com/office/drawing/2014/main" id="{D178FFB8-E010-E9AB-BEE1-6EB98D801718}"/>
              </a:ext>
            </a:extLst>
          </p:cNvPr>
          <p:cNvSpPr>
            <a:spLocks noGrp="1"/>
          </p:cNvSpPr>
          <p:nvPr>
            <p:ph type="body" idx="1"/>
          </p:nvPr>
        </p:nvSpPr>
        <p:spPr/>
        <p:txBody>
          <a:bodyPr/>
          <a:lstStyle/>
          <a:p>
            <a:r>
              <a:rPr lang="en-US"/>
              <a:t>Challenges</a:t>
            </a:r>
          </a:p>
        </p:txBody>
      </p:sp>
      <p:sp>
        <p:nvSpPr>
          <p:cNvPr id="6" name="Content Placeholder 5">
            <a:extLst>
              <a:ext uri="{FF2B5EF4-FFF2-40B4-BE49-F238E27FC236}">
                <a16:creationId xmlns:a16="http://schemas.microsoft.com/office/drawing/2014/main" id="{453C9869-5091-4F53-B297-03C06B4E875C}"/>
              </a:ext>
            </a:extLst>
          </p:cNvPr>
          <p:cNvSpPr>
            <a:spLocks noGrp="1"/>
          </p:cNvSpPr>
          <p:nvPr>
            <p:ph sz="half" idx="2"/>
          </p:nvPr>
        </p:nvSpPr>
        <p:spPr/>
        <p:txBody>
          <a:bodyPr vert="horz" lIns="91440" tIns="45720" rIns="91440" bIns="45720" rtlCol="0" anchor="t">
            <a:normAutofit/>
          </a:bodyPr>
          <a:lstStyle/>
          <a:p>
            <a:r>
              <a:rPr lang="en-US" b="1" dirty="0">
                <a:ea typeface="+mj-lt"/>
                <a:cs typeface="+mj-lt"/>
              </a:rPr>
              <a:t>Dynamic nature of Logistics</a:t>
            </a:r>
          </a:p>
          <a:p>
            <a:pPr>
              <a:buClr>
                <a:srgbClr val="8AD0D6"/>
              </a:buClr>
            </a:pPr>
            <a:r>
              <a:rPr lang="en-US" b="1" dirty="0">
                <a:ea typeface="+mj-lt"/>
                <a:cs typeface="+mj-lt"/>
              </a:rPr>
              <a:t>Dependency on the response from </a:t>
            </a:r>
            <a:r>
              <a:rPr lang="en-US" b="1" dirty="0" err="1">
                <a:ea typeface="+mj-lt"/>
                <a:cs typeface="+mj-lt"/>
              </a:rPr>
              <a:t>Gmap</a:t>
            </a:r>
            <a:r>
              <a:rPr lang="en-US" b="1" dirty="0">
                <a:ea typeface="+mj-lt"/>
                <a:cs typeface="+mj-lt"/>
              </a:rPr>
              <a:t> API</a:t>
            </a:r>
          </a:p>
          <a:p>
            <a:pPr>
              <a:buClr>
                <a:srgbClr val="8AD0D6"/>
              </a:buClr>
            </a:pPr>
            <a:r>
              <a:rPr lang="en-US" b="1" dirty="0">
                <a:ea typeface="+mj-lt"/>
                <a:cs typeface="+mj-lt"/>
              </a:rPr>
              <a:t>Curse of Dimensionality if scaled up</a:t>
            </a:r>
          </a:p>
          <a:p>
            <a:pPr>
              <a:buClr>
                <a:srgbClr val="8AD0D6"/>
              </a:buClr>
            </a:pPr>
            <a:endParaRPr lang="en-US" b="1" dirty="0">
              <a:ea typeface="+mj-lt"/>
              <a:cs typeface="+mj-lt"/>
            </a:endParaRPr>
          </a:p>
          <a:p>
            <a:pPr>
              <a:buClr>
                <a:srgbClr val="8AD0D6"/>
              </a:buClr>
            </a:pPr>
            <a:endParaRPr lang="en-US" b="1" dirty="0">
              <a:ea typeface="+mj-lt"/>
              <a:cs typeface="+mj-lt"/>
            </a:endParaRPr>
          </a:p>
          <a:p>
            <a:pPr>
              <a:buClr>
                <a:srgbClr val="8AD0D6"/>
              </a:buClr>
            </a:pPr>
            <a:endParaRPr lang="en-US" b="1">
              <a:ea typeface="+mj-lt"/>
              <a:cs typeface="+mj-lt"/>
            </a:endParaRPr>
          </a:p>
          <a:p>
            <a:pPr>
              <a:buClr>
                <a:srgbClr val="8AD0D6"/>
              </a:buClr>
            </a:pPr>
            <a:endParaRPr lang="en-US" b="1">
              <a:ea typeface="+mj-lt"/>
              <a:cs typeface="+mj-lt"/>
            </a:endParaRPr>
          </a:p>
        </p:txBody>
      </p:sp>
      <p:sp>
        <p:nvSpPr>
          <p:cNvPr id="7" name="Text Placeholder 6">
            <a:extLst>
              <a:ext uri="{FF2B5EF4-FFF2-40B4-BE49-F238E27FC236}">
                <a16:creationId xmlns:a16="http://schemas.microsoft.com/office/drawing/2014/main" id="{EE1A8F54-30BD-45FB-A067-49FABB861AB4}"/>
              </a:ext>
            </a:extLst>
          </p:cNvPr>
          <p:cNvSpPr>
            <a:spLocks noGrp="1"/>
          </p:cNvSpPr>
          <p:nvPr>
            <p:ph type="body" sz="quarter" idx="3"/>
          </p:nvPr>
        </p:nvSpPr>
        <p:spPr/>
        <p:txBody>
          <a:bodyPr/>
          <a:lstStyle/>
          <a:p>
            <a:r>
              <a:rPr lang="en-US"/>
              <a:t>Limitations</a:t>
            </a:r>
          </a:p>
        </p:txBody>
      </p:sp>
      <p:sp>
        <p:nvSpPr>
          <p:cNvPr id="8" name="Content Placeholder 7">
            <a:extLst>
              <a:ext uri="{FF2B5EF4-FFF2-40B4-BE49-F238E27FC236}">
                <a16:creationId xmlns:a16="http://schemas.microsoft.com/office/drawing/2014/main" id="{854D3087-6B88-A5B8-BF8D-4536A075FB1C}"/>
              </a:ext>
            </a:extLst>
          </p:cNvPr>
          <p:cNvSpPr>
            <a:spLocks noGrp="1"/>
          </p:cNvSpPr>
          <p:nvPr>
            <p:ph sz="quarter" idx="4"/>
          </p:nvPr>
        </p:nvSpPr>
        <p:spPr/>
        <p:txBody>
          <a:bodyPr vert="horz" lIns="91440" tIns="45720" rIns="91440" bIns="45720" rtlCol="0" anchor="t">
            <a:normAutofit/>
          </a:bodyPr>
          <a:lstStyle/>
          <a:p>
            <a:r>
              <a:rPr lang="en-US" b="1" dirty="0">
                <a:ea typeface="+mj-lt"/>
                <a:cs typeface="+mj-lt"/>
              </a:rPr>
              <a:t>Technical issues in operations</a:t>
            </a:r>
          </a:p>
          <a:p>
            <a:pPr>
              <a:buClr>
                <a:srgbClr val="8AD0D6"/>
              </a:buClr>
            </a:pPr>
            <a:r>
              <a:rPr lang="en-US" b="1" dirty="0">
                <a:ea typeface="+mj-lt"/>
                <a:cs typeface="+mj-lt"/>
              </a:rPr>
              <a:t>Lack of Standardization</a:t>
            </a:r>
          </a:p>
          <a:p>
            <a:pPr>
              <a:buClr>
                <a:srgbClr val="8AD0D6"/>
              </a:buClr>
            </a:pPr>
            <a:r>
              <a:rPr lang="en-US" b="1" dirty="0">
                <a:ea typeface="+mj-lt"/>
                <a:cs typeface="+mj-lt"/>
              </a:rPr>
              <a:t>Weather-Dependent Challenges</a:t>
            </a:r>
          </a:p>
          <a:p>
            <a:pPr>
              <a:buClr>
                <a:srgbClr val="8AD0D6"/>
              </a:buClr>
            </a:pPr>
            <a:endParaRPr lang="en-US" b="1">
              <a:ea typeface="+mj-lt"/>
              <a:cs typeface="+mj-lt"/>
            </a:endParaRPr>
          </a:p>
        </p:txBody>
      </p:sp>
    </p:spTree>
    <p:extLst>
      <p:ext uri="{BB962C8B-B14F-4D97-AF65-F5344CB8AC3E}">
        <p14:creationId xmlns:p14="http://schemas.microsoft.com/office/powerpoint/2010/main" val="4128124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9AFCCDC1-4566-4433-2B6F-9F0C834FBC45}"/>
            </a:ext>
          </a:extLst>
        </p:cNvPr>
        <p:cNvGrpSpPr/>
        <p:nvPr/>
      </p:nvGrpSpPr>
      <p:grpSpPr>
        <a:xfrm>
          <a:off x="0" y="0"/>
          <a:ext cx="0" cy="0"/>
          <a:chOff x="0" y="0"/>
          <a:chExt cx="0" cy="0"/>
        </a:xfrm>
      </p:grpSpPr>
      <p:pic>
        <p:nvPicPr>
          <p:cNvPr id="55" name="Picture 54">
            <a:extLst>
              <a:ext uri="{FF2B5EF4-FFF2-40B4-BE49-F238E27FC236}">
                <a16:creationId xmlns:a16="http://schemas.microsoft.com/office/drawing/2014/main" id="{3C82A9FB-1D94-F0F7-2987-480BA53793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7" name="Picture 56">
            <a:extLst>
              <a:ext uri="{FF2B5EF4-FFF2-40B4-BE49-F238E27FC236}">
                <a16:creationId xmlns:a16="http://schemas.microsoft.com/office/drawing/2014/main" id="{0F83BB53-B0A7-2AD1-B43F-93D74FEB72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9" name="Oval 58">
            <a:extLst>
              <a:ext uri="{FF2B5EF4-FFF2-40B4-BE49-F238E27FC236}">
                <a16:creationId xmlns:a16="http://schemas.microsoft.com/office/drawing/2014/main" id="{1E90376F-7487-0F5C-C30C-068FD35CB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1" name="Picture 60">
            <a:extLst>
              <a:ext uri="{FF2B5EF4-FFF2-40B4-BE49-F238E27FC236}">
                <a16:creationId xmlns:a16="http://schemas.microsoft.com/office/drawing/2014/main" id="{D9BE32D8-C5EC-78A7-72D2-85363DEAC9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3" name="Picture 62">
            <a:extLst>
              <a:ext uri="{FF2B5EF4-FFF2-40B4-BE49-F238E27FC236}">
                <a16:creationId xmlns:a16="http://schemas.microsoft.com/office/drawing/2014/main" id="{77405CDD-22F8-CE8B-0C4B-51D80D26A2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5" name="Rectangle 64">
            <a:extLst>
              <a:ext uri="{FF2B5EF4-FFF2-40B4-BE49-F238E27FC236}">
                <a16:creationId xmlns:a16="http://schemas.microsoft.com/office/drawing/2014/main" id="{66CA8E01-C4ED-F4F4-4B52-31FB0749D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E3D8CCE-0B07-C5EE-A638-339A399C2E51}"/>
              </a:ext>
            </a:extLst>
          </p:cNvPr>
          <p:cNvSpPr>
            <a:spLocks noGrp="1"/>
          </p:cNvSpPr>
          <p:nvPr>
            <p:ph type="title"/>
          </p:nvPr>
        </p:nvSpPr>
        <p:spPr>
          <a:xfrm>
            <a:off x="648930" y="629266"/>
            <a:ext cx="9252154" cy="907308"/>
          </a:xfrm>
        </p:spPr>
        <p:txBody>
          <a:bodyPr vert="horz" lIns="91440" tIns="45720" rIns="91440" bIns="45720" rtlCol="0" anchor="t">
            <a:normAutofit/>
          </a:bodyPr>
          <a:lstStyle/>
          <a:p>
            <a:r>
              <a:rPr lang="en-US" dirty="0"/>
              <a:t>Future Development</a:t>
            </a:r>
          </a:p>
        </p:txBody>
      </p:sp>
      <p:sp>
        <p:nvSpPr>
          <p:cNvPr id="5" name="TextBox 4">
            <a:extLst>
              <a:ext uri="{FF2B5EF4-FFF2-40B4-BE49-F238E27FC236}">
                <a16:creationId xmlns:a16="http://schemas.microsoft.com/office/drawing/2014/main" id="{BDEC3AA1-211B-0678-E38E-F6BAA679CCDE}"/>
              </a:ext>
            </a:extLst>
          </p:cNvPr>
          <p:cNvSpPr txBox="1"/>
          <p:nvPr/>
        </p:nvSpPr>
        <p:spPr>
          <a:xfrm>
            <a:off x="1103311" y="1844396"/>
            <a:ext cx="9478511" cy="311751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rgbClr val="8AD0D6"/>
              </a:buClr>
              <a:buSzPct val="80000"/>
              <a:buFont typeface="Wingdings 3" charset="2"/>
              <a:buChar char=""/>
            </a:pPr>
            <a:r>
              <a:rPr lang="en-US" dirty="0"/>
              <a:t>We can scale up the model to larger datasets</a:t>
            </a:r>
          </a:p>
          <a:p>
            <a:pPr defTabSz="457200">
              <a:spcBef>
                <a:spcPts val="1000"/>
              </a:spcBef>
              <a:buClr>
                <a:srgbClr val="8AD0D6"/>
              </a:buClr>
              <a:buSzPct val="80000"/>
            </a:pPr>
            <a:endParaRPr lang="en-US" dirty="0">
              <a:latin typeface="+mj-lt"/>
              <a:ea typeface="+mj-ea"/>
              <a:cs typeface="+mj-cs"/>
            </a:endParaRPr>
          </a:p>
          <a:p>
            <a:pPr defTabSz="457200">
              <a:spcBef>
                <a:spcPts val="1000"/>
              </a:spcBef>
              <a:buClr>
                <a:srgbClr val="8AD0D6"/>
              </a:buClr>
              <a:buSzPct val="80000"/>
              <a:buFont typeface="Wingdings 3" charset="2"/>
              <a:buChar char=""/>
            </a:pPr>
            <a:r>
              <a:rPr lang="en-US" dirty="0">
                <a:latin typeface="+mj-lt"/>
                <a:ea typeface="+mj-ea"/>
                <a:cs typeface="+mj-cs"/>
              </a:rPr>
              <a:t> We can try incorporating best possibles routes between two cities</a:t>
            </a:r>
          </a:p>
          <a:p>
            <a:pPr defTabSz="457200">
              <a:spcBef>
                <a:spcPts val="1000"/>
              </a:spcBef>
              <a:buClr>
                <a:srgbClr val="8AD0D6"/>
              </a:buClr>
              <a:buSzPct val="80000"/>
            </a:pPr>
            <a:endParaRPr lang="en-US" b="1" dirty="0">
              <a:latin typeface="+mj-lt"/>
              <a:ea typeface="+mj-ea"/>
              <a:cs typeface="+mj-cs"/>
            </a:endParaRPr>
          </a:p>
          <a:p>
            <a:pPr defTabSz="457200">
              <a:spcBef>
                <a:spcPts val="1000"/>
              </a:spcBef>
              <a:buClr>
                <a:srgbClr val="8AD0D6"/>
              </a:buClr>
              <a:buSzPct val="80000"/>
              <a:buFont typeface="Wingdings 3" charset="2"/>
              <a:buChar char=""/>
            </a:pPr>
            <a:r>
              <a:rPr lang="en-US" dirty="0">
                <a:latin typeface="+mj-lt"/>
                <a:ea typeface="+mj-ea"/>
                <a:cs typeface="+mj-cs"/>
              </a:rPr>
              <a:t>Improve the UI of the model</a:t>
            </a:r>
          </a:p>
          <a:p>
            <a:pPr defTabSz="457200">
              <a:spcBef>
                <a:spcPts val="1000"/>
              </a:spcBef>
              <a:buClr>
                <a:srgbClr val="8AD0D6"/>
              </a:buClr>
              <a:buSzPct val="80000"/>
            </a:pPr>
            <a:endParaRPr lang="en-US" dirty="0">
              <a:latin typeface="+mj-lt"/>
              <a:ea typeface="+mj-ea"/>
              <a:cs typeface="+mj-cs"/>
            </a:endParaRPr>
          </a:p>
          <a:p>
            <a:pPr defTabSz="457200">
              <a:spcBef>
                <a:spcPts val="1000"/>
              </a:spcBef>
              <a:buClr>
                <a:srgbClr val="8AD0D6"/>
              </a:buClr>
              <a:buSzPct val="80000"/>
              <a:buFont typeface="Wingdings 3" charset="2"/>
              <a:buChar char=""/>
            </a:pPr>
            <a:r>
              <a:rPr lang="en-US" dirty="0">
                <a:latin typeface="+mj-lt"/>
                <a:ea typeface="+mj-ea"/>
                <a:cs typeface="+mj-cs"/>
              </a:rPr>
              <a:t>Try to make the model more dynamic in terms of capturing the cities list.</a:t>
            </a:r>
          </a:p>
          <a:p>
            <a:pPr defTabSz="457200">
              <a:spcBef>
                <a:spcPts val="1000"/>
              </a:spcBef>
              <a:buClr>
                <a:srgbClr val="8AD0D6"/>
              </a:buClr>
              <a:buSzPct val="80000"/>
            </a:pPr>
            <a:endParaRPr lang="en-US" b="1" dirty="0">
              <a:latin typeface="+mj-lt"/>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buFont typeface="Wingdings 3" charset="2"/>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buFont typeface="Wingdings 3" charset="2"/>
              <a:buChar char=""/>
            </a:pPr>
            <a:endParaRPr lang="en-US">
              <a:ea typeface="+mj-ea"/>
              <a:cs typeface="+mj-cs"/>
            </a:endParaRPr>
          </a:p>
          <a:p>
            <a:pPr defTabSz="457200">
              <a:spcBef>
                <a:spcPts val="1000"/>
              </a:spcBef>
              <a:buClr>
                <a:srgbClr val="8AD0D6"/>
              </a:buClr>
              <a:buSzPct val="80000"/>
            </a:pPr>
            <a:endParaRPr lang="en-US" dirty="0">
              <a:ea typeface="+mj-ea"/>
              <a:cs typeface="+mj-cs"/>
            </a:endParaRPr>
          </a:p>
        </p:txBody>
      </p:sp>
    </p:spTree>
    <p:extLst>
      <p:ext uri="{BB962C8B-B14F-4D97-AF65-F5344CB8AC3E}">
        <p14:creationId xmlns:p14="http://schemas.microsoft.com/office/powerpoint/2010/main" val="226061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3FB2-8A74-E0A8-C184-74FF675CAD19}"/>
              </a:ext>
            </a:extLst>
          </p:cNvPr>
          <p:cNvSpPr>
            <a:spLocks noGrp="1"/>
          </p:cNvSpPr>
          <p:nvPr>
            <p:ph type="title"/>
          </p:nvPr>
        </p:nvSpPr>
        <p:spPr/>
        <p:txBody>
          <a:bodyPr/>
          <a:lstStyle/>
          <a:p>
            <a:r>
              <a:rPr lang="en-US" dirty="0"/>
              <a:t>Files:</a:t>
            </a:r>
          </a:p>
        </p:txBody>
      </p:sp>
      <p:sp>
        <p:nvSpPr>
          <p:cNvPr id="4" name="Content Placeholder 3">
            <a:extLst>
              <a:ext uri="{FF2B5EF4-FFF2-40B4-BE49-F238E27FC236}">
                <a16:creationId xmlns:a16="http://schemas.microsoft.com/office/drawing/2014/main" id="{EB746AA8-6256-E204-24BF-0464241302BD}"/>
              </a:ext>
            </a:extLst>
          </p:cNvPr>
          <p:cNvSpPr>
            <a:spLocks noGrp="1"/>
          </p:cNvSpPr>
          <p:nvPr>
            <p:ph idx="1"/>
          </p:nvPr>
        </p:nvSpPr>
        <p:spPr>
          <a:xfrm>
            <a:off x="1103312" y="2052918"/>
            <a:ext cx="10190393" cy="4195481"/>
          </a:xfrm>
        </p:spPr>
        <p:txBody>
          <a:bodyPr vert="horz" lIns="91440" tIns="45720" rIns="91440" bIns="45720" rtlCol="0" anchor="t">
            <a:normAutofit/>
          </a:bodyPr>
          <a:lstStyle/>
          <a:p>
            <a:r>
              <a:rPr lang="en-US" dirty="0"/>
              <a:t>Link to Python code:  </a:t>
            </a:r>
            <a:r>
              <a:rPr lang="en-US" dirty="0">
                <a:ea typeface="+mj-lt"/>
                <a:cs typeface="+mj-lt"/>
                <a:hlinkClick r:id="rId2"/>
              </a:rPr>
              <a:t>https://colab.research.google.com/drive/1yA58JDMlmALOhNkP768dnMIs7PMxJKRF?usp=sharing</a:t>
            </a:r>
            <a:endParaRPr lang="en-US">
              <a:ea typeface="+mj-lt"/>
              <a:cs typeface="+mj-lt"/>
            </a:endParaRPr>
          </a:p>
          <a:p>
            <a:pPr>
              <a:buClr>
                <a:srgbClr val="8AD0D6"/>
              </a:buClr>
            </a:pPr>
            <a:endParaRPr lang="en-US" dirty="0"/>
          </a:p>
          <a:p>
            <a:pPr>
              <a:buClr>
                <a:srgbClr val="8AD0D6"/>
              </a:buClr>
            </a:pPr>
            <a:r>
              <a:rPr lang="en-US" dirty="0"/>
              <a:t>Excel Model: </a:t>
            </a:r>
          </a:p>
          <a:p>
            <a:pPr marL="0" indent="0">
              <a:buNone/>
            </a:pPr>
            <a:r>
              <a:rPr lang="en-US" dirty="0"/>
              <a:t>      </a:t>
            </a:r>
            <a:r>
              <a:rPr lang="en-US" dirty="0">
                <a:ea typeface="+mj-lt"/>
                <a:cs typeface="+mj-lt"/>
                <a:hlinkClick r:id="rId3"/>
              </a:rPr>
              <a:t>Distance_Matrix.xlsx</a:t>
            </a:r>
          </a:p>
        </p:txBody>
      </p:sp>
    </p:spTree>
    <p:extLst>
      <p:ext uri="{BB962C8B-B14F-4D97-AF65-F5344CB8AC3E}">
        <p14:creationId xmlns:p14="http://schemas.microsoft.com/office/powerpoint/2010/main" val="1837233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3B01-2398-AD25-F60D-9A8B9DC81399}"/>
              </a:ext>
            </a:extLst>
          </p:cNvPr>
          <p:cNvSpPr>
            <a:spLocks noGrp="1"/>
          </p:cNvSpPr>
          <p:nvPr>
            <p:ph type="title"/>
          </p:nvPr>
        </p:nvSpPr>
        <p:spPr/>
        <p:txBody>
          <a:bodyPr/>
          <a:lstStyle/>
          <a:p>
            <a:r>
              <a:rPr lang="en-GB">
                <a:cs typeface="Calibri Light"/>
              </a:rPr>
              <a:t>Our Team Members</a:t>
            </a:r>
            <a:endParaRPr lang="en-GB" err="1"/>
          </a:p>
        </p:txBody>
      </p:sp>
      <p:sp>
        <p:nvSpPr>
          <p:cNvPr id="3" name="TextBox 2">
            <a:extLst>
              <a:ext uri="{FF2B5EF4-FFF2-40B4-BE49-F238E27FC236}">
                <a16:creationId xmlns:a16="http://schemas.microsoft.com/office/drawing/2014/main" id="{2E908C48-6955-58C8-9AAD-4D4D24EBCD0D}"/>
              </a:ext>
            </a:extLst>
          </p:cNvPr>
          <p:cNvSpPr txBox="1"/>
          <p:nvPr/>
        </p:nvSpPr>
        <p:spPr>
          <a:xfrm>
            <a:off x="1884635" y="1261648"/>
            <a:ext cx="8292601"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r>
              <a:rPr lang="en-US" dirty="0"/>
            </a:br>
            <a:r>
              <a:rPr lang="en-IN" sz="2800" dirty="0">
                <a:ea typeface="+mn-lt"/>
                <a:cs typeface="+mn-lt"/>
              </a:rPr>
              <a:t>Both team members equally contributed to project design, implementation, result analysis, and manuscript writing.</a:t>
            </a:r>
            <a:endParaRPr lang="en-US" dirty="0">
              <a:ea typeface="+mn-lt"/>
              <a:cs typeface="+mn-lt"/>
            </a:endParaRPr>
          </a:p>
          <a:p>
            <a:pPr algn="just"/>
            <a:r>
              <a:rPr lang="en-IN" sz="2800" dirty="0">
                <a:latin typeface="Roboto"/>
                <a:ea typeface="Roboto"/>
                <a:cs typeface="Roboto"/>
              </a:rPr>
              <a:t>(Yogesh &amp; Rama) </a:t>
            </a:r>
          </a:p>
        </p:txBody>
      </p:sp>
      <p:pic>
        <p:nvPicPr>
          <p:cNvPr id="4" name="Picture 3" descr="Cartoon of two boys&#10;&#10;Description automatically generated">
            <a:extLst>
              <a:ext uri="{FF2B5EF4-FFF2-40B4-BE49-F238E27FC236}">
                <a16:creationId xmlns:a16="http://schemas.microsoft.com/office/drawing/2014/main" id="{9CE42F16-854F-7B0E-2D46-0C72B5BD4DC5}"/>
              </a:ext>
            </a:extLst>
          </p:cNvPr>
          <p:cNvPicPr>
            <a:picLocks noChangeAspect="1"/>
          </p:cNvPicPr>
          <p:nvPr/>
        </p:nvPicPr>
        <p:blipFill>
          <a:blip r:embed="rId2"/>
          <a:stretch>
            <a:fillRect/>
          </a:stretch>
        </p:blipFill>
        <p:spPr>
          <a:xfrm>
            <a:off x="2148817" y="3293647"/>
            <a:ext cx="8039100" cy="3124200"/>
          </a:xfrm>
          <a:prstGeom prst="rect">
            <a:avLst/>
          </a:prstGeom>
        </p:spPr>
      </p:pic>
    </p:spTree>
    <p:extLst>
      <p:ext uri="{BB962C8B-B14F-4D97-AF65-F5344CB8AC3E}">
        <p14:creationId xmlns:p14="http://schemas.microsoft.com/office/powerpoint/2010/main" val="1725505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Graphic 5" descr="Handshake">
            <a:extLst>
              <a:ext uri="{FF2B5EF4-FFF2-40B4-BE49-F238E27FC236}">
                <a16:creationId xmlns:a16="http://schemas.microsoft.com/office/drawing/2014/main" id="{1285B894-5308-2A24-1629-608D944FF9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2" name="TextBox 1">
            <a:extLst>
              <a:ext uri="{FF2B5EF4-FFF2-40B4-BE49-F238E27FC236}">
                <a16:creationId xmlns:a16="http://schemas.microsoft.com/office/drawing/2014/main" id="{2FFA2FA7-2A72-83EF-EA40-53E4FBAA00C9}"/>
              </a:ext>
            </a:extLst>
          </p:cNvPr>
          <p:cNvSpPr txBox="1"/>
          <p:nvPr/>
        </p:nvSpPr>
        <p:spPr>
          <a:xfrm>
            <a:off x="2187364" y="4072044"/>
            <a:ext cx="5801917" cy="205704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4800"/>
              <a:t>Thank You</a:t>
            </a:r>
            <a:endParaRPr lang="en-US" sz="4800">
              <a:cs typeface="Calibri"/>
            </a:endParaRPr>
          </a:p>
        </p:txBody>
      </p:sp>
    </p:spTree>
    <p:extLst>
      <p:ext uri="{BB962C8B-B14F-4D97-AF65-F5344CB8AC3E}">
        <p14:creationId xmlns:p14="http://schemas.microsoft.com/office/powerpoint/2010/main" val="99451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7" name="Picture 5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9" name="Oval 5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1" name="Picture 6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3" name="Picture 6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5" name="Rectangle 6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2DFD9DD-FD32-8F1D-FCBF-7F4E6939AA4F}"/>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b="0" i="0" kern="1200" dirty="0">
                <a:solidFill>
                  <a:schemeClr val="tx2"/>
                </a:solidFill>
                <a:latin typeface="+mj-lt"/>
                <a:ea typeface="+mj-ea"/>
                <a:cs typeface="+mj-cs"/>
              </a:rPr>
              <a:t>Project Background</a:t>
            </a:r>
          </a:p>
        </p:txBody>
      </p:sp>
      <p:sp>
        <p:nvSpPr>
          <p:cNvPr id="5" name="TextBox 4">
            <a:extLst>
              <a:ext uri="{FF2B5EF4-FFF2-40B4-BE49-F238E27FC236}">
                <a16:creationId xmlns:a16="http://schemas.microsoft.com/office/drawing/2014/main" id="{2BE3BB04-236D-B180-A470-C15901090C70}"/>
              </a:ext>
            </a:extLst>
          </p:cNvPr>
          <p:cNvSpPr txBox="1"/>
          <p:nvPr/>
        </p:nvSpPr>
        <p:spPr>
          <a:xfrm>
            <a:off x="1103311" y="2052214"/>
            <a:ext cx="5965394" cy="419618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dirty="0">
                <a:latin typeface="+mj-lt"/>
                <a:ea typeface="+mj-ea"/>
                <a:cs typeface="+mj-cs"/>
              </a:rPr>
              <a:t>The logistic and delivery optimization project focuses on enhancing the efficiency of transporting goods between five cities in Wisconsin. </a:t>
            </a:r>
            <a:endParaRPr lang="en-US"/>
          </a:p>
          <a:p>
            <a:pPr defTabSz="457200">
              <a:spcBef>
                <a:spcPts val="1000"/>
              </a:spcBef>
              <a:buClr>
                <a:srgbClr val="8AD0D6"/>
              </a:buClr>
              <a:buSzPct val="80000"/>
              <a:buFont typeface="Wingdings 3" charset="2"/>
              <a:buChar char=""/>
            </a:pPr>
            <a:endParaRPr lang="en-US">
              <a:latin typeface="+mj-lt"/>
              <a:ea typeface="+mj-ea"/>
              <a:cs typeface="+mj-cs"/>
            </a:endParaRPr>
          </a:p>
          <a:p>
            <a:pPr defTabSz="457200">
              <a:spcBef>
                <a:spcPts val="1000"/>
              </a:spcBef>
              <a:buClr>
                <a:srgbClr val="8AD0D6"/>
              </a:buClr>
              <a:buSzPct val="80000"/>
              <a:buFont typeface="Wingdings 3" charset="2"/>
              <a:buChar char=""/>
            </a:pPr>
            <a:r>
              <a:rPr lang="en-US" dirty="0">
                <a:latin typeface="+mj-lt"/>
                <a:ea typeface="+mj-ea"/>
                <a:cs typeface="+mj-cs"/>
              </a:rPr>
              <a:t>The goal is to find the best and shortest routes covering all the cities exactly once and to get back to the origin city for delivery vehicles, minimizing travel time and associated costs. </a:t>
            </a:r>
          </a:p>
          <a:p>
            <a:pPr defTabSz="457200">
              <a:spcBef>
                <a:spcPts val="1000"/>
              </a:spcBef>
              <a:buClr>
                <a:srgbClr val="8AD0D6"/>
              </a:buClr>
              <a:buSzPct val="80000"/>
              <a:buFont typeface="Wingdings 3" charset="2"/>
              <a:buChar char=""/>
            </a:pPr>
            <a:endParaRPr lang="en-US" dirty="0">
              <a:latin typeface="+mj-lt"/>
              <a:ea typeface="+mj-ea"/>
              <a:cs typeface="+mj-cs"/>
            </a:endParaRPr>
          </a:p>
          <a:p>
            <a:pPr defTabSz="457200">
              <a:spcBef>
                <a:spcPts val="1000"/>
              </a:spcBef>
              <a:buClr>
                <a:srgbClr val="8AD0D6"/>
              </a:buClr>
              <a:buSzPct val="80000"/>
              <a:buFont typeface="Wingdings 3" charset="2"/>
              <a:buChar char=""/>
            </a:pPr>
            <a:r>
              <a:rPr lang="en-US" dirty="0">
                <a:latin typeface="+mj-lt"/>
                <a:ea typeface="+mj-ea"/>
                <a:cs typeface="+mj-cs"/>
              </a:rPr>
              <a:t>The five cities involved in the optimization are Madison, Milwaukee, Eau Claire, Appleton, and Green Bay.</a:t>
            </a:r>
            <a:endParaRPr lang="en-US" dirty="0">
              <a:ea typeface="+mj-ea"/>
              <a:cs typeface="+mj-cs"/>
            </a:endParaRPr>
          </a:p>
        </p:txBody>
      </p:sp>
      <p:pic>
        <p:nvPicPr>
          <p:cNvPr id="29" name="Graphic 28" descr="Truck">
            <a:extLst>
              <a:ext uri="{FF2B5EF4-FFF2-40B4-BE49-F238E27FC236}">
                <a16:creationId xmlns:a16="http://schemas.microsoft.com/office/drawing/2014/main" id="{F943573F-C918-E214-CFDA-35ED51322C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14193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D0757400-9170-8C85-8562-351BC22606D4}"/>
            </a:ext>
          </a:extLst>
        </p:cNvPr>
        <p:cNvGrpSpPr/>
        <p:nvPr/>
      </p:nvGrpSpPr>
      <p:grpSpPr>
        <a:xfrm>
          <a:off x="0" y="0"/>
          <a:ext cx="0" cy="0"/>
          <a:chOff x="0" y="0"/>
          <a:chExt cx="0" cy="0"/>
        </a:xfrm>
      </p:grpSpPr>
      <p:pic>
        <p:nvPicPr>
          <p:cNvPr id="55" name="Picture 54">
            <a:extLst>
              <a:ext uri="{FF2B5EF4-FFF2-40B4-BE49-F238E27FC236}">
                <a16:creationId xmlns:a16="http://schemas.microsoft.com/office/drawing/2014/main" id="{23051931-6EAB-FF45-DF06-C094AAF6D9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7" name="Picture 56">
            <a:extLst>
              <a:ext uri="{FF2B5EF4-FFF2-40B4-BE49-F238E27FC236}">
                <a16:creationId xmlns:a16="http://schemas.microsoft.com/office/drawing/2014/main" id="{C5C96839-9EB9-FBF1-AC8B-D399002700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9" name="Oval 58">
            <a:extLst>
              <a:ext uri="{FF2B5EF4-FFF2-40B4-BE49-F238E27FC236}">
                <a16:creationId xmlns:a16="http://schemas.microsoft.com/office/drawing/2014/main" id="{FEF48CA6-FF62-F0B5-5CE4-F4E688D74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1" name="Picture 60">
            <a:extLst>
              <a:ext uri="{FF2B5EF4-FFF2-40B4-BE49-F238E27FC236}">
                <a16:creationId xmlns:a16="http://schemas.microsoft.com/office/drawing/2014/main" id="{64FE7883-1A65-225C-F70E-D4E21E1B00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3" name="Picture 62">
            <a:extLst>
              <a:ext uri="{FF2B5EF4-FFF2-40B4-BE49-F238E27FC236}">
                <a16:creationId xmlns:a16="http://schemas.microsoft.com/office/drawing/2014/main" id="{A8EEB088-BAA6-89B7-DD39-C3788E4475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5" name="Rectangle 64">
            <a:extLst>
              <a:ext uri="{FF2B5EF4-FFF2-40B4-BE49-F238E27FC236}">
                <a16:creationId xmlns:a16="http://schemas.microsoft.com/office/drawing/2014/main" id="{958C0097-3DD2-F5C4-FBDE-9BE4E475A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751D289-6343-8169-BF9C-863CF76F3A66}"/>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dirty="0"/>
              <a:t>Why do this ?</a:t>
            </a:r>
            <a:endParaRPr lang="en-US" b="0" i="0" kern="1200" dirty="0">
              <a:latin typeface="+mj-lt"/>
              <a:ea typeface="+mj-ea"/>
              <a:cs typeface="+mj-cs"/>
            </a:endParaRPr>
          </a:p>
        </p:txBody>
      </p:sp>
      <p:sp>
        <p:nvSpPr>
          <p:cNvPr id="5" name="TextBox 4">
            <a:extLst>
              <a:ext uri="{FF2B5EF4-FFF2-40B4-BE49-F238E27FC236}">
                <a16:creationId xmlns:a16="http://schemas.microsoft.com/office/drawing/2014/main" id="{924871FA-4A6F-BAC2-526F-66F500DC7E8A}"/>
              </a:ext>
            </a:extLst>
          </p:cNvPr>
          <p:cNvSpPr txBox="1"/>
          <p:nvPr/>
        </p:nvSpPr>
        <p:spPr>
          <a:xfrm>
            <a:off x="1103311" y="1844396"/>
            <a:ext cx="10171238" cy="440400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b="1" dirty="0"/>
              <a:t>Cost Efficiency:</a:t>
            </a:r>
            <a:r>
              <a:rPr lang="en-US" dirty="0"/>
              <a:t> This helps minimize transportation costs by finding the most 							efficient paths between locations.</a:t>
            </a:r>
          </a:p>
          <a:p>
            <a:pPr defTabSz="457200">
              <a:spcBef>
                <a:spcPts val="1000"/>
              </a:spcBef>
              <a:buClr>
                <a:srgbClr val="8AD0D6"/>
              </a:buClr>
              <a:buSzPct val="80000"/>
            </a:pPr>
            <a:endParaRPr lang="en-US" dirty="0">
              <a:latin typeface="+mj-lt"/>
              <a:ea typeface="+mj-ea"/>
              <a:cs typeface="+mj-cs"/>
            </a:endParaRPr>
          </a:p>
          <a:p>
            <a:pPr defTabSz="457200">
              <a:spcBef>
                <a:spcPts val="1000"/>
              </a:spcBef>
              <a:buClr>
                <a:srgbClr val="8AD0D6"/>
              </a:buClr>
              <a:buSzPct val="80000"/>
              <a:buFont typeface="Wingdings 3" charset="2"/>
              <a:buChar char=""/>
            </a:pPr>
            <a:r>
              <a:rPr lang="en-US" b="1" dirty="0">
                <a:latin typeface="+mj-lt"/>
                <a:ea typeface="+mj-ea"/>
                <a:cs typeface="+mj-cs"/>
              </a:rPr>
              <a:t>Time Savings:</a:t>
            </a:r>
            <a:r>
              <a:rPr lang="en-US" dirty="0">
                <a:latin typeface="+mj-lt"/>
                <a:ea typeface="+mj-ea"/>
                <a:cs typeface="+mj-cs"/>
              </a:rPr>
              <a:t> Efficient routes lead to shorter delivery times</a:t>
            </a:r>
          </a:p>
          <a:p>
            <a:pPr defTabSz="457200">
              <a:spcBef>
                <a:spcPts val="1000"/>
              </a:spcBef>
              <a:buClr>
                <a:srgbClr val="8AD0D6"/>
              </a:buClr>
              <a:buSzPct val="80000"/>
            </a:pPr>
            <a:endParaRPr lang="en-US" dirty="0">
              <a:latin typeface="+mj-lt"/>
              <a:ea typeface="+mj-ea"/>
              <a:cs typeface="+mj-cs"/>
            </a:endParaRPr>
          </a:p>
          <a:p>
            <a:pPr defTabSz="457200">
              <a:spcBef>
                <a:spcPts val="1000"/>
              </a:spcBef>
              <a:buClr>
                <a:srgbClr val="8AD0D6"/>
              </a:buClr>
              <a:buSzPct val="80000"/>
              <a:buFont typeface="Wingdings 3" charset="2"/>
              <a:buChar char=""/>
            </a:pPr>
            <a:r>
              <a:rPr lang="en-US" b="1" dirty="0">
                <a:latin typeface="+mj-lt"/>
                <a:ea typeface="+mj-ea"/>
                <a:cs typeface="+mj-cs"/>
              </a:rPr>
              <a:t>Resource Utilization:</a:t>
            </a:r>
            <a:r>
              <a:rPr lang="en-US" dirty="0">
                <a:latin typeface="+mj-lt"/>
                <a:ea typeface="+mj-ea"/>
                <a:cs typeface="+mj-cs"/>
              </a:rPr>
              <a:t> Efficient route planning ensures better utilization of 									  delivery resources, such as vehicles and drivers.</a:t>
            </a: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buFont typeface="Wingdings 3" charset="2"/>
              <a:buChar char=""/>
            </a:pPr>
            <a:r>
              <a:rPr lang="en-US" b="1" dirty="0">
                <a:ea typeface="+mj-ea"/>
                <a:cs typeface="+mj-cs"/>
              </a:rPr>
              <a:t>Environmental Impact:</a:t>
            </a:r>
            <a:r>
              <a:rPr lang="en-US" dirty="0">
                <a:ea typeface="+mj-ea"/>
                <a:cs typeface="+mj-cs"/>
              </a:rPr>
              <a:t> Optimized routes contribute to reducing the carbon footprint </a:t>
            </a:r>
            <a:r>
              <a:rPr lang="en-US">
                <a:ea typeface="+mj-ea"/>
                <a:cs typeface="+mj-cs"/>
              </a:rPr>
              <a:t>of             						delivery </a:t>
            </a:r>
            <a:r>
              <a:rPr lang="en-US" dirty="0">
                <a:ea typeface="+mj-ea"/>
                <a:cs typeface="+mj-cs"/>
              </a:rPr>
              <a:t>operations.</a:t>
            </a: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buFont typeface="Wingdings 3" charset="2"/>
              <a:buChar char=""/>
            </a:pPr>
            <a:r>
              <a:rPr lang="en-US" b="1" dirty="0">
                <a:ea typeface="+mj-ea"/>
                <a:cs typeface="+mj-cs"/>
              </a:rPr>
              <a:t>Customer Satisfaction:</a:t>
            </a:r>
            <a:r>
              <a:rPr lang="en-US" dirty="0">
                <a:ea typeface="+mj-ea"/>
                <a:cs typeface="+mj-cs"/>
              </a:rPr>
              <a:t> Timely deliveries contribute to a positive customer experience.</a:t>
            </a: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pPr>
            <a:endParaRPr lang="en-US" dirty="0">
              <a:ea typeface="+mj-ea"/>
              <a:cs typeface="+mj-cs"/>
            </a:endParaRPr>
          </a:p>
        </p:txBody>
      </p:sp>
    </p:spTree>
    <p:extLst>
      <p:ext uri="{BB962C8B-B14F-4D97-AF65-F5344CB8AC3E}">
        <p14:creationId xmlns:p14="http://schemas.microsoft.com/office/powerpoint/2010/main" val="206085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3CDE56F5-C54E-6977-87B0-024DA67C6AC5}"/>
            </a:ext>
          </a:extLst>
        </p:cNvPr>
        <p:cNvGrpSpPr/>
        <p:nvPr/>
      </p:nvGrpSpPr>
      <p:grpSpPr>
        <a:xfrm>
          <a:off x="0" y="0"/>
          <a:ext cx="0" cy="0"/>
          <a:chOff x="0" y="0"/>
          <a:chExt cx="0" cy="0"/>
        </a:xfrm>
      </p:grpSpPr>
      <p:pic>
        <p:nvPicPr>
          <p:cNvPr id="55" name="Picture 54">
            <a:extLst>
              <a:ext uri="{FF2B5EF4-FFF2-40B4-BE49-F238E27FC236}">
                <a16:creationId xmlns:a16="http://schemas.microsoft.com/office/drawing/2014/main" id="{71C76A52-B9B5-D9A2-2D69-9D5E69FFD7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7" name="Picture 56">
            <a:extLst>
              <a:ext uri="{FF2B5EF4-FFF2-40B4-BE49-F238E27FC236}">
                <a16:creationId xmlns:a16="http://schemas.microsoft.com/office/drawing/2014/main" id="{AF698708-432E-DD2E-AE32-338BF87110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9" name="Oval 58">
            <a:extLst>
              <a:ext uri="{FF2B5EF4-FFF2-40B4-BE49-F238E27FC236}">
                <a16:creationId xmlns:a16="http://schemas.microsoft.com/office/drawing/2014/main" id="{450149F2-2B80-3DFB-9698-6EA29E175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1" name="Picture 60">
            <a:extLst>
              <a:ext uri="{FF2B5EF4-FFF2-40B4-BE49-F238E27FC236}">
                <a16:creationId xmlns:a16="http://schemas.microsoft.com/office/drawing/2014/main" id="{25C5DE23-FB34-02B4-F059-5BDF218A72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3" name="Picture 62">
            <a:extLst>
              <a:ext uri="{FF2B5EF4-FFF2-40B4-BE49-F238E27FC236}">
                <a16:creationId xmlns:a16="http://schemas.microsoft.com/office/drawing/2014/main" id="{DE152FF7-A6D4-6510-F86A-2539470AAC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5" name="Rectangle 64">
            <a:extLst>
              <a:ext uri="{FF2B5EF4-FFF2-40B4-BE49-F238E27FC236}">
                <a16:creationId xmlns:a16="http://schemas.microsoft.com/office/drawing/2014/main" id="{3E866A3E-E924-41D8-F6B1-42BDDB890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4DB3AC-5CAC-2B1C-9331-84DDBCCD768B}"/>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dirty="0"/>
              <a:t>Optimizing Logistics: Who Cares?</a:t>
            </a:r>
          </a:p>
        </p:txBody>
      </p:sp>
      <p:sp>
        <p:nvSpPr>
          <p:cNvPr id="5" name="TextBox 4">
            <a:extLst>
              <a:ext uri="{FF2B5EF4-FFF2-40B4-BE49-F238E27FC236}">
                <a16:creationId xmlns:a16="http://schemas.microsoft.com/office/drawing/2014/main" id="{58F4DAFF-DDEC-6166-A97D-BA70CC05BE6D}"/>
              </a:ext>
            </a:extLst>
          </p:cNvPr>
          <p:cNvSpPr txBox="1"/>
          <p:nvPr/>
        </p:nvSpPr>
        <p:spPr>
          <a:xfrm>
            <a:off x="1103311" y="1844396"/>
            <a:ext cx="10171238" cy="440400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b="1" dirty="0"/>
              <a:t> Logistics and Delivery Services:</a:t>
            </a:r>
            <a:r>
              <a:rPr lang="en-US" dirty="0"/>
              <a:t> Delivery route optimization, fleet management. </a:t>
            </a:r>
          </a:p>
          <a:p>
            <a:pPr defTabSz="457200">
              <a:spcBef>
                <a:spcPts val="1000"/>
              </a:spcBef>
              <a:buClr>
                <a:srgbClr val="8AD0D6"/>
              </a:buClr>
              <a:buSzPct val="80000"/>
            </a:pPr>
            <a:endParaRPr lang="en-US" dirty="0">
              <a:latin typeface="+mj-lt"/>
              <a:ea typeface="+mj-ea"/>
              <a:cs typeface="+mj-cs"/>
            </a:endParaRPr>
          </a:p>
          <a:p>
            <a:pPr defTabSz="457200">
              <a:spcBef>
                <a:spcPts val="1000"/>
              </a:spcBef>
              <a:buClr>
                <a:srgbClr val="8AD0D6"/>
              </a:buClr>
              <a:buSzPct val="80000"/>
              <a:buFont typeface="Wingdings 3" charset="2"/>
              <a:buChar char=""/>
            </a:pPr>
            <a:r>
              <a:rPr lang="en-US" b="1" dirty="0">
                <a:latin typeface="+mj-lt"/>
                <a:ea typeface="+mj-ea"/>
                <a:cs typeface="+mj-cs"/>
              </a:rPr>
              <a:t>Sales:</a:t>
            </a:r>
            <a:r>
              <a:rPr lang="en-US" dirty="0">
                <a:latin typeface="+mj-lt"/>
                <a:ea typeface="+mj-ea"/>
                <a:cs typeface="+mj-cs"/>
              </a:rPr>
              <a:t> To allocate their sales team efficiently for smooth operations.</a:t>
            </a:r>
          </a:p>
          <a:p>
            <a:pPr defTabSz="457200">
              <a:spcBef>
                <a:spcPts val="1000"/>
              </a:spcBef>
              <a:buClr>
                <a:srgbClr val="8AD0D6"/>
              </a:buClr>
              <a:buSzPct val="80000"/>
            </a:pPr>
            <a:endParaRPr lang="en-US" b="1" dirty="0">
              <a:latin typeface="+mj-lt"/>
              <a:ea typeface="+mj-ea"/>
              <a:cs typeface="+mj-cs"/>
            </a:endParaRPr>
          </a:p>
          <a:p>
            <a:pPr defTabSz="457200">
              <a:spcBef>
                <a:spcPts val="1000"/>
              </a:spcBef>
              <a:buClr>
                <a:srgbClr val="8AD0D6"/>
              </a:buClr>
              <a:buSzPct val="80000"/>
              <a:buFont typeface="Wingdings 3" charset="2"/>
              <a:buChar char=""/>
            </a:pPr>
            <a:r>
              <a:rPr lang="en-US" b="1" dirty="0">
                <a:latin typeface="+mj-lt"/>
                <a:ea typeface="+mj-ea"/>
                <a:cs typeface="+mj-cs"/>
              </a:rPr>
              <a:t>Telecommunications:</a:t>
            </a:r>
            <a:r>
              <a:rPr lang="en-US" dirty="0">
                <a:latin typeface="+mj-lt"/>
                <a:ea typeface="+mj-ea"/>
                <a:cs typeface="+mj-cs"/>
              </a:rPr>
              <a:t> Network design and optimization.</a:t>
            </a:r>
          </a:p>
          <a:p>
            <a:pPr defTabSz="457200">
              <a:spcBef>
                <a:spcPts val="1000"/>
              </a:spcBef>
              <a:buClr>
                <a:srgbClr val="8AD0D6"/>
              </a:buClr>
              <a:buSzPct val="80000"/>
            </a:pPr>
            <a:endParaRPr lang="en-US" b="1" dirty="0">
              <a:latin typeface="+mj-lt"/>
              <a:ea typeface="+mj-ea"/>
              <a:cs typeface="+mj-cs"/>
            </a:endParaRPr>
          </a:p>
          <a:p>
            <a:pPr defTabSz="457200">
              <a:spcBef>
                <a:spcPts val="1000"/>
              </a:spcBef>
              <a:buClr>
                <a:srgbClr val="8AD0D6"/>
              </a:buClr>
              <a:buSzPct val="80000"/>
              <a:buFont typeface="Wingdings 3" charset="2"/>
              <a:buChar char=""/>
            </a:pPr>
            <a:r>
              <a:rPr lang="en-US" b="1" dirty="0">
                <a:latin typeface="+mj-lt"/>
                <a:ea typeface="+mj-ea"/>
                <a:cs typeface="+mj-cs"/>
              </a:rPr>
              <a:t>Healthcare:</a:t>
            </a:r>
            <a:r>
              <a:rPr lang="en-US" dirty="0">
                <a:latin typeface="+mj-lt"/>
                <a:ea typeface="+mj-ea"/>
                <a:cs typeface="+mj-cs"/>
              </a:rPr>
              <a:t> Medical sample collection route optimization, ambulance routing.</a:t>
            </a:r>
          </a:p>
          <a:p>
            <a:pPr defTabSz="457200">
              <a:spcBef>
                <a:spcPts val="1000"/>
              </a:spcBef>
              <a:buClr>
                <a:srgbClr val="8AD0D6"/>
              </a:buClr>
              <a:buSzPct val="80000"/>
            </a:pPr>
            <a:endParaRPr lang="en-US" dirty="0">
              <a:latin typeface="+mj-lt"/>
              <a:ea typeface="+mj-ea"/>
              <a:cs typeface="+mj-cs"/>
            </a:endParaRPr>
          </a:p>
          <a:p>
            <a:pPr defTabSz="457200">
              <a:spcBef>
                <a:spcPts val="1000"/>
              </a:spcBef>
              <a:buClr>
                <a:srgbClr val="8AD0D6"/>
              </a:buClr>
              <a:buSzPct val="80000"/>
              <a:buFont typeface="Wingdings 3" charset="2"/>
              <a:buChar char=""/>
            </a:pPr>
            <a:r>
              <a:rPr lang="en-US" b="1" dirty="0">
                <a:latin typeface="+mj-lt"/>
                <a:ea typeface="+mj-ea"/>
                <a:cs typeface="+mj-cs"/>
              </a:rPr>
              <a:t>Tourism and Hospitality:</a:t>
            </a:r>
            <a:r>
              <a:rPr lang="en-US" dirty="0">
                <a:latin typeface="+mj-lt"/>
                <a:ea typeface="+mj-ea"/>
                <a:cs typeface="+mj-cs"/>
              </a:rPr>
              <a:t> Tour planning for sightseeing.</a:t>
            </a:r>
          </a:p>
          <a:p>
            <a:pPr defTabSz="457200">
              <a:spcBef>
                <a:spcPts val="1000"/>
              </a:spcBef>
              <a:buClr>
                <a:srgbClr val="8AD0D6"/>
              </a:buClr>
              <a:buSzPct val="80000"/>
            </a:pPr>
            <a:endParaRPr lang="en-US" dirty="0">
              <a:ea typeface="+mj-ea"/>
              <a:cs typeface="+mj-cs"/>
            </a:endParaRPr>
          </a:p>
          <a:p>
            <a:pPr defTabSz="457200">
              <a:spcBef>
                <a:spcPts val="1000"/>
              </a:spcBef>
              <a:buFont typeface="Wingdings 3" charset="2"/>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buFont typeface="Wingdings 3" charset="2"/>
              <a:buChar char=""/>
            </a:pPr>
            <a:endParaRPr lang="en-US">
              <a:ea typeface="+mj-ea"/>
              <a:cs typeface="+mj-cs"/>
            </a:endParaRPr>
          </a:p>
          <a:p>
            <a:pPr defTabSz="457200">
              <a:spcBef>
                <a:spcPts val="1000"/>
              </a:spcBef>
              <a:buClr>
                <a:srgbClr val="8AD0D6"/>
              </a:buClr>
              <a:buSzPct val="80000"/>
            </a:pPr>
            <a:endParaRPr lang="en-US" dirty="0">
              <a:ea typeface="+mj-ea"/>
              <a:cs typeface="+mj-cs"/>
            </a:endParaRPr>
          </a:p>
        </p:txBody>
      </p:sp>
    </p:spTree>
    <p:extLst>
      <p:ext uri="{BB962C8B-B14F-4D97-AF65-F5344CB8AC3E}">
        <p14:creationId xmlns:p14="http://schemas.microsoft.com/office/powerpoint/2010/main" val="265308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8CDEC2CF-5DBF-7432-CB93-36859F1B91C4}"/>
            </a:ext>
          </a:extLst>
        </p:cNvPr>
        <p:cNvGrpSpPr/>
        <p:nvPr/>
      </p:nvGrpSpPr>
      <p:grpSpPr>
        <a:xfrm>
          <a:off x="0" y="0"/>
          <a:ext cx="0" cy="0"/>
          <a:chOff x="0" y="0"/>
          <a:chExt cx="0" cy="0"/>
        </a:xfrm>
      </p:grpSpPr>
      <p:pic>
        <p:nvPicPr>
          <p:cNvPr id="55" name="Picture 54">
            <a:extLst>
              <a:ext uri="{FF2B5EF4-FFF2-40B4-BE49-F238E27FC236}">
                <a16:creationId xmlns:a16="http://schemas.microsoft.com/office/drawing/2014/main" id="{335A7412-A0EA-7239-F748-3717FD3CC6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7" name="Picture 56">
            <a:extLst>
              <a:ext uri="{FF2B5EF4-FFF2-40B4-BE49-F238E27FC236}">
                <a16:creationId xmlns:a16="http://schemas.microsoft.com/office/drawing/2014/main" id="{1B50E484-244C-C586-93D0-333FA2D096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9" name="Oval 58">
            <a:extLst>
              <a:ext uri="{FF2B5EF4-FFF2-40B4-BE49-F238E27FC236}">
                <a16:creationId xmlns:a16="http://schemas.microsoft.com/office/drawing/2014/main" id="{0B7221D4-7F83-88CE-3378-D4F9234FC9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1" name="Picture 60">
            <a:extLst>
              <a:ext uri="{FF2B5EF4-FFF2-40B4-BE49-F238E27FC236}">
                <a16:creationId xmlns:a16="http://schemas.microsoft.com/office/drawing/2014/main" id="{AA721DE3-4E7A-9ADC-6679-CFE392F573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3" name="Picture 62">
            <a:extLst>
              <a:ext uri="{FF2B5EF4-FFF2-40B4-BE49-F238E27FC236}">
                <a16:creationId xmlns:a16="http://schemas.microsoft.com/office/drawing/2014/main" id="{D5DEC07C-3B59-A3A6-0A1F-E61157CCB4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5" name="Rectangle 64">
            <a:extLst>
              <a:ext uri="{FF2B5EF4-FFF2-40B4-BE49-F238E27FC236}">
                <a16:creationId xmlns:a16="http://schemas.microsoft.com/office/drawing/2014/main" id="{B818571E-1C6C-C1E3-FE51-8C3669249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912A7A3-37D5-8FD8-C1BA-B69E486F4B20}"/>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dirty="0"/>
              <a:t>Optimization: Key Components </a:t>
            </a:r>
          </a:p>
        </p:txBody>
      </p:sp>
      <p:sp>
        <p:nvSpPr>
          <p:cNvPr id="5" name="TextBox 4">
            <a:extLst>
              <a:ext uri="{FF2B5EF4-FFF2-40B4-BE49-F238E27FC236}">
                <a16:creationId xmlns:a16="http://schemas.microsoft.com/office/drawing/2014/main" id="{91628D5B-43A9-0ADB-61DC-CDAE2FC00901}"/>
              </a:ext>
            </a:extLst>
          </p:cNvPr>
          <p:cNvSpPr txBox="1"/>
          <p:nvPr/>
        </p:nvSpPr>
        <p:spPr>
          <a:xfrm>
            <a:off x="1103311" y="1844396"/>
            <a:ext cx="9330070" cy="309771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bg2">
                  <a:lumMod val="40000"/>
                  <a:lumOff val="60000"/>
                </a:schemeClr>
              </a:buClr>
              <a:buSzPct val="80000"/>
            </a:pPr>
            <a:r>
              <a:rPr lang="en-US" dirty="0">
                <a:ea typeface="+mj-ea"/>
                <a:cs typeface="+mj-cs"/>
              </a:rPr>
              <a:t>This optimization problem has 3 key components: </a:t>
            </a: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buFont typeface="Wingdings 3" charset="2"/>
              <a:buChar char=""/>
            </a:pPr>
            <a:r>
              <a:rPr lang="en-US" dirty="0">
                <a:ea typeface="+mj-ea"/>
                <a:cs typeface="+mj-cs"/>
              </a:rPr>
              <a:t>Decision Variables</a:t>
            </a: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buFont typeface="Wingdings 3" charset="2"/>
              <a:buChar char=""/>
            </a:pPr>
            <a:r>
              <a:rPr lang="en-US" dirty="0">
                <a:ea typeface="+mj-ea"/>
                <a:cs typeface="+mj-cs"/>
              </a:rPr>
              <a:t>Objective Function</a:t>
            </a: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buFont typeface="Wingdings 3" charset="2"/>
              <a:buChar char=""/>
            </a:pPr>
            <a:r>
              <a:rPr lang="en-US" dirty="0">
                <a:ea typeface="+mj-ea"/>
                <a:cs typeface="+mj-cs"/>
              </a:rPr>
              <a:t>Constraints</a:t>
            </a:r>
          </a:p>
          <a:p>
            <a:pPr defTabSz="457200">
              <a:spcBef>
                <a:spcPts val="1000"/>
              </a:spcBef>
              <a:buClr>
                <a:srgbClr val="8AD0D6"/>
              </a:buClr>
              <a:buSzPct val="80000"/>
            </a:pPr>
            <a:endParaRPr lang="en-US" dirty="0">
              <a:ea typeface="+mj-ea"/>
              <a:cs typeface="+mj-cs"/>
            </a:endParaRPr>
          </a:p>
          <a:p>
            <a:pPr defTabSz="457200">
              <a:spcBef>
                <a:spcPts val="1000"/>
              </a:spcBef>
              <a:buFont typeface="Wingdings 3" charset="2"/>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buFont typeface="Wingdings 3" charset="2"/>
              <a:buChar char=""/>
            </a:pPr>
            <a:endParaRPr lang="en-US">
              <a:ea typeface="+mj-ea"/>
              <a:cs typeface="+mj-cs"/>
            </a:endParaRPr>
          </a:p>
          <a:p>
            <a:pPr defTabSz="457200">
              <a:spcBef>
                <a:spcPts val="1000"/>
              </a:spcBef>
              <a:buClr>
                <a:srgbClr val="8AD0D6"/>
              </a:buClr>
              <a:buSzPct val="80000"/>
            </a:pPr>
            <a:endParaRPr lang="en-US" dirty="0">
              <a:ea typeface="+mj-ea"/>
              <a:cs typeface="+mj-cs"/>
            </a:endParaRPr>
          </a:p>
        </p:txBody>
      </p:sp>
    </p:spTree>
    <p:extLst>
      <p:ext uri="{BB962C8B-B14F-4D97-AF65-F5344CB8AC3E}">
        <p14:creationId xmlns:p14="http://schemas.microsoft.com/office/powerpoint/2010/main" val="245396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3F4893-E0D5-59C1-9160-76EE8305D9AE}"/>
            </a:ext>
          </a:extLst>
        </p:cNvPr>
        <p:cNvGrpSpPr/>
        <p:nvPr/>
      </p:nvGrpSpPr>
      <p:grpSpPr>
        <a:xfrm>
          <a:off x="0" y="0"/>
          <a:ext cx="0" cy="0"/>
          <a:chOff x="0" y="0"/>
          <a:chExt cx="0" cy="0"/>
        </a:xfrm>
      </p:grpSpPr>
      <p:pic>
        <p:nvPicPr>
          <p:cNvPr id="151" name="Picture 15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2" name="Picture 15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3" name="Oval 15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4" name="Picture 15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5" name="Picture 15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56" name="Rectangle 15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7" name="Rectangle 156">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32BB9-DCDA-977A-08CE-DE925894E763}"/>
              </a:ext>
            </a:extLst>
          </p:cNvPr>
          <p:cNvSpPr>
            <a:spLocks noGrp="1"/>
          </p:cNvSpPr>
          <p:nvPr>
            <p:ph type="title"/>
          </p:nvPr>
        </p:nvSpPr>
        <p:spPr>
          <a:xfrm>
            <a:off x="635223" y="629266"/>
            <a:ext cx="3116690" cy="5594554"/>
          </a:xfrm>
        </p:spPr>
        <p:txBody>
          <a:bodyPr vert="horz" lIns="91440" tIns="45720" rIns="91440" bIns="45720" rtlCol="0" anchor="ctr">
            <a:normAutofit/>
          </a:bodyPr>
          <a:lstStyle/>
          <a:p>
            <a:r>
              <a:rPr lang="en-US" sz="4800" b="0" i="0" kern="1200">
                <a:solidFill>
                  <a:srgbClr val="EBEBEB"/>
                </a:solidFill>
                <a:latin typeface="+mj-lt"/>
                <a:ea typeface="+mj-ea"/>
                <a:cs typeface="+mj-cs"/>
              </a:rPr>
              <a:t>Decision Variables</a:t>
            </a:r>
          </a:p>
        </p:txBody>
      </p:sp>
      <p:sp>
        <p:nvSpPr>
          <p:cNvPr id="158"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9" name="Freeform: Shape 158">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0" name="Rectangle 159">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EF085731-395C-4248-A182-4FEB79CCB1E0}"/>
              </a:ext>
            </a:extLst>
          </p:cNvPr>
          <p:cNvSpPr txBox="1"/>
          <p:nvPr/>
        </p:nvSpPr>
        <p:spPr>
          <a:xfrm>
            <a:off x="5048452" y="1410458"/>
            <a:ext cx="6495847" cy="25899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lnSpc>
                <a:spcPct val="90000"/>
              </a:lnSpc>
              <a:spcBef>
                <a:spcPts val="1000"/>
              </a:spcBef>
              <a:buClr>
                <a:schemeClr val="bg2">
                  <a:lumMod val="40000"/>
                  <a:lumOff val="60000"/>
                </a:schemeClr>
              </a:buClr>
              <a:buSzPct val="80000"/>
              <a:buFont typeface="Wingdings 3" charset="2"/>
              <a:buChar char=""/>
            </a:pPr>
            <a:r>
              <a:rPr lang="en-US" sz="1500" b="1" dirty="0">
                <a:latin typeface="+mj-lt"/>
                <a:ea typeface="+mj-ea"/>
                <a:cs typeface="+mj-cs"/>
              </a:rPr>
              <a:t>The decision variables are binary with the following interpretation       below:</a:t>
            </a:r>
          </a:p>
          <a:p>
            <a:pPr defTabSz="457200">
              <a:lnSpc>
                <a:spcPct val="90000"/>
              </a:lnSpc>
              <a:spcBef>
                <a:spcPts val="1000"/>
              </a:spcBef>
              <a:buClr>
                <a:schemeClr val="bg2">
                  <a:lumMod val="40000"/>
                  <a:lumOff val="60000"/>
                </a:schemeClr>
              </a:buClr>
              <a:buSzPct val="80000"/>
              <a:buFont typeface="Wingdings 3" charset="2"/>
              <a:buChar char=""/>
            </a:pPr>
            <a:endParaRPr lang="en-US" sz="1500" b="1" dirty="0">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r>
              <a:rPr lang="en-US" sz="1500" b="1" dirty="0">
                <a:latin typeface="+mj-lt"/>
                <a:ea typeface="+mj-ea"/>
                <a:cs typeface="+mj-cs"/>
              </a:rPr>
              <a:t>1 = if the destination city is visited from the origin city</a:t>
            </a:r>
          </a:p>
          <a:p>
            <a:pPr defTabSz="457200">
              <a:lnSpc>
                <a:spcPct val="90000"/>
              </a:lnSpc>
              <a:spcBef>
                <a:spcPts val="1000"/>
              </a:spcBef>
              <a:buClr>
                <a:schemeClr val="bg2">
                  <a:lumMod val="40000"/>
                  <a:lumOff val="60000"/>
                </a:schemeClr>
              </a:buClr>
              <a:buSzPct val="80000"/>
              <a:buFont typeface="Wingdings 3" charset="2"/>
              <a:buChar char=""/>
            </a:pPr>
            <a:r>
              <a:rPr lang="en-US" sz="1500" b="1" dirty="0">
                <a:latin typeface="+mj-lt"/>
                <a:ea typeface="+mj-ea"/>
                <a:cs typeface="+mj-cs"/>
              </a:rPr>
              <a:t>0 = otherwise</a:t>
            </a:r>
          </a:p>
          <a:p>
            <a:pPr defTabSz="457200">
              <a:lnSpc>
                <a:spcPct val="90000"/>
              </a:lnSpc>
              <a:spcBef>
                <a:spcPts val="1000"/>
              </a:spcBef>
              <a:buClr>
                <a:schemeClr val="bg2">
                  <a:lumMod val="40000"/>
                  <a:lumOff val="60000"/>
                </a:schemeClr>
              </a:buClr>
              <a:buSzPct val="80000"/>
              <a:buFont typeface="Wingdings 3" charset="2"/>
              <a:buChar char=""/>
            </a:pPr>
            <a:endParaRPr lang="en-US" sz="1500" b="1" dirty="0">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endParaRPr lang="en-US" sz="1500" b="1" dirty="0">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r>
              <a:rPr lang="en-US" sz="1500" b="1" dirty="0">
                <a:latin typeface="+mj-lt"/>
                <a:ea typeface="+mj-ea"/>
                <a:cs typeface="+mj-cs"/>
              </a:rPr>
              <a:t>Sample DV matrix:</a:t>
            </a:r>
          </a:p>
          <a:p>
            <a:pPr defTabSz="457200">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p:txBody>
      </p:sp>
      <p:pic>
        <p:nvPicPr>
          <p:cNvPr id="9" name="Picture 8">
            <a:extLst>
              <a:ext uri="{FF2B5EF4-FFF2-40B4-BE49-F238E27FC236}">
                <a16:creationId xmlns:a16="http://schemas.microsoft.com/office/drawing/2014/main" id="{9EC55DC5-2E55-6715-0B69-8FB554D528E4}"/>
              </a:ext>
            </a:extLst>
          </p:cNvPr>
          <p:cNvPicPr>
            <a:picLocks noChangeAspect="1"/>
          </p:cNvPicPr>
          <p:nvPr/>
        </p:nvPicPr>
        <p:blipFill>
          <a:blip r:embed="rId6"/>
          <a:stretch>
            <a:fillRect/>
          </a:stretch>
        </p:blipFill>
        <p:spPr>
          <a:xfrm>
            <a:off x="5048452" y="4267831"/>
            <a:ext cx="6495847" cy="1948753"/>
          </a:xfrm>
          <a:prstGeom prst="rect">
            <a:avLst/>
          </a:prstGeom>
          <a:effectLst/>
        </p:spPr>
      </p:pic>
    </p:spTree>
    <p:extLst>
      <p:ext uri="{BB962C8B-B14F-4D97-AF65-F5344CB8AC3E}">
        <p14:creationId xmlns:p14="http://schemas.microsoft.com/office/powerpoint/2010/main" val="17567009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80BDB2-5FFE-4941-967D-8D34C4F41946}"/>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3922279-491F-6D56-F96A-FFD197C6AE7E}"/>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a:solidFill>
                  <a:srgbClr val="EBEBEB"/>
                </a:solidFill>
              </a:rPr>
              <a:t>Objective</a:t>
            </a:r>
          </a:p>
        </p:txBody>
      </p:sp>
      <p:sp>
        <p:nvSpPr>
          <p:cNvPr id="26" name="Rectangle 2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Shape 2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3" name="TextBox 2">
            <a:extLst>
              <a:ext uri="{FF2B5EF4-FFF2-40B4-BE49-F238E27FC236}">
                <a16:creationId xmlns:a16="http://schemas.microsoft.com/office/drawing/2014/main" id="{5D4E6F2C-9D05-5EF7-5EF4-0994E318A945}"/>
              </a:ext>
            </a:extLst>
          </p:cNvPr>
          <p:cNvSpPr txBox="1"/>
          <p:nvPr/>
        </p:nvSpPr>
        <p:spPr>
          <a:xfrm>
            <a:off x="2067132" y="2487414"/>
            <a:ext cx="805422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1" dirty="0">
                <a:ea typeface="+mn-lt"/>
                <a:cs typeface="+mn-lt"/>
              </a:rPr>
              <a:t>Objective Function: </a:t>
            </a:r>
            <a:r>
              <a:rPr lang="en-US" dirty="0">
                <a:ea typeface="+mn-lt"/>
                <a:cs typeface="+mn-lt"/>
              </a:rPr>
              <a:t>Minimize the total distance</a:t>
            </a:r>
          </a:p>
          <a:p>
            <a:pPr>
              <a:spcAft>
                <a:spcPts val="600"/>
              </a:spcAft>
            </a:pPr>
            <a:endParaRPr lang="en-US" dirty="0">
              <a:ea typeface="+mn-lt"/>
              <a:cs typeface="+mn-lt"/>
            </a:endParaRPr>
          </a:p>
          <a:p>
            <a:pPr>
              <a:spcAft>
                <a:spcPts val="600"/>
              </a:spcAft>
            </a:pPr>
            <a:r>
              <a:rPr lang="en-US" dirty="0">
                <a:ea typeface="+mn-lt"/>
                <a:cs typeface="+mn-lt"/>
              </a:rPr>
              <a:t>This is achieved by finding the </a:t>
            </a:r>
            <a:r>
              <a:rPr lang="en-US" dirty="0" err="1">
                <a:ea typeface="+mn-lt"/>
                <a:cs typeface="+mn-lt"/>
              </a:rPr>
              <a:t>sumproduct</a:t>
            </a:r>
            <a:r>
              <a:rPr lang="en-US" dirty="0">
                <a:ea typeface="+mn-lt"/>
                <a:cs typeface="+mn-lt"/>
              </a:rPr>
              <a:t> of distance matrix and DV's</a:t>
            </a:r>
          </a:p>
        </p:txBody>
      </p:sp>
      <p:graphicFrame>
        <p:nvGraphicFramePr>
          <p:cNvPr id="6" name="TextBox 3">
            <a:extLst>
              <a:ext uri="{FF2B5EF4-FFF2-40B4-BE49-F238E27FC236}">
                <a16:creationId xmlns:a16="http://schemas.microsoft.com/office/drawing/2014/main" id="{3D244485-60C2-F8B3-ECAA-6B9F2F3EEE0B}"/>
              </a:ext>
            </a:extLst>
          </p:cNvPr>
          <p:cNvGraphicFramePr/>
          <p:nvPr>
            <p:extLst>
              <p:ext uri="{D42A27DB-BD31-4B8C-83A1-F6EECF244321}">
                <p14:modId xmlns:p14="http://schemas.microsoft.com/office/powerpoint/2010/main" val="99402544"/>
              </p:ext>
            </p:extLst>
          </p:nvPr>
        </p:nvGraphicFramePr>
        <p:xfrm>
          <a:off x="817018" y="3936228"/>
          <a:ext cx="10570400" cy="229096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51105488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198261-973F-927A-16BB-8AFF5D3473A1}"/>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C2986-4B47-F106-C6ED-003875889384}"/>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Constraints</a:t>
            </a:r>
          </a:p>
        </p:txBody>
      </p:sp>
      <p:sp>
        <p:nvSpPr>
          <p:cNvPr id="2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5" name="Picture 4" descr="A screenshot of a computer&#10;&#10;Description automatically generated">
            <a:extLst>
              <a:ext uri="{FF2B5EF4-FFF2-40B4-BE49-F238E27FC236}">
                <a16:creationId xmlns:a16="http://schemas.microsoft.com/office/drawing/2014/main" id="{C9180F08-74DA-09CE-A8AF-0FD289F7C1EC}"/>
              </a:ext>
            </a:extLst>
          </p:cNvPr>
          <p:cNvPicPr>
            <a:picLocks noChangeAspect="1"/>
          </p:cNvPicPr>
          <p:nvPr/>
        </p:nvPicPr>
        <p:blipFill>
          <a:blip r:embed="rId6"/>
          <a:stretch>
            <a:fillRect/>
          </a:stretch>
        </p:blipFill>
        <p:spPr>
          <a:xfrm>
            <a:off x="6093992" y="1017177"/>
            <a:ext cx="5449889" cy="5204643"/>
          </a:xfrm>
          <a:prstGeom prst="rect">
            <a:avLst/>
          </a:prstGeom>
          <a:effectLst/>
        </p:spPr>
      </p:pic>
      <p:sp>
        <p:nvSpPr>
          <p:cNvPr id="28" name="Rectangle 2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16DD27D2-EAAB-F276-AACB-AAC63FF490BB}"/>
              </a:ext>
            </a:extLst>
          </p:cNvPr>
          <p:cNvSpPr txBox="1"/>
          <p:nvPr/>
        </p:nvSpPr>
        <p:spPr>
          <a:xfrm>
            <a:off x="648931" y="1597232"/>
            <a:ext cx="4166509" cy="46265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endParaRPr lang="en-US">
              <a:solidFill>
                <a:srgbClr val="EBEBEB"/>
              </a:solidFill>
              <a:latin typeface="+mj-lt"/>
              <a:ea typeface="+mj-ea"/>
              <a:cs typeface="+mj-cs"/>
            </a:endParaRPr>
          </a:p>
          <a:p>
            <a:pPr algn="just" defTabSz="457200">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Constraint 1: Each city must be visited exactly once </a:t>
            </a:r>
            <a:r>
              <a:rPr lang="en-US" err="1">
                <a:solidFill>
                  <a:srgbClr val="EBEBEB"/>
                </a:solidFill>
                <a:latin typeface="+mj-lt"/>
                <a:ea typeface="+mj-ea"/>
                <a:cs typeface="+mj-cs"/>
              </a:rPr>
              <a:t>i.e</a:t>
            </a:r>
            <a:r>
              <a:rPr lang="en-US" dirty="0">
                <a:solidFill>
                  <a:srgbClr val="EBEBEB"/>
                </a:solidFill>
                <a:latin typeface="+mj-lt"/>
                <a:ea typeface="+mj-ea"/>
                <a:cs typeface="+mj-cs"/>
              </a:rPr>
              <a:t> inflow = 1 and outflow = 1</a:t>
            </a:r>
          </a:p>
          <a:p>
            <a:pPr algn="just" defTabSz="457200">
              <a:spcBef>
                <a:spcPts val="1000"/>
              </a:spcBef>
              <a:buClr>
                <a:schemeClr val="bg2">
                  <a:lumMod val="40000"/>
                  <a:lumOff val="60000"/>
                </a:schemeClr>
              </a:buClr>
              <a:buSzPct val="80000"/>
              <a:buFont typeface="Wingdings 3" charset="2"/>
              <a:buChar char=""/>
            </a:pPr>
            <a:endParaRPr lang="en-US">
              <a:solidFill>
                <a:srgbClr val="EBEBEB"/>
              </a:solidFill>
              <a:latin typeface="+mj-lt"/>
              <a:ea typeface="+mj-ea"/>
              <a:cs typeface="+mj-cs"/>
            </a:endParaRPr>
          </a:p>
          <a:p>
            <a:pPr algn="just" defTabSz="457200">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Constraint 2: No subtours are allowed</a:t>
            </a:r>
          </a:p>
          <a:p>
            <a:pPr algn="just" defTabSz="457200">
              <a:spcBef>
                <a:spcPts val="1000"/>
              </a:spcBef>
              <a:buClr>
                <a:schemeClr val="bg2">
                  <a:lumMod val="40000"/>
                  <a:lumOff val="60000"/>
                </a:schemeClr>
              </a:buClr>
              <a:buSzPct val="80000"/>
              <a:buFont typeface="Wingdings 3" charset="2"/>
              <a:buChar char=""/>
            </a:pPr>
            <a:endParaRPr lang="en-US">
              <a:solidFill>
                <a:srgbClr val="EBEBEB"/>
              </a:solidFill>
              <a:latin typeface="+mj-lt"/>
              <a:ea typeface="+mj-ea"/>
              <a:cs typeface="+mj-cs"/>
            </a:endParaRPr>
          </a:p>
          <a:p>
            <a:pPr algn="just" defTabSz="457200">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Constraint 3: Ensures that the origin and destination are not the same.</a:t>
            </a:r>
          </a:p>
          <a:p>
            <a:pPr defTabSz="457200">
              <a:spcBef>
                <a:spcPts val="1000"/>
              </a:spcBef>
              <a:buClr>
                <a:schemeClr val="bg2">
                  <a:lumMod val="40000"/>
                  <a:lumOff val="60000"/>
                </a:schemeClr>
              </a:buClr>
              <a:buSzPct val="80000"/>
              <a:buFont typeface="Wingdings 3" charset="2"/>
              <a:buChar char=""/>
            </a:pPr>
            <a:endParaRPr lang="en-US">
              <a:solidFill>
                <a:srgbClr val="EBEBEB"/>
              </a:solidFill>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solidFill>
                <a:srgbClr val="EBEBEB"/>
              </a:solidFill>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solidFill>
                <a:srgbClr val="EBEBEB"/>
              </a:solidFill>
              <a:latin typeface="+mj-lt"/>
              <a:ea typeface="+mj-ea"/>
              <a:cs typeface="+mj-cs"/>
            </a:endParaRPr>
          </a:p>
        </p:txBody>
      </p:sp>
    </p:spTree>
    <p:extLst>
      <p:ext uri="{BB962C8B-B14F-4D97-AF65-F5344CB8AC3E}">
        <p14:creationId xmlns:p14="http://schemas.microsoft.com/office/powerpoint/2010/main" val="297912571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0550C7D2-6653-8295-FF54-692907098113}"/>
            </a:ext>
          </a:extLst>
        </p:cNvPr>
        <p:cNvGrpSpPr/>
        <p:nvPr/>
      </p:nvGrpSpPr>
      <p:grpSpPr>
        <a:xfrm>
          <a:off x="0" y="0"/>
          <a:ext cx="0" cy="0"/>
          <a:chOff x="0" y="0"/>
          <a:chExt cx="0" cy="0"/>
        </a:xfrm>
      </p:grpSpPr>
      <p:pic>
        <p:nvPicPr>
          <p:cNvPr id="55" name="Picture 54">
            <a:extLst>
              <a:ext uri="{FF2B5EF4-FFF2-40B4-BE49-F238E27FC236}">
                <a16:creationId xmlns:a16="http://schemas.microsoft.com/office/drawing/2014/main" id="{D629A1B8-96D2-0CD3-9EB0-67F4522A13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7" name="Picture 56">
            <a:extLst>
              <a:ext uri="{FF2B5EF4-FFF2-40B4-BE49-F238E27FC236}">
                <a16:creationId xmlns:a16="http://schemas.microsoft.com/office/drawing/2014/main" id="{FECC276F-40F1-A4EC-DA31-C2F2B940ED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9" name="Oval 58">
            <a:extLst>
              <a:ext uri="{FF2B5EF4-FFF2-40B4-BE49-F238E27FC236}">
                <a16:creationId xmlns:a16="http://schemas.microsoft.com/office/drawing/2014/main" id="{447720AB-A7F2-4FCD-2F7B-0C0A063DA9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1" name="Picture 60">
            <a:extLst>
              <a:ext uri="{FF2B5EF4-FFF2-40B4-BE49-F238E27FC236}">
                <a16:creationId xmlns:a16="http://schemas.microsoft.com/office/drawing/2014/main" id="{60D7467E-A85D-48C3-0AAC-F7928C7E0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3" name="Picture 62">
            <a:extLst>
              <a:ext uri="{FF2B5EF4-FFF2-40B4-BE49-F238E27FC236}">
                <a16:creationId xmlns:a16="http://schemas.microsoft.com/office/drawing/2014/main" id="{EE8E6734-4E92-F1DC-3990-5E79C040EB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5" name="Rectangle 64">
            <a:extLst>
              <a:ext uri="{FF2B5EF4-FFF2-40B4-BE49-F238E27FC236}">
                <a16:creationId xmlns:a16="http://schemas.microsoft.com/office/drawing/2014/main" id="{D99AA4CE-A575-7A1B-FB58-BDF84CB4D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E8C9D84-7368-6B52-9DA4-1DDA8EDD404F}"/>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GB" dirty="0"/>
              <a:t>Model Formulation</a:t>
            </a:r>
            <a:endParaRPr lang="en-US" dirty="0"/>
          </a:p>
        </p:txBody>
      </p:sp>
      <p:sp>
        <p:nvSpPr>
          <p:cNvPr id="5" name="TextBox 4">
            <a:extLst>
              <a:ext uri="{FF2B5EF4-FFF2-40B4-BE49-F238E27FC236}">
                <a16:creationId xmlns:a16="http://schemas.microsoft.com/office/drawing/2014/main" id="{37BF1ED4-BB82-C272-FEAA-C5B9BEC6A632}"/>
              </a:ext>
            </a:extLst>
          </p:cNvPr>
          <p:cNvSpPr txBox="1"/>
          <p:nvPr/>
        </p:nvSpPr>
        <p:spPr>
          <a:xfrm>
            <a:off x="1103311" y="1775123"/>
            <a:ext cx="9518095" cy="413680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bg2">
                  <a:lumMod val="40000"/>
                  <a:lumOff val="60000"/>
                </a:schemeClr>
              </a:buClr>
              <a:buSzPct val="80000"/>
            </a:pPr>
            <a:endParaRPr lang="en-US" dirty="0">
              <a:ea typeface="+mj-ea"/>
              <a:cs typeface="+mj-cs"/>
            </a:endParaRPr>
          </a:p>
          <a:p>
            <a:pPr defTabSz="457200">
              <a:spcBef>
                <a:spcPts val="1000"/>
              </a:spcBef>
              <a:buClr>
                <a:srgbClr val="8AD0D6"/>
              </a:buClr>
              <a:buSzPct val="80000"/>
              <a:buFont typeface="Wingdings 3" charset="2"/>
              <a:buChar char=""/>
            </a:pPr>
            <a:r>
              <a:rPr lang="en-US" dirty="0">
                <a:ea typeface="+mj-ea"/>
                <a:cs typeface="+mj-cs"/>
              </a:rPr>
              <a:t>Use Python for this problem</a:t>
            </a:r>
          </a:p>
          <a:p>
            <a:pPr defTabSz="457200">
              <a:spcBef>
                <a:spcPts val="1000"/>
              </a:spcBef>
              <a:buClr>
                <a:srgbClr val="8AD0D6"/>
              </a:buClr>
              <a:buSzPct val="80000"/>
              <a:buFont typeface="Wingdings 3" charset="2"/>
              <a:buChar char=""/>
            </a:pPr>
            <a:r>
              <a:rPr lang="en-US" dirty="0">
                <a:ea typeface="+mj-ea"/>
                <a:cs typeface="+mj-cs"/>
              </a:rPr>
              <a:t>Extract the distances Matrix using the </a:t>
            </a:r>
            <a:r>
              <a:rPr lang="en-US" dirty="0" err="1">
                <a:ea typeface="+mj-ea"/>
                <a:cs typeface="+mj-cs"/>
              </a:rPr>
              <a:t>Gmap</a:t>
            </a:r>
            <a:r>
              <a:rPr lang="en-US" dirty="0">
                <a:ea typeface="+mj-ea"/>
                <a:cs typeface="+mj-cs"/>
              </a:rPr>
              <a:t> Distance API</a:t>
            </a:r>
          </a:p>
          <a:p>
            <a:pPr defTabSz="457200">
              <a:spcBef>
                <a:spcPts val="1000"/>
              </a:spcBef>
              <a:buClr>
                <a:srgbClr val="8AD0D6"/>
              </a:buClr>
              <a:buSzPct val="80000"/>
              <a:buFont typeface="Wingdings 3" charset="2"/>
              <a:buChar char=""/>
            </a:pPr>
            <a:r>
              <a:rPr lang="en-US" dirty="0">
                <a:ea typeface="+mj-ea"/>
                <a:cs typeface="+mj-cs"/>
              </a:rPr>
              <a:t>Create a </a:t>
            </a:r>
            <a:r>
              <a:rPr lang="en-US" dirty="0" err="1">
                <a:ea typeface="+mj-ea"/>
                <a:cs typeface="+mj-cs"/>
              </a:rPr>
              <a:t>Pyomo</a:t>
            </a:r>
            <a:r>
              <a:rPr lang="en-US" dirty="0">
                <a:ea typeface="+mj-ea"/>
                <a:cs typeface="+mj-cs"/>
              </a:rPr>
              <a:t> model object</a:t>
            </a:r>
          </a:p>
          <a:p>
            <a:pPr defTabSz="457200">
              <a:spcBef>
                <a:spcPts val="1000"/>
              </a:spcBef>
              <a:buClr>
                <a:srgbClr val="8AD0D6"/>
              </a:buClr>
              <a:buSzPct val="80000"/>
              <a:buFont typeface="Wingdings 3" charset="2"/>
              <a:buChar char=""/>
            </a:pPr>
            <a:r>
              <a:rPr lang="en-US" dirty="0">
                <a:ea typeface="+mj-ea"/>
                <a:cs typeface="+mj-cs"/>
              </a:rPr>
              <a:t>Declare the key components which includes DV's, Obj and Constraints</a:t>
            </a:r>
          </a:p>
          <a:p>
            <a:pPr defTabSz="457200">
              <a:spcBef>
                <a:spcPts val="1000"/>
              </a:spcBef>
              <a:buClr>
                <a:srgbClr val="8AD0D6"/>
              </a:buClr>
              <a:buSzPct val="80000"/>
              <a:buFont typeface="Wingdings 3" charset="2"/>
              <a:buChar char=""/>
            </a:pPr>
            <a:r>
              <a:rPr lang="en-US" dirty="0">
                <a:ea typeface="+mj-ea"/>
                <a:cs typeface="+mj-cs"/>
              </a:rPr>
              <a:t>Optimize using the </a:t>
            </a:r>
            <a:r>
              <a:rPr lang="en-US" err="1">
                <a:ea typeface="+mj-ea"/>
                <a:cs typeface="+mj-cs"/>
              </a:rPr>
              <a:t>Pyomo's</a:t>
            </a:r>
            <a:r>
              <a:rPr lang="en-US" dirty="0">
                <a:ea typeface="+mj-ea"/>
                <a:cs typeface="+mj-cs"/>
              </a:rPr>
              <a:t> CBC solver as this is a MILP problem</a:t>
            </a:r>
          </a:p>
          <a:p>
            <a:pPr defTabSz="457200">
              <a:spcBef>
                <a:spcPts val="1000"/>
              </a:spcBef>
              <a:buClr>
                <a:srgbClr val="8AD0D6"/>
              </a:buClr>
              <a:buSzPct val="80000"/>
              <a:buFont typeface="Wingdings 3" charset="2"/>
              <a:buChar char=""/>
            </a:pPr>
            <a:r>
              <a:rPr lang="en-US" dirty="0">
                <a:ea typeface="+mj-ea"/>
                <a:cs typeface="+mj-cs"/>
              </a:rPr>
              <a:t>Convert the optimized DV values into an interpretable path </a:t>
            </a:r>
          </a:p>
          <a:p>
            <a:pPr defTabSz="457200">
              <a:spcBef>
                <a:spcPts val="1000"/>
              </a:spcBef>
              <a:buClr>
                <a:srgbClr val="8AD0D6"/>
              </a:buClr>
              <a:buSzPct val="80000"/>
              <a:buFont typeface="Wingdings 3" charset="2"/>
              <a:buChar char=""/>
            </a:pPr>
            <a:r>
              <a:rPr lang="en-US" dirty="0">
                <a:ea typeface="+mj-ea"/>
                <a:cs typeface="+mj-cs"/>
              </a:rPr>
              <a:t>Replicate the same model in Excel </a:t>
            </a:r>
            <a:r>
              <a:rPr lang="en-US" dirty="0" err="1">
                <a:ea typeface="+mj-ea"/>
                <a:cs typeface="+mj-cs"/>
              </a:rPr>
              <a:t>inorder</a:t>
            </a:r>
            <a:r>
              <a:rPr lang="en-US" dirty="0">
                <a:ea typeface="+mj-ea"/>
                <a:cs typeface="+mj-cs"/>
              </a:rPr>
              <a:t> to make it easy for non-technical people</a:t>
            </a:r>
          </a:p>
          <a:p>
            <a:pPr defTabSz="457200">
              <a:spcBef>
                <a:spcPts val="1000"/>
              </a:spcBef>
              <a:buClr>
                <a:srgbClr val="8AD0D6"/>
              </a:buClr>
              <a:buSzPct val="80000"/>
            </a:pPr>
            <a:endParaRPr lang="en-US" dirty="0">
              <a:ea typeface="+mj-ea"/>
              <a:cs typeface="+mj-cs"/>
            </a:endParaRPr>
          </a:p>
          <a:p>
            <a:pPr defTabSz="457200">
              <a:spcBef>
                <a:spcPts val="1000"/>
              </a:spcBef>
              <a:buFont typeface="Wingdings 3" charset="2"/>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pPr>
            <a:endParaRPr lang="en-US" dirty="0">
              <a:ea typeface="+mj-ea"/>
              <a:cs typeface="+mj-cs"/>
            </a:endParaRPr>
          </a:p>
          <a:p>
            <a:pPr defTabSz="457200">
              <a:spcBef>
                <a:spcPts val="1000"/>
              </a:spcBef>
              <a:buClr>
                <a:srgbClr val="8AD0D6"/>
              </a:buClr>
              <a:buSzPct val="80000"/>
              <a:buFont typeface="Wingdings 3" charset="2"/>
              <a:buChar char=""/>
            </a:pPr>
            <a:endParaRPr lang="en-US" dirty="0">
              <a:ea typeface="+mj-ea"/>
              <a:cs typeface="+mj-cs"/>
            </a:endParaRPr>
          </a:p>
          <a:p>
            <a:pPr defTabSz="457200">
              <a:spcBef>
                <a:spcPts val="1000"/>
              </a:spcBef>
              <a:buClr>
                <a:srgbClr val="8AD0D6"/>
              </a:buClr>
              <a:buSzPct val="80000"/>
              <a:buFont typeface="Wingdings 3" charset="2"/>
              <a:buChar char=""/>
            </a:pPr>
            <a:endParaRPr lang="en-US">
              <a:ea typeface="+mj-ea"/>
              <a:cs typeface="+mj-cs"/>
            </a:endParaRPr>
          </a:p>
          <a:p>
            <a:pPr defTabSz="457200">
              <a:spcBef>
                <a:spcPts val="1000"/>
              </a:spcBef>
              <a:buClr>
                <a:srgbClr val="8AD0D6"/>
              </a:buClr>
              <a:buSzPct val="80000"/>
            </a:pPr>
            <a:endParaRPr lang="en-US" dirty="0">
              <a:ea typeface="+mj-ea"/>
              <a:cs typeface="+mj-cs"/>
            </a:endParaRPr>
          </a:p>
        </p:txBody>
      </p:sp>
    </p:spTree>
    <p:extLst>
      <p:ext uri="{BB962C8B-B14F-4D97-AF65-F5344CB8AC3E}">
        <p14:creationId xmlns:p14="http://schemas.microsoft.com/office/powerpoint/2010/main" val="3603214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870</Words>
  <Application>Microsoft Office PowerPoint</Application>
  <PresentationFormat>Widescreen</PresentationFormat>
  <Paragraphs>230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Roboto</vt:lpstr>
      <vt:lpstr>Wingdings 3</vt:lpstr>
      <vt:lpstr>Ion</vt:lpstr>
      <vt:lpstr>Logistic and Delivery  Enhancing Efficiency in Supply Chain Management Prescriptive Modelling and Optimization : GENBUS 730</vt:lpstr>
      <vt:lpstr>Project Background</vt:lpstr>
      <vt:lpstr>Why do this ?</vt:lpstr>
      <vt:lpstr>Optimizing Logistics: Who Cares?</vt:lpstr>
      <vt:lpstr>Optimization: Key Components </vt:lpstr>
      <vt:lpstr>Decision Variables</vt:lpstr>
      <vt:lpstr>Objective</vt:lpstr>
      <vt:lpstr>Constraints</vt:lpstr>
      <vt:lpstr>Model Formulation</vt:lpstr>
      <vt:lpstr>Distance Data</vt:lpstr>
      <vt:lpstr>Google Maps Distance API</vt:lpstr>
      <vt:lpstr>Results</vt:lpstr>
      <vt:lpstr>Best Part: Flexibility</vt:lpstr>
      <vt:lpstr>Client: FHL Logistics</vt:lpstr>
      <vt:lpstr>Challenges and Limitations</vt:lpstr>
      <vt:lpstr>Future Development</vt:lpstr>
      <vt:lpstr>Files:</vt:lpstr>
      <vt:lpstr>Our Team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Kiran Kumar</cp:lastModifiedBy>
  <cp:revision>654</cp:revision>
  <dcterms:created xsi:type="dcterms:W3CDTF">2013-07-15T20:26:40Z</dcterms:created>
  <dcterms:modified xsi:type="dcterms:W3CDTF">2023-12-19T00:35:26Z</dcterms:modified>
</cp:coreProperties>
</file>