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57" r:id="rId4"/>
    <p:sldId id="259" r:id="rId5"/>
    <p:sldId id="265" r:id="rId6"/>
    <p:sldId id="266" r:id="rId7"/>
    <p:sldId id="267" r:id="rId8"/>
    <p:sldId id="269" r:id="rId9"/>
    <p:sldId id="281" r:id="rId10"/>
    <p:sldId id="268" r:id="rId11"/>
    <p:sldId id="276" r:id="rId12"/>
    <p:sldId id="261" r:id="rId13"/>
    <p:sldId id="278" r:id="rId14"/>
    <p:sldId id="282" r:id="rId15"/>
    <p:sldId id="283" r:id="rId16"/>
    <p:sldId id="284" r:id="rId17"/>
    <p:sldId id="285" r:id="rId18"/>
    <p:sldId id="286" r:id="rId19"/>
    <p:sldId id="287" r:id="rId20"/>
    <p:sldId id="288" r:id="rId21"/>
    <p:sldId id="289" r:id="rId22"/>
    <p:sldId id="290" r:id="rId23"/>
    <p:sldId id="274" r:id="rId24"/>
    <p:sldId id="291" r:id="rId25"/>
    <p:sldId id="292" r:id="rId26"/>
    <p:sldId id="293" r:id="rId27"/>
    <p:sldId id="294" r:id="rId28"/>
    <p:sldId id="295" r:id="rId29"/>
    <p:sldId id="273" r:id="rId30"/>
    <p:sldId id="296"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FE1"/>
    <a:srgbClr val="90826F"/>
    <a:srgbClr val="79B48D"/>
    <a:srgbClr val="943B60"/>
    <a:srgbClr val="F9AD61"/>
    <a:srgbClr val="FE4446"/>
    <a:srgbClr val="008789"/>
    <a:srgbClr val="203864"/>
    <a:srgbClr val="FFC0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27E616-BB11-4432-B695-98F29BE2333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247531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7E616-BB11-4432-B695-98F29BE2333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421674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7E616-BB11-4432-B695-98F29BE2333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341128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7E616-BB11-4432-B695-98F29BE2333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159713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7E616-BB11-4432-B695-98F29BE2333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403130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27E616-BB11-4432-B695-98F29BE2333E}"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366364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27E616-BB11-4432-B695-98F29BE2333E}"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213054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27E616-BB11-4432-B695-98F29BE2333E}"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24533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7E616-BB11-4432-B695-98F29BE2333E}"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2347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7E616-BB11-4432-B695-98F29BE2333E}"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316000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7E616-BB11-4432-B695-98F29BE2333E}"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290A6-686E-4E71-903E-59D5A53B7F70}" type="slidenum">
              <a:rPr lang="en-IN" smtClean="0"/>
              <a:t>‹#›</a:t>
            </a:fld>
            <a:endParaRPr lang="en-IN"/>
          </a:p>
        </p:txBody>
      </p:sp>
    </p:spTree>
    <p:extLst>
      <p:ext uri="{BB962C8B-B14F-4D97-AF65-F5344CB8AC3E}">
        <p14:creationId xmlns:p14="http://schemas.microsoft.com/office/powerpoint/2010/main" val="287948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E616-BB11-4432-B695-98F29BE2333E}" type="datetimeFigureOut">
              <a:rPr lang="en-IN" smtClean="0"/>
              <a:t>02-07-2024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290A6-686E-4E71-903E-59D5A53B7F70}" type="slidenum">
              <a:rPr lang="en-IN" smtClean="0"/>
              <a:t>‹#›</a:t>
            </a:fld>
            <a:endParaRPr lang="en-IN"/>
          </a:p>
        </p:txBody>
      </p:sp>
    </p:spTree>
    <p:extLst>
      <p:ext uri="{BB962C8B-B14F-4D97-AF65-F5344CB8AC3E}">
        <p14:creationId xmlns:p14="http://schemas.microsoft.com/office/powerpoint/2010/main" val="112538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edureka.co/blog/big-data-tutorial" TargetMode="External"/><Relationship Id="rId4" Type="http://schemas.openxmlformats.org/officeDocument/2006/relationships/hyperlink" Target="https://www.edureka.co/blog/machine-learning-engineer-skill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dataversity.net/brief-history-internet-things/" TargetMode="External"/><Relationship Id="rId2" Type="http://schemas.openxmlformats.org/officeDocument/2006/relationships/hyperlink" Target="https://www.dataversity.net/machine-learning-and-artificial-intelligence-trends-in-2019/" TargetMode="External"/><Relationship Id="rId1" Type="http://schemas.openxmlformats.org/officeDocument/2006/relationships/slideLayout" Target="../slideLayouts/slideLayout2.xml"/><Relationship Id="rId4" Type="http://schemas.openxmlformats.org/officeDocument/2006/relationships/hyperlink" Target="https://readwrite.com/2018/04/06/7-ways-your-business-should-be-using-machine-learning-toda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slideegg.com/redesign" TargetMode="External"/><Relationship Id="rId3" Type="http://schemas.openxmlformats.org/officeDocument/2006/relationships/hyperlink" Target="https://www.facebook.com/SlideEgg" TargetMode="External"/><Relationship Id="rId7" Type="http://schemas.openxmlformats.org/officeDocument/2006/relationships/hyperlink" Target="https://www.youtube.com/channel/UCKevbriFTbpu-nd4NBafPEg" TargetMode="External"/><Relationship Id="rId12" Type="http://schemas.openxmlformats.org/officeDocument/2006/relationships/image" Target="../media/image20.png"/><Relationship Id="rId2" Type="http://schemas.openxmlformats.org/officeDocument/2006/relationships/hyperlink" Target="http://www.slideegg.com/" TargetMode="Externa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hyperlink" Target="https://www.instagram.com/slide_egg/" TargetMode="External"/><Relationship Id="rId5" Type="http://schemas.openxmlformats.org/officeDocument/2006/relationships/hyperlink" Target="https://www.instagram.com/egg_slide/"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s://twitter.com/egg_sl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blog.knoldus.com/introduction-to-perceptron-neural-networ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medium.com/@andreykurenkov/a-brief-history-of-neural-nets-and-deep-learning-part-4-61be90639182" TargetMode="External"/><Relationship Id="rId4" Type="http://schemas.openxmlformats.org/officeDocument/2006/relationships/hyperlink" Target="http://www.dataversity.net/artificial-intelligence-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015D41A-C309-4257-A474-A625467FF37D}"/>
              </a:ext>
            </a:extLst>
          </p:cNvPr>
          <p:cNvSpPr txBox="1"/>
          <p:nvPr/>
        </p:nvSpPr>
        <p:spPr>
          <a:xfrm>
            <a:off x="46774" y="4336519"/>
            <a:ext cx="12069682" cy="830997"/>
          </a:xfrm>
          <a:prstGeom prst="rect">
            <a:avLst/>
          </a:prstGeom>
          <a:noFill/>
          <a:effectLst>
            <a:softEdge rad="1244600"/>
          </a:effectLst>
        </p:spPr>
        <p:txBody>
          <a:bodyPr wrap="square" lIns="0" tIns="0" rIns="0" bIns="0" rtlCol="0" anchor="ctr">
            <a:spAutoFit/>
          </a:bodyPr>
          <a:lstStyle/>
          <a:p>
            <a:r>
              <a:rPr lang="en-IN" sz="5400" spc="300" dirty="0" smtClean="0">
                <a:solidFill>
                  <a:srgbClr val="1F5C89"/>
                </a:solidFill>
                <a:latin typeface="Algerian" panose="04020705040A02060702" pitchFamily="82" charset="0"/>
              </a:rPr>
              <a:t>UNIREACH TECHNOLOGIES PVT LTD</a:t>
            </a:r>
            <a:endParaRPr lang="en-ID" sz="5400" spc="300" dirty="0">
              <a:solidFill>
                <a:srgbClr val="1F5C89"/>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167" y="688312"/>
            <a:ext cx="4052896" cy="3292299"/>
          </a:xfrm>
          <a:prstGeom prst="rect">
            <a:avLst/>
          </a:prstGeom>
          <a:effectLst>
            <a:reflection endPos="0" dir="5400000" sy="-100000" algn="bl" rotWithShape="0"/>
            <a:softEdge rad="0"/>
          </a:effectLst>
        </p:spPr>
      </p:pic>
    </p:spTree>
    <p:extLst>
      <p:ext uri="{BB962C8B-B14F-4D97-AF65-F5344CB8AC3E}">
        <p14:creationId xmlns:p14="http://schemas.microsoft.com/office/powerpoint/2010/main" val="4075428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8720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xmlns="" id="{DBD6739A-FFD2-4B3B-A2BF-DFBD7692559B}"/>
              </a:ext>
            </a:extLst>
          </p:cNvPr>
          <p:cNvSpPr txBox="1">
            <a:spLocks/>
          </p:cNvSpPr>
          <p:nvPr/>
        </p:nvSpPr>
        <p:spPr>
          <a:xfrm>
            <a:off x="3465550" y="342326"/>
            <a:ext cx="5260896" cy="868154"/>
          </a:xfrm>
          <a:prstGeom prst="rect">
            <a:avLst/>
          </a:prstGeom>
          <a:ln w="38100">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Montserrat" panose="00000500000000000000"/>
              </a:rPr>
              <a:t>PERCEPTRON</a:t>
            </a:r>
            <a:endParaRPr lang="en-IN" b="1" dirty="0">
              <a:latin typeface="Montserrat" panose="00000500000000000000"/>
            </a:endParaRPr>
          </a:p>
        </p:txBody>
      </p:sp>
      <p:pic>
        <p:nvPicPr>
          <p:cNvPr id="7" name="Picture 2" descr="Machine Learning">
            <a:extLst>
              <a:ext uri="{FF2B5EF4-FFF2-40B4-BE49-F238E27FC236}">
                <a16:creationId xmlns:a16="http://schemas.microsoft.com/office/drawing/2014/main" xmlns="" id="{1F37DD58-C7A3-4DD1-A9CE-4A7A7C7094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932" y="1636492"/>
            <a:ext cx="9334133" cy="481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7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98182" y="-17249"/>
            <a:ext cx="5397731" cy="7236823"/>
            <a:chOff x="-898182" y="-17249"/>
            <a:chExt cx="5397731" cy="7236823"/>
          </a:xfrm>
        </p:grpSpPr>
        <p:sp>
          <p:nvSpPr>
            <p:cNvPr id="6" name="Rectangle: Diagonal Corners Rounded 6">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B66DA3ED-6918-F944-6EAD-FCCAC3646301}"/>
                </a:ext>
              </a:extLst>
            </p:cNvPr>
            <p:cNvSpPr/>
            <p:nvPr/>
          </p:nvSpPr>
          <p:spPr>
            <a:xfrm>
              <a:off x="-898182" y="-17249"/>
              <a:ext cx="5397731" cy="7236823"/>
            </a:xfrm>
            <a:prstGeom prst="round2DiagRect">
              <a:avLst>
                <a:gd name="adj1" fmla="val 20539"/>
                <a:gd name="adj2" fmla="val 230"/>
              </a:avLst>
            </a:prstGeom>
            <a:ln>
              <a:noFill/>
            </a:ln>
            <a:effectLst>
              <a:outerShdw blurRad="203200" dist="38100" dir="10800000" algn="r" rotWithShape="0">
                <a:schemeClr val="accent1">
                  <a:alpha val="31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2514553A-B0A3-69D1-0C96-8B8AD232D22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297" b="97332" l="9885" r="89994">
                          <a14:foregroundMark x1="72650" y1="9701" x2="72650" y2="9701"/>
                          <a14:foregroundMark x1="72408" y1="9337" x2="72408" y2="9337"/>
                          <a14:foregroundMark x1="33535" y1="97332" x2="33535" y2="97332"/>
                        </a14:backgroundRemoval>
                      </a14:imgEffect>
                    </a14:imgLayer>
                  </a14:imgProps>
                </a:ext>
                <a:ext uri="{28A0092B-C50C-407E-A947-70E740481C1C}">
                  <a14:useLocalDpi xmlns:a14="http://schemas.microsoft.com/office/drawing/2010/main" val="0"/>
                </a:ext>
              </a:extLst>
            </a:blip>
            <a:stretch>
              <a:fillRect/>
            </a:stretch>
          </p:blipFill>
          <p:spPr>
            <a:xfrm>
              <a:off x="-593232" y="-17249"/>
              <a:ext cx="4537205" cy="6858001"/>
            </a:xfrm>
            <a:prstGeom prst="rect">
              <a:avLst/>
            </a:prstGeom>
          </p:spPr>
        </p:pic>
      </p:grpSp>
      <p:sp>
        <p:nvSpPr>
          <p:cNvPr id="8" name="Content Placeholder 2">
            <a:extLst>
              <a:ext uri="{FF2B5EF4-FFF2-40B4-BE49-F238E27FC236}">
                <a16:creationId xmlns:a16="http://schemas.microsoft.com/office/drawing/2014/main" xmlns="" id="{2E6C675E-6669-4039-A113-374074F8D6EA}"/>
              </a:ext>
            </a:extLst>
          </p:cNvPr>
          <p:cNvSpPr>
            <a:spLocks noGrp="1"/>
          </p:cNvSpPr>
          <p:nvPr>
            <p:ph idx="1"/>
          </p:nvPr>
        </p:nvSpPr>
        <p:spPr>
          <a:xfrm>
            <a:off x="4804499" y="478793"/>
            <a:ext cx="7099954" cy="5594204"/>
          </a:xfrm>
        </p:spPr>
        <p:txBody>
          <a:bodyPr>
            <a:noAutofit/>
          </a:bodyPr>
          <a:lstStyle/>
          <a:p>
            <a:r>
              <a:rPr lang="en-US" sz="1800" b="1" i="1" dirty="0">
                <a:solidFill>
                  <a:srgbClr val="4A4A4A"/>
                </a:solidFill>
                <a:effectLst/>
                <a:latin typeface="Open Sans" panose="020B0604020202020204" pitchFamily="34" charset="0"/>
              </a:rPr>
              <a:t>Machine Learning</a:t>
            </a:r>
            <a:r>
              <a:rPr lang="en-US" sz="1800" b="1" i="0" dirty="0">
                <a:solidFill>
                  <a:srgbClr val="4A4A4A"/>
                </a:solidFill>
                <a:effectLst/>
                <a:latin typeface="Open Sans" panose="020B0604020202020204" pitchFamily="34" charset="0"/>
              </a:rPr>
              <a:t> is a buzzword in the technology world right now and for good reason, it represents a major step forward in how computers can learn.  The need for </a:t>
            </a:r>
            <a:r>
              <a:rPr lang="en-US" sz="1800" b="1" i="1" u="none" strike="noStrike" dirty="0">
                <a:solidFill>
                  <a:srgbClr val="007BFF"/>
                </a:solidFill>
                <a:effectLst/>
                <a:latin typeface="Open Sans" panose="020B0604020202020204" pitchFamily="34" charset="0"/>
                <a:hlinkClick r:id="rId4"/>
              </a:rPr>
              <a:t>Machine Learning Engineers</a:t>
            </a:r>
            <a:r>
              <a:rPr lang="en-US" sz="1800" b="1" i="0" dirty="0">
                <a:solidFill>
                  <a:srgbClr val="4A4A4A"/>
                </a:solidFill>
                <a:effectLst/>
                <a:latin typeface="Open Sans" panose="020B0604020202020204" pitchFamily="34" charset="0"/>
              </a:rPr>
              <a:t> are high in demand and this surge is due to evolving technology and generation of huge amounts of data aka </a:t>
            </a:r>
            <a:r>
              <a:rPr lang="en-US" sz="1800" b="1" i="1" u="none" strike="noStrike" dirty="0">
                <a:solidFill>
                  <a:srgbClr val="007BFF"/>
                </a:solidFill>
                <a:effectLst/>
                <a:latin typeface="Open Sans" panose="020B0604020202020204" pitchFamily="34" charset="0"/>
                <a:hlinkClick r:id="rId5"/>
              </a:rPr>
              <a:t>Big Data</a:t>
            </a:r>
            <a:r>
              <a:rPr lang="en-US" sz="1800" b="1" i="0" dirty="0">
                <a:solidFill>
                  <a:srgbClr val="4A4A4A"/>
                </a:solidFill>
                <a:effectLst/>
                <a:latin typeface="Open Sans" panose="020B0604020202020204" pitchFamily="34" charset="0"/>
              </a:rPr>
              <a:t>. </a:t>
            </a:r>
          </a:p>
          <a:p>
            <a:r>
              <a:rPr lang="en-US" sz="1800" b="1" i="0" dirty="0">
                <a:solidFill>
                  <a:srgbClr val="202124"/>
                </a:solidFill>
                <a:effectLst/>
                <a:latin typeface="arial" panose="020B0604020202020204" pitchFamily="34" charset="0"/>
              </a:rPr>
              <a:t>In the 1990s, the evolution of machine learning made a turn. Driven by the rise of the internet and increase in the availability of usable data, the field began to shift from a knowledge-driven approach to a data-driven approach, paving the way for the machine learning models that we see today</a:t>
            </a:r>
          </a:p>
          <a:p>
            <a:pPr algn="just">
              <a:buFont typeface="Arial" panose="020B0604020202020204" pitchFamily="34" charset="0"/>
              <a:buChar char="•"/>
            </a:pPr>
            <a:r>
              <a:rPr lang="en-US" sz="1800" b="1" i="0" dirty="0">
                <a:solidFill>
                  <a:srgbClr val="666666"/>
                </a:solidFill>
                <a:effectLst/>
                <a:latin typeface="Arimo"/>
              </a:rPr>
              <a:t>The explosion of big data</a:t>
            </a:r>
          </a:p>
          <a:p>
            <a:pPr algn="just">
              <a:buFont typeface="Arial" panose="020B0604020202020204" pitchFamily="34" charset="0"/>
              <a:buChar char="•"/>
            </a:pPr>
            <a:r>
              <a:rPr lang="en-US" sz="1800" b="1" i="0" dirty="0">
                <a:solidFill>
                  <a:srgbClr val="666666"/>
                </a:solidFill>
                <a:effectLst/>
                <a:latin typeface="Arimo"/>
              </a:rPr>
              <a:t>Hunger for new business and revenue streams in this business shrinking times</a:t>
            </a:r>
          </a:p>
          <a:p>
            <a:pPr algn="just">
              <a:buFont typeface="Arial" panose="020B0604020202020204" pitchFamily="34" charset="0"/>
              <a:buChar char="•"/>
            </a:pPr>
            <a:r>
              <a:rPr lang="en-US" sz="1800" b="1" i="0" dirty="0">
                <a:solidFill>
                  <a:srgbClr val="666666"/>
                </a:solidFill>
                <a:effectLst/>
                <a:latin typeface="Arimo"/>
              </a:rPr>
              <a:t>Advancements in machine learning algorithms</a:t>
            </a:r>
          </a:p>
          <a:p>
            <a:pPr algn="just">
              <a:buFont typeface="Arial" panose="020B0604020202020204" pitchFamily="34" charset="0"/>
              <a:buChar char="•"/>
            </a:pPr>
            <a:r>
              <a:rPr lang="en-US" sz="1800" b="1" i="0" dirty="0">
                <a:solidFill>
                  <a:srgbClr val="666666"/>
                </a:solidFill>
                <a:effectLst/>
                <a:latin typeface="Arimo"/>
              </a:rPr>
              <a:t>Development of extremely powerful machine with high capacity &amp; faster computing ability</a:t>
            </a:r>
          </a:p>
          <a:p>
            <a:pPr algn="just">
              <a:buFont typeface="Arial" panose="020B0604020202020204" pitchFamily="34" charset="0"/>
              <a:buChar char="•"/>
            </a:pPr>
            <a:r>
              <a:rPr lang="en-US" sz="1800" b="1" i="0" dirty="0">
                <a:solidFill>
                  <a:srgbClr val="666666"/>
                </a:solidFill>
                <a:effectLst/>
                <a:latin typeface="Arimo"/>
              </a:rPr>
              <a:t>Storage capacity</a:t>
            </a:r>
          </a:p>
          <a:p>
            <a:pPr algn="just">
              <a:buFont typeface="Arial" panose="020B0604020202020204" pitchFamily="34" charset="0"/>
              <a:buChar char="•"/>
            </a:pPr>
            <a:r>
              <a:rPr lang="en-US" sz="1800" b="1" u="sng" dirty="0">
                <a:solidFill>
                  <a:srgbClr val="666666"/>
                </a:solidFill>
                <a:effectLst>
                  <a:outerShdw blurRad="38100" dist="38100" dir="2700000" algn="tl">
                    <a:srgbClr val="000000">
                      <a:alpha val="43137"/>
                    </a:srgbClr>
                  </a:outerShdw>
                </a:effectLst>
                <a:latin typeface="Arimo"/>
              </a:rPr>
              <a:t> Today the major problem is to find resources that are skilled enough to demonstrate &amp; differentiate their learning from university &amp; PhD books in real business</a:t>
            </a:r>
          </a:p>
          <a:p>
            <a:endParaRPr lang="en-IN" sz="1800" b="1" dirty="0"/>
          </a:p>
        </p:txBody>
      </p:sp>
      <p:sp>
        <p:nvSpPr>
          <p:cNvPr id="11" name="Title 1">
            <a:extLst>
              <a:ext uri="{FF2B5EF4-FFF2-40B4-BE49-F238E27FC236}">
                <a16:creationId xmlns:a16="http://schemas.microsoft.com/office/drawing/2014/main" xmlns="" id="{FCC06014-51CF-4D8D-A62C-701E791456F9}"/>
              </a:ext>
            </a:extLst>
          </p:cNvPr>
          <p:cNvSpPr>
            <a:spLocks noGrp="1"/>
          </p:cNvSpPr>
          <p:nvPr>
            <p:ph type="title"/>
          </p:nvPr>
        </p:nvSpPr>
        <p:spPr>
          <a:xfrm>
            <a:off x="5222842" y="119315"/>
            <a:ext cx="6263267" cy="359478"/>
          </a:xfrm>
          <a:ln w="38100">
            <a:solidFill>
              <a:schemeClr val="tx1"/>
            </a:solidFill>
          </a:ln>
        </p:spPr>
        <p:txBody>
          <a:bodyPr>
            <a:normAutofit fontScale="90000"/>
          </a:bodyPr>
          <a:lstStyle/>
          <a:p>
            <a:pPr algn="ctr"/>
            <a:r>
              <a:rPr lang="en-US" sz="2800" dirty="0"/>
              <a:t>Reasons for evolution of machine learning</a:t>
            </a:r>
            <a:endParaRPr lang="en-IN" sz="2800" dirty="0"/>
          </a:p>
        </p:txBody>
      </p:sp>
    </p:spTree>
    <p:extLst>
      <p:ext uri="{BB962C8B-B14F-4D97-AF65-F5344CB8AC3E}">
        <p14:creationId xmlns:p14="http://schemas.microsoft.com/office/powerpoint/2010/main" val="2969488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08D1ADCF-F6BD-54F5-5C95-5E24873F1FD4}"/>
              </a:ext>
            </a:extLst>
          </p:cNvPr>
          <p:cNvSpPr/>
          <p:nvPr/>
        </p:nvSpPr>
        <p:spPr>
          <a:xfrm>
            <a:off x="1" y="1"/>
            <a:ext cx="5506817" cy="6039151"/>
          </a:xfrm>
          <a:custGeom>
            <a:avLst/>
            <a:gdLst>
              <a:gd name="connsiteX0" fmla="*/ 0 w 5222631"/>
              <a:gd name="connsiteY0" fmla="*/ 0 h 5727493"/>
              <a:gd name="connsiteX1" fmla="*/ 4879961 w 5222631"/>
              <a:gd name="connsiteY1" fmla="*/ 0 h 5727493"/>
              <a:gd name="connsiteX2" fmla="*/ 4892360 w 5222631"/>
              <a:gd name="connsiteY2" fmla="*/ 26779 h 5727493"/>
              <a:gd name="connsiteX3" fmla="*/ 5222631 w 5222631"/>
              <a:gd name="connsiteY3" fmla="*/ 1624031 h 5727493"/>
              <a:gd name="connsiteX4" fmla="*/ 1019908 w 5222631"/>
              <a:gd name="connsiteY4" fmla="*/ 5727493 h 5727493"/>
              <a:gd name="connsiteX5" fmla="*/ 172913 w 5222631"/>
              <a:gd name="connsiteY5" fmla="*/ 5644125 h 5727493"/>
              <a:gd name="connsiteX6" fmla="*/ 0 w 5222631"/>
              <a:gd name="connsiteY6" fmla="*/ 5605160 h 5727493"/>
              <a:gd name="connsiteX7" fmla="*/ 0 w 5222631"/>
              <a:gd name="connsiteY7" fmla="*/ 0 h 572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2631" h="5727493">
                <a:moveTo>
                  <a:pt x="0" y="0"/>
                </a:moveTo>
                <a:lnTo>
                  <a:pt x="4879961" y="0"/>
                </a:lnTo>
                <a:lnTo>
                  <a:pt x="4892360" y="26779"/>
                </a:lnTo>
                <a:cubicBezTo>
                  <a:pt x="5105030" y="517710"/>
                  <a:pt x="5222631" y="1057461"/>
                  <a:pt x="5222631" y="1624031"/>
                </a:cubicBezTo>
                <a:cubicBezTo>
                  <a:pt x="5222631" y="3890310"/>
                  <a:pt x="3341008" y="5727493"/>
                  <a:pt x="1019908" y="5727493"/>
                </a:cubicBezTo>
                <a:cubicBezTo>
                  <a:pt x="729771" y="5727493"/>
                  <a:pt x="446500" y="5698787"/>
                  <a:pt x="172913" y="5644125"/>
                </a:cubicBezTo>
                <a:lnTo>
                  <a:pt x="0" y="5605160"/>
                </a:lnTo>
                <a:lnTo>
                  <a:pt x="0" y="0"/>
                </a:lnTo>
                <a:close/>
              </a:path>
            </a:pathLst>
          </a:custGeom>
          <a:solidFill>
            <a:schemeClr val="accent6">
              <a:lumMod val="50000"/>
              <a:alpha val="75000"/>
            </a:schemeClr>
          </a:solidFill>
          <a:ln>
            <a:noFill/>
          </a:ln>
          <a:effectLst>
            <a:outerShdw blurRad="190500" dist="38100" algn="l" rotWithShape="0">
              <a:schemeClr val="accent1">
                <a:alpha val="27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8" name="Picture 87">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ABAB8CC6-ADAB-3BFB-A416-B9EA2A80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81" y="999786"/>
            <a:ext cx="4672037" cy="5908431"/>
          </a:xfrm>
          <a:prstGeom prst="rect">
            <a:avLst/>
          </a:prstGeom>
        </p:spPr>
      </p:pic>
      <p:sp>
        <p:nvSpPr>
          <p:cNvPr id="7" name="Content Placeholder 2">
            <a:extLst>
              <a:ext uri="{FF2B5EF4-FFF2-40B4-BE49-F238E27FC236}">
                <a16:creationId xmlns:a16="http://schemas.microsoft.com/office/drawing/2014/main" xmlns="" id="{500B5A7D-5571-46F8-BB1A-4BA59C7C1589}"/>
              </a:ext>
            </a:extLst>
          </p:cNvPr>
          <p:cNvSpPr txBox="1">
            <a:spLocks/>
          </p:cNvSpPr>
          <p:nvPr/>
        </p:nvSpPr>
        <p:spPr>
          <a:xfrm>
            <a:off x="5703243" y="458088"/>
            <a:ext cx="6321980" cy="388077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i="1" u="sng" dirty="0" smtClean="0">
                <a:solidFill>
                  <a:srgbClr val="00B0F0"/>
                </a:solidFill>
              </a:rPr>
              <a:t>What is Machine learning</a:t>
            </a:r>
          </a:p>
          <a:p>
            <a:r>
              <a:rPr lang="en-US" sz="2400" b="1" i="1" u="sng" dirty="0" smtClean="0">
                <a:solidFill>
                  <a:srgbClr val="00B0F0"/>
                </a:solidFill>
              </a:rPr>
              <a:t>What is deep learning</a:t>
            </a:r>
          </a:p>
          <a:p>
            <a:r>
              <a:rPr lang="en-US" sz="2400" b="1" i="1" u="sng" dirty="0" smtClean="0">
                <a:solidFill>
                  <a:srgbClr val="00B0F0"/>
                </a:solidFill>
              </a:rPr>
              <a:t>What is reinforcement learning</a:t>
            </a:r>
          </a:p>
          <a:p>
            <a:r>
              <a:rPr lang="en-US" sz="2400" b="1" i="1" u="sng" dirty="0" smtClean="0">
                <a:solidFill>
                  <a:srgbClr val="00B0F0"/>
                </a:solidFill>
              </a:rPr>
              <a:t>What is artificial intelligence</a:t>
            </a:r>
          </a:p>
          <a:p>
            <a:r>
              <a:rPr lang="en-US" sz="2400" b="1" i="1" u="sng" dirty="0" smtClean="0">
                <a:solidFill>
                  <a:srgbClr val="00B0F0"/>
                </a:solidFill>
              </a:rPr>
              <a:t>What is data science</a:t>
            </a:r>
          </a:p>
          <a:p>
            <a:r>
              <a:rPr lang="en-US" sz="2400" b="1" i="1" u="sng" dirty="0" smtClean="0">
                <a:solidFill>
                  <a:srgbClr val="00B0F0"/>
                </a:solidFill>
              </a:rPr>
              <a:t>What are algorithms</a:t>
            </a:r>
          </a:p>
          <a:p>
            <a:r>
              <a:rPr lang="en-US" sz="2400" b="1" i="1" u="sng" dirty="0" smtClean="0">
                <a:solidFill>
                  <a:srgbClr val="00B0F0"/>
                </a:solidFill>
              </a:rPr>
              <a:t>What are neural networks</a:t>
            </a:r>
          </a:p>
          <a:p>
            <a:r>
              <a:rPr lang="en-US" sz="2400" b="1" i="1" u="sng" dirty="0" smtClean="0">
                <a:solidFill>
                  <a:srgbClr val="00B0F0"/>
                </a:solidFill>
              </a:rPr>
              <a:t>What exactly the definitions of each thing above mean</a:t>
            </a:r>
          </a:p>
          <a:p>
            <a:r>
              <a:rPr lang="en-US" sz="2400" b="1" i="1" u="sng" dirty="0" smtClean="0">
                <a:solidFill>
                  <a:srgbClr val="00B0F0"/>
                </a:solidFill>
              </a:rPr>
              <a:t>What exactly the differences between each</a:t>
            </a:r>
          </a:p>
          <a:p>
            <a:r>
              <a:rPr lang="en-US" sz="2400" b="1" i="1" u="sng" dirty="0" smtClean="0">
                <a:solidFill>
                  <a:srgbClr val="00B0F0"/>
                </a:solidFill>
              </a:rPr>
              <a:t>And the role of statistics in machine learning</a:t>
            </a:r>
            <a:endParaRPr lang="en-IN" sz="2400" b="1" i="1" u="sng" dirty="0">
              <a:solidFill>
                <a:srgbClr val="00B0F0"/>
              </a:solidFill>
            </a:endParaRPr>
          </a:p>
        </p:txBody>
      </p:sp>
    </p:spTree>
    <p:extLst>
      <p:ext uri="{BB962C8B-B14F-4D97-AF65-F5344CB8AC3E}">
        <p14:creationId xmlns:p14="http://schemas.microsoft.com/office/powerpoint/2010/main" val="172909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path" presetSubtype="0" accel="50000" decel="50000" fill="hold" nodeType="afterEffect">
                                  <p:stCondLst>
                                    <p:cond delay="0"/>
                                  </p:stCondLst>
                                  <p:childTnLst>
                                    <p:animMotion origin="layout" path="M 0 0 C 0.069 0 0.125 0.056 0.125 0.125 C 0.125 0.194 0.069 0.25 0 0.25 C -0.069 0.25 -0.125 0.194 -0.125 0.125 C -0.125 0.056 -0.069 0 0 0 Z" pathEditMode="relative" ptsTypes="">
                                      <p:cBhvr>
                                        <p:cTn id="12" dur="2000" fill="hold"/>
                                        <p:tgtEl>
                                          <p:spTgt spid="88"/>
                                        </p:tgtEl>
                                        <p:attrNameLst>
                                          <p:attrName>ppt_x</p:attrName>
                                          <p:attrName>ppt_y</p:attrName>
                                        </p:attrNameLst>
                                      </p:cBhvr>
                                    </p:animMotion>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8720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xmlns="" id="{DBD6739A-FFD2-4B3B-A2BF-DFBD7692559B}"/>
              </a:ext>
            </a:extLst>
          </p:cNvPr>
          <p:cNvSpPr txBox="1">
            <a:spLocks/>
          </p:cNvSpPr>
          <p:nvPr/>
        </p:nvSpPr>
        <p:spPr>
          <a:xfrm>
            <a:off x="2181348" y="235621"/>
            <a:ext cx="7679777" cy="533186"/>
          </a:xfrm>
          <a:prstGeom prst="rect">
            <a:avLst/>
          </a:prstGeom>
          <a:ln w="38100">
            <a:solidFill>
              <a:schemeClr val="bg1"/>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Montserrat" panose="00000500000000000000"/>
              </a:rPr>
              <a:t>Machine learning at present</a:t>
            </a:r>
            <a:endParaRPr lang="en-IN" b="1" dirty="0">
              <a:latin typeface="Montserrat" panose="00000500000000000000"/>
            </a:endParaRPr>
          </a:p>
        </p:txBody>
      </p:sp>
      <p:sp>
        <p:nvSpPr>
          <p:cNvPr id="8" name="Rectangle 7"/>
          <p:cNvSpPr/>
          <p:nvPr/>
        </p:nvSpPr>
        <p:spPr>
          <a:xfrm>
            <a:off x="155275" y="1004428"/>
            <a:ext cx="11731925" cy="5909310"/>
          </a:xfrm>
          <a:prstGeom prst="rect">
            <a:avLst/>
          </a:prstGeom>
        </p:spPr>
        <p:txBody>
          <a:bodyPr wrap="square">
            <a:spAutoFit/>
          </a:bodyPr>
          <a:lstStyle/>
          <a:p>
            <a:r>
              <a:rPr lang="en-US" dirty="0">
                <a:solidFill>
                  <a:schemeClr val="bg1"/>
                </a:solidFill>
                <a:latin typeface="Roboto" panose="02000000000000000000" pitchFamily="2" charset="0"/>
              </a:rPr>
              <a:t>Recently, Machine Learning was defined by Stanford University as “the science of getting computers to act without being explicitly programmed.” Machine Learning is now responsible for some of the most significant advancements in technology, such as the new industry of self-driving vehicles. </a:t>
            </a:r>
            <a:r>
              <a:rPr lang="en-US" dirty="0">
                <a:solidFill>
                  <a:schemeClr val="bg1"/>
                </a:solidFill>
                <a:latin typeface="Roboto" panose="02000000000000000000" pitchFamily="2" charset="0"/>
                <a:hlinkClick r:id="rId2"/>
              </a:rPr>
              <a:t>Machine Learning</a:t>
            </a:r>
            <a:r>
              <a:rPr lang="en-US" dirty="0">
                <a:solidFill>
                  <a:schemeClr val="bg1"/>
                </a:solidFill>
                <a:latin typeface="Roboto" panose="02000000000000000000" pitchFamily="2" charset="0"/>
              </a:rPr>
              <a:t> has prompted a new array of concepts and technologies, including supervised and unsupervised learning, new algorithms for robots, the </a:t>
            </a:r>
            <a:r>
              <a:rPr lang="en-US" dirty="0">
                <a:solidFill>
                  <a:schemeClr val="bg1"/>
                </a:solidFill>
                <a:latin typeface="Roboto" panose="02000000000000000000" pitchFamily="2" charset="0"/>
                <a:hlinkClick r:id="rId3"/>
              </a:rPr>
              <a:t>Internet of Things</a:t>
            </a:r>
            <a:r>
              <a:rPr lang="en-US" dirty="0">
                <a:solidFill>
                  <a:schemeClr val="bg1"/>
                </a:solidFill>
                <a:latin typeface="Roboto" panose="02000000000000000000" pitchFamily="2" charset="0"/>
              </a:rPr>
              <a:t>, analytics tools, </a:t>
            </a:r>
            <a:r>
              <a:rPr lang="en-US" dirty="0" err="1">
                <a:solidFill>
                  <a:schemeClr val="bg1"/>
                </a:solidFill>
                <a:latin typeface="Roboto" panose="02000000000000000000" pitchFamily="2" charset="0"/>
              </a:rPr>
              <a:t>chatbots</a:t>
            </a:r>
            <a:r>
              <a:rPr lang="en-US" dirty="0">
                <a:solidFill>
                  <a:schemeClr val="bg1"/>
                </a:solidFill>
                <a:latin typeface="Roboto" panose="02000000000000000000" pitchFamily="2" charset="0"/>
              </a:rPr>
              <a:t>, and more. Listed below are </a:t>
            </a:r>
            <a:r>
              <a:rPr lang="en-US" dirty="0">
                <a:solidFill>
                  <a:schemeClr val="bg1"/>
                </a:solidFill>
                <a:latin typeface="Roboto" panose="02000000000000000000" pitchFamily="2" charset="0"/>
                <a:hlinkClick r:id="rId4"/>
              </a:rPr>
              <a:t>seven common ways</a:t>
            </a:r>
            <a:r>
              <a:rPr lang="en-US" dirty="0">
                <a:solidFill>
                  <a:schemeClr val="bg1"/>
                </a:solidFill>
                <a:latin typeface="Roboto" panose="02000000000000000000" pitchFamily="2" charset="0"/>
              </a:rPr>
              <a:t> the world of business is currently using Machine Learning:</a:t>
            </a:r>
          </a:p>
          <a:p>
            <a:r>
              <a:rPr lang="en-US" b="1" dirty="0">
                <a:solidFill>
                  <a:schemeClr val="bg1"/>
                </a:solidFill>
                <a:latin typeface="Roboto" panose="02000000000000000000" pitchFamily="2" charset="0"/>
              </a:rPr>
              <a:t>Analyzing Sales Data:</a:t>
            </a:r>
            <a:r>
              <a:rPr lang="en-US" dirty="0">
                <a:solidFill>
                  <a:schemeClr val="bg1"/>
                </a:solidFill>
                <a:latin typeface="Roboto" panose="02000000000000000000" pitchFamily="2" charset="0"/>
              </a:rPr>
              <a:t> Streamlining the data</a:t>
            </a:r>
          </a:p>
          <a:p>
            <a:r>
              <a:rPr lang="en-US" b="1" dirty="0">
                <a:solidFill>
                  <a:schemeClr val="bg1"/>
                </a:solidFill>
                <a:latin typeface="Roboto" panose="02000000000000000000" pitchFamily="2" charset="0"/>
              </a:rPr>
              <a:t>Real-Time Mobile Personalization:</a:t>
            </a:r>
            <a:r>
              <a:rPr lang="en-US" dirty="0">
                <a:solidFill>
                  <a:schemeClr val="bg1"/>
                </a:solidFill>
                <a:latin typeface="Roboto" panose="02000000000000000000" pitchFamily="2" charset="0"/>
              </a:rPr>
              <a:t> Promoting the experience</a:t>
            </a:r>
          </a:p>
          <a:p>
            <a:r>
              <a:rPr lang="en-US" b="1" dirty="0">
                <a:solidFill>
                  <a:schemeClr val="bg1"/>
                </a:solidFill>
                <a:latin typeface="Roboto" panose="02000000000000000000" pitchFamily="2" charset="0"/>
              </a:rPr>
              <a:t>Fraud Detection:</a:t>
            </a:r>
            <a:r>
              <a:rPr lang="en-US" dirty="0">
                <a:solidFill>
                  <a:schemeClr val="bg1"/>
                </a:solidFill>
                <a:latin typeface="Roboto" panose="02000000000000000000" pitchFamily="2" charset="0"/>
              </a:rPr>
              <a:t> Detecting pattern changes</a:t>
            </a:r>
          </a:p>
          <a:p>
            <a:r>
              <a:rPr lang="en-US" b="1" dirty="0">
                <a:solidFill>
                  <a:schemeClr val="bg1"/>
                </a:solidFill>
                <a:latin typeface="Roboto" panose="02000000000000000000" pitchFamily="2" charset="0"/>
              </a:rPr>
              <a:t>Product Recommendations:</a:t>
            </a:r>
            <a:r>
              <a:rPr lang="en-US" dirty="0">
                <a:solidFill>
                  <a:schemeClr val="bg1"/>
                </a:solidFill>
                <a:latin typeface="Roboto" panose="02000000000000000000" pitchFamily="2" charset="0"/>
              </a:rPr>
              <a:t> Customer personalization</a:t>
            </a:r>
          </a:p>
          <a:p>
            <a:r>
              <a:rPr lang="en-US" b="1" dirty="0">
                <a:solidFill>
                  <a:schemeClr val="bg1"/>
                </a:solidFill>
                <a:latin typeface="Roboto" panose="02000000000000000000" pitchFamily="2" charset="0"/>
              </a:rPr>
              <a:t>Learning Management Systems:</a:t>
            </a:r>
            <a:r>
              <a:rPr lang="en-US" dirty="0">
                <a:solidFill>
                  <a:schemeClr val="bg1"/>
                </a:solidFill>
                <a:latin typeface="Roboto" panose="02000000000000000000" pitchFamily="2" charset="0"/>
              </a:rPr>
              <a:t> Decision-making programs</a:t>
            </a:r>
          </a:p>
          <a:p>
            <a:r>
              <a:rPr lang="en-US" b="1" dirty="0">
                <a:solidFill>
                  <a:schemeClr val="bg1"/>
                </a:solidFill>
                <a:latin typeface="Roboto" panose="02000000000000000000" pitchFamily="2" charset="0"/>
              </a:rPr>
              <a:t>Dynamic Pricing:</a:t>
            </a:r>
            <a:r>
              <a:rPr lang="en-US" dirty="0">
                <a:solidFill>
                  <a:schemeClr val="bg1"/>
                </a:solidFill>
                <a:latin typeface="Roboto" panose="02000000000000000000" pitchFamily="2" charset="0"/>
              </a:rPr>
              <a:t> Flexible pricing based on a need or demand</a:t>
            </a:r>
          </a:p>
          <a:p>
            <a:r>
              <a:rPr lang="en-US" b="1" dirty="0">
                <a:solidFill>
                  <a:schemeClr val="bg1"/>
                </a:solidFill>
                <a:latin typeface="Roboto" panose="02000000000000000000" pitchFamily="2" charset="0"/>
              </a:rPr>
              <a:t>Natural Language Processing:</a:t>
            </a:r>
            <a:r>
              <a:rPr lang="en-US" dirty="0">
                <a:solidFill>
                  <a:schemeClr val="bg1"/>
                </a:solidFill>
                <a:latin typeface="Roboto" panose="02000000000000000000" pitchFamily="2" charset="0"/>
              </a:rPr>
              <a:t> Speaking with humans</a:t>
            </a:r>
          </a:p>
          <a:p>
            <a:r>
              <a:rPr lang="en-US" dirty="0">
                <a:solidFill>
                  <a:schemeClr val="bg1"/>
                </a:solidFill>
                <a:latin typeface="Roboto" panose="02000000000000000000" pitchFamily="2" charset="0"/>
              </a:rPr>
              <a:t>Machine Learning models have become quite adaptive in continuously learning, which makes them increasingly accurate the longer they operate. ML algorithms combined with new computing technologies promote scalability and improve efficiency. Combined with business analytics, Machine Learning can resolve a variety of organizational complexities. Modern ML models can be used to make predictions ranging from outbreaks of disease to the rise and fall of stocks.</a:t>
            </a:r>
          </a:p>
        </p:txBody>
      </p:sp>
    </p:spTree>
    <p:extLst>
      <p:ext uri="{BB962C8B-B14F-4D97-AF65-F5344CB8AC3E}">
        <p14:creationId xmlns:p14="http://schemas.microsoft.com/office/powerpoint/2010/main" val="3092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5F9C1-718E-4E20-BAF9-EE3BA26766D1}"/>
              </a:ext>
            </a:extLst>
          </p:cNvPr>
          <p:cNvSpPr>
            <a:spLocks noGrp="1"/>
          </p:cNvSpPr>
          <p:nvPr>
            <p:ph type="title"/>
          </p:nvPr>
        </p:nvSpPr>
        <p:spPr>
          <a:xfrm>
            <a:off x="922033" y="248992"/>
            <a:ext cx="8596668" cy="845713"/>
          </a:xfrm>
        </p:spPr>
        <p:txBody>
          <a:bodyPr/>
          <a:lstStyle/>
          <a:p>
            <a:r>
              <a:rPr lang="en-IN" dirty="0"/>
              <a:t>Artificial intelligence</a:t>
            </a:r>
          </a:p>
        </p:txBody>
      </p:sp>
      <p:sp>
        <p:nvSpPr>
          <p:cNvPr id="4" name="Content Placeholder 3">
            <a:extLst>
              <a:ext uri="{FF2B5EF4-FFF2-40B4-BE49-F238E27FC236}">
                <a16:creationId xmlns:a16="http://schemas.microsoft.com/office/drawing/2014/main" xmlns="" id="{7C1ACB9A-95ED-42DA-9708-B74A16324932}"/>
              </a:ext>
            </a:extLst>
          </p:cNvPr>
          <p:cNvSpPr>
            <a:spLocks noGrp="1"/>
          </p:cNvSpPr>
          <p:nvPr>
            <p:ph idx="1"/>
          </p:nvPr>
        </p:nvSpPr>
        <p:spPr>
          <a:xfrm>
            <a:off x="703091" y="1094705"/>
            <a:ext cx="8596668" cy="3880773"/>
          </a:xfrm>
        </p:spPr>
        <p:txBody>
          <a:bodyPr>
            <a:normAutofit fontScale="77500" lnSpcReduction="20000"/>
          </a:bodyPr>
          <a:lstStyle/>
          <a:p>
            <a:r>
              <a:rPr lang="en-US" b="0" i="0" dirty="0">
                <a:solidFill>
                  <a:srgbClr val="4D5156"/>
                </a:solidFill>
                <a:effectLst/>
                <a:latin typeface="arial" panose="020B0604020202020204" pitchFamily="34" charset="0"/>
              </a:rPr>
              <a:t>Artificial intelligence is intelligence demonstrated by machines, as opposed to the natural intelligence displayed by humans or animals…</a:t>
            </a:r>
            <a:r>
              <a:rPr lang="en-US" b="1" i="0" u="sng" dirty="0">
                <a:solidFill>
                  <a:srgbClr val="4D5156"/>
                </a:solidFill>
                <a:effectLst/>
                <a:latin typeface="arial" panose="020B0604020202020204" pitchFamily="34" charset="0"/>
              </a:rPr>
              <a:t>WIKI</a:t>
            </a:r>
          </a:p>
          <a:p>
            <a:r>
              <a:rPr lang="en-US" b="0" i="0" dirty="0">
                <a:solidFill>
                  <a:srgbClr val="262626"/>
                </a:solidFill>
                <a:effectLst/>
                <a:latin typeface="IBM Plex Sans" panose="020B0503050203000203" pitchFamily="34" charset="0"/>
              </a:rPr>
              <a:t>Artificial intelligence leverages computers and machines to mimic the problem-solving and decision-making capabilities of the human mind…</a:t>
            </a:r>
            <a:r>
              <a:rPr lang="en-US" b="1" u="sng" dirty="0">
                <a:solidFill>
                  <a:srgbClr val="4D5156"/>
                </a:solidFill>
                <a:latin typeface="arial" panose="020B0604020202020204" pitchFamily="34" charset="0"/>
              </a:rPr>
              <a:t>IBM</a:t>
            </a:r>
            <a:endParaRPr lang="en-US" b="1" i="0" u="sng" dirty="0">
              <a:solidFill>
                <a:srgbClr val="4D5156"/>
              </a:solidFill>
              <a:effectLst/>
              <a:latin typeface="arial" panose="020B0604020202020204" pitchFamily="34" charset="0"/>
            </a:endParaRPr>
          </a:p>
          <a:p>
            <a:r>
              <a:rPr lang="en-US" b="0" i="0" dirty="0">
                <a:solidFill>
                  <a:srgbClr val="525252"/>
                </a:solidFill>
                <a:effectLst/>
                <a:latin typeface="IBM Plex Sans" panose="020B0503050203000203" pitchFamily="34" charset="0"/>
              </a:rPr>
              <a:t>Weak AI—also called Narrow AI or Artificial Narrow Intelligence (ANI)—is AI trained and focused to perform specific tasks. Weak AI drives most of the AI that surrounds us today. ‘Narrow’ might be a more accurate descriptor for this type of AI as it is anything but weak; it enables some very robust applications, such as Apple's Siri, Amazon's Alexa, IBM Watson, and autonomous vehicles</a:t>
            </a:r>
          </a:p>
          <a:p>
            <a:r>
              <a:rPr lang="en-US" b="0" i="0" dirty="0">
                <a:solidFill>
                  <a:srgbClr val="161513"/>
                </a:solidFill>
                <a:effectLst/>
                <a:latin typeface="OracleSansVF"/>
              </a:rPr>
              <a:t>In the simplest terms, AI which stands for artificial intelligence refers to systems or machines that mimic human intelligence to perform tasks and can iteratively improve themselves based on the information they collect</a:t>
            </a:r>
            <a:r>
              <a:rPr lang="en-US" dirty="0">
                <a:solidFill>
                  <a:srgbClr val="525252"/>
                </a:solidFill>
                <a:latin typeface="IBM Plex Sans" panose="020B0503050203000203" pitchFamily="34" charset="0"/>
              </a:rPr>
              <a:t>….</a:t>
            </a:r>
            <a:r>
              <a:rPr lang="en-US" b="1" u="sng" dirty="0">
                <a:solidFill>
                  <a:srgbClr val="525252"/>
                </a:solidFill>
                <a:latin typeface="IBM Plex Sans" panose="020B0503050203000203" pitchFamily="34" charset="0"/>
              </a:rPr>
              <a:t>ORACLE</a:t>
            </a:r>
            <a:endParaRPr lang="en-IN" b="1" u="sng" dirty="0"/>
          </a:p>
        </p:txBody>
      </p:sp>
    </p:spTree>
    <p:extLst>
      <p:ext uri="{BB962C8B-B14F-4D97-AF65-F5344CB8AC3E}">
        <p14:creationId xmlns:p14="http://schemas.microsoft.com/office/powerpoint/2010/main" val="28168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B879F-E270-40BA-9CDF-ACF0CC863FD3}"/>
              </a:ext>
            </a:extLst>
          </p:cNvPr>
          <p:cNvSpPr>
            <a:spLocks noGrp="1"/>
          </p:cNvSpPr>
          <p:nvPr>
            <p:ph type="title"/>
          </p:nvPr>
        </p:nvSpPr>
        <p:spPr>
          <a:xfrm>
            <a:off x="522788" y="151230"/>
            <a:ext cx="8596668" cy="665408"/>
          </a:xfrm>
        </p:spPr>
        <p:txBody>
          <a:bodyPr>
            <a:normAutofit fontScale="90000"/>
          </a:bodyPr>
          <a:lstStyle/>
          <a:p>
            <a:r>
              <a:rPr lang="en-US" dirty="0"/>
              <a:t>Machine learning</a:t>
            </a:r>
            <a:endParaRPr lang="en-IN" dirty="0"/>
          </a:p>
        </p:txBody>
      </p:sp>
      <p:sp>
        <p:nvSpPr>
          <p:cNvPr id="3" name="Content Placeholder 2">
            <a:extLst>
              <a:ext uri="{FF2B5EF4-FFF2-40B4-BE49-F238E27FC236}">
                <a16:creationId xmlns:a16="http://schemas.microsoft.com/office/drawing/2014/main" xmlns="" id="{573CB133-57E2-4C7A-A6CA-88950230DD75}"/>
              </a:ext>
            </a:extLst>
          </p:cNvPr>
          <p:cNvSpPr>
            <a:spLocks noGrp="1"/>
          </p:cNvSpPr>
          <p:nvPr>
            <p:ph idx="1"/>
          </p:nvPr>
        </p:nvSpPr>
        <p:spPr>
          <a:xfrm>
            <a:off x="522787" y="1117400"/>
            <a:ext cx="9278035" cy="4742487"/>
          </a:xfrm>
        </p:spPr>
        <p:txBody>
          <a:bodyPr>
            <a:normAutofit fontScale="85000" lnSpcReduction="10000"/>
          </a:bodyPr>
          <a:lstStyle/>
          <a:p>
            <a:r>
              <a:rPr lang="en-US" b="0" i="0" dirty="0">
                <a:solidFill>
                  <a:srgbClr val="202124"/>
                </a:solidFill>
                <a:effectLst/>
                <a:latin typeface="arial" panose="020B0604020202020204" pitchFamily="34" charset="0"/>
              </a:rPr>
              <a:t>Machine learning is </a:t>
            </a:r>
            <a:r>
              <a:rPr lang="en-US" b="1" i="0" dirty="0">
                <a:solidFill>
                  <a:srgbClr val="202124"/>
                </a:solidFill>
                <a:effectLst/>
                <a:latin typeface="arial" panose="020B0604020202020204" pitchFamily="34" charset="0"/>
              </a:rPr>
              <a:t>a branch of artificial intelligence (AI) and computer science</a:t>
            </a:r>
            <a:r>
              <a:rPr lang="en-US" b="0" i="0" dirty="0">
                <a:solidFill>
                  <a:srgbClr val="202124"/>
                </a:solidFill>
                <a:effectLst/>
                <a:latin typeface="arial" panose="020B0604020202020204" pitchFamily="34" charset="0"/>
              </a:rPr>
              <a:t> which focuses on the use of data and algorithms to imitate the way that humans learn, gradually improving its accuracy. ... Machine learning is an important component of the growing field of data science…IBM</a:t>
            </a:r>
          </a:p>
          <a:p>
            <a:r>
              <a:rPr lang="en-US" dirty="0"/>
              <a:t/>
            </a:r>
            <a:br>
              <a:rPr lang="en-US" dirty="0"/>
            </a:br>
            <a:r>
              <a:rPr lang="en-US" b="0" i="0" dirty="0">
                <a:solidFill>
                  <a:srgbClr val="202124"/>
                </a:solidFill>
                <a:effectLst/>
                <a:latin typeface="arial" panose="020B0604020202020204" pitchFamily="34" charset="0"/>
              </a:rPr>
              <a:t>Machine learning is </a:t>
            </a:r>
            <a:r>
              <a:rPr lang="en-US" b="1" i="0" dirty="0">
                <a:solidFill>
                  <a:srgbClr val="202124"/>
                </a:solidFill>
                <a:effectLst/>
                <a:latin typeface="arial" panose="020B0604020202020204" pitchFamily="34" charset="0"/>
              </a:rPr>
              <a:t>a method of data analysis that automates analytical model building</a:t>
            </a:r>
            <a:r>
              <a:rPr lang="en-US" b="0" i="0" dirty="0">
                <a:solidFill>
                  <a:srgbClr val="202124"/>
                </a:solidFill>
                <a:effectLst/>
                <a:latin typeface="arial" panose="020B0604020202020204" pitchFamily="34" charset="0"/>
              </a:rPr>
              <a:t>. It is a branch of artificial intelligence based on the idea that systems can learn from data, identify patterns and make decisions with minimal human intervention….SAS</a:t>
            </a:r>
          </a:p>
          <a:p>
            <a:r>
              <a:rPr lang="en-US" b="0" i="0" dirty="0">
                <a:solidFill>
                  <a:srgbClr val="4D5156"/>
                </a:solidFill>
                <a:effectLst/>
                <a:latin typeface="arial" panose="020B0604020202020204" pitchFamily="34" charset="0"/>
              </a:rPr>
              <a:t>Machine learning is the study of computer algorithms that can improve automatically through experience and by the use of data. It is seen as a part of artificial intelligence</a:t>
            </a:r>
            <a:r>
              <a:rPr lang="en-US" dirty="0">
                <a:solidFill>
                  <a:srgbClr val="202124"/>
                </a:solidFill>
                <a:latin typeface="arial" panose="020B0604020202020204" pitchFamily="34" charset="0"/>
              </a:rPr>
              <a:t>…WIKIPEDIA</a:t>
            </a:r>
            <a:endParaRPr lang="en-IN" dirty="0"/>
          </a:p>
        </p:txBody>
      </p:sp>
    </p:spTree>
    <p:extLst>
      <p:ext uri="{BB962C8B-B14F-4D97-AF65-F5344CB8AC3E}">
        <p14:creationId xmlns:p14="http://schemas.microsoft.com/office/powerpoint/2010/main" val="112853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AB78D-664D-4EC3-B130-9399F4086A61}"/>
              </a:ext>
            </a:extLst>
          </p:cNvPr>
          <p:cNvSpPr>
            <a:spLocks noGrp="1"/>
          </p:cNvSpPr>
          <p:nvPr>
            <p:ph type="title"/>
          </p:nvPr>
        </p:nvSpPr>
        <p:spPr/>
        <p:txBody>
          <a:bodyPr/>
          <a:lstStyle/>
          <a:p>
            <a:r>
              <a:rPr lang="en-IN" dirty="0"/>
              <a:t>Deep Learning</a:t>
            </a:r>
          </a:p>
        </p:txBody>
      </p:sp>
      <p:sp>
        <p:nvSpPr>
          <p:cNvPr id="3" name="Content Placeholder 2">
            <a:extLst>
              <a:ext uri="{FF2B5EF4-FFF2-40B4-BE49-F238E27FC236}">
                <a16:creationId xmlns:a16="http://schemas.microsoft.com/office/drawing/2014/main" xmlns="" id="{CEEE805A-4E3E-40E7-A182-08D409113196}"/>
              </a:ext>
            </a:extLst>
          </p:cNvPr>
          <p:cNvSpPr>
            <a:spLocks noGrp="1"/>
          </p:cNvSpPr>
          <p:nvPr>
            <p:ph idx="1"/>
          </p:nvPr>
        </p:nvSpPr>
        <p:spPr>
          <a:xfrm>
            <a:off x="909154" y="1581040"/>
            <a:ext cx="8596668" cy="3880773"/>
          </a:xfrm>
        </p:spPr>
        <p:txBody>
          <a:bodyPr>
            <a:normAutofit fontScale="92500" lnSpcReduction="10000"/>
          </a:bodyPr>
          <a:lstStyle/>
          <a:p>
            <a:r>
              <a:rPr lang="en-US" b="0" i="0" dirty="0">
                <a:solidFill>
                  <a:srgbClr val="525252"/>
                </a:solidFill>
                <a:effectLst/>
                <a:latin typeface="IBM Plex Sans" panose="020B0604020202020204" pitchFamily="34" charset="0"/>
              </a:rPr>
              <a:t>Deep learning neural networks, or artificial neural networks, attempts to mimic the human brain through a combination of data inputs, weights, and bias. These elements work together to accurately recognize, classify, and describe objects within the data.</a:t>
            </a:r>
          </a:p>
          <a:p>
            <a:r>
              <a:rPr lang="en-US" b="0" i="0" dirty="0">
                <a:solidFill>
                  <a:srgbClr val="202124"/>
                </a:solidFill>
                <a:effectLst/>
                <a:latin typeface="arial" panose="020B0604020202020204" pitchFamily="34" charset="0"/>
              </a:rPr>
              <a:t>Deep learning is a </a:t>
            </a:r>
            <a:r>
              <a:rPr lang="en-US" b="1" i="0" dirty="0">
                <a:solidFill>
                  <a:srgbClr val="202124"/>
                </a:solidFill>
                <a:effectLst/>
                <a:latin typeface="arial" panose="020B0604020202020204" pitchFamily="34" charset="0"/>
              </a:rPr>
              <a:t>subset of machine learning</a:t>
            </a:r>
            <a:r>
              <a:rPr lang="en-US" b="0" i="0" dirty="0">
                <a:solidFill>
                  <a:srgbClr val="202124"/>
                </a:solidFill>
                <a:effectLst/>
                <a:latin typeface="arial" panose="020B0604020202020204" pitchFamily="34" charset="0"/>
              </a:rPr>
              <a:t> where artificial neural networks, algorithms inspired by the human brain, learn from large amounts of data.</a:t>
            </a:r>
          </a:p>
          <a:p>
            <a:r>
              <a:rPr lang="en-US" b="0" i="0" dirty="0">
                <a:solidFill>
                  <a:srgbClr val="202124"/>
                </a:solidFill>
                <a:effectLst/>
                <a:latin typeface="arial" panose="020B0604020202020204" pitchFamily="34" charset="0"/>
              </a:rPr>
              <a:t> Deep learning allows machines to solve complex problems even when using a data set that is very diverse, unstructured and inter-connected.</a:t>
            </a:r>
            <a:endParaRPr lang="en-IN" dirty="0"/>
          </a:p>
        </p:txBody>
      </p:sp>
    </p:spTree>
    <p:extLst>
      <p:ext uri="{BB962C8B-B14F-4D97-AF65-F5344CB8AC3E}">
        <p14:creationId xmlns:p14="http://schemas.microsoft.com/office/powerpoint/2010/main" val="169870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31E17-3180-4521-BD03-72F43E2211DA}"/>
              </a:ext>
            </a:extLst>
          </p:cNvPr>
          <p:cNvSpPr>
            <a:spLocks noGrp="1"/>
          </p:cNvSpPr>
          <p:nvPr>
            <p:ph type="title"/>
          </p:nvPr>
        </p:nvSpPr>
        <p:spPr>
          <a:xfrm>
            <a:off x="1094705" y="254261"/>
            <a:ext cx="8733089" cy="562377"/>
          </a:xfrm>
        </p:spPr>
        <p:txBody>
          <a:bodyPr>
            <a:normAutofit fontScale="90000"/>
          </a:bodyPr>
          <a:lstStyle/>
          <a:p>
            <a:r>
              <a:rPr lang="en-IN" dirty="0"/>
              <a:t>Reinforcement Learning:</a:t>
            </a:r>
          </a:p>
        </p:txBody>
      </p:sp>
      <p:sp>
        <p:nvSpPr>
          <p:cNvPr id="3" name="Content Placeholder 2">
            <a:extLst>
              <a:ext uri="{FF2B5EF4-FFF2-40B4-BE49-F238E27FC236}">
                <a16:creationId xmlns:a16="http://schemas.microsoft.com/office/drawing/2014/main" xmlns="" id="{5DBEDFCD-58CA-44B2-A5F0-18A120D1205A}"/>
              </a:ext>
            </a:extLst>
          </p:cNvPr>
          <p:cNvSpPr>
            <a:spLocks noGrp="1"/>
          </p:cNvSpPr>
          <p:nvPr>
            <p:ph idx="1"/>
          </p:nvPr>
        </p:nvSpPr>
        <p:spPr>
          <a:xfrm>
            <a:off x="831880" y="1207552"/>
            <a:ext cx="8596668" cy="3880773"/>
          </a:xfrm>
        </p:spPr>
        <p:txBody>
          <a:bodyPr>
            <a:normAutofit fontScale="70000" lnSpcReduction="20000"/>
          </a:bodyPr>
          <a:lstStyle/>
          <a:p>
            <a:endParaRPr lang="en-US" b="0" i="0" dirty="0">
              <a:solidFill>
                <a:srgbClr val="202124"/>
              </a:solidFill>
              <a:effectLst/>
              <a:latin typeface="arial" panose="020B0604020202020204" pitchFamily="34" charset="0"/>
            </a:endParaRPr>
          </a:p>
          <a:p>
            <a:r>
              <a:rPr lang="en-US" b="0" i="0" dirty="0">
                <a:solidFill>
                  <a:srgbClr val="333333"/>
                </a:solidFill>
                <a:effectLst/>
                <a:latin typeface="Lato" panose="020B0604020202020204" pitchFamily="34" charset="0"/>
              </a:rPr>
              <a:t>An example for a form of learning not obviously covered by supervised or unsupervised learning is learning how to walk: in particular, a child that learns how to walk does not first collect data on all possible ways of successfully walking to extract rules on how to walk best. Rather, the child performs an action, sees what happens, and then adjusts their actions accordingly. This kind of learning thus happens best ‘on-the-fly’, in other words while performing the attempted task. </a:t>
            </a:r>
            <a:r>
              <a:rPr lang="en-US" b="0" i="1" dirty="0">
                <a:solidFill>
                  <a:srgbClr val="333333"/>
                </a:solidFill>
                <a:effectLst/>
                <a:latin typeface="Lato" panose="020B0604020202020204" pitchFamily="34" charset="0"/>
              </a:rPr>
              <a:t>Reinforcement learning</a:t>
            </a:r>
            <a:r>
              <a:rPr lang="en-US" b="0" i="0" dirty="0">
                <a:solidFill>
                  <a:srgbClr val="333333"/>
                </a:solidFill>
                <a:effectLst/>
                <a:latin typeface="Lato" panose="020B0604020202020204" pitchFamily="34" charset="0"/>
              </a:rPr>
              <a:t> formalizes this different kind of learning and introduces suitable (computational) methods</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Reinforcement learning (RL) is an </a:t>
            </a:r>
            <a:r>
              <a:rPr lang="en-US" b="1" i="0" dirty="0">
                <a:solidFill>
                  <a:srgbClr val="202124"/>
                </a:solidFill>
                <a:effectLst/>
                <a:latin typeface="arial" panose="020B0604020202020204" pitchFamily="34" charset="0"/>
              </a:rPr>
              <a:t>area of machine learning concerned with how intelligent agents ought to take actions</a:t>
            </a:r>
            <a:r>
              <a:rPr lang="en-US" b="0" i="0" dirty="0">
                <a:solidFill>
                  <a:srgbClr val="202124"/>
                </a:solidFill>
                <a:effectLst/>
                <a:latin typeface="arial" panose="020B0604020202020204" pitchFamily="34" charset="0"/>
              </a:rPr>
              <a:t> in an environment in order to maximize the notion of cumulative reward. Reinforcement learning is one of three basic machine learning paradigms, alongside supervised learning and unsupervised learning</a:t>
            </a:r>
          </a:p>
          <a:p>
            <a:endParaRPr lang="en-IN" dirty="0"/>
          </a:p>
        </p:txBody>
      </p:sp>
    </p:spTree>
    <p:extLst>
      <p:ext uri="{BB962C8B-B14F-4D97-AF65-F5344CB8AC3E}">
        <p14:creationId xmlns:p14="http://schemas.microsoft.com/office/powerpoint/2010/main" val="59087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25A538-20A5-4FC6-A891-82CA8E073AC0}"/>
              </a:ext>
            </a:extLst>
          </p:cNvPr>
          <p:cNvSpPr>
            <a:spLocks noGrp="1"/>
          </p:cNvSpPr>
          <p:nvPr>
            <p:ph idx="1"/>
          </p:nvPr>
        </p:nvSpPr>
        <p:spPr>
          <a:xfrm>
            <a:off x="695458" y="231821"/>
            <a:ext cx="8578543" cy="5809542"/>
          </a:xfrm>
        </p:spPr>
        <p:txBody>
          <a:bodyPr>
            <a:normAutofit fontScale="92500" lnSpcReduction="20000"/>
          </a:bodyPr>
          <a:lstStyle/>
          <a:p>
            <a:pPr algn="l" fontAlgn="base"/>
            <a:r>
              <a:rPr lang="en-US" b="0" i="0" dirty="0">
                <a:solidFill>
                  <a:srgbClr val="444444"/>
                </a:solidFill>
                <a:effectLst/>
                <a:latin typeface="Georgia" panose="02040502050405020303" pitchFamily="18" charset="0"/>
              </a:rPr>
              <a:t>Kids often make mistakes. Adults try to make sure they learn from it and try not to repeat it again. In this case, we can take the concept of feedbacks. If the parents are strict, they will scold the children for any mistakes. This is a negative type of feedback. The child will remember it as if it does a certain wrong action, the parents will scold the kid.</a:t>
            </a:r>
          </a:p>
          <a:p>
            <a:pPr algn="l" fontAlgn="base"/>
            <a:r>
              <a:rPr lang="en-US" b="0" i="0" dirty="0">
                <a:solidFill>
                  <a:srgbClr val="444444"/>
                </a:solidFill>
                <a:effectLst/>
                <a:latin typeface="Georgia" panose="02040502050405020303" pitchFamily="18" charset="0"/>
              </a:rPr>
              <a:t>Then there is positive feedback, where the parent might praise them for doing something right. This type of learning is called </a:t>
            </a:r>
            <a:r>
              <a:rPr lang="en-US" b="1" i="0" dirty="0">
                <a:solidFill>
                  <a:srgbClr val="444444"/>
                </a:solidFill>
                <a:effectLst/>
                <a:latin typeface="inherit"/>
              </a:rPr>
              <a:t>enforced learning</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Here, we enforce or try to force a correct action in a certain way.</a:t>
            </a:r>
          </a:p>
          <a:p>
            <a:pPr algn="l" fontAlgn="base"/>
            <a:r>
              <a:rPr lang="en-US" b="0" i="0" dirty="0">
                <a:solidFill>
                  <a:srgbClr val="444444"/>
                </a:solidFill>
                <a:effectLst/>
                <a:latin typeface="Georgia" panose="02040502050405020303" pitchFamily="18" charset="0"/>
              </a:rPr>
              <a:t>So, in short, reinforcement learning is the type of learning methodology where we give rewards of feedback to the algorithm to learn from and improve future results.</a:t>
            </a:r>
          </a:p>
          <a:p>
            <a:pPr algn="l" fontAlgn="base"/>
            <a:r>
              <a:rPr lang="en-US" b="0" i="0" dirty="0">
                <a:solidFill>
                  <a:srgbClr val="444444"/>
                </a:solidFill>
                <a:effectLst/>
                <a:latin typeface="Georgia" panose="02040502050405020303" pitchFamily="18" charset="0"/>
              </a:rPr>
              <a:t>This type of learning is on the many research fields on a global scale, as it is a big help to technologies like AI</a:t>
            </a:r>
          </a:p>
          <a:p>
            <a:endParaRPr lang="en-IN" dirty="0"/>
          </a:p>
        </p:txBody>
      </p:sp>
    </p:spTree>
    <p:extLst>
      <p:ext uri="{BB962C8B-B14F-4D97-AF65-F5344CB8AC3E}">
        <p14:creationId xmlns:p14="http://schemas.microsoft.com/office/powerpoint/2010/main" val="373152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F35657B6-4CB3-489F-8510-BF88A3B49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089" y="463640"/>
            <a:ext cx="8024859" cy="511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0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6688" cy="6858000"/>
          </a:xfrm>
          <a:prstGeom prst="rect">
            <a:avLst/>
          </a:prstGeom>
        </p:spPr>
      </p:pic>
      <p:sp>
        <p:nvSpPr>
          <p:cNvPr id="4" name="TextBox 3">
            <a:extLst>
              <a:ext uri="{FF2B5EF4-FFF2-40B4-BE49-F238E27FC236}">
                <a16:creationId xmlns="" xmlns:a16="http://schemas.microsoft.com/office/drawing/2014/main" id="{9015D41A-C309-4257-A474-A625467FF37D}"/>
              </a:ext>
            </a:extLst>
          </p:cNvPr>
          <p:cNvSpPr txBox="1"/>
          <p:nvPr/>
        </p:nvSpPr>
        <p:spPr>
          <a:xfrm>
            <a:off x="263525" y="4227440"/>
            <a:ext cx="7755060" cy="2215991"/>
          </a:xfrm>
          <a:prstGeom prst="rect">
            <a:avLst/>
          </a:prstGeom>
          <a:noFill/>
        </p:spPr>
        <p:txBody>
          <a:bodyPr wrap="square" lIns="0" tIns="0" rIns="0" bIns="0" rtlCol="0" anchor="ctr">
            <a:spAutoFit/>
          </a:bodyPr>
          <a:lstStyle/>
          <a:p>
            <a:r>
              <a:rPr lang="en-IN" sz="7200" spc="300" dirty="0" smtClean="0">
                <a:solidFill>
                  <a:schemeClr val="bg1"/>
                </a:solidFill>
                <a:latin typeface="Bahnschrift Condensed" panose="020B0502040204020203" pitchFamily="34" charset="0"/>
              </a:rPr>
              <a:t>FUNDAMENTALS OF MACHINE LEARNING</a:t>
            </a:r>
            <a:endParaRPr lang="en-ID" sz="7200" spc="3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4161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6FA77-6F2C-4490-8AAE-108360F83255}"/>
              </a:ext>
            </a:extLst>
          </p:cNvPr>
          <p:cNvSpPr>
            <a:spLocks noGrp="1"/>
          </p:cNvSpPr>
          <p:nvPr>
            <p:ph type="title"/>
          </p:nvPr>
        </p:nvSpPr>
        <p:spPr>
          <a:xfrm>
            <a:off x="677334" y="532326"/>
            <a:ext cx="8596668" cy="807076"/>
          </a:xfrm>
        </p:spPr>
        <p:txBody>
          <a:bodyPr/>
          <a:lstStyle/>
          <a:p>
            <a:r>
              <a:rPr lang="en-IN" dirty="0"/>
              <a:t>Data Science:</a:t>
            </a:r>
          </a:p>
        </p:txBody>
      </p:sp>
      <p:sp>
        <p:nvSpPr>
          <p:cNvPr id="3" name="Content Placeholder 2">
            <a:extLst>
              <a:ext uri="{FF2B5EF4-FFF2-40B4-BE49-F238E27FC236}">
                <a16:creationId xmlns:a16="http://schemas.microsoft.com/office/drawing/2014/main" xmlns="" id="{03144D11-E5CF-46C0-8CB8-8D9D917B4E5A}"/>
              </a:ext>
            </a:extLst>
          </p:cNvPr>
          <p:cNvSpPr>
            <a:spLocks noGrp="1"/>
          </p:cNvSpPr>
          <p:nvPr>
            <p:ph idx="1"/>
          </p:nvPr>
        </p:nvSpPr>
        <p:spPr/>
        <p:txBody>
          <a:bodyPr>
            <a:normAutofit fontScale="85000" lnSpcReduction="20000"/>
          </a:bodyPr>
          <a:lstStyle/>
          <a:p>
            <a:r>
              <a:rPr lang="en-US" b="0" i="0" dirty="0">
                <a:solidFill>
                  <a:srgbClr val="4D5156"/>
                </a:solidFill>
                <a:effectLst/>
                <a:latin typeface="arial" panose="020B0604020202020204" pitchFamily="34" charset="0"/>
              </a:rPr>
              <a:t>Data science is an interdisciplinary field that uses scientific methods, processes, algorithms and systems to extract knowledge and insights from noisy, structured and unstructured data, and apply knowledge and actionable insights from data across a broad range of application domains…</a:t>
            </a:r>
            <a:r>
              <a:rPr lang="en-US" b="1" i="0" u="sng" dirty="0">
                <a:solidFill>
                  <a:srgbClr val="4D5156"/>
                </a:solidFill>
                <a:effectLst/>
                <a:latin typeface="arial" panose="020B0604020202020204" pitchFamily="34" charset="0"/>
              </a:rPr>
              <a:t>WIKI</a:t>
            </a:r>
          </a:p>
          <a:p>
            <a:r>
              <a:rPr lang="en-US" b="0" i="0" dirty="0">
                <a:solidFill>
                  <a:srgbClr val="525252"/>
                </a:solidFill>
                <a:effectLst/>
                <a:latin typeface="IBM Plex Sans" panose="020B0503050203000203" pitchFamily="34" charset="0"/>
              </a:rPr>
              <a:t>Data science is a multidisciplinary approach to extracting actionable insights from the large and ever-increasing volumes of data collected and created by today’s organizations. Data science encompasses preparing data for analysis and processing, performing advanced data analysis, and presenting the results to reveal patterns and enable stakeholders to draw informed conclusions…</a:t>
            </a:r>
            <a:r>
              <a:rPr lang="en-US" dirty="0">
                <a:solidFill>
                  <a:srgbClr val="4D5156"/>
                </a:solidFill>
                <a:latin typeface="arial" panose="020B0604020202020204" pitchFamily="34" charset="0"/>
              </a:rPr>
              <a:t>.</a:t>
            </a:r>
            <a:r>
              <a:rPr lang="en-US" b="1" dirty="0">
                <a:solidFill>
                  <a:srgbClr val="4D5156"/>
                </a:solidFill>
                <a:latin typeface="arial" panose="020B0604020202020204" pitchFamily="34" charset="0"/>
              </a:rPr>
              <a:t>IBM</a:t>
            </a:r>
            <a:endParaRPr lang="en-US" b="1" dirty="0">
              <a:solidFill>
                <a:srgbClr val="FFFFFF"/>
              </a:solidFill>
              <a:latin typeface="OracleSansVF"/>
            </a:endParaRPr>
          </a:p>
          <a:p>
            <a:r>
              <a:rPr lang="en-US" dirty="0"/>
              <a:t>A data science platform that improves productivity with unparalleled abilities. Build and evaluate higher-quality machine learning (ML) models. Increase business flexibility by putting enterprise-trusted data to work quickly and support data-driven business objectives with easier deployment of ML models….</a:t>
            </a:r>
            <a:r>
              <a:rPr lang="en-US" b="1" u="sng" dirty="0"/>
              <a:t>ORACLE</a:t>
            </a:r>
            <a:endParaRPr lang="en-IN" b="1" u="sng" dirty="0"/>
          </a:p>
          <a:p>
            <a:r>
              <a:rPr lang="en-US" b="0" i="0" dirty="0">
                <a:solidFill>
                  <a:srgbClr val="FFFFFF"/>
                </a:solidFill>
                <a:effectLst/>
                <a:latin typeface="OracleSansVF"/>
              </a:rPr>
              <a:t>trusted data to work quickly and support data-driven business objectives with easier deployment of ML models.</a:t>
            </a:r>
            <a:endParaRPr lang="en-IN" dirty="0"/>
          </a:p>
        </p:txBody>
      </p:sp>
    </p:spTree>
    <p:extLst>
      <p:ext uri="{BB962C8B-B14F-4D97-AF65-F5344CB8AC3E}">
        <p14:creationId xmlns:p14="http://schemas.microsoft.com/office/powerpoint/2010/main" val="383103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C5D65-E3D5-41FE-AB1F-DB35570EC190}"/>
              </a:ext>
            </a:extLst>
          </p:cNvPr>
          <p:cNvSpPr>
            <a:spLocks noGrp="1"/>
          </p:cNvSpPr>
          <p:nvPr>
            <p:ph type="title"/>
          </p:nvPr>
        </p:nvSpPr>
        <p:spPr/>
        <p:txBody>
          <a:bodyPr/>
          <a:lstStyle/>
          <a:p>
            <a:r>
              <a:rPr lang="en-IN" dirty="0"/>
              <a:t>Three phases of a data science project:</a:t>
            </a:r>
          </a:p>
        </p:txBody>
      </p:sp>
      <p:sp>
        <p:nvSpPr>
          <p:cNvPr id="3" name="Content Placeholder 2">
            <a:extLst>
              <a:ext uri="{FF2B5EF4-FFF2-40B4-BE49-F238E27FC236}">
                <a16:creationId xmlns:a16="http://schemas.microsoft.com/office/drawing/2014/main" xmlns="" id="{1BD88641-3B4A-4681-A861-5417F5493287}"/>
              </a:ext>
            </a:extLst>
          </p:cNvPr>
          <p:cNvSpPr>
            <a:spLocks noGrp="1"/>
          </p:cNvSpPr>
          <p:nvPr>
            <p:ph idx="1"/>
          </p:nvPr>
        </p:nvSpPr>
        <p:spPr/>
        <p:txBody>
          <a:bodyPr/>
          <a:lstStyle/>
          <a:p>
            <a:r>
              <a:rPr lang="en-US" dirty="0"/>
              <a:t>The first phase is preparation—time and effort spent gathering information at the beginning of a project can spare big headaches later. </a:t>
            </a:r>
          </a:p>
          <a:p>
            <a:r>
              <a:rPr lang="en-US" dirty="0"/>
              <a:t> The second phase is building the product, from planning through execution, using what you learned during the preparation phase and all the tools that statistics and software can provide. </a:t>
            </a:r>
          </a:p>
          <a:p>
            <a:r>
              <a:rPr lang="en-US" dirty="0"/>
              <a:t> The third and final phase is finishing—delivering the product, getting feedback, making revisions, supporting the product, and wrapping up the project.</a:t>
            </a:r>
            <a:endParaRPr lang="en-IN" dirty="0"/>
          </a:p>
        </p:txBody>
      </p:sp>
    </p:spTree>
    <p:extLst>
      <p:ext uri="{BB962C8B-B14F-4D97-AF65-F5344CB8AC3E}">
        <p14:creationId xmlns:p14="http://schemas.microsoft.com/office/powerpoint/2010/main" val="59432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891FB6-EFDC-4C1F-AADE-4EC2EB008301}"/>
              </a:ext>
            </a:extLst>
          </p:cNvPr>
          <p:cNvSpPr>
            <a:spLocks noGrp="1"/>
          </p:cNvSpPr>
          <p:nvPr>
            <p:ph idx="1"/>
          </p:nvPr>
        </p:nvSpPr>
        <p:spPr>
          <a:xfrm>
            <a:off x="677334" y="721217"/>
            <a:ext cx="8596668" cy="5320145"/>
          </a:xfrm>
        </p:spPr>
        <p:txBody>
          <a:bodyPr>
            <a:normAutofit/>
          </a:bodyPr>
          <a:lstStyle/>
          <a:p>
            <a:pPr marL="0" indent="0">
              <a:buNone/>
            </a:pPr>
            <a:r>
              <a:rPr lang="en-IN" sz="6600" dirty="0"/>
              <a:t>And…. NOW</a:t>
            </a:r>
          </a:p>
          <a:p>
            <a:r>
              <a:rPr lang="en-IN" sz="6600" dirty="0"/>
              <a:t>What exactly the difference between…</a:t>
            </a:r>
          </a:p>
        </p:txBody>
      </p:sp>
    </p:spTree>
    <p:extLst>
      <p:ext uri="{BB962C8B-B14F-4D97-AF65-F5344CB8AC3E}">
        <p14:creationId xmlns:p14="http://schemas.microsoft.com/office/powerpoint/2010/main" val="187436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624D2E0-7045-4CEA-9E45-3146C5E534DB}"/>
              </a:ext>
            </a:extLst>
          </p:cNvPr>
          <p:cNvSpPr txBox="1"/>
          <p:nvPr/>
        </p:nvSpPr>
        <p:spPr>
          <a:xfrm>
            <a:off x="181888" y="158870"/>
            <a:ext cx="6900413" cy="584775"/>
          </a:xfrm>
          <a:prstGeom prst="rect">
            <a:avLst/>
          </a:prstGeom>
          <a:noFill/>
          <a:ln w="38100">
            <a:solidFill>
              <a:schemeClr val="tx1"/>
            </a:solidFill>
          </a:ln>
        </p:spPr>
        <p:txBody>
          <a:bodyPr wrap="square" rtlCol="0">
            <a:spAutoFit/>
          </a:bodyPr>
          <a:lstStyle/>
          <a:p>
            <a:pPr algn="ctr"/>
            <a:r>
              <a:rPr lang="en-IN" sz="3200" dirty="0">
                <a:solidFill>
                  <a:schemeClr val="tx1">
                    <a:lumMod val="95000"/>
                    <a:lumOff val="5000"/>
                  </a:schemeClr>
                </a:solidFill>
                <a:latin typeface="Georgia" panose="02040502050405020303" pitchFamily="18" charset="0"/>
                <a:cs typeface="Arial" panose="020B0604020202020204" pitchFamily="34" charset="0"/>
              </a:rPr>
              <a:t>Machine Learning Presentation PPT</a:t>
            </a:r>
            <a:endParaRPr lang="ko-KR" altLang="en-US" sz="3200" dirty="0">
              <a:solidFill>
                <a:schemeClr val="tx1">
                  <a:lumMod val="95000"/>
                  <a:lumOff val="5000"/>
                </a:schemeClr>
              </a:solidFill>
              <a:latin typeface="Georgia" panose="02040502050405020303" pitchFamily="18" charset="0"/>
              <a:cs typeface="Arial" panose="020B0604020202020204" pitchFamily="34" charset="0"/>
            </a:endParaRPr>
          </a:p>
        </p:txBody>
      </p:sp>
      <p:sp>
        <p:nvSpPr>
          <p:cNvPr id="6" name="Google Shape;744;p23">
            <a:extLst>
              <a:ext uri="{FF2B5EF4-FFF2-40B4-BE49-F238E27FC236}">
                <a16:creationId xmlns="" xmlns:a16="http://schemas.microsoft.com/office/drawing/2014/main" id="{54CAA655-F0C4-4A0C-B078-73FCDA5353C2}"/>
              </a:ext>
            </a:extLst>
          </p:cNvPr>
          <p:cNvSpPr/>
          <p:nvPr/>
        </p:nvSpPr>
        <p:spPr>
          <a:xfrm>
            <a:off x="3869272" y="1694942"/>
            <a:ext cx="4425696" cy="4425696"/>
          </a:xfrm>
          <a:prstGeom prst="ellipse">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7" name="Google Shape;745;p23">
            <a:extLst>
              <a:ext uri="{FF2B5EF4-FFF2-40B4-BE49-F238E27FC236}">
                <a16:creationId xmlns="" xmlns:a16="http://schemas.microsoft.com/office/drawing/2014/main" id="{B666886D-FEB0-4483-9D7A-B0C45BDD6975}"/>
              </a:ext>
            </a:extLst>
          </p:cNvPr>
          <p:cNvSpPr/>
          <p:nvPr/>
        </p:nvSpPr>
        <p:spPr>
          <a:xfrm>
            <a:off x="4428201" y="2812982"/>
            <a:ext cx="3308019" cy="330801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8" name="Google Shape;746;p23">
            <a:extLst>
              <a:ext uri="{FF2B5EF4-FFF2-40B4-BE49-F238E27FC236}">
                <a16:creationId xmlns="" xmlns:a16="http://schemas.microsoft.com/office/drawing/2014/main" id="{E389E481-D8EE-4DF9-BC41-29B787CAF999}"/>
              </a:ext>
            </a:extLst>
          </p:cNvPr>
          <p:cNvSpPr txBox="1"/>
          <p:nvPr/>
        </p:nvSpPr>
        <p:spPr>
          <a:xfrm>
            <a:off x="4933117" y="2014078"/>
            <a:ext cx="2342293" cy="5753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smtClean="0">
                <a:solidFill>
                  <a:schemeClr val="bg1"/>
                </a:solidFill>
                <a:latin typeface="Georgia" panose="02040502050405020303" pitchFamily="18" charset="0"/>
                <a:ea typeface="Fira Sans Extra Condensed"/>
                <a:cs typeface="Fira Sans Extra Condensed"/>
                <a:sym typeface="Fira Sans Extra Condensed"/>
              </a:rPr>
              <a:t>ARTIFICIAL INTELLIGENCE</a:t>
            </a:r>
            <a:endParaRPr lang="en-IN" sz="1800" b="1" dirty="0">
              <a:solidFill>
                <a:schemeClr val="bg1"/>
              </a:solidFill>
              <a:latin typeface="Georgia" panose="02040502050405020303" pitchFamily="18" charset="0"/>
              <a:ea typeface="Fira Sans Extra Condensed"/>
              <a:cs typeface="Fira Sans Extra Condensed"/>
              <a:sym typeface="Fira Sans Extra Condensed"/>
            </a:endParaRPr>
          </a:p>
        </p:txBody>
      </p:sp>
      <p:sp>
        <p:nvSpPr>
          <p:cNvPr id="9" name="Google Shape;747;p23">
            <a:extLst>
              <a:ext uri="{FF2B5EF4-FFF2-40B4-BE49-F238E27FC236}">
                <a16:creationId xmlns="" xmlns:a16="http://schemas.microsoft.com/office/drawing/2014/main" id="{7275E6CC-3B36-430B-AD75-166F0381EEDA}"/>
              </a:ext>
            </a:extLst>
          </p:cNvPr>
          <p:cNvSpPr txBox="1"/>
          <p:nvPr/>
        </p:nvSpPr>
        <p:spPr>
          <a:xfrm>
            <a:off x="5137062" y="3304509"/>
            <a:ext cx="1783364" cy="5753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smtClean="0">
                <a:solidFill>
                  <a:schemeClr val="bg1"/>
                </a:solidFill>
                <a:latin typeface="Georgia" panose="02040502050405020303" pitchFamily="18" charset="0"/>
                <a:ea typeface="Fira Sans Extra Condensed"/>
                <a:cs typeface="Fira Sans Extra Condensed"/>
                <a:sym typeface="Fira Sans Extra Condensed"/>
              </a:rPr>
              <a:t>MACHINE LEARNING</a:t>
            </a:r>
            <a:endParaRPr lang="en-IN" sz="2000" b="1" dirty="0">
              <a:solidFill>
                <a:schemeClr val="bg1"/>
              </a:solidFill>
              <a:latin typeface="Georgia" panose="02040502050405020303" pitchFamily="18" charset="0"/>
              <a:ea typeface="Fira Sans Extra Condensed"/>
              <a:cs typeface="Fira Sans Extra Condensed"/>
              <a:sym typeface="Fira Sans Extra Condensed"/>
            </a:endParaRPr>
          </a:p>
        </p:txBody>
      </p:sp>
      <p:sp>
        <p:nvSpPr>
          <p:cNvPr id="10" name="Google Shape;748;p23">
            <a:extLst>
              <a:ext uri="{FF2B5EF4-FFF2-40B4-BE49-F238E27FC236}">
                <a16:creationId xmlns="" xmlns:a16="http://schemas.microsoft.com/office/drawing/2014/main" id="{CB1B1997-6A68-4366-BC05-52DA9631BE9C}"/>
              </a:ext>
            </a:extLst>
          </p:cNvPr>
          <p:cNvSpPr/>
          <p:nvPr/>
        </p:nvSpPr>
        <p:spPr>
          <a:xfrm>
            <a:off x="5137062" y="4230679"/>
            <a:ext cx="1890141" cy="1890141"/>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1" name="Google Shape;749;p23">
            <a:extLst>
              <a:ext uri="{FF2B5EF4-FFF2-40B4-BE49-F238E27FC236}">
                <a16:creationId xmlns="" xmlns:a16="http://schemas.microsoft.com/office/drawing/2014/main" id="{05D88AB0-BBF4-4894-A2C0-74C85CE156E3}"/>
              </a:ext>
            </a:extLst>
          </p:cNvPr>
          <p:cNvSpPr txBox="1"/>
          <p:nvPr/>
        </p:nvSpPr>
        <p:spPr>
          <a:xfrm>
            <a:off x="5202769" y="4806710"/>
            <a:ext cx="1728045" cy="5753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smtClean="0">
                <a:solidFill>
                  <a:schemeClr val="bg1"/>
                </a:solidFill>
                <a:latin typeface="Georgia" panose="02040502050405020303" pitchFamily="18" charset="0"/>
                <a:ea typeface="Fira Sans Extra Condensed"/>
                <a:cs typeface="Fira Sans Extra Condensed"/>
                <a:sym typeface="Fira Sans Extra Condensed"/>
              </a:rPr>
              <a:t>DEEP LEARNING</a:t>
            </a:r>
            <a:endParaRPr lang="en-IN" sz="2000" b="1" dirty="0">
              <a:solidFill>
                <a:schemeClr val="bg1"/>
              </a:solidFill>
              <a:latin typeface="Georgia" panose="02040502050405020303" pitchFamily="18" charset="0"/>
              <a:ea typeface="Fira Sans Extra Condensed"/>
              <a:cs typeface="Fira Sans Extra Condensed"/>
              <a:sym typeface="Fira Sans Extra Condensed"/>
            </a:endParaRPr>
          </a:p>
        </p:txBody>
      </p:sp>
      <p:grpSp>
        <p:nvGrpSpPr>
          <p:cNvPr id="12" name="Group 11">
            <a:extLst>
              <a:ext uri="{FF2B5EF4-FFF2-40B4-BE49-F238E27FC236}">
                <a16:creationId xmlns="" xmlns:a16="http://schemas.microsoft.com/office/drawing/2014/main" id="{3D642530-E6BD-46EA-B5E5-7CA86E8968C0}"/>
              </a:ext>
            </a:extLst>
          </p:cNvPr>
          <p:cNvGrpSpPr/>
          <p:nvPr/>
        </p:nvGrpSpPr>
        <p:grpSpPr>
          <a:xfrm>
            <a:off x="8926768" y="1694942"/>
            <a:ext cx="807900" cy="807900"/>
            <a:chOff x="4894950" y="1363850"/>
            <a:chExt cx="807900" cy="807900"/>
          </a:xfrm>
        </p:grpSpPr>
        <p:sp>
          <p:nvSpPr>
            <p:cNvPr id="13" name="Google Shape;740;p23">
              <a:extLst>
                <a:ext uri="{FF2B5EF4-FFF2-40B4-BE49-F238E27FC236}">
                  <a16:creationId xmlns="" xmlns:a16="http://schemas.microsoft.com/office/drawing/2014/main" id="{8660B612-98FC-4870-AE1F-EF286EECA08F}"/>
                </a:ext>
              </a:extLst>
            </p:cNvPr>
            <p:cNvSpPr/>
            <p:nvPr/>
          </p:nvSpPr>
          <p:spPr>
            <a:xfrm>
              <a:off x="4894950" y="1363850"/>
              <a:ext cx="807900" cy="807900"/>
            </a:xfrm>
            <a:prstGeom prst="rect">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50;p23">
              <a:extLst>
                <a:ext uri="{FF2B5EF4-FFF2-40B4-BE49-F238E27FC236}">
                  <a16:creationId xmlns="" xmlns:a16="http://schemas.microsoft.com/office/drawing/2014/main" id="{5EAA2D72-D1A8-47DA-BBC6-A19D79F869D6}"/>
                </a:ext>
              </a:extLst>
            </p:cNvPr>
            <p:cNvGrpSpPr/>
            <p:nvPr/>
          </p:nvGrpSpPr>
          <p:grpSpPr>
            <a:xfrm>
              <a:off x="5062920" y="1531801"/>
              <a:ext cx="472011" cy="472011"/>
              <a:chOff x="1190625" y="238125"/>
              <a:chExt cx="5238750" cy="5238750"/>
            </a:xfrm>
          </p:grpSpPr>
          <p:sp>
            <p:nvSpPr>
              <p:cNvPr id="15" name="Google Shape;751;p23">
                <a:extLst>
                  <a:ext uri="{FF2B5EF4-FFF2-40B4-BE49-F238E27FC236}">
                    <a16:creationId xmlns="" xmlns:a16="http://schemas.microsoft.com/office/drawing/2014/main" id="{0ED52486-E8A1-41E9-A443-92F1C0FD7006}"/>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2;p23">
                <a:extLst>
                  <a:ext uri="{FF2B5EF4-FFF2-40B4-BE49-F238E27FC236}">
                    <a16:creationId xmlns="" xmlns:a16="http://schemas.microsoft.com/office/drawing/2014/main" id="{E2B53DD3-8932-46BC-A819-49006E3781C0}"/>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3;p23">
                <a:extLst>
                  <a:ext uri="{FF2B5EF4-FFF2-40B4-BE49-F238E27FC236}">
                    <a16:creationId xmlns="" xmlns:a16="http://schemas.microsoft.com/office/drawing/2014/main" id="{F57498AB-E7F0-4D3D-B522-64885A835448}"/>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4;p23">
                <a:extLst>
                  <a:ext uri="{FF2B5EF4-FFF2-40B4-BE49-F238E27FC236}">
                    <a16:creationId xmlns="" xmlns:a16="http://schemas.microsoft.com/office/drawing/2014/main" id="{5EC37AF8-1D08-4730-975F-40864F7354A2}"/>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5;p23">
                <a:extLst>
                  <a:ext uri="{FF2B5EF4-FFF2-40B4-BE49-F238E27FC236}">
                    <a16:creationId xmlns="" xmlns:a16="http://schemas.microsoft.com/office/drawing/2014/main" id="{FABC7911-5D11-4786-8F0B-273F7BBAD2BC}"/>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6;p23">
                <a:extLst>
                  <a:ext uri="{FF2B5EF4-FFF2-40B4-BE49-F238E27FC236}">
                    <a16:creationId xmlns="" xmlns:a16="http://schemas.microsoft.com/office/drawing/2014/main" id="{78059527-4A09-4A6F-AF72-2811E13F362D}"/>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7;p23">
                <a:extLst>
                  <a:ext uri="{FF2B5EF4-FFF2-40B4-BE49-F238E27FC236}">
                    <a16:creationId xmlns="" xmlns:a16="http://schemas.microsoft.com/office/drawing/2014/main" id="{6B8A52E6-F3F1-4A5C-8995-C6E062F74C7A}"/>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 name="Group 33">
            <a:extLst>
              <a:ext uri="{FF2B5EF4-FFF2-40B4-BE49-F238E27FC236}">
                <a16:creationId xmlns="" xmlns:a16="http://schemas.microsoft.com/office/drawing/2014/main" id="{0F146F85-BADF-42DC-B193-8A89CAB5D668}"/>
              </a:ext>
            </a:extLst>
          </p:cNvPr>
          <p:cNvGrpSpPr/>
          <p:nvPr/>
        </p:nvGrpSpPr>
        <p:grpSpPr>
          <a:xfrm>
            <a:off x="8926768" y="5313101"/>
            <a:ext cx="807900" cy="807900"/>
            <a:chOff x="4894950" y="3638488"/>
            <a:chExt cx="807900" cy="807900"/>
          </a:xfrm>
        </p:grpSpPr>
        <p:sp>
          <p:nvSpPr>
            <p:cNvPr id="23" name="Google Shape;742;p23">
              <a:extLst>
                <a:ext uri="{FF2B5EF4-FFF2-40B4-BE49-F238E27FC236}">
                  <a16:creationId xmlns="" xmlns:a16="http://schemas.microsoft.com/office/drawing/2014/main" id="{C5D6D9EC-6BF4-4FB7-9A44-0246DA959D64}"/>
                </a:ext>
              </a:extLst>
            </p:cNvPr>
            <p:cNvSpPr/>
            <p:nvPr/>
          </p:nvSpPr>
          <p:spPr>
            <a:xfrm>
              <a:off x="4894950" y="3638488"/>
              <a:ext cx="807900" cy="80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762;p23">
              <a:extLst>
                <a:ext uri="{FF2B5EF4-FFF2-40B4-BE49-F238E27FC236}">
                  <a16:creationId xmlns="" xmlns:a16="http://schemas.microsoft.com/office/drawing/2014/main" id="{9C696B74-DFA3-43B3-9A26-A746BB6A1339}"/>
                </a:ext>
              </a:extLst>
            </p:cNvPr>
            <p:cNvGrpSpPr/>
            <p:nvPr/>
          </p:nvGrpSpPr>
          <p:grpSpPr>
            <a:xfrm>
              <a:off x="5062791" y="3806432"/>
              <a:ext cx="472143" cy="459719"/>
              <a:chOff x="3204349" y="4054012"/>
              <a:chExt cx="370978" cy="361187"/>
            </a:xfrm>
          </p:grpSpPr>
          <p:sp>
            <p:nvSpPr>
              <p:cNvPr id="29" name="Google Shape;763;p23">
                <a:extLst>
                  <a:ext uri="{FF2B5EF4-FFF2-40B4-BE49-F238E27FC236}">
                    <a16:creationId xmlns="" xmlns:a16="http://schemas.microsoft.com/office/drawing/2014/main" id="{CB90C487-6405-44C3-938A-ED089329BEF3}"/>
                  </a:ext>
                </a:extLst>
              </p:cNvPr>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4;p23">
                <a:extLst>
                  <a:ext uri="{FF2B5EF4-FFF2-40B4-BE49-F238E27FC236}">
                    <a16:creationId xmlns="" xmlns:a16="http://schemas.microsoft.com/office/drawing/2014/main" id="{2040324F-2D64-4C54-9BA1-AC1D96147109}"/>
                  </a:ext>
                </a:extLst>
              </p:cNvPr>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5;p23">
                <a:extLst>
                  <a:ext uri="{FF2B5EF4-FFF2-40B4-BE49-F238E27FC236}">
                    <a16:creationId xmlns="" xmlns:a16="http://schemas.microsoft.com/office/drawing/2014/main" id="{B322C5FA-2DA4-4E29-9ECF-B7EBF4868EF6}"/>
                  </a:ext>
                </a:extLst>
              </p:cNvPr>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6;p23">
                <a:extLst>
                  <a:ext uri="{FF2B5EF4-FFF2-40B4-BE49-F238E27FC236}">
                    <a16:creationId xmlns="" xmlns:a16="http://schemas.microsoft.com/office/drawing/2014/main" id="{43EE083D-DE66-480A-8C76-F121C085D021}"/>
                  </a:ext>
                </a:extLst>
              </p:cNvPr>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 name="Group 39">
            <a:extLst>
              <a:ext uri="{FF2B5EF4-FFF2-40B4-BE49-F238E27FC236}">
                <a16:creationId xmlns="" xmlns:a16="http://schemas.microsoft.com/office/drawing/2014/main" id="{7FE12BDA-4C1E-40B2-841E-DB2641BFAB8D}"/>
              </a:ext>
            </a:extLst>
          </p:cNvPr>
          <p:cNvGrpSpPr/>
          <p:nvPr/>
        </p:nvGrpSpPr>
        <p:grpSpPr>
          <a:xfrm>
            <a:off x="2429572" y="3504021"/>
            <a:ext cx="807900" cy="807900"/>
            <a:chOff x="2443452" y="3399123"/>
            <a:chExt cx="807900" cy="807900"/>
          </a:xfrm>
        </p:grpSpPr>
        <p:sp>
          <p:nvSpPr>
            <p:cNvPr id="22" name="Google Shape;741;p23">
              <a:extLst>
                <a:ext uri="{FF2B5EF4-FFF2-40B4-BE49-F238E27FC236}">
                  <a16:creationId xmlns="" xmlns:a16="http://schemas.microsoft.com/office/drawing/2014/main" id="{F3555BD8-994A-432D-A263-F04764E7018E}"/>
                </a:ext>
              </a:extLst>
            </p:cNvPr>
            <p:cNvSpPr/>
            <p:nvPr/>
          </p:nvSpPr>
          <p:spPr>
            <a:xfrm>
              <a:off x="2443452" y="3399123"/>
              <a:ext cx="807900" cy="80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 name="Google Shape;758;p23">
              <a:extLst>
                <a:ext uri="{FF2B5EF4-FFF2-40B4-BE49-F238E27FC236}">
                  <a16:creationId xmlns="" xmlns:a16="http://schemas.microsoft.com/office/drawing/2014/main" id="{B3BBDA67-55AF-4235-94D2-9436B5061533}"/>
                </a:ext>
              </a:extLst>
            </p:cNvPr>
            <p:cNvGrpSpPr/>
            <p:nvPr/>
          </p:nvGrpSpPr>
          <p:grpSpPr>
            <a:xfrm>
              <a:off x="2611361" y="3567017"/>
              <a:ext cx="472142" cy="472112"/>
              <a:chOff x="-44512325" y="3176075"/>
              <a:chExt cx="300900" cy="300900"/>
            </a:xfrm>
          </p:grpSpPr>
          <p:sp>
            <p:nvSpPr>
              <p:cNvPr id="25" name="Google Shape;759;p23">
                <a:extLst>
                  <a:ext uri="{FF2B5EF4-FFF2-40B4-BE49-F238E27FC236}">
                    <a16:creationId xmlns="" xmlns:a16="http://schemas.microsoft.com/office/drawing/2014/main" id="{D52B9F00-6D56-4A27-82A3-9B7C72FDE338}"/>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0;p23">
                <a:extLst>
                  <a:ext uri="{FF2B5EF4-FFF2-40B4-BE49-F238E27FC236}">
                    <a16:creationId xmlns="" xmlns:a16="http://schemas.microsoft.com/office/drawing/2014/main" id="{ACE3AF9B-D985-4E80-AA08-9CBC8E49EC3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1;p23">
                <a:extLst>
                  <a:ext uri="{FF2B5EF4-FFF2-40B4-BE49-F238E27FC236}">
                    <a16:creationId xmlns="" xmlns:a16="http://schemas.microsoft.com/office/drawing/2014/main" id="{69932E70-1623-407E-941A-930BE265C1A7}"/>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Freeform: Shape 59">
            <a:extLst>
              <a:ext uri="{FF2B5EF4-FFF2-40B4-BE49-F238E27FC236}">
                <a16:creationId xmlns="" xmlns:a16="http://schemas.microsoft.com/office/drawing/2014/main" id="{EAC6FA9D-72CF-4953-AC12-1EB619FB05C9}"/>
              </a:ext>
            </a:extLst>
          </p:cNvPr>
          <p:cNvSpPr/>
          <p:nvPr/>
        </p:nvSpPr>
        <p:spPr>
          <a:xfrm>
            <a:off x="7564556" y="1961407"/>
            <a:ext cx="1357746" cy="304800"/>
          </a:xfrm>
          <a:custGeom>
            <a:avLst/>
            <a:gdLst>
              <a:gd name="connsiteX0" fmla="*/ 0 w 1357746"/>
              <a:gd name="connsiteY0" fmla="*/ 304800 h 304800"/>
              <a:gd name="connsiteX1" fmla="*/ 0 w 1357746"/>
              <a:gd name="connsiteY1" fmla="*/ 0 h 304800"/>
              <a:gd name="connsiteX2" fmla="*/ 1357746 w 1357746"/>
              <a:gd name="connsiteY2" fmla="*/ 0 h 304800"/>
            </a:gdLst>
            <a:ahLst/>
            <a:cxnLst>
              <a:cxn ang="0">
                <a:pos x="connsiteX0" y="connsiteY0"/>
              </a:cxn>
              <a:cxn ang="0">
                <a:pos x="connsiteX1" y="connsiteY1"/>
              </a:cxn>
              <a:cxn ang="0">
                <a:pos x="connsiteX2" y="connsiteY2"/>
              </a:cxn>
            </a:cxnLst>
            <a:rect l="l" t="t" r="r" b="b"/>
            <a:pathLst>
              <a:path w="1357746" h="304800">
                <a:moveTo>
                  <a:pt x="0" y="304800"/>
                </a:moveTo>
                <a:lnTo>
                  <a:pt x="0" y="0"/>
                </a:lnTo>
                <a:lnTo>
                  <a:pt x="1357746" y="0"/>
                </a:lnTo>
              </a:path>
            </a:pathLst>
          </a:custGeom>
          <a:noFill/>
          <a:ln>
            <a:solidFill>
              <a:schemeClr val="bg1">
                <a:lumMod val="50000"/>
              </a:schemeClr>
            </a:solidFill>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reeform: Shape 61">
            <a:extLst>
              <a:ext uri="{FF2B5EF4-FFF2-40B4-BE49-F238E27FC236}">
                <a16:creationId xmlns="" xmlns:a16="http://schemas.microsoft.com/office/drawing/2014/main" id="{B73C0A4E-B807-45DF-A33A-7F2F908A1867}"/>
              </a:ext>
            </a:extLst>
          </p:cNvPr>
          <p:cNvSpPr/>
          <p:nvPr/>
        </p:nvSpPr>
        <p:spPr>
          <a:xfrm>
            <a:off x="6996520" y="5258789"/>
            <a:ext cx="1925782" cy="720436"/>
          </a:xfrm>
          <a:custGeom>
            <a:avLst/>
            <a:gdLst>
              <a:gd name="connsiteX0" fmla="*/ 13855 w 1925782"/>
              <a:gd name="connsiteY0" fmla="*/ 0 h 720436"/>
              <a:gd name="connsiteX1" fmla="*/ 0 w 1925782"/>
              <a:gd name="connsiteY1" fmla="*/ 720436 h 720436"/>
              <a:gd name="connsiteX2" fmla="*/ 1925782 w 1925782"/>
              <a:gd name="connsiteY2" fmla="*/ 720436 h 720436"/>
            </a:gdLst>
            <a:ahLst/>
            <a:cxnLst>
              <a:cxn ang="0">
                <a:pos x="connsiteX0" y="connsiteY0"/>
              </a:cxn>
              <a:cxn ang="0">
                <a:pos x="connsiteX1" y="connsiteY1"/>
              </a:cxn>
              <a:cxn ang="0">
                <a:pos x="connsiteX2" y="connsiteY2"/>
              </a:cxn>
            </a:cxnLst>
            <a:rect l="l" t="t" r="r" b="b"/>
            <a:pathLst>
              <a:path w="1925782" h="720436">
                <a:moveTo>
                  <a:pt x="13855" y="0"/>
                </a:moveTo>
                <a:lnTo>
                  <a:pt x="0" y="720436"/>
                </a:lnTo>
                <a:lnTo>
                  <a:pt x="1925782" y="720436"/>
                </a:lnTo>
              </a:path>
            </a:pathLst>
          </a:custGeom>
          <a:noFill/>
          <a:ln>
            <a:solidFill>
              <a:schemeClr val="bg1">
                <a:lumMod val="50000"/>
              </a:schemeClr>
            </a:solidFill>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62">
            <a:extLst>
              <a:ext uri="{FF2B5EF4-FFF2-40B4-BE49-F238E27FC236}">
                <a16:creationId xmlns="" xmlns:a16="http://schemas.microsoft.com/office/drawing/2014/main" id="{8B7EEA6B-E598-4B6A-A72C-5E74C07C391D}"/>
              </a:ext>
            </a:extLst>
          </p:cNvPr>
          <p:cNvSpPr/>
          <p:nvPr/>
        </p:nvSpPr>
        <p:spPr>
          <a:xfrm>
            <a:off x="3241938" y="3914898"/>
            <a:ext cx="1316182" cy="0"/>
          </a:xfrm>
          <a:custGeom>
            <a:avLst/>
            <a:gdLst>
              <a:gd name="connsiteX0" fmla="*/ 0 w 1316182"/>
              <a:gd name="connsiteY0" fmla="*/ 0 h 0"/>
              <a:gd name="connsiteX1" fmla="*/ 1316182 w 1316182"/>
              <a:gd name="connsiteY1" fmla="*/ 0 h 0"/>
            </a:gdLst>
            <a:ahLst/>
            <a:cxnLst>
              <a:cxn ang="0">
                <a:pos x="connsiteX0" y="connsiteY0"/>
              </a:cxn>
              <a:cxn ang="0">
                <a:pos x="connsiteX1" y="connsiteY1"/>
              </a:cxn>
            </a:cxnLst>
            <a:rect l="l" t="t" r="r" b="b"/>
            <a:pathLst>
              <a:path w="1316182">
                <a:moveTo>
                  <a:pt x="0" y="0"/>
                </a:moveTo>
                <a:lnTo>
                  <a:pt x="1316182" y="0"/>
                </a:lnTo>
              </a:path>
            </a:pathLst>
          </a:custGeom>
          <a:noFill/>
          <a:ln>
            <a:solidFill>
              <a:schemeClr val="bg1">
                <a:lumMod val="50000"/>
              </a:schemeClr>
            </a:solidFill>
            <a:head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730395" y="3345521"/>
            <a:ext cx="3251957" cy="1815882"/>
          </a:xfrm>
          <a:prstGeom prst="rect">
            <a:avLst/>
          </a:prstGeom>
          <a:noFill/>
          <a:ln w="38100">
            <a:solidFill>
              <a:srgbClr val="A5A5A5"/>
            </a:solidFill>
          </a:ln>
        </p:spPr>
        <p:txBody>
          <a:bodyPr wrap="square" rtlCol="0">
            <a:spAutoFit/>
          </a:bodyPr>
          <a:lstStyle/>
          <a:p>
            <a:pPr algn="ctr"/>
            <a:r>
              <a:rPr lang="en-US" sz="1600" dirty="0" smtClean="0">
                <a:latin typeface="Arial" panose="020B0604020202020204" pitchFamily="34" charset="0"/>
                <a:cs typeface="Arial" panose="020B0604020202020204" pitchFamily="34" charset="0"/>
              </a:rPr>
              <a:t>The subset of machine learning composed of algorithms that permit software </a:t>
            </a:r>
            <a:r>
              <a:rPr lang="en-US" sz="1600" dirty="0" err="1" smtClean="0">
                <a:latin typeface="Arial" panose="020B0604020202020204" pitchFamily="34" charset="0"/>
                <a:cs typeface="Arial" panose="020B0604020202020204" pitchFamily="34" charset="0"/>
              </a:rPr>
              <a:t>totrain</a:t>
            </a:r>
            <a:r>
              <a:rPr lang="en-US" sz="1600" dirty="0" smtClean="0">
                <a:latin typeface="Arial" panose="020B0604020202020204" pitchFamily="34" charset="0"/>
                <a:cs typeface="Arial" panose="020B0604020202020204" pitchFamily="34" charset="0"/>
              </a:rPr>
              <a:t> itself to perform </a:t>
            </a:r>
            <a:r>
              <a:rPr lang="en-US" sz="1600" dirty="0" err="1" smtClean="0">
                <a:latin typeface="Arial" panose="020B0604020202020204" pitchFamily="34" charset="0"/>
                <a:cs typeface="Arial" panose="020B0604020202020204" pitchFamily="34" charset="0"/>
              </a:rPr>
              <a:t>tasks,like</a:t>
            </a:r>
            <a:r>
              <a:rPr lang="en-US" sz="1600" dirty="0" smtClean="0">
                <a:latin typeface="Arial" panose="020B0604020202020204" pitchFamily="34" charset="0"/>
                <a:cs typeface="Arial" panose="020B0604020202020204" pitchFamily="34" charset="0"/>
              </a:rPr>
              <a:t> speech and image recognition, by exposing multi layered neural networks to vast amounts of data</a:t>
            </a:r>
            <a:endParaRPr lang="en-IN" sz="1600" dirty="0">
              <a:latin typeface="Arial" panose="020B0604020202020204" pitchFamily="34" charset="0"/>
              <a:cs typeface="Arial" panose="020B0604020202020204" pitchFamily="34" charset="0"/>
            </a:endParaRPr>
          </a:p>
        </p:txBody>
      </p:sp>
      <p:sp>
        <p:nvSpPr>
          <p:cNvPr id="3" name="TextBox 2"/>
          <p:cNvSpPr txBox="1"/>
          <p:nvPr/>
        </p:nvSpPr>
        <p:spPr>
          <a:xfrm>
            <a:off x="181888" y="4643401"/>
            <a:ext cx="3591277" cy="1477328"/>
          </a:xfrm>
          <a:prstGeom prst="rect">
            <a:avLst/>
          </a:prstGeom>
          <a:noFill/>
          <a:ln w="38100">
            <a:solidFill>
              <a:srgbClr val="4472C4"/>
            </a:solidFill>
          </a:ln>
        </p:spPr>
        <p:txBody>
          <a:bodyPr wrap="square" rtlCol="0">
            <a:spAutoFit/>
          </a:bodyPr>
          <a:lstStyle/>
          <a:p>
            <a:pPr algn="ctr"/>
            <a:r>
              <a:rPr lang="en-US" dirty="0" err="1" smtClean="0"/>
              <a:t>Asubset</a:t>
            </a:r>
            <a:r>
              <a:rPr lang="en-US" dirty="0" smtClean="0"/>
              <a:t> of Ai that includes abstruse </a:t>
            </a:r>
            <a:r>
              <a:rPr lang="en-US" dirty="0" err="1" smtClean="0"/>
              <a:t>stastical</a:t>
            </a:r>
            <a:r>
              <a:rPr lang="en-US" dirty="0" smtClean="0"/>
              <a:t> techniques that </a:t>
            </a:r>
            <a:r>
              <a:rPr lang="en-US" dirty="0" err="1" smtClean="0"/>
              <a:t>enabmachines</a:t>
            </a:r>
            <a:r>
              <a:rPr lang="en-US" dirty="0" smtClean="0"/>
              <a:t> to improve at tasks with experience. The category includes deep learning</a:t>
            </a:r>
            <a:endParaRPr lang="en-IN" dirty="0"/>
          </a:p>
        </p:txBody>
      </p:sp>
      <p:sp>
        <p:nvSpPr>
          <p:cNvPr id="44" name="TextBox 43"/>
          <p:cNvSpPr txBox="1"/>
          <p:nvPr/>
        </p:nvSpPr>
        <p:spPr>
          <a:xfrm>
            <a:off x="4148591" y="907738"/>
            <a:ext cx="7621640" cy="584775"/>
          </a:xfrm>
          <a:prstGeom prst="rect">
            <a:avLst/>
          </a:prstGeom>
          <a:noFill/>
          <a:ln w="38100">
            <a:solidFill>
              <a:srgbClr val="203864"/>
            </a:solidFill>
          </a:ln>
        </p:spPr>
        <p:txBody>
          <a:bodyPr wrap="square" rtlCol="0">
            <a:spAutoFit/>
          </a:bodyPr>
          <a:lstStyle/>
          <a:p>
            <a:pPr algn="ctr"/>
            <a:r>
              <a:rPr lang="en-US" sz="1600" dirty="0" smtClean="0">
                <a:latin typeface="Arial" panose="020B0604020202020204" pitchFamily="34" charset="0"/>
                <a:cs typeface="Arial" panose="020B0604020202020204" pitchFamily="34" charset="0"/>
              </a:rPr>
              <a:t>Any technique that enables computers to mimic human intelligence, using </a:t>
            </a:r>
            <a:r>
              <a:rPr lang="en-US" sz="1600" dirty="0" err="1" smtClean="0">
                <a:latin typeface="Arial" panose="020B0604020202020204" pitchFamily="34" charset="0"/>
                <a:cs typeface="Arial" panose="020B0604020202020204" pitchFamily="34" charset="0"/>
              </a:rPr>
              <a:t>logic,if</a:t>
            </a:r>
            <a:r>
              <a:rPr lang="en-US" sz="1600" dirty="0" smtClean="0">
                <a:latin typeface="Arial" panose="020B0604020202020204" pitchFamily="34" charset="0"/>
                <a:cs typeface="Arial" panose="020B0604020202020204" pitchFamily="34" charset="0"/>
              </a:rPr>
              <a:t>- then rules decision </a:t>
            </a:r>
            <a:r>
              <a:rPr lang="en-US" sz="1600" dirty="0" err="1" smtClean="0">
                <a:latin typeface="Arial" panose="020B0604020202020204" pitchFamily="34" charset="0"/>
                <a:cs typeface="Arial" panose="020B0604020202020204" pitchFamily="34" charset="0"/>
              </a:rPr>
              <a:t>trees,and</a:t>
            </a:r>
            <a:r>
              <a:rPr lang="en-US" sz="1600" dirty="0" smtClean="0">
                <a:latin typeface="Arial" panose="020B0604020202020204" pitchFamily="34" charset="0"/>
                <a:cs typeface="Arial" panose="020B0604020202020204" pitchFamily="34" charset="0"/>
              </a:rPr>
              <a:t> including deep learning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202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3101"/>
                            </p:stCondLst>
                            <p:childTnLst>
                              <p:par>
                                <p:cTn id="18" presetID="22" presetClass="entr" presetSubtype="8"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par>
                          <p:cTn id="21" fill="hold">
                            <p:stCondLst>
                              <p:cond delay="3601"/>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4101"/>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44"/>
                                        </p:tgtEl>
                                        <p:attrNameLst>
                                          <p:attrName>style.visibility</p:attrName>
                                        </p:attrNameLst>
                                      </p:cBhvr>
                                      <p:to>
                                        <p:strVal val="visible"/>
                                      </p:to>
                                    </p:set>
                                  </p:childTnLst>
                                </p:cTn>
                              </p:par>
                            </p:childTnLst>
                          </p:cTn>
                        </p:par>
                        <p:par>
                          <p:cTn id="28" fill="hold">
                            <p:stCondLst>
                              <p:cond delay="15902"/>
                            </p:stCondLst>
                            <p:childTnLst>
                              <p:par>
                                <p:cTn id="29" presetID="53" presetClass="entr" presetSubtype="16"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16402"/>
                            </p:stCondLst>
                            <p:childTnLst>
                              <p:par>
                                <p:cTn id="35" presetID="1" presetClass="entr" presetSubtype="0" fill="hold" grpId="0" nodeType="afterEffect">
                                  <p:stCondLst>
                                    <p:cond delay="0"/>
                                  </p:stCondLst>
                                  <p:iterate type="lt">
                                    <p:tmAbs val="100"/>
                                  </p:iterate>
                                  <p:childTnLst>
                                    <p:set>
                                      <p:cBhvr>
                                        <p:cTn id="36" dur="1" fill="hold">
                                          <p:stCondLst>
                                            <p:cond delay="0"/>
                                          </p:stCondLst>
                                        </p:cTn>
                                        <p:tgtEl>
                                          <p:spTgt spid="9"/>
                                        </p:tgtEl>
                                        <p:attrNameLst>
                                          <p:attrName>style.visibility</p:attrName>
                                        </p:attrNameLst>
                                      </p:cBhvr>
                                      <p:to>
                                        <p:strVal val="visible"/>
                                      </p:to>
                                    </p:set>
                                  </p:childTnLst>
                                </p:cTn>
                              </p:par>
                            </p:childTnLst>
                          </p:cTn>
                        </p:par>
                        <p:par>
                          <p:cTn id="37" fill="hold">
                            <p:stCondLst>
                              <p:cond delay="17803"/>
                            </p:stCondLst>
                            <p:childTnLst>
                              <p:par>
                                <p:cTn id="38" presetID="22" presetClass="entr" presetSubtype="2" fill="hold" grpId="0" nodeType="after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wipe(right)">
                                      <p:cBhvr>
                                        <p:cTn id="40" dur="500"/>
                                        <p:tgtEl>
                                          <p:spTgt spid="63"/>
                                        </p:tgtEl>
                                      </p:cBhvr>
                                    </p:animEffect>
                                  </p:childTnLst>
                                </p:cTn>
                              </p:par>
                            </p:childTnLst>
                          </p:cTn>
                        </p:par>
                        <p:par>
                          <p:cTn id="41" fill="hold">
                            <p:stCondLst>
                              <p:cond delay="18303"/>
                            </p:stCondLst>
                            <p:childTnLst>
                              <p:par>
                                <p:cTn id="42" presetID="10" presetClass="entr" presetSubtype="0"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par>
                          <p:cTn id="45" fill="hold">
                            <p:stCondLst>
                              <p:cond delay="18803"/>
                            </p:stCondLst>
                            <p:childTnLst>
                              <p:par>
                                <p:cTn id="46" presetID="1" presetClass="entr" presetSubtype="0" fill="hold" grpId="0" nodeType="afterEffect">
                                  <p:stCondLst>
                                    <p:cond delay="0"/>
                                  </p:stCondLst>
                                  <p:iterate type="lt">
                                    <p:tmAbs val="100"/>
                                  </p:iterate>
                                  <p:childTnLst>
                                    <p:set>
                                      <p:cBhvr>
                                        <p:cTn id="47" dur="1" fill="hold">
                                          <p:stCondLst>
                                            <p:cond delay="0"/>
                                          </p:stCondLst>
                                        </p:cTn>
                                        <p:tgtEl>
                                          <p:spTgt spid="3"/>
                                        </p:tgtEl>
                                        <p:attrNameLst>
                                          <p:attrName>style.visibility</p:attrName>
                                        </p:attrNameLst>
                                      </p:cBhvr>
                                      <p:to>
                                        <p:strVal val="visible"/>
                                      </p:to>
                                    </p:set>
                                  </p:childTnLst>
                                </p:cTn>
                              </p:par>
                            </p:childTnLst>
                          </p:cTn>
                        </p:par>
                        <p:par>
                          <p:cTn id="48" fill="hold">
                            <p:stCondLst>
                              <p:cond delay="31504"/>
                            </p:stCondLst>
                            <p:childTnLst>
                              <p:par>
                                <p:cTn id="49" presetID="53" presetClass="entr" presetSubtype="16"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childTnLst>
                          </p:cTn>
                        </p:par>
                        <p:par>
                          <p:cTn id="54" fill="hold">
                            <p:stCondLst>
                              <p:cond delay="32004"/>
                            </p:stCondLst>
                            <p:childTnLst>
                              <p:par>
                                <p:cTn id="55" presetID="1" presetClass="entr" presetSubtype="0" fill="hold" grpId="0" nodeType="afterEffect">
                                  <p:stCondLst>
                                    <p:cond delay="0"/>
                                  </p:stCondLst>
                                  <p:iterate type="lt">
                                    <p:tmAbs val="100"/>
                                  </p:iterate>
                                  <p:childTnLst>
                                    <p:set>
                                      <p:cBhvr>
                                        <p:cTn id="56" dur="1" fill="hold">
                                          <p:stCondLst>
                                            <p:cond delay="0"/>
                                          </p:stCondLst>
                                        </p:cTn>
                                        <p:tgtEl>
                                          <p:spTgt spid="11"/>
                                        </p:tgtEl>
                                        <p:attrNameLst>
                                          <p:attrName>style.visibility</p:attrName>
                                        </p:attrNameLst>
                                      </p:cBhvr>
                                      <p:to>
                                        <p:strVal val="visible"/>
                                      </p:to>
                                    </p:set>
                                  </p:childTnLst>
                                </p:cTn>
                              </p:par>
                            </p:childTnLst>
                          </p:cTn>
                        </p:par>
                        <p:par>
                          <p:cTn id="57" fill="hold">
                            <p:stCondLst>
                              <p:cond delay="33105"/>
                            </p:stCondLst>
                            <p:childTnLst>
                              <p:par>
                                <p:cTn id="58" presetID="22" presetClass="entr" presetSubtype="8" fill="hold" grpId="0"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left)">
                                      <p:cBhvr>
                                        <p:cTn id="60" dur="500"/>
                                        <p:tgtEl>
                                          <p:spTgt spid="62"/>
                                        </p:tgtEl>
                                      </p:cBhvr>
                                    </p:animEffect>
                                  </p:childTnLst>
                                </p:cTn>
                              </p:par>
                            </p:childTnLst>
                          </p:cTn>
                        </p:par>
                        <p:par>
                          <p:cTn id="61" fill="hold">
                            <p:stCondLst>
                              <p:cond delay="33605"/>
                            </p:stCondLst>
                            <p:childTnLst>
                              <p:par>
                                <p:cTn id="62" presetID="2" presetClass="entr" presetSubtype="4"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1+#ppt_h/2"/>
                                          </p:val>
                                        </p:tav>
                                        <p:tav tm="100000">
                                          <p:val>
                                            <p:strVal val="#ppt_y"/>
                                          </p:val>
                                        </p:tav>
                                      </p:tavLst>
                                    </p:anim>
                                  </p:childTnLst>
                                </p:cTn>
                              </p:par>
                            </p:childTnLst>
                          </p:cTn>
                        </p:par>
                        <p:par>
                          <p:cTn id="66" fill="hold">
                            <p:stCondLst>
                              <p:cond delay="34105"/>
                            </p:stCondLst>
                            <p:childTnLst>
                              <p:par>
                                <p:cTn id="67" presetID="1" presetClass="entr" presetSubtype="0" fill="hold" grpId="0" nodeType="afterEffect">
                                  <p:stCondLst>
                                    <p:cond delay="0"/>
                                  </p:stCondLst>
                                  <p:iterate type="lt">
                                    <p:tmAbs val="100"/>
                                  </p:iterate>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p:bldP spid="10" grpId="0" animBg="1"/>
      <p:bldP spid="11" grpId="0"/>
      <p:bldP spid="60" grpId="0" animBg="1"/>
      <p:bldP spid="62" grpId="0" animBg="1"/>
      <p:bldP spid="63" grpId="0" animBg="1"/>
      <p:bldP spid="2" grpId="0" animBg="1"/>
      <p:bldP spid="3"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the difference between AI, machine learning and deep learning? –  Geospatial World">
            <a:extLst>
              <a:ext uri="{FF2B5EF4-FFF2-40B4-BE49-F238E27FC236}">
                <a16:creationId xmlns:a16="http://schemas.microsoft.com/office/drawing/2014/main" xmlns="" id="{83BB92C3-77B2-4CF2-8F8E-E193F7A68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535" y="489398"/>
            <a:ext cx="8346784" cy="514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73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xmlns="" id="{3491DEC4-665B-47FA-8D32-0597BF140C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468" y="695459"/>
            <a:ext cx="8977425" cy="4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593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rtificial Intelligence vs Machine Learning vs Deep Learning vs Data Science">
            <a:extLst>
              <a:ext uri="{FF2B5EF4-FFF2-40B4-BE49-F238E27FC236}">
                <a16:creationId xmlns:a16="http://schemas.microsoft.com/office/drawing/2014/main" xmlns="" id="{8CABEC67-D34E-4428-9486-F986561C4C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093" y="917931"/>
            <a:ext cx="9221274" cy="48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53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D272F-0969-4C29-801A-E40FFF338796}"/>
              </a:ext>
            </a:extLst>
          </p:cNvPr>
          <p:cNvSpPr>
            <a:spLocks noGrp="1"/>
          </p:cNvSpPr>
          <p:nvPr>
            <p:ph type="title"/>
          </p:nvPr>
        </p:nvSpPr>
        <p:spPr>
          <a:xfrm>
            <a:off x="677334" y="156238"/>
            <a:ext cx="8596668" cy="899830"/>
          </a:xfrm>
        </p:spPr>
        <p:txBody>
          <a:bodyPr>
            <a:normAutofit fontScale="90000"/>
          </a:bodyPr>
          <a:lstStyle/>
          <a:p>
            <a:r>
              <a:rPr lang="en-US" b="0" i="0" dirty="0">
                <a:solidFill>
                  <a:schemeClr val="accent2">
                    <a:lumMod val="60000"/>
                    <a:lumOff val="40000"/>
                  </a:schemeClr>
                </a:solidFill>
                <a:effectLst/>
                <a:latin typeface="Georgia" panose="02040502050405020303" pitchFamily="18" charset="0"/>
              </a:rPr>
              <a:t>Deep Learning vs Machine Learning</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xmlns="" id="{DD469FCA-2C49-43E6-BC12-272E0DF1E6A0}"/>
              </a:ext>
            </a:extLst>
          </p:cNvPr>
          <p:cNvSpPr>
            <a:spLocks noGrp="1"/>
          </p:cNvSpPr>
          <p:nvPr>
            <p:ph idx="1"/>
          </p:nvPr>
        </p:nvSpPr>
        <p:spPr>
          <a:xfrm>
            <a:off x="677334" y="1120032"/>
            <a:ext cx="8596668" cy="3880773"/>
          </a:xfrm>
        </p:spPr>
        <p:txBody>
          <a:bodyPr>
            <a:normAutofit fontScale="92500"/>
          </a:bodyPr>
          <a:lstStyle/>
          <a:p>
            <a:pPr algn="l" fontAlgn="base"/>
            <a:r>
              <a:rPr lang="en-US" b="0" i="0" dirty="0">
                <a:solidFill>
                  <a:srgbClr val="444444"/>
                </a:solidFill>
                <a:effectLst/>
                <a:latin typeface="Georgia" panose="02040502050405020303" pitchFamily="18" charset="0"/>
              </a:rPr>
              <a:t>We use a machine algorithm to parse data, learn from that data. And make informed decisions based on what it has learned. Basically, deep learning is used in layers to create an artificial “neural network”. That can learn and make intelligent decisions on its own.</a:t>
            </a:r>
          </a:p>
          <a:p>
            <a:pPr algn="l" fontAlgn="base"/>
            <a:r>
              <a:rPr lang="en-US" b="0" i="0" dirty="0">
                <a:solidFill>
                  <a:srgbClr val="444444"/>
                </a:solidFill>
                <a:effectLst/>
                <a:latin typeface="Georgia" panose="02040502050405020303" pitchFamily="18" charset="0"/>
              </a:rPr>
              <a:t>Performance is the main key difference between both algorithms. Although, when the data is small, deep learning algorithms don’t perform well. This is the only reason </a:t>
            </a:r>
            <a:r>
              <a:rPr lang="en-US" b="1" i="0" dirty="0">
                <a:solidFill>
                  <a:srgbClr val="444444"/>
                </a:solidFill>
                <a:effectLst/>
                <a:latin typeface="Georgia" panose="02040502050405020303" pitchFamily="18" charset="0"/>
              </a:rPr>
              <a:t>Deep Learning algorithms</a:t>
            </a:r>
            <a:r>
              <a:rPr lang="en-US" b="0" i="0" dirty="0">
                <a:solidFill>
                  <a:srgbClr val="444444"/>
                </a:solidFill>
                <a:effectLst/>
                <a:latin typeface="Georgia" panose="02040502050405020303" pitchFamily="18" charset="0"/>
              </a:rPr>
              <a:t> need a large amount of data to understand it perfectly.</a:t>
            </a:r>
          </a:p>
          <a:p>
            <a:endParaRPr lang="en-IN" dirty="0"/>
          </a:p>
        </p:txBody>
      </p:sp>
    </p:spTree>
    <p:extLst>
      <p:ext uri="{BB962C8B-B14F-4D97-AF65-F5344CB8AC3E}">
        <p14:creationId xmlns:p14="http://schemas.microsoft.com/office/powerpoint/2010/main" val="3796806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9A3DB-E9DA-4F96-8825-B6E4C22CA00A}"/>
              </a:ext>
            </a:extLst>
          </p:cNvPr>
          <p:cNvSpPr>
            <a:spLocks noGrp="1"/>
          </p:cNvSpPr>
          <p:nvPr>
            <p:ph type="title"/>
          </p:nvPr>
        </p:nvSpPr>
        <p:spPr/>
        <p:txBody>
          <a:bodyPr/>
          <a:lstStyle/>
          <a:p>
            <a:r>
              <a:rPr lang="en-IN" dirty="0"/>
              <a:t>AI vs ML vs DL vs DATA SCIENCE</a:t>
            </a:r>
          </a:p>
        </p:txBody>
      </p:sp>
      <p:sp>
        <p:nvSpPr>
          <p:cNvPr id="3" name="Content Placeholder 2">
            <a:extLst>
              <a:ext uri="{FF2B5EF4-FFF2-40B4-BE49-F238E27FC236}">
                <a16:creationId xmlns:a16="http://schemas.microsoft.com/office/drawing/2014/main" xmlns="" id="{8F21C917-0808-44DE-8A41-D846AAF1E034}"/>
              </a:ext>
            </a:extLst>
          </p:cNvPr>
          <p:cNvSpPr>
            <a:spLocks noGrp="1"/>
          </p:cNvSpPr>
          <p:nvPr>
            <p:ph idx="1"/>
          </p:nvPr>
        </p:nvSpPr>
        <p:spPr>
          <a:xfrm>
            <a:off x="587182" y="1684071"/>
            <a:ext cx="8686820" cy="4564329"/>
          </a:xfrm>
        </p:spPr>
        <p:txBody>
          <a:bodyPr>
            <a:normAutofit fontScale="55000" lnSpcReduction="20000"/>
          </a:bodyPr>
          <a:lstStyle/>
          <a:p>
            <a:pPr algn="l" fontAlgn="base"/>
            <a:r>
              <a:rPr lang="en-US" b="1" i="0" u="sng" dirty="0">
                <a:solidFill>
                  <a:srgbClr val="444444"/>
                </a:solidFill>
                <a:effectLst/>
                <a:latin typeface="Georgia" panose="02040502050405020303" pitchFamily="18" charset="0"/>
              </a:rPr>
              <a:t>Artificial Intelligence</a:t>
            </a:r>
          </a:p>
          <a:p>
            <a:pPr algn="l" fontAlgn="base"/>
            <a:r>
              <a:rPr lang="en-US" b="0" i="0" dirty="0">
                <a:solidFill>
                  <a:srgbClr val="444444"/>
                </a:solidFill>
                <a:effectLst/>
                <a:latin typeface="Georgia" panose="02040502050405020303" pitchFamily="18" charset="0"/>
              </a:rPr>
              <a:t>Artificial Intelligence is the intelligence that machines can portray- they can think and act like humans. They can perform logical reasoning, learning, and also self-correction. AI can make predictions and take decisions</a:t>
            </a:r>
          </a:p>
          <a:p>
            <a:pPr algn="l" fontAlgn="base"/>
            <a:r>
              <a:rPr lang="en-US" b="1" i="0" u="sng" dirty="0">
                <a:solidFill>
                  <a:srgbClr val="444444"/>
                </a:solidFill>
                <a:effectLst/>
                <a:latin typeface="Georgia" panose="02040502050405020303" pitchFamily="18" charset="0"/>
              </a:rPr>
              <a:t>Machine Learning</a:t>
            </a:r>
          </a:p>
          <a:p>
            <a:pPr algn="l" fontAlgn="base"/>
            <a:r>
              <a:rPr lang="en-US" b="0" i="0" dirty="0">
                <a:solidFill>
                  <a:srgbClr val="444444"/>
                </a:solidFill>
                <a:effectLst/>
                <a:latin typeface="Georgia" panose="02040502050405020303" pitchFamily="18" charset="0"/>
              </a:rPr>
              <a:t>Machine Learning is giving machines the ability to learn by training algorithms with huge amounts of data. This is great for making predictions.</a:t>
            </a:r>
          </a:p>
          <a:p>
            <a:pPr algn="l" fontAlgn="base"/>
            <a:r>
              <a:rPr lang="en-US" b="1" i="0" u="sng" dirty="0">
                <a:solidFill>
                  <a:srgbClr val="444444"/>
                </a:solidFill>
                <a:effectLst/>
                <a:latin typeface="Georgia" panose="02040502050405020303" pitchFamily="18" charset="0"/>
              </a:rPr>
              <a:t>Deep Learning</a:t>
            </a:r>
          </a:p>
          <a:p>
            <a:pPr algn="l" fontAlgn="base"/>
            <a:r>
              <a:rPr lang="en-US" b="0" i="0" dirty="0">
                <a:solidFill>
                  <a:srgbClr val="444444"/>
                </a:solidFill>
                <a:effectLst/>
                <a:latin typeface="Georgia" panose="02040502050405020303" pitchFamily="18" charset="0"/>
              </a:rPr>
              <a:t>Likewise, Deep Learning is an approach to ML itself and claims to benefit it. Deep Learning makes use of </a:t>
            </a:r>
            <a:r>
              <a:rPr lang="en-US" b="1" i="0" dirty="0">
                <a:solidFill>
                  <a:srgbClr val="444444"/>
                </a:solidFill>
                <a:effectLst/>
                <a:latin typeface="inherit"/>
              </a:rPr>
              <a:t>Deep Neural Networks</a:t>
            </a:r>
            <a:r>
              <a:rPr lang="en-US" b="0" i="0" dirty="0">
                <a:solidFill>
                  <a:srgbClr val="444444"/>
                </a:solidFill>
                <a:effectLst/>
                <a:latin typeface="Georgia" panose="02040502050405020303" pitchFamily="18" charset="0"/>
              </a:rPr>
              <a:t>, inspired by the structure and function of the human brain.</a:t>
            </a:r>
          </a:p>
          <a:p>
            <a:pPr algn="l" fontAlgn="base"/>
            <a:r>
              <a:rPr lang="en-US" b="0" i="0" dirty="0">
                <a:solidFill>
                  <a:srgbClr val="444444"/>
                </a:solidFill>
                <a:effectLst/>
                <a:latin typeface="Georgia" panose="02040502050405020303" pitchFamily="18" charset="0"/>
              </a:rPr>
              <a:t>These networks are made of multiple layers that data must pass through before producing the output. Deep Learning improves AI by enabling many of its practical applications- DL makes it possible</a:t>
            </a:r>
          </a:p>
          <a:p>
            <a:pPr algn="l" fontAlgn="base"/>
            <a:r>
              <a:rPr lang="en-US" b="1" i="0" u="sng" dirty="0">
                <a:solidFill>
                  <a:srgbClr val="444444"/>
                </a:solidFill>
                <a:effectLst/>
                <a:latin typeface="Georgia" panose="02040502050405020303" pitchFamily="18" charset="0"/>
              </a:rPr>
              <a:t>Data Science</a:t>
            </a:r>
          </a:p>
          <a:p>
            <a:pPr algn="l" fontAlgn="base"/>
            <a:r>
              <a:rPr lang="en-US" b="0" i="0" dirty="0">
                <a:solidFill>
                  <a:srgbClr val="444444"/>
                </a:solidFill>
                <a:effectLst/>
                <a:latin typeface="Georgia" panose="02040502050405020303" pitchFamily="18" charset="0"/>
              </a:rPr>
              <a:t>It is a field concerned with extracting insights from data by making use of scientific methods and algorithms so businesses can benefit. Data Science uses Machine Learning to analyze data and make predictions; this can also be used in utilitarian prospects.</a:t>
            </a:r>
          </a:p>
          <a:p>
            <a:pPr algn="l" fontAlgn="base"/>
            <a:endParaRPr lang="en-US" b="0" i="0" dirty="0">
              <a:solidFill>
                <a:srgbClr val="444444"/>
              </a:solidFill>
              <a:effectLst/>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59295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B28C3ED8-3FF3-9FBA-D3A4-8D6F96871E3D}"/>
              </a:ext>
            </a:extLst>
          </p:cNvPr>
          <p:cNvSpPr/>
          <p:nvPr/>
        </p:nvSpPr>
        <p:spPr>
          <a:xfrm>
            <a:off x="-651347" y="1792343"/>
            <a:ext cx="6087291" cy="5083481"/>
          </a:xfrm>
          <a:prstGeom prst="roundRect">
            <a:avLst>
              <a:gd name="adj" fmla="val 4809"/>
            </a:avLst>
          </a:prstGeom>
          <a:ln>
            <a:noFill/>
          </a:ln>
          <a:effectLst>
            <a:outerShdw blurRad="190500" sx="102000" sy="102000" algn="ctr" rotWithShape="0">
              <a:schemeClr val="accent1">
                <a:alpha val="3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p14="http://schemas.microsoft.com/office/powerpoint/2010/main" xmlns:a14="http://schemas.microsoft.com/office/drawing/2010/main" xmlns:p15="http://schemas.microsoft.com/office/powerpoint/2012/main" xmlns:p159="http://schemas.microsoft.com/office/powerpoint/2015/09/main" xmlns:a16="http://schemas.microsoft.com/office/drawing/2014/main" id="{5DCC9AD1-43AD-A906-05C8-0EAB1A48A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48" y="951559"/>
            <a:ext cx="4762500" cy="6638925"/>
          </a:xfrm>
          <a:prstGeom prst="rect">
            <a:avLst/>
          </a:prstGeom>
        </p:spPr>
      </p:pic>
      <p:sp>
        <p:nvSpPr>
          <p:cNvPr id="2" name="Rectangle 1"/>
          <p:cNvSpPr/>
          <p:nvPr/>
        </p:nvSpPr>
        <p:spPr>
          <a:xfrm>
            <a:off x="5893143" y="617613"/>
            <a:ext cx="6096000" cy="6001643"/>
          </a:xfrm>
          <a:prstGeom prst="rect">
            <a:avLst/>
          </a:prstGeom>
          <a:ln w="38100">
            <a:solidFill>
              <a:srgbClr val="5B9BD5"/>
            </a:solidFill>
          </a:ln>
        </p:spPr>
        <p:txBody>
          <a:bodyPr>
            <a:spAutoFit/>
          </a:bodyPr>
          <a:lstStyle/>
          <a:p>
            <a:pPr fontAlgn="base"/>
            <a:r>
              <a:rPr lang="en-US" sz="3200" b="1" dirty="0">
                <a:solidFill>
                  <a:srgbClr val="444444"/>
                </a:solidFill>
                <a:latin typeface="inherit"/>
              </a:rPr>
              <a:t>AI deals with the following issues-</a:t>
            </a:r>
            <a:endParaRPr lang="en-US" sz="3200" dirty="0">
              <a:solidFill>
                <a:srgbClr val="444444"/>
              </a:solidFill>
              <a:latin typeface="Georgia" panose="02040502050405020303" pitchFamily="18" charset="0"/>
            </a:endParaRPr>
          </a:p>
          <a:p>
            <a:pPr fontAlgn="base">
              <a:buFont typeface="Arial" panose="020B0604020202020204" pitchFamily="34" charset="0"/>
              <a:buChar char="•"/>
            </a:pPr>
            <a:r>
              <a:rPr lang="en-US" sz="3200" dirty="0">
                <a:solidFill>
                  <a:srgbClr val="444444"/>
                </a:solidFill>
                <a:latin typeface="Georgia" panose="02040502050405020303" pitchFamily="18" charset="0"/>
              </a:rPr>
              <a:t>Reasoning and Problem Solving</a:t>
            </a:r>
          </a:p>
          <a:p>
            <a:pPr fontAlgn="base">
              <a:buFont typeface="Arial" panose="020B0604020202020204" pitchFamily="34" charset="0"/>
              <a:buChar char="•"/>
            </a:pPr>
            <a:r>
              <a:rPr lang="en-US" sz="3200" dirty="0">
                <a:solidFill>
                  <a:srgbClr val="444444"/>
                </a:solidFill>
                <a:latin typeface="Georgia" panose="02040502050405020303" pitchFamily="18" charset="0"/>
              </a:rPr>
              <a:t>Knowledge representation</a:t>
            </a:r>
          </a:p>
          <a:p>
            <a:pPr fontAlgn="base">
              <a:buFont typeface="Arial" panose="020B0604020202020204" pitchFamily="34" charset="0"/>
              <a:buChar char="•"/>
            </a:pPr>
            <a:r>
              <a:rPr lang="en-US" sz="3200" dirty="0">
                <a:solidFill>
                  <a:srgbClr val="444444"/>
                </a:solidFill>
                <a:latin typeface="Georgia" panose="02040502050405020303" pitchFamily="18" charset="0"/>
              </a:rPr>
              <a:t>Planning</a:t>
            </a:r>
          </a:p>
          <a:p>
            <a:pPr fontAlgn="base">
              <a:buFont typeface="Arial" panose="020B0604020202020204" pitchFamily="34" charset="0"/>
              <a:buChar char="•"/>
            </a:pPr>
            <a:r>
              <a:rPr lang="en-US" sz="3200" dirty="0">
                <a:solidFill>
                  <a:srgbClr val="444444"/>
                </a:solidFill>
                <a:latin typeface="Georgia" panose="02040502050405020303" pitchFamily="18" charset="0"/>
              </a:rPr>
              <a:t>Learning</a:t>
            </a:r>
          </a:p>
          <a:p>
            <a:pPr fontAlgn="base">
              <a:buFont typeface="Arial" panose="020B0604020202020204" pitchFamily="34" charset="0"/>
              <a:buChar char="•"/>
            </a:pPr>
            <a:r>
              <a:rPr lang="en-US" sz="3200" b="1" dirty="0">
                <a:solidFill>
                  <a:srgbClr val="444444"/>
                </a:solidFill>
                <a:latin typeface="inherit"/>
              </a:rPr>
              <a:t>Natural Language Processing (NLP)</a:t>
            </a:r>
            <a:endParaRPr lang="en-US" sz="3200" dirty="0">
              <a:solidFill>
                <a:srgbClr val="444444"/>
              </a:solidFill>
              <a:latin typeface="Georgia" panose="02040502050405020303" pitchFamily="18" charset="0"/>
            </a:endParaRPr>
          </a:p>
          <a:p>
            <a:pPr fontAlgn="base">
              <a:buFont typeface="Arial" panose="020B0604020202020204" pitchFamily="34" charset="0"/>
              <a:buChar char="•"/>
            </a:pPr>
            <a:r>
              <a:rPr lang="en-US" sz="3200" dirty="0">
                <a:solidFill>
                  <a:srgbClr val="444444"/>
                </a:solidFill>
                <a:latin typeface="Georgia" panose="02040502050405020303" pitchFamily="18" charset="0"/>
              </a:rPr>
              <a:t>Perception</a:t>
            </a:r>
          </a:p>
          <a:p>
            <a:pPr fontAlgn="base">
              <a:buFont typeface="Arial" panose="020B0604020202020204" pitchFamily="34" charset="0"/>
              <a:buChar char="•"/>
            </a:pPr>
            <a:r>
              <a:rPr lang="en-US" sz="3200" dirty="0">
                <a:solidFill>
                  <a:srgbClr val="444444"/>
                </a:solidFill>
                <a:latin typeface="Georgia" panose="02040502050405020303" pitchFamily="18" charset="0"/>
              </a:rPr>
              <a:t>Motion and Manipulation</a:t>
            </a:r>
          </a:p>
          <a:p>
            <a:pPr fontAlgn="base">
              <a:buFont typeface="Arial" panose="020B0604020202020204" pitchFamily="34" charset="0"/>
              <a:buChar char="•"/>
            </a:pPr>
            <a:r>
              <a:rPr lang="en-US" sz="3200" dirty="0">
                <a:solidFill>
                  <a:srgbClr val="444444"/>
                </a:solidFill>
                <a:latin typeface="Georgia" panose="02040502050405020303" pitchFamily="18" charset="0"/>
              </a:rPr>
              <a:t>Social Intelligence</a:t>
            </a:r>
          </a:p>
          <a:p>
            <a:pPr fontAlgn="base">
              <a:buFont typeface="Arial" panose="020B0604020202020204" pitchFamily="34" charset="0"/>
              <a:buChar char="•"/>
            </a:pPr>
            <a:r>
              <a:rPr lang="en-US" sz="3200" dirty="0">
                <a:solidFill>
                  <a:srgbClr val="444444"/>
                </a:solidFill>
                <a:latin typeface="Georgia" panose="02040502050405020303" pitchFamily="18" charset="0"/>
              </a:rPr>
              <a:t>General Intelligence</a:t>
            </a:r>
          </a:p>
        </p:txBody>
      </p:sp>
    </p:spTree>
    <p:extLst>
      <p:ext uri="{BB962C8B-B14F-4D97-AF65-F5344CB8AC3E}">
        <p14:creationId xmlns:p14="http://schemas.microsoft.com/office/powerpoint/2010/main" val="7995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path" presetSubtype="0" accel="50000" decel="50000" fill="hold" nodeType="after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1" dur="2000" fill="hold"/>
                                        <p:tgtEl>
                                          <p:spTgt spid="5"/>
                                        </p:tgtEl>
                                        <p:attrNameLst>
                                          <p:attrName>ppt_x</p:attrName>
                                          <p:attrName>ppt_y</p:attrName>
                                        </p:attrNameLst>
                                      </p:cBhvr>
                                    </p:animMotion>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74394"/>
          </a:xfrm>
          <a:prstGeom prst="rect">
            <a:avLst/>
          </a:prstGeom>
        </p:spPr>
      </p:pic>
      <p:sp>
        <p:nvSpPr>
          <p:cNvPr id="4" name="Rectangle 3"/>
          <p:cNvSpPr/>
          <p:nvPr/>
        </p:nvSpPr>
        <p:spPr>
          <a:xfrm>
            <a:off x="-14068" y="0"/>
            <a:ext cx="12206068" cy="6872068"/>
          </a:xfrm>
          <a:prstGeom prst="rect">
            <a:avLst/>
          </a:prstGeom>
          <a:solidFill>
            <a:schemeClr val="tx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9015D41A-C309-4257-A474-A625467FF37D}"/>
              </a:ext>
            </a:extLst>
          </p:cNvPr>
          <p:cNvSpPr txBox="1"/>
          <p:nvPr/>
        </p:nvSpPr>
        <p:spPr>
          <a:xfrm>
            <a:off x="319971" y="4655723"/>
            <a:ext cx="5967942" cy="2031325"/>
          </a:xfrm>
          <a:prstGeom prst="rect">
            <a:avLst/>
          </a:prstGeom>
          <a:noFill/>
        </p:spPr>
        <p:txBody>
          <a:bodyPr wrap="square" lIns="0" tIns="0" rIns="0" bIns="0" rtlCol="0" anchor="ctr">
            <a:spAutoFit/>
          </a:bodyPr>
          <a:lstStyle/>
          <a:p>
            <a:r>
              <a:rPr lang="en-IN" sz="6600" spc="300" dirty="0" smtClean="0">
                <a:solidFill>
                  <a:schemeClr val="bg1"/>
                </a:solidFill>
                <a:latin typeface="Bahnschrift Condensed" panose="020B0502040204020203" pitchFamily="34" charset="0"/>
              </a:rPr>
              <a:t>FUNDAMENTALS OF MACHINE LEARNING</a:t>
            </a:r>
            <a:endParaRPr lang="en-ID" sz="6600" spc="300" dirty="0">
              <a:solidFill>
                <a:schemeClr val="bg1"/>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51A755EE-F0C5-0456-639F-721BB813E767}"/>
              </a:ext>
            </a:extLst>
          </p:cNvPr>
          <p:cNvPicPr>
            <a:picLocks noChangeAspect="1"/>
          </p:cNvPicPr>
          <p:nvPr/>
        </p:nvPicPr>
        <p:blipFill>
          <a:blip r:embed="rId3">
            <a:extLst>
              <a:ext uri="{28A0092B-C50C-407E-A947-70E740481C1C}">
                <a14:useLocalDpi xmlns:a14="http://schemas.microsoft.com/office/drawing/2010/main" val="0"/>
              </a:ext>
            </a:extLst>
          </a:blip>
          <a:srcRect l="35456" t="26113" r="34681" b="24970"/>
          <a:stretch>
            <a:fillRect/>
          </a:stretch>
        </p:blipFill>
        <p:spPr>
          <a:xfrm>
            <a:off x="955889" y="-193132"/>
            <a:ext cx="3274174" cy="536329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26985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1" presetClass="entr" presetSubtype="0" fill="hold" grpId="0" nodeType="afterEffect">
                                  <p:stCondLst>
                                    <p:cond delay="0"/>
                                  </p:stCondLst>
                                  <p:iterate type="lt">
                                    <p:tmAbs val="100"/>
                                  </p:iterate>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74777-8A90-49BE-B1BA-F296B28355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72A1D30-734C-4288-88B3-F4EF93172459}"/>
              </a:ext>
            </a:extLst>
          </p:cNvPr>
          <p:cNvSpPr>
            <a:spLocks noGrp="1"/>
          </p:cNvSpPr>
          <p:nvPr>
            <p:ph idx="1"/>
          </p:nvPr>
        </p:nvSpPr>
        <p:spPr/>
        <p:txBody>
          <a:bodyPr>
            <a:normAutofit fontScale="92500" lnSpcReduction="20000"/>
          </a:bodyPr>
          <a:lstStyle/>
          <a:p>
            <a:pPr algn="l" fontAlgn="base"/>
            <a:r>
              <a:rPr lang="en-US" b="1" i="0" dirty="0">
                <a:solidFill>
                  <a:srgbClr val="444444"/>
                </a:solidFill>
                <a:effectLst/>
                <a:latin typeface="inherit"/>
              </a:rPr>
              <a:t>AI deals with the following issues-</a:t>
            </a: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Reasoning and Problem Solving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Knowledge representation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Planning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Learning</a:t>
            </a:r>
          </a:p>
          <a:p>
            <a:pPr algn="l" fontAlgn="base">
              <a:buFont typeface="Arial" panose="020B0604020202020204" pitchFamily="34" charset="0"/>
              <a:buChar char="•"/>
            </a:pPr>
            <a:r>
              <a:rPr lang="en-US" b="1" i="0" dirty="0">
                <a:solidFill>
                  <a:srgbClr val="444444"/>
                </a:solidFill>
                <a:effectLst/>
                <a:latin typeface="inherit"/>
              </a:rPr>
              <a:t>Natural Language Processing (NLP)</a:t>
            </a: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Perception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Motion and Manipulation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Social Intelligence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General Intelligence</a:t>
            </a:r>
          </a:p>
          <a:p>
            <a:endParaRPr lang="en-IN" dirty="0"/>
          </a:p>
        </p:txBody>
      </p:sp>
    </p:spTree>
    <p:extLst>
      <p:ext uri="{BB962C8B-B14F-4D97-AF65-F5344CB8AC3E}">
        <p14:creationId xmlns:p14="http://schemas.microsoft.com/office/powerpoint/2010/main" val="461259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1999" cy="687206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6A6FA1EA-BDF0-0BBC-06AC-BCBAE61C2964}"/>
              </a:ext>
            </a:extLst>
          </p:cNvPr>
          <p:cNvSpPr txBox="1"/>
          <p:nvPr/>
        </p:nvSpPr>
        <p:spPr>
          <a:xfrm>
            <a:off x="2356763" y="5421317"/>
            <a:ext cx="7478473" cy="338554"/>
          </a:xfrm>
          <a:prstGeom prst="rect">
            <a:avLst/>
          </a:prstGeom>
          <a:noFill/>
        </p:spPr>
        <p:txBody>
          <a:bodyPr wrap="square">
            <a:spAutoFit/>
          </a:bodyPr>
          <a:lstStyle/>
          <a:p>
            <a:pPr algn="ctr">
              <a:defRPr/>
            </a:pPr>
            <a:r>
              <a:rPr kumimoji="0" lang="en-US" sz="1600" i="0" u="sng" strike="noStrike" kern="1200" cap="none" spc="0" normalizeH="0" baseline="0" noProof="0" dirty="0">
                <a:ln>
                  <a:noFill/>
                </a:ln>
                <a:solidFill>
                  <a:schemeClr val="accent4">
                    <a:lumMod val="75000"/>
                  </a:schemeClr>
                </a:solidFill>
                <a:effectLst/>
                <a:uLnTx/>
                <a:uFillTx/>
                <a:latin typeface="LORA" pitchFamily="2" charset="0"/>
                <a:cs typeface="Segoe UI" panose="020B0502040204020203" pitchFamily="34" charset="0"/>
                <a:hlinkClick r:id="rId2"/>
              </a:rPr>
              <a:t>www</a:t>
            </a:r>
            <a:r>
              <a:rPr kumimoji="0" lang="en-US" sz="1600" i="0" u="sng" strike="noStrike" kern="1200" cap="none" spc="0" normalizeH="0" baseline="0" noProof="0" dirty="0" smtClean="0">
                <a:ln>
                  <a:noFill/>
                </a:ln>
                <a:solidFill>
                  <a:schemeClr val="accent4">
                    <a:lumMod val="75000"/>
                  </a:schemeClr>
                </a:solidFill>
                <a:effectLst/>
                <a:uLnTx/>
                <a:uFillTx/>
                <a:latin typeface="LORA" pitchFamily="2" charset="0"/>
                <a:cs typeface="Segoe UI" panose="020B0502040204020203" pitchFamily="34" charset="0"/>
                <a:hlinkClick r:id="rId2"/>
              </a:rPr>
              <a:t>.</a:t>
            </a:r>
            <a:r>
              <a:rPr lang="en-US" sz="1600" dirty="0">
                <a:latin typeface="LORA" pitchFamily="2" charset="0"/>
                <a:cs typeface="Segoe UI" panose="020B0502040204020203" pitchFamily="34" charset="0"/>
              </a:rPr>
              <a:t> </a:t>
            </a:r>
            <a:r>
              <a:rPr lang="en-US" sz="1600" b="1" dirty="0">
                <a:solidFill>
                  <a:schemeClr val="bg2">
                    <a:lumMod val="25000"/>
                  </a:schemeClr>
                </a:solidFill>
                <a:latin typeface="LORA" pitchFamily="2" charset="0"/>
                <a:cs typeface="Segoe UI" panose="020B0502040204020203" pitchFamily="34" charset="0"/>
              </a:rPr>
              <a:t>UNIREACH </a:t>
            </a:r>
            <a:r>
              <a:rPr lang="en-US" sz="1600" b="1" dirty="0" smtClean="0">
                <a:solidFill>
                  <a:schemeClr val="bg2">
                    <a:lumMod val="25000"/>
                  </a:schemeClr>
                </a:solidFill>
                <a:latin typeface="LORA" pitchFamily="2" charset="0"/>
                <a:cs typeface="Segoe UI" panose="020B0502040204020203" pitchFamily="34" charset="0"/>
              </a:rPr>
              <a:t>TECHNOLOGIES  PVT LTD</a:t>
            </a:r>
            <a:r>
              <a:rPr kumimoji="0" lang="en-US" sz="1600" i="0" u="sng" strike="noStrike" kern="1200" cap="none" spc="0" normalizeH="0" baseline="0" noProof="0" dirty="0" smtClean="0">
                <a:ln>
                  <a:noFill/>
                </a:ln>
                <a:solidFill>
                  <a:schemeClr val="accent4">
                    <a:lumMod val="75000"/>
                  </a:schemeClr>
                </a:solidFill>
                <a:effectLst/>
                <a:uLnTx/>
                <a:uFillTx/>
                <a:latin typeface="LORA" pitchFamily="2" charset="0"/>
                <a:cs typeface="Segoe UI" panose="020B0502040204020203" pitchFamily="34" charset="0"/>
                <a:hlinkClick r:id="rId2"/>
              </a:rPr>
              <a:t>.com</a:t>
            </a:r>
            <a:endParaRPr kumimoji="0" lang="en-US" sz="1600" i="0" u="none" strike="noStrike" kern="1200" cap="none" spc="0" normalizeH="0" baseline="0" noProof="0" dirty="0">
              <a:ln>
                <a:noFill/>
              </a:ln>
              <a:solidFill>
                <a:schemeClr val="accent4">
                  <a:lumMod val="75000"/>
                </a:schemeClr>
              </a:solidFill>
              <a:effectLst/>
              <a:uLnTx/>
              <a:uFillTx/>
              <a:latin typeface="LORA" pitchFamily="2" charset="0"/>
              <a:cs typeface="Segoe UI" panose="020B0502040204020203" pitchFamily="34" charset="0"/>
            </a:endParaRPr>
          </a:p>
        </p:txBody>
      </p:sp>
      <p:sp>
        <p:nvSpPr>
          <p:cNvPr id="4" name="TextBox 3">
            <a:extLst>
              <a:ext uri="{FF2B5EF4-FFF2-40B4-BE49-F238E27FC236}">
                <a16:creationId xmlns:a16="http://schemas.microsoft.com/office/drawing/2014/main" xmlns="" id="{AA022012-F0A4-EAD0-5433-F3D20941C3F8}"/>
              </a:ext>
            </a:extLst>
          </p:cNvPr>
          <p:cNvSpPr txBox="1"/>
          <p:nvPr/>
        </p:nvSpPr>
        <p:spPr>
          <a:xfrm>
            <a:off x="1659925" y="1576395"/>
            <a:ext cx="8872151" cy="147732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LORA" pitchFamily="2" charset="0"/>
                <a:cs typeface="Segoe UI" panose="020B0502040204020203" pitchFamily="34" charset="0"/>
              </a:rPr>
              <a:t>Thank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LORA" pitchFamily="2" charset="0"/>
                <a:cs typeface="Segoe UI" panose="020B0502040204020203" pitchFamily="34" charset="0"/>
              </a:rPr>
              <a:t>We respect your valuable time with </a:t>
            </a:r>
            <a:r>
              <a:rPr lang="en-US" dirty="0" smtClean="0">
                <a:latin typeface="LORA" pitchFamily="2" charset="0"/>
                <a:cs typeface="Segoe UI" panose="020B0502040204020203" pitchFamily="34" charset="0"/>
              </a:rPr>
              <a:t>UNIREACH TECHNOLOGIES</a:t>
            </a:r>
            <a:endParaRPr kumimoji="0" lang="en-US" sz="1800" b="0" i="0" u="none" strike="noStrike" kern="1200" cap="none" spc="0" normalizeH="0" baseline="0" noProof="0" dirty="0">
              <a:ln>
                <a:noFill/>
              </a:ln>
              <a:effectLst/>
              <a:uLnTx/>
              <a:uFillTx/>
              <a:latin typeface="LORA" pitchFamily="2"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LORA" pitchFamily="2" charset="0"/>
                <a:cs typeface="Segoe UI" panose="020B0502040204020203" pitchFamily="34" charset="0"/>
              </a:rPr>
              <a:t>If you have any questions, please reach us</a:t>
            </a:r>
          </a:p>
        </p:txBody>
      </p:sp>
      <p:grpSp>
        <p:nvGrpSpPr>
          <p:cNvPr id="5" name="Group 4">
            <a:extLst>
              <a:ext uri="{FF2B5EF4-FFF2-40B4-BE49-F238E27FC236}">
                <a16:creationId xmlns:a16="http://schemas.microsoft.com/office/drawing/2014/main" xmlns="" id="{B59C85C9-F63B-E7AD-66C9-0248A7089251}"/>
              </a:ext>
            </a:extLst>
          </p:cNvPr>
          <p:cNvGrpSpPr/>
          <p:nvPr/>
        </p:nvGrpSpPr>
        <p:grpSpPr>
          <a:xfrm>
            <a:off x="4889500" y="3326797"/>
            <a:ext cx="2878228" cy="444235"/>
            <a:chOff x="3889500" y="3338261"/>
            <a:chExt cx="4767228" cy="735789"/>
          </a:xfrm>
        </p:grpSpPr>
        <p:pic>
          <p:nvPicPr>
            <p:cNvPr id="8" name="Picture 4" descr="Facebook icon circle Logo PNG Vector (EPS) Free Download">
              <a:hlinkClick r:id="rId3"/>
              <a:extLst>
                <a:ext uri="{FF2B5EF4-FFF2-40B4-BE49-F238E27FC236}">
                  <a16:creationId xmlns:a16="http://schemas.microsoft.com/office/drawing/2014/main" xmlns="" id="{5C3C7234-909E-D7A5-E600-6E4916658C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stagram Logo Icon Png #96303 - Free Icons Library">
              <a:hlinkClick r:id="rId5"/>
              <a:extLst>
                <a:ext uri="{FF2B5EF4-FFF2-40B4-BE49-F238E27FC236}">
                  <a16:creationId xmlns:a16="http://schemas.microsoft.com/office/drawing/2014/main" xmlns="" id="{568D218A-52FD-1CD7-0245-AA6DCEFA6C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0970" y="3338261"/>
              <a:ext cx="730592" cy="721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Youtube PNG images free download">
              <a:hlinkClick r:id="rId7"/>
              <a:extLst>
                <a:ext uri="{FF2B5EF4-FFF2-40B4-BE49-F238E27FC236}">
                  <a16:creationId xmlns:a16="http://schemas.microsoft.com/office/drawing/2014/main" xmlns="" id="{23E026E1-BA9A-5E81-4902-5C91A779D1A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18313" y="3352865"/>
              <a:ext cx="1019843" cy="7211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9"/>
              <a:extLst>
                <a:ext uri="{FF2B5EF4-FFF2-40B4-BE49-F238E27FC236}">
                  <a16:creationId xmlns:a16="http://schemas.microsoft.com/office/drawing/2014/main" xmlns="" id="{5203BCB7-88E4-37C6-A0A4-8EBF6C4C05A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87856" y="3352866"/>
              <a:ext cx="715989" cy="7159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11"/>
              <a:extLst>
                <a:ext uri="{FF2B5EF4-FFF2-40B4-BE49-F238E27FC236}">
                  <a16:creationId xmlns:a16="http://schemas.microsoft.com/office/drawing/2014/main" xmlns="" id="{0A229943-033E-CDA0-BDDA-4C18F914351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63296" y="3344440"/>
              <a:ext cx="1293432" cy="727554"/>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xmlns="" id="{9A4B43F0-6627-186C-D543-EF34235C1E9E}"/>
              </a:ext>
            </a:extLst>
          </p:cNvPr>
          <p:cNvSpPr/>
          <p:nvPr/>
        </p:nvSpPr>
        <p:spPr>
          <a:xfrm>
            <a:off x="2668859" y="4052854"/>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LORA" pitchFamily="2" charset="0"/>
                <a:cs typeface="Segoe UI" panose="020B0502040204020203" pitchFamily="34" charset="0"/>
              </a:rPr>
              <a:t>Do you have a design request, please visit our </a:t>
            </a:r>
            <a:r>
              <a:rPr kumimoji="0" lang="en-US" sz="1800" b="1" i="0" u="sng" strike="noStrike" kern="1200" cap="none" spc="0" normalizeH="0" baseline="0" noProof="0" dirty="0">
                <a:ln>
                  <a:noFill/>
                </a:ln>
                <a:solidFill>
                  <a:schemeClr val="accent4">
                    <a:lumMod val="75000"/>
                  </a:schemeClr>
                </a:solidFill>
                <a:effectLst/>
                <a:uLnTx/>
                <a:uFillTx/>
                <a:latin typeface="LORA" pitchFamily="2" charset="0"/>
                <a:cs typeface="Segoe UI" panose="020B0502040204020203" pitchFamily="34" charset="0"/>
                <a:hlinkClick r:id="rId13">
                  <a:extLst>
                    <a:ext uri="{A12FA001-AC4F-418D-AE19-62706E023703}">
                      <ahyp:hlinkClr xmlns:ahyp="http://schemas.microsoft.com/office/drawing/2018/hyperlinkcolor" xmlns="" val="tx"/>
                    </a:ext>
                  </a:extLst>
                </a:hlinkClick>
              </a:rPr>
              <a:t>redesign</a:t>
            </a:r>
            <a:r>
              <a:rPr kumimoji="0" lang="en-US" sz="1800" b="0" i="0" u="none" strike="noStrike" kern="1200" cap="none" spc="0" normalizeH="0" baseline="0" noProof="0" dirty="0">
                <a:ln>
                  <a:noFill/>
                </a:ln>
                <a:solidFill>
                  <a:schemeClr val="accent5"/>
                </a:solidFill>
                <a:effectLst/>
                <a:uLnTx/>
                <a:uFillTx/>
                <a:latin typeface="LORA" pitchFamily="2" charset="0"/>
                <a:cs typeface="Segoe UI" panose="020B0502040204020203" pitchFamily="34" charset="0"/>
              </a:rPr>
              <a:t> </a:t>
            </a:r>
            <a:r>
              <a:rPr kumimoji="0" lang="en-US" sz="1800" b="0" i="0" u="none" strike="noStrike" kern="1200" cap="none" spc="0" normalizeH="0" baseline="0" noProof="0" dirty="0">
                <a:ln>
                  <a:noFill/>
                </a:ln>
                <a:effectLst/>
                <a:uLnTx/>
                <a:uFillTx/>
                <a:latin typeface="LORA" pitchFamily="2" charset="0"/>
                <a:cs typeface="Segoe UI" panose="020B0502040204020203" pitchFamily="34" charset="0"/>
              </a:rPr>
              <a:t>page.</a:t>
            </a:r>
          </a:p>
        </p:txBody>
      </p:sp>
    </p:spTree>
    <p:extLst>
      <p:ext uri="{BB962C8B-B14F-4D97-AF65-F5344CB8AC3E}">
        <p14:creationId xmlns:p14="http://schemas.microsoft.com/office/powerpoint/2010/main" val="8839455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4068" y="0"/>
            <a:ext cx="12206068"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xmlns="" id="{DBD6739A-FFD2-4B3B-A2BF-DFBD7692559B}"/>
              </a:ext>
            </a:extLst>
          </p:cNvPr>
          <p:cNvSpPr txBox="1">
            <a:spLocks/>
          </p:cNvSpPr>
          <p:nvPr/>
        </p:nvSpPr>
        <p:spPr>
          <a:xfrm>
            <a:off x="2600454" y="124541"/>
            <a:ext cx="7013713" cy="895558"/>
          </a:xfrm>
          <a:prstGeom prst="rect">
            <a:avLst/>
          </a:prstGeom>
          <a:ln w="38100">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Montserrat" panose="00000500000000000000"/>
              </a:rPr>
              <a:t>Applications</a:t>
            </a:r>
            <a:endParaRPr lang="en-IN" b="1" dirty="0">
              <a:latin typeface="Montserrat" panose="00000500000000000000"/>
            </a:endParaRPr>
          </a:p>
        </p:txBody>
      </p:sp>
      <p:sp>
        <p:nvSpPr>
          <p:cNvPr id="13" name="Rectangle 12">
            <a:extLst>
              <a:ext uri="{FF2B5EF4-FFF2-40B4-BE49-F238E27FC236}">
                <a16:creationId xmlns="" xmlns:a16="http://schemas.microsoft.com/office/drawing/2014/main" id="{B4CF27F5-1FDA-4907-9AC0-7C6555B7CA55}"/>
              </a:ext>
            </a:extLst>
          </p:cNvPr>
          <p:cNvSpPr/>
          <p:nvPr/>
        </p:nvSpPr>
        <p:spPr>
          <a:xfrm>
            <a:off x="283653" y="5468851"/>
            <a:ext cx="5694589" cy="857250"/>
          </a:xfrm>
          <a:prstGeom prst="rect">
            <a:avLst/>
          </a:prstGeom>
          <a:solidFill>
            <a:srgbClr val="00B0F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p>
        </p:txBody>
      </p:sp>
      <p:sp>
        <p:nvSpPr>
          <p:cNvPr id="16" name="Rectangle 15">
            <a:extLst>
              <a:ext uri="{FF2B5EF4-FFF2-40B4-BE49-F238E27FC236}">
                <a16:creationId xmlns="" xmlns:a16="http://schemas.microsoft.com/office/drawing/2014/main" id="{F023365F-1CF9-4013-ACF9-7970325DEFF6}"/>
              </a:ext>
            </a:extLst>
          </p:cNvPr>
          <p:cNvSpPr/>
          <p:nvPr/>
        </p:nvSpPr>
        <p:spPr>
          <a:xfrm>
            <a:off x="6205427" y="5456769"/>
            <a:ext cx="5694589" cy="857250"/>
          </a:xfrm>
          <a:prstGeom prst="rect">
            <a:avLst/>
          </a:prstGeom>
          <a:solidFill>
            <a:srgbClr val="00B0F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p>
        </p:txBody>
      </p:sp>
      <p:sp>
        <p:nvSpPr>
          <p:cNvPr id="19" name="Freeform: Shape 25">
            <a:extLst>
              <a:ext uri="{FF2B5EF4-FFF2-40B4-BE49-F238E27FC236}">
                <a16:creationId xmlns="" xmlns:a16="http://schemas.microsoft.com/office/drawing/2014/main" id="{6B2E1E3D-AE24-4421-BDE3-50954EE9C71A}"/>
              </a:ext>
            </a:extLst>
          </p:cNvPr>
          <p:cNvSpPr/>
          <p:nvPr/>
        </p:nvSpPr>
        <p:spPr>
          <a:xfrm>
            <a:off x="277170" y="4424114"/>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5906250 w 6572250"/>
              <a:gd name="connsiteY3" fmla="*/ 1333500 h 1333500"/>
              <a:gd name="connsiteX4" fmla="*/ 5240250 w 6572250"/>
              <a:gd name="connsiteY4" fmla="*/ 857250 h 1333500"/>
              <a:gd name="connsiteX5" fmla="*/ 0 w 6572250"/>
              <a:gd name="connsiteY5"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0" h="1333500">
                <a:moveTo>
                  <a:pt x="0" y="0"/>
                </a:moveTo>
                <a:lnTo>
                  <a:pt x="6572250" y="0"/>
                </a:lnTo>
                <a:lnTo>
                  <a:pt x="6572250" y="857250"/>
                </a:lnTo>
                <a:lnTo>
                  <a:pt x="5906250" y="1333500"/>
                </a:lnTo>
                <a:lnTo>
                  <a:pt x="5240250" y="857250"/>
                </a:lnTo>
                <a:lnTo>
                  <a:pt x="0" y="857250"/>
                </a:lnTo>
                <a:close/>
              </a:path>
            </a:pathLst>
          </a:custGeom>
          <a:solidFill>
            <a:srgbClr val="92D05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IN" sz="2800" spc="10" dirty="0">
              <a:solidFill>
                <a:schemeClr val="bg1"/>
              </a:solidFill>
              <a:cs typeface="Arial" panose="020B0604020202020204" pitchFamily="34" charset="0"/>
            </a:endParaRPr>
          </a:p>
        </p:txBody>
      </p:sp>
      <p:sp>
        <p:nvSpPr>
          <p:cNvPr id="22" name="Freeform: Shape 28">
            <a:extLst>
              <a:ext uri="{FF2B5EF4-FFF2-40B4-BE49-F238E27FC236}">
                <a16:creationId xmlns="" xmlns:a16="http://schemas.microsoft.com/office/drawing/2014/main" id="{A20E875A-216D-430B-9EF5-61486D25094A}"/>
              </a:ext>
            </a:extLst>
          </p:cNvPr>
          <p:cNvSpPr/>
          <p:nvPr/>
        </p:nvSpPr>
        <p:spPr>
          <a:xfrm>
            <a:off x="6207389" y="4392496"/>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5906250 w 6572250"/>
              <a:gd name="connsiteY3" fmla="*/ 1333500 h 1333500"/>
              <a:gd name="connsiteX4" fmla="*/ 5240250 w 6572250"/>
              <a:gd name="connsiteY4" fmla="*/ 857250 h 1333500"/>
              <a:gd name="connsiteX5" fmla="*/ 0 w 6572250"/>
              <a:gd name="connsiteY5"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0" h="1333500">
                <a:moveTo>
                  <a:pt x="0" y="0"/>
                </a:moveTo>
                <a:lnTo>
                  <a:pt x="6572250" y="0"/>
                </a:lnTo>
                <a:lnTo>
                  <a:pt x="6572250" y="857250"/>
                </a:lnTo>
                <a:lnTo>
                  <a:pt x="5906250" y="1333500"/>
                </a:lnTo>
                <a:lnTo>
                  <a:pt x="5240250" y="857250"/>
                </a:lnTo>
                <a:lnTo>
                  <a:pt x="0" y="857250"/>
                </a:lnTo>
                <a:close/>
              </a:path>
            </a:pathLst>
          </a:custGeom>
          <a:solidFill>
            <a:srgbClr val="92D05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IN" sz="2800" spc="10" dirty="0">
              <a:solidFill>
                <a:schemeClr val="bg1"/>
              </a:solidFill>
              <a:cs typeface="Arial" panose="020B0604020202020204" pitchFamily="34" charset="0"/>
            </a:endParaRPr>
          </a:p>
        </p:txBody>
      </p:sp>
      <p:sp>
        <p:nvSpPr>
          <p:cNvPr id="24" name="Freeform: Shape 24">
            <a:extLst>
              <a:ext uri="{FF2B5EF4-FFF2-40B4-BE49-F238E27FC236}">
                <a16:creationId xmlns="" xmlns:a16="http://schemas.microsoft.com/office/drawing/2014/main" id="{1F9F86C8-9858-4A80-8893-95CED6DB21FE}"/>
              </a:ext>
            </a:extLst>
          </p:cNvPr>
          <p:cNvSpPr/>
          <p:nvPr/>
        </p:nvSpPr>
        <p:spPr>
          <a:xfrm>
            <a:off x="283653" y="3341304"/>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4825500 w 6572250"/>
              <a:gd name="connsiteY3" fmla="*/ 857250 h 1333500"/>
              <a:gd name="connsiteX4" fmla="*/ 4159500 w 6572250"/>
              <a:gd name="connsiteY4" fmla="*/ 1333500 h 1333500"/>
              <a:gd name="connsiteX5" fmla="*/ 3493500 w 6572250"/>
              <a:gd name="connsiteY5" fmla="*/ 857250 h 1333500"/>
              <a:gd name="connsiteX6" fmla="*/ 0 w 6572250"/>
              <a:gd name="connsiteY6"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0" h="1333500">
                <a:moveTo>
                  <a:pt x="0" y="0"/>
                </a:moveTo>
                <a:lnTo>
                  <a:pt x="6572250" y="0"/>
                </a:lnTo>
                <a:lnTo>
                  <a:pt x="6572250" y="857250"/>
                </a:lnTo>
                <a:lnTo>
                  <a:pt x="4825500" y="857250"/>
                </a:lnTo>
                <a:lnTo>
                  <a:pt x="4159500" y="1333500"/>
                </a:lnTo>
                <a:lnTo>
                  <a:pt x="3493500" y="857250"/>
                </a:lnTo>
                <a:lnTo>
                  <a:pt x="0" y="857250"/>
                </a:lnTo>
                <a:close/>
              </a:path>
            </a:pathLst>
          </a:custGeom>
          <a:solidFill>
            <a:srgbClr val="CC00FF"/>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IN" sz="2000" b="1" dirty="0">
              <a:solidFill>
                <a:schemeClr val="tx1"/>
              </a:solidFill>
              <a:latin typeface="Amaranth" panose="02000503050000020004" pitchFamily="2" charset="0"/>
              <a:cs typeface="Arial" panose="020B0604020202020204" pitchFamily="34" charset="0"/>
            </a:endParaRPr>
          </a:p>
        </p:txBody>
      </p:sp>
      <p:sp>
        <p:nvSpPr>
          <p:cNvPr id="27" name="Freeform: Shape 23">
            <a:extLst>
              <a:ext uri="{FF2B5EF4-FFF2-40B4-BE49-F238E27FC236}">
                <a16:creationId xmlns="" xmlns:a16="http://schemas.microsoft.com/office/drawing/2014/main" id="{1BE51493-F261-4940-8605-2B6655CB7E60}"/>
              </a:ext>
            </a:extLst>
          </p:cNvPr>
          <p:cNvSpPr/>
          <p:nvPr/>
        </p:nvSpPr>
        <p:spPr>
          <a:xfrm>
            <a:off x="283653" y="2256685"/>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3078750 w 6572250"/>
              <a:gd name="connsiteY3" fmla="*/ 857250 h 1333500"/>
              <a:gd name="connsiteX4" fmla="*/ 2412750 w 6572250"/>
              <a:gd name="connsiteY4" fmla="*/ 1333500 h 1333500"/>
              <a:gd name="connsiteX5" fmla="*/ 1746750 w 6572250"/>
              <a:gd name="connsiteY5" fmla="*/ 857250 h 1333500"/>
              <a:gd name="connsiteX6" fmla="*/ 0 w 6572250"/>
              <a:gd name="connsiteY6"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0" h="1333500">
                <a:moveTo>
                  <a:pt x="0" y="0"/>
                </a:moveTo>
                <a:lnTo>
                  <a:pt x="6572250" y="0"/>
                </a:lnTo>
                <a:lnTo>
                  <a:pt x="6572250" y="857250"/>
                </a:lnTo>
                <a:lnTo>
                  <a:pt x="3078750" y="857250"/>
                </a:lnTo>
                <a:lnTo>
                  <a:pt x="2412750" y="1333500"/>
                </a:lnTo>
                <a:lnTo>
                  <a:pt x="1746750" y="857250"/>
                </a:lnTo>
                <a:lnTo>
                  <a:pt x="0" y="857250"/>
                </a:lnTo>
                <a:close/>
              </a:path>
            </a:pathLst>
          </a:custGeom>
          <a:solidFill>
            <a:srgbClr val="FFC00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50000"/>
              </a:lnSpc>
            </a:pPr>
            <a:endParaRPr lang="en-US" sz="2100" b="1" dirty="0">
              <a:solidFill>
                <a:schemeClr val="tx1"/>
              </a:solidFill>
              <a:cs typeface="Arial" panose="020B0604020202020204" pitchFamily="34" charset="0"/>
            </a:endParaRPr>
          </a:p>
        </p:txBody>
      </p:sp>
      <p:sp>
        <p:nvSpPr>
          <p:cNvPr id="29" name="Freeform: Shape 18">
            <a:extLst>
              <a:ext uri="{FF2B5EF4-FFF2-40B4-BE49-F238E27FC236}">
                <a16:creationId xmlns="" xmlns:a16="http://schemas.microsoft.com/office/drawing/2014/main" id="{06C454A2-BC29-4F24-91FF-EB4FEC4DC584}"/>
              </a:ext>
            </a:extLst>
          </p:cNvPr>
          <p:cNvSpPr/>
          <p:nvPr/>
        </p:nvSpPr>
        <p:spPr>
          <a:xfrm>
            <a:off x="6191685" y="3312971"/>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4825500 w 6572250"/>
              <a:gd name="connsiteY3" fmla="*/ 857250 h 1333500"/>
              <a:gd name="connsiteX4" fmla="*/ 4159500 w 6572250"/>
              <a:gd name="connsiteY4" fmla="*/ 1333500 h 1333500"/>
              <a:gd name="connsiteX5" fmla="*/ 3493500 w 6572250"/>
              <a:gd name="connsiteY5" fmla="*/ 857250 h 1333500"/>
              <a:gd name="connsiteX6" fmla="*/ 0 w 6572250"/>
              <a:gd name="connsiteY6"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0" h="1333500">
                <a:moveTo>
                  <a:pt x="0" y="0"/>
                </a:moveTo>
                <a:lnTo>
                  <a:pt x="6572250" y="0"/>
                </a:lnTo>
                <a:lnTo>
                  <a:pt x="6572250" y="857250"/>
                </a:lnTo>
                <a:lnTo>
                  <a:pt x="4825500" y="857250"/>
                </a:lnTo>
                <a:lnTo>
                  <a:pt x="4159500" y="1333500"/>
                </a:lnTo>
                <a:lnTo>
                  <a:pt x="3493500" y="857250"/>
                </a:lnTo>
                <a:lnTo>
                  <a:pt x="0" y="857250"/>
                </a:lnTo>
                <a:close/>
              </a:path>
            </a:pathLst>
          </a:custGeom>
          <a:solidFill>
            <a:srgbClr val="CC00FF"/>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IN" sz="2000" b="1" dirty="0">
              <a:solidFill>
                <a:schemeClr val="tx1"/>
              </a:solidFill>
              <a:latin typeface="Amaranth" panose="02000503050000020004" pitchFamily="2" charset="0"/>
              <a:cs typeface="Arial" panose="020B0604020202020204" pitchFamily="34" charset="0"/>
            </a:endParaRPr>
          </a:p>
        </p:txBody>
      </p:sp>
      <p:sp>
        <p:nvSpPr>
          <p:cNvPr id="32" name="Freeform: Shape 21">
            <a:extLst>
              <a:ext uri="{FF2B5EF4-FFF2-40B4-BE49-F238E27FC236}">
                <a16:creationId xmlns="" xmlns:a16="http://schemas.microsoft.com/office/drawing/2014/main" id="{9F60AC75-DFB1-460A-A2A9-9736D8AAE05C}"/>
              </a:ext>
            </a:extLst>
          </p:cNvPr>
          <p:cNvSpPr/>
          <p:nvPr/>
        </p:nvSpPr>
        <p:spPr>
          <a:xfrm>
            <a:off x="6210999" y="2256685"/>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3078750 w 6572250"/>
              <a:gd name="connsiteY3" fmla="*/ 857250 h 1333500"/>
              <a:gd name="connsiteX4" fmla="*/ 2412750 w 6572250"/>
              <a:gd name="connsiteY4" fmla="*/ 1333500 h 1333500"/>
              <a:gd name="connsiteX5" fmla="*/ 1746750 w 6572250"/>
              <a:gd name="connsiteY5" fmla="*/ 857250 h 1333500"/>
              <a:gd name="connsiteX6" fmla="*/ 0 w 6572250"/>
              <a:gd name="connsiteY6"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0" h="1333500">
                <a:moveTo>
                  <a:pt x="0" y="0"/>
                </a:moveTo>
                <a:lnTo>
                  <a:pt x="6572250" y="0"/>
                </a:lnTo>
                <a:lnTo>
                  <a:pt x="6572250" y="857250"/>
                </a:lnTo>
                <a:lnTo>
                  <a:pt x="3078750" y="857250"/>
                </a:lnTo>
                <a:lnTo>
                  <a:pt x="2412750" y="1333500"/>
                </a:lnTo>
                <a:lnTo>
                  <a:pt x="1746750" y="857250"/>
                </a:lnTo>
                <a:lnTo>
                  <a:pt x="0" y="857250"/>
                </a:lnTo>
                <a:close/>
              </a:path>
            </a:pathLst>
          </a:custGeom>
          <a:solidFill>
            <a:srgbClr val="FFC000"/>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50000"/>
              </a:lnSpc>
            </a:pPr>
            <a:endParaRPr lang="en-US" sz="2100" b="1" dirty="0">
              <a:solidFill>
                <a:schemeClr val="tx1"/>
              </a:solidFill>
              <a:cs typeface="Arial" panose="020B0604020202020204" pitchFamily="34" charset="0"/>
            </a:endParaRPr>
          </a:p>
        </p:txBody>
      </p:sp>
      <p:sp>
        <p:nvSpPr>
          <p:cNvPr id="36" name="TextBox 35">
            <a:extLst>
              <a:ext uri="{FF2B5EF4-FFF2-40B4-BE49-F238E27FC236}">
                <a16:creationId xmlns="" xmlns:a16="http://schemas.microsoft.com/office/drawing/2014/main" id="{8EA93D21-2776-4C8D-A42C-125C9B5BE028}"/>
              </a:ext>
            </a:extLst>
          </p:cNvPr>
          <p:cNvSpPr txBox="1"/>
          <p:nvPr/>
        </p:nvSpPr>
        <p:spPr>
          <a:xfrm>
            <a:off x="390373" y="3605939"/>
            <a:ext cx="5481148" cy="400110"/>
          </a:xfrm>
          <a:prstGeom prst="rect">
            <a:avLst/>
          </a:prstGeom>
          <a:noFill/>
        </p:spPr>
        <p:txBody>
          <a:bodyPr wrap="square" rtlCol="0">
            <a:spAutoFit/>
          </a:bodyPr>
          <a:lstStyle/>
          <a:p>
            <a:pPr algn="ctr"/>
            <a:r>
              <a:rPr lang="en-US" sz="2000" b="1" dirty="0" smtClean="0">
                <a:latin typeface="Arial Black" panose="020B0A04020102020204" pitchFamily="34" charset="0"/>
              </a:rPr>
              <a:t>TRANSPORTATION AND COMMUTING</a:t>
            </a:r>
            <a:endParaRPr lang="en-US" sz="2000" b="1" dirty="0">
              <a:latin typeface="Arial Black" panose="020B0A04020102020204" pitchFamily="34" charset="0"/>
            </a:endParaRPr>
          </a:p>
        </p:txBody>
      </p:sp>
      <p:sp>
        <p:nvSpPr>
          <p:cNvPr id="37" name="TextBox 36">
            <a:extLst>
              <a:ext uri="{FF2B5EF4-FFF2-40B4-BE49-F238E27FC236}">
                <a16:creationId xmlns="" xmlns:a16="http://schemas.microsoft.com/office/drawing/2014/main" id="{8EA93D21-2776-4C8D-A42C-125C9B5BE028}"/>
              </a:ext>
            </a:extLst>
          </p:cNvPr>
          <p:cNvSpPr txBox="1"/>
          <p:nvPr/>
        </p:nvSpPr>
        <p:spPr>
          <a:xfrm>
            <a:off x="415242" y="4675374"/>
            <a:ext cx="5456279" cy="461665"/>
          </a:xfrm>
          <a:prstGeom prst="rect">
            <a:avLst/>
          </a:prstGeom>
          <a:noFill/>
        </p:spPr>
        <p:txBody>
          <a:bodyPr wrap="square" rtlCol="0">
            <a:spAutoFit/>
          </a:bodyPr>
          <a:lstStyle/>
          <a:p>
            <a:pPr algn="ctr"/>
            <a:r>
              <a:rPr lang="en-US" sz="2400" b="1" dirty="0" smtClean="0">
                <a:latin typeface="Arial Black" panose="020B0A04020102020204" pitchFamily="34" charset="0"/>
              </a:rPr>
              <a:t>PRODUCTS RECOMENDATIONS</a:t>
            </a:r>
            <a:endParaRPr lang="en-US" sz="2400" b="1" dirty="0">
              <a:latin typeface="Arial Black" panose="020B0A04020102020204" pitchFamily="34" charset="0"/>
            </a:endParaRPr>
          </a:p>
        </p:txBody>
      </p:sp>
      <p:sp>
        <p:nvSpPr>
          <p:cNvPr id="38" name="TextBox 37">
            <a:extLst>
              <a:ext uri="{FF2B5EF4-FFF2-40B4-BE49-F238E27FC236}">
                <a16:creationId xmlns="" xmlns:a16="http://schemas.microsoft.com/office/drawing/2014/main" id="{8EA93D21-2776-4C8D-A42C-125C9B5BE028}"/>
              </a:ext>
            </a:extLst>
          </p:cNvPr>
          <p:cNvSpPr txBox="1"/>
          <p:nvPr/>
        </p:nvSpPr>
        <p:spPr>
          <a:xfrm>
            <a:off x="12551" y="5775569"/>
            <a:ext cx="5965691" cy="400110"/>
          </a:xfrm>
          <a:prstGeom prst="rect">
            <a:avLst/>
          </a:prstGeom>
          <a:noFill/>
        </p:spPr>
        <p:txBody>
          <a:bodyPr wrap="square" rtlCol="0">
            <a:spAutoFit/>
          </a:bodyPr>
          <a:lstStyle/>
          <a:p>
            <a:pPr algn="ctr"/>
            <a:r>
              <a:rPr lang="en-US" sz="2000" b="1" dirty="0" smtClean="0">
                <a:latin typeface="Arial Black" panose="020B0A04020102020204" pitchFamily="34" charset="0"/>
              </a:rPr>
              <a:t>VIRTUAL PERSONAL ASSISTENTS</a:t>
            </a:r>
            <a:endParaRPr lang="en-US" sz="2000" b="1" dirty="0">
              <a:latin typeface="Arial Black" panose="020B0A04020102020204" pitchFamily="34" charset="0"/>
            </a:endParaRPr>
          </a:p>
        </p:txBody>
      </p:sp>
      <p:sp>
        <p:nvSpPr>
          <p:cNvPr id="40" name="TextBox 39">
            <a:extLst>
              <a:ext uri="{FF2B5EF4-FFF2-40B4-BE49-F238E27FC236}">
                <a16:creationId xmlns="" xmlns:a16="http://schemas.microsoft.com/office/drawing/2014/main" id="{8EA93D21-2776-4C8D-A42C-125C9B5BE028}"/>
              </a:ext>
            </a:extLst>
          </p:cNvPr>
          <p:cNvSpPr txBox="1"/>
          <p:nvPr/>
        </p:nvSpPr>
        <p:spPr>
          <a:xfrm>
            <a:off x="7158184" y="3568175"/>
            <a:ext cx="3832639" cy="461665"/>
          </a:xfrm>
          <a:prstGeom prst="rect">
            <a:avLst/>
          </a:prstGeom>
          <a:noFill/>
        </p:spPr>
        <p:txBody>
          <a:bodyPr wrap="square" rtlCol="0">
            <a:spAutoFit/>
          </a:bodyPr>
          <a:lstStyle/>
          <a:p>
            <a:pPr algn="ctr"/>
            <a:r>
              <a:rPr lang="en-US" sz="2400" b="1" dirty="0" smtClean="0">
                <a:latin typeface="Arial Black" panose="020B0A04020102020204" pitchFamily="34" charset="0"/>
              </a:rPr>
              <a:t>GOOGLE TRANSLATE</a:t>
            </a:r>
            <a:endParaRPr lang="en-US" sz="2400" b="1" dirty="0">
              <a:latin typeface="Arial Black" panose="020B0A04020102020204" pitchFamily="34" charset="0"/>
            </a:endParaRPr>
          </a:p>
        </p:txBody>
      </p:sp>
      <p:sp>
        <p:nvSpPr>
          <p:cNvPr id="41" name="TextBox 40">
            <a:extLst>
              <a:ext uri="{FF2B5EF4-FFF2-40B4-BE49-F238E27FC236}">
                <a16:creationId xmlns="" xmlns:a16="http://schemas.microsoft.com/office/drawing/2014/main" id="{8EA93D21-2776-4C8D-A42C-125C9B5BE028}"/>
              </a:ext>
            </a:extLst>
          </p:cNvPr>
          <p:cNvSpPr txBox="1"/>
          <p:nvPr/>
        </p:nvSpPr>
        <p:spPr>
          <a:xfrm>
            <a:off x="7613540" y="2446157"/>
            <a:ext cx="3578006" cy="461665"/>
          </a:xfrm>
          <a:prstGeom prst="rect">
            <a:avLst/>
          </a:prstGeom>
          <a:noFill/>
        </p:spPr>
        <p:txBody>
          <a:bodyPr wrap="square" rtlCol="0">
            <a:spAutoFit/>
          </a:bodyPr>
          <a:lstStyle/>
          <a:p>
            <a:pPr algn="ctr"/>
            <a:r>
              <a:rPr lang="en-US" sz="2400" b="1" dirty="0" smtClean="0">
                <a:latin typeface="Arial Black" panose="020B0A04020102020204" pitchFamily="34" charset="0"/>
              </a:rPr>
              <a:t>DYNAMIC PRICING </a:t>
            </a:r>
            <a:endParaRPr lang="en-US" sz="2400" b="1" dirty="0">
              <a:latin typeface="Arial Black" panose="020B0A04020102020204" pitchFamily="34" charset="0"/>
            </a:endParaRPr>
          </a:p>
        </p:txBody>
      </p:sp>
      <p:sp>
        <p:nvSpPr>
          <p:cNvPr id="42" name="TextBox 41">
            <a:extLst>
              <a:ext uri="{FF2B5EF4-FFF2-40B4-BE49-F238E27FC236}">
                <a16:creationId xmlns="" xmlns:a16="http://schemas.microsoft.com/office/drawing/2014/main" id="{8EA93D21-2776-4C8D-A42C-125C9B5BE028}"/>
              </a:ext>
            </a:extLst>
          </p:cNvPr>
          <p:cNvSpPr txBox="1"/>
          <p:nvPr/>
        </p:nvSpPr>
        <p:spPr>
          <a:xfrm>
            <a:off x="7221588" y="5666643"/>
            <a:ext cx="3769235" cy="461665"/>
          </a:xfrm>
          <a:prstGeom prst="rect">
            <a:avLst/>
          </a:prstGeom>
          <a:noFill/>
        </p:spPr>
        <p:txBody>
          <a:bodyPr wrap="square" rtlCol="0">
            <a:spAutoFit/>
          </a:bodyPr>
          <a:lstStyle/>
          <a:p>
            <a:pPr algn="ctr"/>
            <a:r>
              <a:rPr lang="en-US" sz="2400" b="1" dirty="0" smtClean="0">
                <a:latin typeface="Arial Black" panose="020B0A04020102020204" pitchFamily="34" charset="0"/>
              </a:rPr>
              <a:t>FRAUD DETECTION</a:t>
            </a:r>
            <a:endParaRPr lang="en-US" sz="2400" b="1" dirty="0">
              <a:latin typeface="Arial Black" panose="020B0A04020102020204" pitchFamily="34" charset="0"/>
            </a:endParaRPr>
          </a:p>
        </p:txBody>
      </p:sp>
      <p:sp>
        <p:nvSpPr>
          <p:cNvPr id="43" name="TextBox 42">
            <a:extLst>
              <a:ext uri="{FF2B5EF4-FFF2-40B4-BE49-F238E27FC236}">
                <a16:creationId xmlns="" xmlns:a16="http://schemas.microsoft.com/office/drawing/2014/main" id="{8EA93D21-2776-4C8D-A42C-125C9B5BE028}"/>
              </a:ext>
            </a:extLst>
          </p:cNvPr>
          <p:cNvSpPr txBox="1"/>
          <p:nvPr/>
        </p:nvSpPr>
        <p:spPr>
          <a:xfrm>
            <a:off x="6481488" y="4604086"/>
            <a:ext cx="5186030" cy="461665"/>
          </a:xfrm>
          <a:prstGeom prst="rect">
            <a:avLst/>
          </a:prstGeom>
          <a:noFill/>
        </p:spPr>
        <p:txBody>
          <a:bodyPr wrap="square" rtlCol="0">
            <a:spAutoFit/>
          </a:bodyPr>
          <a:lstStyle/>
          <a:p>
            <a:pPr algn="ctr"/>
            <a:r>
              <a:rPr lang="en-US" sz="2400" b="1" dirty="0" smtClean="0">
                <a:latin typeface="Arial Black" panose="020B0A04020102020204" pitchFamily="34" charset="0"/>
              </a:rPr>
              <a:t>ONLINE VIDEO STREAMING</a:t>
            </a:r>
            <a:endParaRPr lang="en-US" sz="2400" b="1" dirty="0">
              <a:latin typeface="Arial Black" panose="020B0A04020102020204" pitchFamily="34" charset="0"/>
            </a:endParaRPr>
          </a:p>
        </p:txBody>
      </p:sp>
      <p:sp>
        <p:nvSpPr>
          <p:cNvPr id="25" name="Freeform: Shape 22">
            <a:extLst>
              <a:ext uri="{FF2B5EF4-FFF2-40B4-BE49-F238E27FC236}">
                <a16:creationId xmlns="" xmlns:a16="http://schemas.microsoft.com/office/drawing/2014/main" id="{CBCF988D-54DD-4EC9-9F5A-9DA419903192}"/>
              </a:ext>
            </a:extLst>
          </p:cNvPr>
          <p:cNvSpPr/>
          <p:nvPr/>
        </p:nvSpPr>
        <p:spPr>
          <a:xfrm>
            <a:off x="277169" y="1189629"/>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1332000 w 6572250"/>
              <a:gd name="connsiteY3" fmla="*/ 857250 h 1333500"/>
              <a:gd name="connsiteX4" fmla="*/ 666000 w 6572250"/>
              <a:gd name="connsiteY4" fmla="*/ 1333500 h 1333500"/>
              <a:gd name="connsiteX5" fmla="*/ 0 w 6572250"/>
              <a:gd name="connsiteY5"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0" h="1333500">
                <a:moveTo>
                  <a:pt x="0" y="0"/>
                </a:moveTo>
                <a:lnTo>
                  <a:pt x="6572250" y="0"/>
                </a:lnTo>
                <a:lnTo>
                  <a:pt x="6572250" y="857250"/>
                </a:lnTo>
                <a:lnTo>
                  <a:pt x="1332000" y="857250"/>
                </a:lnTo>
                <a:lnTo>
                  <a:pt x="666000" y="1333500"/>
                </a:lnTo>
                <a:lnTo>
                  <a:pt x="0" y="857250"/>
                </a:lnTo>
                <a:close/>
              </a:path>
            </a:pathLst>
          </a:custGeom>
          <a:solidFill>
            <a:srgbClr val="D61023"/>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lnSpc>
                <a:spcPct val="50000"/>
              </a:lnSpc>
            </a:pPr>
            <a:endParaRPr lang="en-US" sz="2000" b="1" dirty="0">
              <a:solidFill>
                <a:schemeClr val="tx1"/>
              </a:solidFill>
              <a:latin typeface="Amaranth" panose="02000503050000020004" pitchFamily="2" charset="0"/>
              <a:cs typeface="Arial" panose="020B0604020202020204" pitchFamily="34" charset="0"/>
            </a:endParaRPr>
          </a:p>
        </p:txBody>
      </p:sp>
      <p:sp>
        <p:nvSpPr>
          <p:cNvPr id="34" name="TextBox 33">
            <a:extLst>
              <a:ext uri="{FF2B5EF4-FFF2-40B4-BE49-F238E27FC236}">
                <a16:creationId xmlns="" xmlns:a16="http://schemas.microsoft.com/office/drawing/2014/main" id="{8EA93D21-2776-4C8D-A42C-125C9B5BE028}"/>
              </a:ext>
            </a:extLst>
          </p:cNvPr>
          <p:cNvSpPr txBox="1"/>
          <p:nvPr/>
        </p:nvSpPr>
        <p:spPr>
          <a:xfrm>
            <a:off x="1477617" y="1407559"/>
            <a:ext cx="3263615" cy="461665"/>
          </a:xfrm>
          <a:prstGeom prst="rect">
            <a:avLst/>
          </a:prstGeom>
          <a:noFill/>
        </p:spPr>
        <p:txBody>
          <a:bodyPr wrap="square" rtlCol="0">
            <a:spAutoFit/>
          </a:bodyPr>
          <a:lstStyle/>
          <a:p>
            <a:pPr algn="ctr"/>
            <a:r>
              <a:rPr lang="en-US" sz="2400" b="1" dirty="0" smtClean="0">
                <a:latin typeface="Arial Black" panose="020B0A04020102020204" pitchFamily="34" charset="0"/>
              </a:rPr>
              <a:t>TRAFFIC ALERTS</a:t>
            </a:r>
            <a:endParaRPr lang="en-US" sz="2400" b="1" dirty="0">
              <a:latin typeface="Arial Black" panose="020B0A04020102020204" pitchFamily="34" charset="0"/>
            </a:endParaRPr>
          </a:p>
        </p:txBody>
      </p:sp>
      <p:sp>
        <p:nvSpPr>
          <p:cNvPr id="30" name="Freeform: Shape 19">
            <a:extLst>
              <a:ext uri="{FF2B5EF4-FFF2-40B4-BE49-F238E27FC236}">
                <a16:creationId xmlns="" xmlns:a16="http://schemas.microsoft.com/office/drawing/2014/main" id="{E3CBF10C-77A7-494F-9276-64B1A5169073}"/>
              </a:ext>
            </a:extLst>
          </p:cNvPr>
          <p:cNvSpPr/>
          <p:nvPr/>
        </p:nvSpPr>
        <p:spPr>
          <a:xfrm>
            <a:off x="6191685" y="1177160"/>
            <a:ext cx="5694589" cy="1333500"/>
          </a:xfrm>
          <a:custGeom>
            <a:avLst/>
            <a:gdLst>
              <a:gd name="connsiteX0" fmla="*/ 0 w 6572250"/>
              <a:gd name="connsiteY0" fmla="*/ 0 h 1333500"/>
              <a:gd name="connsiteX1" fmla="*/ 6572250 w 6572250"/>
              <a:gd name="connsiteY1" fmla="*/ 0 h 1333500"/>
              <a:gd name="connsiteX2" fmla="*/ 6572250 w 6572250"/>
              <a:gd name="connsiteY2" fmla="*/ 857250 h 1333500"/>
              <a:gd name="connsiteX3" fmla="*/ 1332000 w 6572250"/>
              <a:gd name="connsiteY3" fmla="*/ 857250 h 1333500"/>
              <a:gd name="connsiteX4" fmla="*/ 666000 w 6572250"/>
              <a:gd name="connsiteY4" fmla="*/ 1333500 h 1333500"/>
              <a:gd name="connsiteX5" fmla="*/ 0 w 6572250"/>
              <a:gd name="connsiteY5" fmla="*/ 85725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0" h="1333500">
                <a:moveTo>
                  <a:pt x="0" y="0"/>
                </a:moveTo>
                <a:lnTo>
                  <a:pt x="6572250" y="0"/>
                </a:lnTo>
                <a:lnTo>
                  <a:pt x="6572250" y="857250"/>
                </a:lnTo>
                <a:lnTo>
                  <a:pt x="1332000" y="857250"/>
                </a:lnTo>
                <a:lnTo>
                  <a:pt x="666000" y="1333500"/>
                </a:lnTo>
                <a:lnTo>
                  <a:pt x="0" y="857250"/>
                </a:lnTo>
                <a:close/>
              </a:path>
            </a:pathLst>
          </a:custGeom>
          <a:solidFill>
            <a:srgbClr val="D61023"/>
          </a:solidFill>
          <a:ln w="285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lnSpc>
                <a:spcPct val="50000"/>
              </a:lnSpc>
            </a:pPr>
            <a:endParaRPr lang="en-US" sz="2000" b="1" dirty="0">
              <a:solidFill>
                <a:schemeClr val="tx1"/>
              </a:solidFill>
              <a:latin typeface="Amaranth" panose="02000503050000020004" pitchFamily="2" charset="0"/>
              <a:cs typeface="Arial" panose="020B0604020202020204" pitchFamily="34" charset="0"/>
            </a:endParaRPr>
          </a:p>
        </p:txBody>
      </p:sp>
      <p:sp>
        <p:nvSpPr>
          <p:cNvPr id="35" name="TextBox 34">
            <a:extLst>
              <a:ext uri="{FF2B5EF4-FFF2-40B4-BE49-F238E27FC236}">
                <a16:creationId xmlns="" xmlns:a16="http://schemas.microsoft.com/office/drawing/2014/main" id="{8EA93D21-2776-4C8D-A42C-125C9B5BE028}"/>
              </a:ext>
            </a:extLst>
          </p:cNvPr>
          <p:cNvSpPr txBox="1"/>
          <p:nvPr/>
        </p:nvSpPr>
        <p:spPr>
          <a:xfrm>
            <a:off x="1477617" y="2461770"/>
            <a:ext cx="3223456" cy="461665"/>
          </a:xfrm>
          <a:prstGeom prst="rect">
            <a:avLst/>
          </a:prstGeom>
          <a:noFill/>
        </p:spPr>
        <p:txBody>
          <a:bodyPr wrap="square" rtlCol="0">
            <a:spAutoFit/>
          </a:bodyPr>
          <a:lstStyle/>
          <a:p>
            <a:pPr algn="ctr"/>
            <a:r>
              <a:rPr lang="en-US" sz="2400" b="1" dirty="0" smtClean="0">
                <a:latin typeface="Arial Black" panose="020B0A04020102020204" pitchFamily="34" charset="0"/>
              </a:rPr>
              <a:t>SOCIAL MEDIA</a:t>
            </a:r>
            <a:endParaRPr lang="en-US" sz="2400" b="1" dirty="0">
              <a:latin typeface="Arial Black" panose="020B0A04020102020204" pitchFamily="34" charset="0"/>
            </a:endParaRPr>
          </a:p>
        </p:txBody>
      </p:sp>
      <p:sp>
        <p:nvSpPr>
          <p:cNvPr id="39" name="TextBox 38">
            <a:extLst>
              <a:ext uri="{FF2B5EF4-FFF2-40B4-BE49-F238E27FC236}">
                <a16:creationId xmlns="" xmlns:a16="http://schemas.microsoft.com/office/drawing/2014/main" id="{8EA93D21-2776-4C8D-A42C-125C9B5BE028}"/>
              </a:ext>
            </a:extLst>
          </p:cNvPr>
          <p:cNvSpPr txBox="1"/>
          <p:nvPr/>
        </p:nvSpPr>
        <p:spPr>
          <a:xfrm>
            <a:off x="7158184" y="1360745"/>
            <a:ext cx="4205766" cy="461665"/>
          </a:xfrm>
          <a:prstGeom prst="rect">
            <a:avLst/>
          </a:prstGeom>
          <a:noFill/>
        </p:spPr>
        <p:txBody>
          <a:bodyPr wrap="square" rtlCol="0">
            <a:spAutoFit/>
          </a:bodyPr>
          <a:lstStyle/>
          <a:p>
            <a:pPr algn="ctr"/>
            <a:r>
              <a:rPr lang="en-US" sz="2400" b="1" dirty="0" smtClean="0">
                <a:latin typeface="Arial Black" panose="020B0A04020102020204" pitchFamily="34" charset="0"/>
              </a:rPr>
              <a:t>SELF DRIVING CARS</a:t>
            </a:r>
            <a:endParaRPr lang="en-US" sz="2400" b="1" dirty="0">
              <a:latin typeface="Arial Black" panose="020B0A04020102020204" pitchFamily="34" charset="0"/>
            </a:endParaRPr>
          </a:p>
        </p:txBody>
      </p:sp>
      <p:sp>
        <p:nvSpPr>
          <p:cNvPr id="45" name="TextBox 44"/>
          <p:cNvSpPr txBox="1"/>
          <p:nvPr/>
        </p:nvSpPr>
        <p:spPr>
          <a:xfrm>
            <a:off x="918037" y="6368252"/>
            <a:ext cx="11126901" cy="461665"/>
          </a:xfrm>
          <a:prstGeom prst="rect">
            <a:avLst/>
          </a:prstGeom>
          <a:noFill/>
        </p:spPr>
        <p:txBody>
          <a:bodyPr wrap="square" rtlCol="0">
            <a:spAutoFit/>
          </a:bodyPr>
          <a:lstStyle/>
          <a:p>
            <a:r>
              <a:rPr lang="en-US" sz="2400" dirty="0">
                <a:solidFill>
                  <a:srgbClr val="4A4A4A"/>
                </a:solidFill>
                <a:latin typeface="Arial" panose="020B0604020202020204" pitchFamily="34" charset="0"/>
                <a:cs typeface="Arial" panose="020B0604020202020204" pitchFamily="34" charset="0"/>
              </a:rPr>
              <a:t>I’ll be discussing the following Applications of Machine Learning one by one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7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1" presetClass="entr" presetSubtype="0" fill="hold" grpId="0" nodeType="afterEffect">
                                  <p:stCondLst>
                                    <p:cond delay="0"/>
                                  </p:stCondLst>
                                  <p:iterate type="lt">
                                    <p:tmAbs val="100"/>
                                  </p:iterate>
                                  <p:childTnLst>
                                    <p:set>
                                      <p:cBhvr>
                                        <p:cTn id="14" dur="1" fill="hold">
                                          <p:stCondLst>
                                            <p:cond delay="0"/>
                                          </p:stCondLst>
                                        </p:cTn>
                                        <p:tgtEl>
                                          <p:spTgt spid="34"/>
                                        </p:tgtEl>
                                        <p:attrNameLst>
                                          <p:attrName>style.visibility</p:attrName>
                                        </p:attrNameLst>
                                      </p:cBhvr>
                                      <p:to>
                                        <p:strVal val="visible"/>
                                      </p:to>
                                    </p:set>
                                  </p:childTnLst>
                                </p:cTn>
                              </p:par>
                            </p:childTnLst>
                          </p:cTn>
                        </p:par>
                        <p:par>
                          <p:cTn id="15" fill="hold">
                            <p:stCondLst>
                              <p:cond delay="2201"/>
                            </p:stCondLst>
                            <p:childTnLst>
                              <p:par>
                                <p:cTn id="16" presetID="47"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3201"/>
                            </p:stCondLst>
                            <p:childTnLst>
                              <p:par>
                                <p:cTn id="22" presetID="1" presetClass="entr" presetSubtype="0" fill="hold" grpId="0" nodeType="afterEffect">
                                  <p:stCondLst>
                                    <p:cond delay="0"/>
                                  </p:stCondLst>
                                  <p:iterate type="lt">
                                    <p:tmAbs val="100"/>
                                  </p:iterate>
                                  <p:childTnLst>
                                    <p:set>
                                      <p:cBhvr>
                                        <p:cTn id="23" dur="1" fill="hold">
                                          <p:stCondLst>
                                            <p:cond delay="0"/>
                                          </p:stCondLst>
                                        </p:cTn>
                                        <p:tgtEl>
                                          <p:spTgt spid="35"/>
                                        </p:tgtEl>
                                        <p:attrNameLst>
                                          <p:attrName>style.visibility</p:attrName>
                                        </p:attrNameLst>
                                      </p:cBhvr>
                                      <p:to>
                                        <p:strVal val="visible"/>
                                      </p:to>
                                    </p:set>
                                  </p:childTnLst>
                                </p:cTn>
                              </p:par>
                            </p:childTnLst>
                          </p:cTn>
                        </p:par>
                        <p:par>
                          <p:cTn id="24" fill="hold">
                            <p:stCondLst>
                              <p:cond delay="4202"/>
                            </p:stCondLst>
                            <p:childTnLst>
                              <p:par>
                                <p:cTn id="25" presetID="47"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5202"/>
                            </p:stCondLst>
                            <p:childTnLst>
                              <p:par>
                                <p:cTn id="31" presetID="1" presetClass="entr" presetSubtype="0" fill="hold" grpId="0" nodeType="afterEffect">
                                  <p:stCondLst>
                                    <p:cond delay="0"/>
                                  </p:stCondLst>
                                  <p:iterate type="lt">
                                    <p:tmAbs val="100"/>
                                  </p:iterate>
                                  <p:childTnLst>
                                    <p:set>
                                      <p:cBhvr>
                                        <p:cTn id="32" dur="1" fill="hold">
                                          <p:stCondLst>
                                            <p:cond delay="0"/>
                                          </p:stCondLst>
                                        </p:cTn>
                                        <p:tgtEl>
                                          <p:spTgt spid="36"/>
                                        </p:tgtEl>
                                        <p:attrNameLst>
                                          <p:attrName>style.visibility</p:attrName>
                                        </p:attrNameLst>
                                      </p:cBhvr>
                                      <p:to>
                                        <p:strVal val="visible"/>
                                      </p:to>
                                    </p:set>
                                  </p:childTnLst>
                                </p:cTn>
                              </p:par>
                            </p:childTnLst>
                          </p:cTn>
                        </p:par>
                        <p:par>
                          <p:cTn id="33" fill="hold">
                            <p:stCondLst>
                              <p:cond delay="7703"/>
                            </p:stCondLst>
                            <p:childTnLst>
                              <p:par>
                                <p:cTn id="34" presetID="47"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par>
                          <p:cTn id="39" fill="hold">
                            <p:stCondLst>
                              <p:cond delay="8703"/>
                            </p:stCondLst>
                            <p:childTnLst>
                              <p:par>
                                <p:cTn id="40" presetID="1" presetClass="entr" presetSubtype="0" fill="hold" grpId="0" nodeType="afterEffect">
                                  <p:stCondLst>
                                    <p:cond delay="0"/>
                                  </p:stCondLst>
                                  <p:iterate type="lt">
                                    <p:tmAbs val="100"/>
                                  </p:iterate>
                                  <p:childTnLst>
                                    <p:set>
                                      <p:cBhvr>
                                        <p:cTn id="41" dur="1" fill="hold">
                                          <p:stCondLst>
                                            <p:cond delay="0"/>
                                          </p:stCondLst>
                                        </p:cTn>
                                        <p:tgtEl>
                                          <p:spTgt spid="37"/>
                                        </p:tgtEl>
                                        <p:attrNameLst>
                                          <p:attrName>style.visibility</p:attrName>
                                        </p:attrNameLst>
                                      </p:cBhvr>
                                      <p:to>
                                        <p:strVal val="visible"/>
                                      </p:to>
                                    </p:set>
                                  </p:childTnLst>
                                </p:cTn>
                              </p:par>
                            </p:childTnLst>
                          </p:cTn>
                        </p:par>
                        <p:par>
                          <p:cTn id="42" fill="hold">
                            <p:stCondLst>
                              <p:cond delay="10804"/>
                            </p:stCondLst>
                            <p:childTnLst>
                              <p:par>
                                <p:cTn id="43" presetID="47"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par>
                          <p:cTn id="48" fill="hold">
                            <p:stCondLst>
                              <p:cond delay="11804"/>
                            </p:stCondLst>
                            <p:childTnLst>
                              <p:par>
                                <p:cTn id="49" presetID="1" presetClass="entr" presetSubtype="0" fill="hold" grpId="0" nodeType="afterEffect">
                                  <p:stCondLst>
                                    <p:cond delay="0"/>
                                  </p:stCondLst>
                                  <p:iterate type="lt">
                                    <p:tmAbs val="100"/>
                                  </p:iterate>
                                  <p:childTnLst>
                                    <p:set>
                                      <p:cBhvr>
                                        <p:cTn id="50" dur="1" fill="hold">
                                          <p:stCondLst>
                                            <p:cond delay="0"/>
                                          </p:stCondLst>
                                        </p:cTn>
                                        <p:tgtEl>
                                          <p:spTgt spid="38"/>
                                        </p:tgtEl>
                                        <p:attrNameLst>
                                          <p:attrName>style.visibility</p:attrName>
                                        </p:attrNameLst>
                                      </p:cBhvr>
                                      <p:to>
                                        <p:strVal val="visible"/>
                                      </p:to>
                                    </p:set>
                                  </p:childTnLst>
                                </p:cTn>
                              </p:par>
                            </p:childTnLst>
                          </p:cTn>
                        </p:par>
                        <p:par>
                          <p:cTn id="51" fill="hold">
                            <p:stCondLst>
                              <p:cond delay="14205"/>
                            </p:stCondLst>
                            <p:childTnLst>
                              <p:par>
                                <p:cTn id="52" presetID="22" presetClass="entr" presetSubtype="1"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up)">
                                      <p:cBhvr>
                                        <p:cTn id="54" dur="500"/>
                                        <p:tgtEl>
                                          <p:spTgt spid="30"/>
                                        </p:tgtEl>
                                      </p:cBhvr>
                                    </p:animEffect>
                                  </p:childTnLst>
                                </p:cTn>
                              </p:par>
                            </p:childTnLst>
                          </p:cTn>
                        </p:par>
                        <p:par>
                          <p:cTn id="55" fill="hold">
                            <p:stCondLst>
                              <p:cond delay="14705"/>
                            </p:stCondLst>
                            <p:childTnLst>
                              <p:par>
                                <p:cTn id="56" presetID="1" presetClass="entr" presetSubtype="0" fill="hold" grpId="0" nodeType="afterEffect">
                                  <p:stCondLst>
                                    <p:cond delay="0"/>
                                  </p:stCondLst>
                                  <p:iterate type="lt">
                                    <p:tmAbs val="100"/>
                                  </p:iterate>
                                  <p:childTnLst>
                                    <p:set>
                                      <p:cBhvr>
                                        <p:cTn id="57" dur="1" fill="hold">
                                          <p:stCondLst>
                                            <p:cond delay="0"/>
                                          </p:stCondLst>
                                        </p:cTn>
                                        <p:tgtEl>
                                          <p:spTgt spid="39"/>
                                        </p:tgtEl>
                                        <p:attrNameLst>
                                          <p:attrName>style.visibility</p:attrName>
                                        </p:attrNameLst>
                                      </p:cBhvr>
                                      <p:to>
                                        <p:strVal val="visible"/>
                                      </p:to>
                                    </p:set>
                                  </p:childTnLst>
                                </p:cTn>
                              </p:par>
                            </p:childTnLst>
                          </p:cTn>
                        </p:par>
                        <p:par>
                          <p:cTn id="58" fill="hold">
                            <p:stCondLst>
                              <p:cond delay="16106"/>
                            </p:stCondLst>
                            <p:childTnLst>
                              <p:par>
                                <p:cTn id="59" presetID="47"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1000"/>
                                        <p:tgtEl>
                                          <p:spTgt spid="32"/>
                                        </p:tgtEl>
                                      </p:cBhvr>
                                    </p:animEffect>
                                    <p:anim calcmode="lin" valueType="num">
                                      <p:cBhvr>
                                        <p:cTn id="62" dur="1000" fill="hold"/>
                                        <p:tgtEl>
                                          <p:spTgt spid="32"/>
                                        </p:tgtEl>
                                        <p:attrNameLst>
                                          <p:attrName>ppt_x</p:attrName>
                                        </p:attrNameLst>
                                      </p:cBhvr>
                                      <p:tavLst>
                                        <p:tav tm="0">
                                          <p:val>
                                            <p:strVal val="#ppt_x"/>
                                          </p:val>
                                        </p:tav>
                                        <p:tav tm="100000">
                                          <p:val>
                                            <p:strVal val="#ppt_x"/>
                                          </p:val>
                                        </p:tav>
                                      </p:tavLst>
                                    </p:anim>
                                    <p:anim calcmode="lin" valueType="num">
                                      <p:cBhvr>
                                        <p:cTn id="63" dur="1000" fill="hold"/>
                                        <p:tgtEl>
                                          <p:spTgt spid="32"/>
                                        </p:tgtEl>
                                        <p:attrNameLst>
                                          <p:attrName>ppt_y</p:attrName>
                                        </p:attrNameLst>
                                      </p:cBhvr>
                                      <p:tavLst>
                                        <p:tav tm="0">
                                          <p:val>
                                            <p:strVal val="#ppt_y-.1"/>
                                          </p:val>
                                        </p:tav>
                                        <p:tav tm="100000">
                                          <p:val>
                                            <p:strVal val="#ppt_y"/>
                                          </p:val>
                                        </p:tav>
                                      </p:tavLst>
                                    </p:anim>
                                  </p:childTnLst>
                                </p:cTn>
                              </p:par>
                            </p:childTnLst>
                          </p:cTn>
                        </p:par>
                        <p:par>
                          <p:cTn id="64" fill="hold">
                            <p:stCondLst>
                              <p:cond delay="17106"/>
                            </p:stCondLst>
                            <p:childTnLst>
                              <p:par>
                                <p:cTn id="65" presetID="1" presetClass="entr" presetSubtype="0" fill="hold" grpId="0" nodeType="afterEffect">
                                  <p:stCondLst>
                                    <p:cond delay="0"/>
                                  </p:stCondLst>
                                  <p:iterate type="lt">
                                    <p:tmAbs val="100"/>
                                  </p:iterate>
                                  <p:childTnLst>
                                    <p:set>
                                      <p:cBhvr>
                                        <p:cTn id="66" dur="1" fill="hold">
                                          <p:stCondLst>
                                            <p:cond delay="0"/>
                                          </p:stCondLst>
                                        </p:cTn>
                                        <p:tgtEl>
                                          <p:spTgt spid="41"/>
                                        </p:tgtEl>
                                        <p:attrNameLst>
                                          <p:attrName>style.visibility</p:attrName>
                                        </p:attrNameLst>
                                      </p:cBhvr>
                                      <p:to>
                                        <p:strVal val="visible"/>
                                      </p:to>
                                    </p:set>
                                  </p:childTnLst>
                                </p:cTn>
                              </p:par>
                            </p:childTnLst>
                          </p:cTn>
                        </p:par>
                        <p:par>
                          <p:cTn id="67" fill="hold">
                            <p:stCondLst>
                              <p:cond delay="18407"/>
                            </p:stCondLst>
                            <p:childTnLst>
                              <p:par>
                                <p:cTn id="68" presetID="47"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par>
                          <p:cTn id="73" fill="hold">
                            <p:stCondLst>
                              <p:cond delay="19407"/>
                            </p:stCondLst>
                            <p:childTnLst>
                              <p:par>
                                <p:cTn id="74" presetID="1" presetClass="entr" presetSubtype="0" fill="hold" grpId="0" nodeType="afterEffect">
                                  <p:stCondLst>
                                    <p:cond delay="0"/>
                                  </p:stCondLst>
                                  <p:iterate type="lt">
                                    <p:tmAbs val="100"/>
                                  </p:iterate>
                                  <p:childTnLst>
                                    <p:set>
                                      <p:cBhvr>
                                        <p:cTn id="75" dur="1" fill="hold">
                                          <p:stCondLst>
                                            <p:cond delay="0"/>
                                          </p:stCondLst>
                                        </p:cTn>
                                        <p:tgtEl>
                                          <p:spTgt spid="40"/>
                                        </p:tgtEl>
                                        <p:attrNameLst>
                                          <p:attrName>style.visibility</p:attrName>
                                        </p:attrNameLst>
                                      </p:cBhvr>
                                      <p:to>
                                        <p:strVal val="visible"/>
                                      </p:to>
                                    </p:set>
                                  </p:childTnLst>
                                </p:cTn>
                              </p:par>
                            </p:childTnLst>
                          </p:cTn>
                        </p:par>
                        <p:par>
                          <p:cTn id="76" fill="hold">
                            <p:stCondLst>
                              <p:cond delay="20808"/>
                            </p:stCondLst>
                            <p:childTnLst>
                              <p:par>
                                <p:cTn id="77" presetID="47"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anim calcmode="lin" valueType="num">
                                      <p:cBhvr>
                                        <p:cTn id="80" dur="1000" fill="hold"/>
                                        <p:tgtEl>
                                          <p:spTgt spid="22"/>
                                        </p:tgtEl>
                                        <p:attrNameLst>
                                          <p:attrName>ppt_x</p:attrName>
                                        </p:attrNameLst>
                                      </p:cBhvr>
                                      <p:tavLst>
                                        <p:tav tm="0">
                                          <p:val>
                                            <p:strVal val="#ppt_x"/>
                                          </p:val>
                                        </p:tav>
                                        <p:tav tm="100000">
                                          <p:val>
                                            <p:strVal val="#ppt_x"/>
                                          </p:val>
                                        </p:tav>
                                      </p:tavLst>
                                    </p:anim>
                                    <p:anim calcmode="lin" valueType="num">
                                      <p:cBhvr>
                                        <p:cTn id="81" dur="1000" fill="hold"/>
                                        <p:tgtEl>
                                          <p:spTgt spid="22"/>
                                        </p:tgtEl>
                                        <p:attrNameLst>
                                          <p:attrName>ppt_y</p:attrName>
                                        </p:attrNameLst>
                                      </p:cBhvr>
                                      <p:tavLst>
                                        <p:tav tm="0">
                                          <p:val>
                                            <p:strVal val="#ppt_y-.1"/>
                                          </p:val>
                                        </p:tav>
                                        <p:tav tm="100000">
                                          <p:val>
                                            <p:strVal val="#ppt_y"/>
                                          </p:val>
                                        </p:tav>
                                      </p:tavLst>
                                    </p:anim>
                                  </p:childTnLst>
                                </p:cTn>
                              </p:par>
                            </p:childTnLst>
                          </p:cTn>
                        </p:par>
                        <p:par>
                          <p:cTn id="82" fill="hold">
                            <p:stCondLst>
                              <p:cond delay="21808"/>
                            </p:stCondLst>
                            <p:childTnLst>
                              <p:par>
                                <p:cTn id="83" presetID="1" presetClass="entr" presetSubtype="0" fill="hold" grpId="0" nodeType="afterEffect">
                                  <p:stCondLst>
                                    <p:cond delay="0"/>
                                  </p:stCondLst>
                                  <p:iterate type="lt">
                                    <p:tmAbs val="100"/>
                                  </p:iterate>
                                  <p:childTnLst>
                                    <p:set>
                                      <p:cBhvr>
                                        <p:cTn id="84" dur="1" fill="hold">
                                          <p:stCondLst>
                                            <p:cond delay="0"/>
                                          </p:stCondLst>
                                        </p:cTn>
                                        <p:tgtEl>
                                          <p:spTgt spid="43"/>
                                        </p:tgtEl>
                                        <p:attrNameLst>
                                          <p:attrName>style.visibility</p:attrName>
                                        </p:attrNameLst>
                                      </p:cBhvr>
                                      <p:to>
                                        <p:strVal val="visible"/>
                                      </p:to>
                                    </p:set>
                                  </p:childTnLst>
                                </p:cTn>
                              </p:par>
                            </p:childTnLst>
                          </p:cTn>
                        </p:par>
                        <p:par>
                          <p:cTn id="85" fill="hold">
                            <p:stCondLst>
                              <p:cond delay="23709"/>
                            </p:stCondLst>
                            <p:childTnLst>
                              <p:par>
                                <p:cTn id="86" presetID="47" presetClass="entr" presetSubtype="0" fill="hold" grpId="0"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childTnLst>
                          </p:cTn>
                        </p:par>
                        <p:par>
                          <p:cTn id="91" fill="hold">
                            <p:stCondLst>
                              <p:cond delay="24709"/>
                            </p:stCondLst>
                            <p:childTnLst>
                              <p:par>
                                <p:cTn id="92" presetID="1" presetClass="entr" presetSubtype="0" fill="hold" grpId="0" nodeType="afterEffect">
                                  <p:stCondLst>
                                    <p:cond delay="0"/>
                                  </p:stCondLst>
                                  <p:iterate type="lt">
                                    <p:tmAbs val="100"/>
                                  </p:iterate>
                                  <p:childTnLst>
                                    <p:set>
                                      <p:cBhvr>
                                        <p:cTn id="93" dur="1" fill="hold">
                                          <p:stCondLst>
                                            <p:cond delay="0"/>
                                          </p:stCondLst>
                                        </p:cTn>
                                        <p:tgtEl>
                                          <p:spTgt spid="42"/>
                                        </p:tgtEl>
                                        <p:attrNameLst>
                                          <p:attrName>style.visibility</p:attrName>
                                        </p:attrNameLst>
                                      </p:cBhvr>
                                      <p:to>
                                        <p:strVal val="visible"/>
                                      </p:to>
                                    </p:set>
                                  </p:childTnLst>
                                </p:cTn>
                              </p:par>
                            </p:childTnLst>
                          </p:cTn>
                        </p:par>
                        <p:par>
                          <p:cTn id="94" fill="hold">
                            <p:stCondLst>
                              <p:cond delay="26010"/>
                            </p:stCondLst>
                            <p:childTnLst>
                              <p:par>
                                <p:cTn id="95" presetID="1" presetClass="entr" presetSubtype="0" fill="hold" grpId="0" nodeType="after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P spid="19" grpId="0" animBg="1"/>
      <p:bldP spid="22" grpId="0" animBg="1"/>
      <p:bldP spid="24" grpId="0" animBg="1"/>
      <p:bldP spid="27" grpId="0" animBg="1"/>
      <p:bldP spid="29" grpId="0" animBg="1"/>
      <p:bldP spid="32" grpId="0" animBg="1"/>
      <p:bldP spid="36" grpId="0"/>
      <p:bldP spid="37" grpId="0"/>
      <p:bldP spid="38" grpId="0"/>
      <p:bldP spid="40" grpId="0"/>
      <p:bldP spid="41" grpId="0"/>
      <p:bldP spid="42" grpId="0"/>
      <p:bldP spid="43" grpId="0"/>
      <p:bldP spid="25" grpId="0" animBg="1"/>
      <p:bldP spid="34" grpId="0"/>
      <p:bldP spid="30" grpId="0" animBg="1"/>
      <p:bldP spid="35" grpId="0"/>
      <p:bldP spid="39"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xmlns="" id="{DBD6739A-FFD2-4B3B-A2BF-DFBD7692559B}"/>
              </a:ext>
            </a:extLst>
          </p:cNvPr>
          <p:cNvSpPr txBox="1">
            <a:spLocks/>
          </p:cNvSpPr>
          <p:nvPr/>
        </p:nvSpPr>
        <p:spPr>
          <a:xfrm>
            <a:off x="2600454" y="124541"/>
            <a:ext cx="7013713" cy="895558"/>
          </a:xfrm>
          <a:prstGeom prst="rect">
            <a:avLst/>
          </a:prstGeom>
          <a:ln w="38100">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Montserrat" panose="00000500000000000000"/>
              </a:rPr>
              <a:t>Applications</a:t>
            </a:r>
            <a:endParaRPr lang="en-IN" b="1" dirty="0">
              <a:latin typeface="Montserrat" panose="00000500000000000000"/>
            </a:endParaRPr>
          </a:p>
        </p:txBody>
      </p:sp>
      <p:sp>
        <p:nvSpPr>
          <p:cNvPr id="6" name="Rectangle 5"/>
          <p:cNvSpPr/>
          <p:nvPr/>
        </p:nvSpPr>
        <p:spPr>
          <a:xfrm>
            <a:off x="84981" y="2034141"/>
            <a:ext cx="131583" cy="79203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6564" y="2034141"/>
            <a:ext cx="2689850" cy="79203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8" name="Rectangle 7"/>
          <p:cNvSpPr/>
          <p:nvPr/>
        </p:nvSpPr>
        <p:spPr>
          <a:xfrm>
            <a:off x="84981" y="3033255"/>
            <a:ext cx="131583" cy="792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6564" y="3033255"/>
            <a:ext cx="2689850" cy="79203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10" name="Rectangle 9"/>
          <p:cNvSpPr/>
          <p:nvPr/>
        </p:nvSpPr>
        <p:spPr>
          <a:xfrm>
            <a:off x="84981" y="4032368"/>
            <a:ext cx="131583" cy="79203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6564" y="4032368"/>
            <a:ext cx="2689850" cy="79203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12" name="Rectangle 11"/>
          <p:cNvSpPr/>
          <p:nvPr/>
        </p:nvSpPr>
        <p:spPr>
          <a:xfrm>
            <a:off x="84981" y="5031482"/>
            <a:ext cx="131583" cy="79203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6564" y="5031482"/>
            <a:ext cx="2689850" cy="7920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14" name="Rectangle 13"/>
          <p:cNvSpPr/>
          <p:nvPr/>
        </p:nvSpPr>
        <p:spPr>
          <a:xfrm>
            <a:off x="3147160" y="2034141"/>
            <a:ext cx="131583" cy="7920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78743" y="2034141"/>
            <a:ext cx="2689850" cy="792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16" name="Rectangle 15"/>
          <p:cNvSpPr/>
          <p:nvPr/>
        </p:nvSpPr>
        <p:spPr>
          <a:xfrm>
            <a:off x="3147160" y="3033255"/>
            <a:ext cx="131583" cy="792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78743" y="3033255"/>
            <a:ext cx="2689850" cy="792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18" name="Rectangle 17"/>
          <p:cNvSpPr/>
          <p:nvPr/>
        </p:nvSpPr>
        <p:spPr>
          <a:xfrm>
            <a:off x="3147160" y="4032368"/>
            <a:ext cx="131583" cy="7920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78743" y="4032368"/>
            <a:ext cx="2689850" cy="79203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20" name="Rectangle 19"/>
          <p:cNvSpPr/>
          <p:nvPr/>
        </p:nvSpPr>
        <p:spPr>
          <a:xfrm>
            <a:off x="3147160" y="5031482"/>
            <a:ext cx="131583" cy="79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78743" y="5031482"/>
            <a:ext cx="2689850" cy="79203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24" name="Rectangle 23"/>
          <p:cNvSpPr/>
          <p:nvPr/>
        </p:nvSpPr>
        <p:spPr>
          <a:xfrm>
            <a:off x="6209339" y="3033255"/>
            <a:ext cx="131583" cy="7920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40923" y="3033255"/>
            <a:ext cx="2689850" cy="7920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26" name="Rectangle 25"/>
          <p:cNvSpPr/>
          <p:nvPr/>
        </p:nvSpPr>
        <p:spPr>
          <a:xfrm>
            <a:off x="6209339" y="4032368"/>
            <a:ext cx="131583" cy="792037"/>
          </a:xfrm>
          <a:prstGeom prst="rect">
            <a:avLst/>
          </a:prstGeom>
          <a:solidFill>
            <a:srgbClr val="B5E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40923" y="4032368"/>
            <a:ext cx="2689850" cy="79203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28" name="Rectangle 27"/>
          <p:cNvSpPr/>
          <p:nvPr/>
        </p:nvSpPr>
        <p:spPr>
          <a:xfrm>
            <a:off x="6209339" y="5031482"/>
            <a:ext cx="131583" cy="792037"/>
          </a:xfrm>
          <a:prstGeom prst="rect">
            <a:avLst/>
          </a:prstGeom>
          <a:solidFill>
            <a:srgbClr val="FA5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40923" y="5031482"/>
            <a:ext cx="2689850" cy="7920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30" name="Rectangle 29"/>
          <p:cNvSpPr/>
          <p:nvPr/>
        </p:nvSpPr>
        <p:spPr>
          <a:xfrm>
            <a:off x="9271518" y="2034141"/>
            <a:ext cx="131583" cy="792037"/>
          </a:xfrm>
          <a:prstGeom prst="rect">
            <a:avLst/>
          </a:prstGeom>
          <a:solidFill>
            <a:srgbClr val="EB3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403101" y="2034141"/>
            <a:ext cx="2689850" cy="792037"/>
          </a:xfrm>
          <a:prstGeom prst="rect">
            <a:avLst/>
          </a:prstGeom>
          <a:solidFill>
            <a:srgbClr val="FA5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32" name="Rectangle 31"/>
          <p:cNvSpPr/>
          <p:nvPr/>
        </p:nvSpPr>
        <p:spPr>
          <a:xfrm>
            <a:off x="9271518" y="3033255"/>
            <a:ext cx="131583" cy="7920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403101" y="3033255"/>
            <a:ext cx="2689850" cy="7920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34" name="Rectangle 33"/>
          <p:cNvSpPr/>
          <p:nvPr/>
        </p:nvSpPr>
        <p:spPr>
          <a:xfrm>
            <a:off x="9271518" y="4032368"/>
            <a:ext cx="131583" cy="792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403101" y="4032368"/>
            <a:ext cx="2689850" cy="792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36" name="Rectangle 35"/>
          <p:cNvSpPr/>
          <p:nvPr/>
        </p:nvSpPr>
        <p:spPr>
          <a:xfrm>
            <a:off x="6206979" y="2017476"/>
            <a:ext cx="131583" cy="79203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338562" y="2017476"/>
            <a:ext cx="2689850" cy="79203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ea typeface="Cambria" panose="02040503050406030204" pitchFamily="18" charset="0"/>
            </a:endParaRPr>
          </a:p>
        </p:txBody>
      </p:sp>
      <p:sp>
        <p:nvSpPr>
          <p:cNvPr id="39" name="TextBox 38"/>
          <p:cNvSpPr txBox="1"/>
          <p:nvPr/>
        </p:nvSpPr>
        <p:spPr>
          <a:xfrm>
            <a:off x="459669" y="2245493"/>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EMAIL</a:t>
            </a:r>
            <a:endParaRPr lang="en-US" b="1" dirty="0">
              <a:latin typeface="Arial" panose="020B0604020202020204" pitchFamily="34" charset="0"/>
              <a:cs typeface="Arial" panose="020B0604020202020204" pitchFamily="34" charset="0"/>
            </a:endParaRPr>
          </a:p>
        </p:txBody>
      </p:sp>
      <p:sp>
        <p:nvSpPr>
          <p:cNvPr id="40" name="TextBox 39"/>
          <p:cNvSpPr txBox="1"/>
          <p:nvPr/>
        </p:nvSpPr>
        <p:spPr>
          <a:xfrm>
            <a:off x="215229" y="3136885"/>
            <a:ext cx="2692520" cy="584775"/>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TWITTER SENTIMENTAL ANALYSISIL</a:t>
            </a:r>
            <a:endParaRPr lang="en-US" sz="1600" b="1" dirty="0">
              <a:latin typeface="Arial" panose="020B0604020202020204" pitchFamily="34" charset="0"/>
              <a:cs typeface="Arial" panose="020B0604020202020204" pitchFamily="34" charset="0"/>
            </a:endParaRPr>
          </a:p>
        </p:txBody>
      </p:sp>
      <p:sp>
        <p:nvSpPr>
          <p:cNvPr id="41" name="TextBox 40"/>
          <p:cNvSpPr txBox="1"/>
          <p:nvPr/>
        </p:nvSpPr>
        <p:spPr>
          <a:xfrm>
            <a:off x="465009" y="4257243"/>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CLUSTERING</a:t>
            </a:r>
            <a:endParaRPr lang="en-US" b="1" dirty="0">
              <a:latin typeface="Arial" panose="020B0604020202020204" pitchFamily="34" charset="0"/>
              <a:cs typeface="Arial" panose="020B0604020202020204" pitchFamily="34" charset="0"/>
            </a:endParaRPr>
          </a:p>
        </p:txBody>
      </p:sp>
      <p:sp>
        <p:nvSpPr>
          <p:cNvPr id="42" name="TextBox 41"/>
          <p:cNvSpPr txBox="1"/>
          <p:nvPr/>
        </p:nvSpPr>
        <p:spPr>
          <a:xfrm>
            <a:off x="467679" y="5263118"/>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BREAST CANCER</a:t>
            </a:r>
            <a:endParaRPr lang="en-US" b="1" dirty="0">
              <a:latin typeface="Arial" panose="020B0604020202020204" pitchFamily="34" charset="0"/>
              <a:cs typeface="Arial" panose="020B0604020202020204" pitchFamily="34" charset="0"/>
            </a:endParaRPr>
          </a:p>
        </p:txBody>
      </p:sp>
      <p:sp>
        <p:nvSpPr>
          <p:cNvPr id="43" name="TextBox 42"/>
          <p:cNvSpPr txBox="1"/>
          <p:nvPr/>
        </p:nvSpPr>
        <p:spPr>
          <a:xfrm>
            <a:off x="3521848" y="2245493"/>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PARALYSIS</a:t>
            </a:r>
            <a:endParaRPr lang="en-US" b="1" dirty="0">
              <a:latin typeface="Arial" panose="020B0604020202020204" pitchFamily="34" charset="0"/>
              <a:cs typeface="Arial" panose="020B0604020202020204" pitchFamily="34" charset="0"/>
            </a:endParaRPr>
          </a:p>
        </p:txBody>
      </p:sp>
      <p:sp>
        <p:nvSpPr>
          <p:cNvPr id="44" name="TextBox 43"/>
          <p:cNvSpPr txBox="1"/>
          <p:nvPr/>
        </p:nvSpPr>
        <p:spPr>
          <a:xfrm>
            <a:off x="3487342" y="3106583"/>
            <a:ext cx="2203639" cy="646331"/>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TRAFFIC IN SHANGAI</a:t>
            </a:r>
            <a:endParaRPr lang="en-US" b="1" dirty="0">
              <a:latin typeface="Arial" panose="020B0604020202020204" pitchFamily="34" charset="0"/>
              <a:cs typeface="Arial" panose="020B0604020202020204" pitchFamily="34" charset="0"/>
            </a:endParaRPr>
          </a:p>
        </p:txBody>
      </p:sp>
      <p:sp>
        <p:nvSpPr>
          <p:cNvPr id="45" name="TextBox 44"/>
          <p:cNvSpPr txBox="1"/>
          <p:nvPr/>
        </p:nvSpPr>
        <p:spPr>
          <a:xfrm>
            <a:off x="3521848" y="4243721"/>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APPLE WATCH</a:t>
            </a:r>
            <a:endParaRPr lang="en-US" b="1" dirty="0">
              <a:latin typeface="Arial" panose="020B0604020202020204" pitchFamily="34" charset="0"/>
              <a:cs typeface="Arial" panose="020B0604020202020204" pitchFamily="34" charset="0"/>
            </a:endParaRPr>
          </a:p>
        </p:txBody>
      </p:sp>
      <p:sp>
        <p:nvSpPr>
          <p:cNvPr id="46" name="TextBox 45"/>
          <p:cNvSpPr txBox="1"/>
          <p:nvPr/>
        </p:nvSpPr>
        <p:spPr>
          <a:xfrm>
            <a:off x="3521848" y="5242835"/>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FLIPKART</a:t>
            </a:r>
            <a:endParaRPr lang="en-US" b="1" dirty="0">
              <a:latin typeface="Arial" panose="020B0604020202020204" pitchFamily="34" charset="0"/>
              <a:cs typeface="Arial" panose="020B0604020202020204" pitchFamily="34" charset="0"/>
            </a:endParaRPr>
          </a:p>
        </p:txBody>
      </p:sp>
      <p:sp>
        <p:nvSpPr>
          <p:cNvPr id="48" name="TextBox 47"/>
          <p:cNvSpPr txBox="1"/>
          <p:nvPr/>
        </p:nvSpPr>
        <p:spPr>
          <a:xfrm>
            <a:off x="6505706" y="3244607"/>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FB TAGGING</a:t>
            </a:r>
            <a:endParaRPr lang="en-US" b="1" dirty="0">
              <a:latin typeface="Arial" panose="020B0604020202020204" pitchFamily="34" charset="0"/>
              <a:cs typeface="Arial" panose="020B0604020202020204" pitchFamily="34" charset="0"/>
            </a:endParaRPr>
          </a:p>
        </p:txBody>
      </p:sp>
      <p:sp>
        <p:nvSpPr>
          <p:cNvPr id="49" name="TextBox 48"/>
          <p:cNvSpPr txBox="1"/>
          <p:nvPr/>
        </p:nvSpPr>
        <p:spPr>
          <a:xfrm>
            <a:off x="6443457" y="4092263"/>
            <a:ext cx="2484781" cy="646331"/>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ADS PERSONAL RECOMENDATIONS</a:t>
            </a:r>
            <a:endParaRPr lang="en-US" b="1" dirty="0">
              <a:latin typeface="Arial" panose="020B0604020202020204" pitchFamily="34" charset="0"/>
              <a:cs typeface="Arial" panose="020B0604020202020204" pitchFamily="34" charset="0"/>
            </a:endParaRPr>
          </a:p>
        </p:txBody>
      </p:sp>
      <p:sp>
        <p:nvSpPr>
          <p:cNvPr id="50" name="TextBox 49"/>
          <p:cNvSpPr txBox="1"/>
          <p:nvPr/>
        </p:nvSpPr>
        <p:spPr>
          <a:xfrm>
            <a:off x="6549187" y="5242834"/>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NETFLIX</a:t>
            </a:r>
            <a:endParaRPr lang="en-US" b="1" dirty="0">
              <a:latin typeface="Arial" panose="020B0604020202020204" pitchFamily="34" charset="0"/>
              <a:cs typeface="Arial" panose="020B0604020202020204" pitchFamily="34" charset="0"/>
            </a:endParaRPr>
          </a:p>
        </p:txBody>
      </p:sp>
      <p:sp>
        <p:nvSpPr>
          <p:cNvPr id="51" name="TextBox 50"/>
          <p:cNvSpPr txBox="1"/>
          <p:nvPr/>
        </p:nvSpPr>
        <p:spPr>
          <a:xfrm>
            <a:off x="9534684" y="2106993"/>
            <a:ext cx="2203639" cy="646331"/>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MARKET BASKET ANALYSIS</a:t>
            </a:r>
            <a:endParaRPr lang="en-US" b="1" dirty="0">
              <a:latin typeface="Arial" panose="020B0604020202020204" pitchFamily="34" charset="0"/>
              <a:cs typeface="Arial" panose="020B0604020202020204" pitchFamily="34" charset="0"/>
            </a:endParaRPr>
          </a:p>
        </p:txBody>
      </p:sp>
      <p:sp>
        <p:nvSpPr>
          <p:cNvPr id="52" name="TextBox 51"/>
          <p:cNvSpPr txBox="1"/>
          <p:nvPr/>
        </p:nvSpPr>
        <p:spPr>
          <a:xfrm>
            <a:off x="9544902" y="3251368"/>
            <a:ext cx="247820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GOOGLE PHOTOS</a:t>
            </a:r>
            <a:endParaRPr lang="en-US" b="1" dirty="0">
              <a:latin typeface="Arial" panose="020B0604020202020204" pitchFamily="34" charset="0"/>
              <a:cs typeface="Arial" panose="020B0604020202020204" pitchFamily="34" charset="0"/>
            </a:endParaRPr>
          </a:p>
        </p:txBody>
      </p:sp>
      <p:sp>
        <p:nvSpPr>
          <p:cNvPr id="53" name="TextBox 52"/>
          <p:cNvSpPr txBox="1"/>
          <p:nvPr/>
        </p:nvSpPr>
        <p:spPr>
          <a:xfrm>
            <a:off x="9596661" y="4151069"/>
            <a:ext cx="2184911" cy="646331"/>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EMAILSEARCH ENGINE</a:t>
            </a:r>
            <a:endParaRPr lang="en-US" b="1" dirty="0">
              <a:latin typeface="Arial" panose="020B0604020202020204" pitchFamily="34" charset="0"/>
              <a:cs typeface="Arial" panose="020B0604020202020204" pitchFamily="34" charset="0"/>
            </a:endParaRPr>
          </a:p>
        </p:txBody>
      </p:sp>
      <p:sp>
        <p:nvSpPr>
          <p:cNvPr id="54" name="TextBox 53"/>
          <p:cNvSpPr txBox="1"/>
          <p:nvPr/>
        </p:nvSpPr>
        <p:spPr>
          <a:xfrm>
            <a:off x="6499729" y="2249112"/>
            <a:ext cx="2203639"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YOU TUBE INSTA</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39"/>
                                        </p:tgtEl>
                                        <p:attrNameLst>
                                          <p:attrName>style.visibility</p:attrName>
                                        </p:attrNameLst>
                                      </p:cBhvr>
                                      <p:to>
                                        <p:strVal val="visible"/>
                                      </p:to>
                                    </p:set>
                                  </p:childTnLst>
                                </p:cTn>
                              </p:par>
                            </p:childTnLst>
                          </p:cTn>
                        </p:par>
                        <p:par>
                          <p:cTn id="19" fill="hold">
                            <p:stCondLst>
                              <p:cond delay="1901"/>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2401"/>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901"/>
                            </p:stCondLst>
                            <p:childTnLst>
                              <p:par>
                                <p:cTn id="28" presetID="1" presetClass="entr" presetSubtype="0" fill="hold" grpId="0" nodeType="afterEffect">
                                  <p:stCondLst>
                                    <p:cond delay="0"/>
                                  </p:stCondLst>
                                  <p:iterate type="lt">
                                    <p:tmAbs val="100"/>
                                  </p:iterate>
                                  <p:childTnLst>
                                    <p:set>
                                      <p:cBhvr>
                                        <p:cTn id="29" dur="1" fill="hold">
                                          <p:stCondLst>
                                            <p:cond delay="0"/>
                                          </p:stCondLst>
                                        </p:cTn>
                                        <p:tgtEl>
                                          <p:spTgt spid="40"/>
                                        </p:tgtEl>
                                        <p:attrNameLst>
                                          <p:attrName>style.visibility</p:attrName>
                                        </p:attrNameLst>
                                      </p:cBhvr>
                                      <p:to>
                                        <p:strVal val="visible"/>
                                      </p:to>
                                    </p:set>
                                  </p:childTnLst>
                                </p:cTn>
                              </p:par>
                            </p:childTnLst>
                          </p:cTn>
                        </p:par>
                        <p:par>
                          <p:cTn id="30" fill="hold">
                            <p:stCondLst>
                              <p:cond delay="5602"/>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6102"/>
                            </p:stCondLst>
                            <p:childTnLst>
                              <p:par>
                                <p:cTn id="35" presetID="22" presetClass="entr" presetSubtype="8"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6602"/>
                            </p:stCondLst>
                            <p:childTnLst>
                              <p:par>
                                <p:cTn id="39" presetID="1" presetClass="entr" presetSubtype="0" fill="hold" grpId="0" nodeType="afterEffect">
                                  <p:stCondLst>
                                    <p:cond delay="0"/>
                                  </p:stCondLst>
                                  <p:iterate type="lt">
                                    <p:tmAbs val="100"/>
                                  </p:iterate>
                                  <p:childTnLst>
                                    <p:set>
                                      <p:cBhvr>
                                        <p:cTn id="40" dur="1" fill="hold">
                                          <p:stCondLst>
                                            <p:cond delay="0"/>
                                          </p:stCondLst>
                                        </p:cTn>
                                        <p:tgtEl>
                                          <p:spTgt spid="41"/>
                                        </p:tgtEl>
                                        <p:attrNameLst>
                                          <p:attrName>style.visibility</p:attrName>
                                        </p:attrNameLst>
                                      </p:cBhvr>
                                      <p:to>
                                        <p:strVal val="visible"/>
                                      </p:to>
                                    </p:set>
                                  </p:childTnLst>
                                </p:cTn>
                              </p:par>
                            </p:childTnLst>
                          </p:cTn>
                        </p:par>
                        <p:par>
                          <p:cTn id="41" fill="hold">
                            <p:stCondLst>
                              <p:cond delay="7503"/>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par>
                          <p:cTn id="45" fill="hold">
                            <p:stCondLst>
                              <p:cond delay="8003"/>
                            </p:stCondLst>
                            <p:childTnLst>
                              <p:par>
                                <p:cTn id="46" presetID="2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8503"/>
                            </p:stCondLst>
                            <p:childTnLst>
                              <p:par>
                                <p:cTn id="50" presetID="1" presetClass="entr" presetSubtype="0" fill="hold" grpId="0" nodeType="afterEffect">
                                  <p:stCondLst>
                                    <p:cond delay="0"/>
                                  </p:stCondLst>
                                  <p:iterate type="lt">
                                    <p:tmAbs val="100"/>
                                  </p:iterate>
                                  <p:childTnLst>
                                    <p:set>
                                      <p:cBhvr>
                                        <p:cTn id="51" dur="1" fill="hold">
                                          <p:stCondLst>
                                            <p:cond delay="0"/>
                                          </p:stCondLst>
                                        </p:cTn>
                                        <p:tgtEl>
                                          <p:spTgt spid="42"/>
                                        </p:tgtEl>
                                        <p:attrNameLst>
                                          <p:attrName>style.visibility</p:attrName>
                                        </p:attrNameLst>
                                      </p:cBhvr>
                                      <p:to>
                                        <p:strVal val="visible"/>
                                      </p:to>
                                    </p:set>
                                  </p:childTnLst>
                                </p:cTn>
                              </p:par>
                            </p:childTnLst>
                          </p:cTn>
                        </p:par>
                        <p:par>
                          <p:cTn id="52" fill="hold">
                            <p:stCondLst>
                              <p:cond delay="9604"/>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p:stCondLst>
                              <p:cond delay="10104"/>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par>
                          <p:cTn id="60" fill="hold">
                            <p:stCondLst>
                              <p:cond delay="10604"/>
                            </p:stCondLst>
                            <p:childTnLst>
                              <p:par>
                                <p:cTn id="61" presetID="1" presetClass="entr" presetSubtype="0" fill="hold" grpId="0" nodeType="afterEffect">
                                  <p:stCondLst>
                                    <p:cond delay="0"/>
                                  </p:stCondLst>
                                  <p:iterate type="lt">
                                    <p:tmAbs val="100"/>
                                  </p:iterate>
                                  <p:childTnLst>
                                    <p:set>
                                      <p:cBhvr>
                                        <p:cTn id="62" dur="1" fill="hold">
                                          <p:stCondLst>
                                            <p:cond delay="0"/>
                                          </p:stCondLst>
                                        </p:cTn>
                                        <p:tgtEl>
                                          <p:spTgt spid="43"/>
                                        </p:tgtEl>
                                        <p:attrNameLst>
                                          <p:attrName>style.visibility</p:attrName>
                                        </p:attrNameLst>
                                      </p:cBhvr>
                                      <p:to>
                                        <p:strVal val="visible"/>
                                      </p:to>
                                    </p:set>
                                  </p:childTnLst>
                                </p:cTn>
                              </p:par>
                            </p:childTnLst>
                          </p:cTn>
                        </p:par>
                        <p:par>
                          <p:cTn id="63" fill="hold">
                            <p:stCondLst>
                              <p:cond delay="11405"/>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par>
                          <p:cTn id="67" fill="hold">
                            <p:stCondLst>
                              <p:cond delay="11905"/>
                            </p:stCondLst>
                            <p:childTnLst>
                              <p:par>
                                <p:cTn id="68" presetID="22" presetClass="entr" presetSubtype="8"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par>
                          <p:cTn id="71" fill="hold">
                            <p:stCondLst>
                              <p:cond delay="12405"/>
                            </p:stCondLst>
                            <p:childTnLst>
                              <p:par>
                                <p:cTn id="72" presetID="1" presetClass="entr" presetSubtype="0" fill="hold" grpId="0" nodeType="afterEffect">
                                  <p:stCondLst>
                                    <p:cond delay="0"/>
                                  </p:stCondLst>
                                  <p:iterate type="lt">
                                    <p:tmAbs val="100"/>
                                  </p:iterate>
                                  <p:childTnLst>
                                    <p:set>
                                      <p:cBhvr>
                                        <p:cTn id="73" dur="1" fill="hold">
                                          <p:stCondLst>
                                            <p:cond delay="0"/>
                                          </p:stCondLst>
                                        </p:cTn>
                                        <p:tgtEl>
                                          <p:spTgt spid="44"/>
                                        </p:tgtEl>
                                        <p:attrNameLst>
                                          <p:attrName>style.visibility</p:attrName>
                                        </p:attrNameLst>
                                      </p:cBhvr>
                                      <p:to>
                                        <p:strVal val="visible"/>
                                      </p:to>
                                    </p:set>
                                  </p:childTnLst>
                                </p:cTn>
                              </p:par>
                            </p:childTnLst>
                          </p:cTn>
                        </p:par>
                        <p:par>
                          <p:cTn id="74" fill="hold">
                            <p:stCondLst>
                              <p:cond delay="13906"/>
                            </p:stCondLst>
                            <p:childTnLst>
                              <p:par>
                                <p:cTn id="75" presetID="22" presetClass="entr" presetSubtype="8"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par>
                          <p:cTn id="78" fill="hold">
                            <p:stCondLst>
                              <p:cond delay="14406"/>
                            </p:stCondLst>
                            <p:childTnLst>
                              <p:par>
                                <p:cTn id="79" presetID="22" presetClass="entr" presetSubtype="8"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par>
                          <p:cTn id="82" fill="hold">
                            <p:stCondLst>
                              <p:cond delay="14906"/>
                            </p:stCondLst>
                            <p:childTnLst>
                              <p:par>
                                <p:cTn id="83" presetID="1" presetClass="entr" presetSubtype="0" fill="hold" grpId="0" nodeType="afterEffect">
                                  <p:stCondLst>
                                    <p:cond delay="0"/>
                                  </p:stCondLst>
                                  <p:iterate type="lt">
                                    <p:tmAbs val="100"/>
                                  </p:iterate>
                                  <p:childTnLst>
                                    <p:set>
                                      <p:cBhvr>
                                        <p:cTn id="84" dur="1" fill="hold">
                                          <p:stCondLst>
                                            <p:cond delay="0"/>
                                          </p:stCondLst>
                                        </p:cTn>
                                        <p:tgtEl>
                                          <p:spTgt spid="45"/>
                                        </p:tgtEl>
                                        <p:attrNameLst>
                                          <p:attrName>style.visibility</p:attrName>
                                        </p:attrNameLst>
                                      </p:cBhvr>
                                      <p:to>
                                        <p:strVal val="visible"/>
                                      </p:to>
                                    </p:set>
                                  </p:childTnLst>
                                </p:cTn>
                              </p:par>
                            </p:childTnLst>
                          </p:cTn>
                        </p:par>
                        <p:par>
                          <p:cTn id="85" fill="hold">
                            <p:stCondLst>
                              <p:cond delay="15807"/>
                            </p:stCondLst>
                            <p:childTnLst>
                              <p:par>
                                <p:cTn id="86" presetID="22" presetClass="entr" presetSubtype="8" fill="hold" grpId="0"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6307"/>
                            </p:stCondLst>
                            <p:childTnLst>
                              <p:par>
                                <p:cTn id="90" presetID="22" presetClass="entr" presetSubtype="8"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left)">
                                      <p:cBhvr>
                                        <p:cTn id="92" dur="500"/>
                                        <p:tgtEl>
                                          <p:spTgt spid="21"/>
                                        </p:tgtEl>
                                      </p:cBhvr>
                                    </p:animEffect>
                                  </p:childTnLst>
                                </p:cTn>
                              </p:par>
                            </p:childTnLst>
                          </p:cTn>
                        </p:par>
                        <p:par>
                          <p:cTn id="93" fill="hold">
                            <p:stCondLst>
                              <p:cond delay="16807"/>
                            </p:stCondLst>
                            <p:childTnLst>
                              <p:par>
                                <p:cTn id="94" presetID="1" presetClass="entr" presetSubtype="0" fill="hold" grpId="0" nodeType="afterEffect">
                                  <p:stCondLst>
                                    <p:cond delay="0"/>
                                  </p:stCondLst>
                                  <p:iterate type="lt">
                                    <p:tmAbs val="100"/>
                                  </p:iterate>
                                  <p:childTnLst>
                                    <p:set>
                                      <p:cBhvr>
                                        <p:cTn id="95" dur="1" fill="hold">
                                          <p:stCondLst>
                                            <p:cond delay="0"/>
                                          </p:stCondLst>
                                        </p:cTn>
                                        <p:tgtEl>
                                          <p:spTgt spid="46"/>
                                        </p:tgtEl>
                                        <p:attrNameLst>
                                          <p:attrName>style.visibility</p:attrName>
                                        </p:attrNameLst>
                                      </p:cBhvr>
                                      <p:to>
                                        <p:strVal val="visible"/>
                                      </p:to>
                                    </p:set>
                                  </p:childTnLst>
                                </p:cTn>
                              </p:par>
                            </p:childTnLst>
                          </p:cTn>
                        </p:par>
                        <p:par>
                          <p:cTn id="96" fill="hold">
                            <p:stCondLst>
                              <p:cond delay="17508"/>
                            </p:stCondLst>
                            <p:childTnLst>
                              <p:par>
                                <p:cTn id="97" presetID="22" presetClass="entr" presetSubtype="8" fill="hold" grpId="0" nodeType="after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childTnLst>
                          </p:cTn>
                        </p:par>
                        <p:par>
                          <p:cTn id="100" fill="hold">
                            <p:stCondLst>
                              <p:cond delay="18008"/>
                            </p:stCondLst>
                            <p:childTnLst>
                              <p:par>
                                <p:cTn id="101" presetID="22" presetClass="entr" presetSubtype="8"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left)">
                                      <p:cBhvr>
                                        <p:cTn id="103" dur="500"/>
                                        <p:tgtEl>
                                          <p:spTgt spid="37"/>
                                        </p:tgtEl>
                                      </p:cBhvr>
                                    </p:animEffect>
                                  </p:childTnLst>
                                </p:cTn>
                              </p:par>
                            </p:childTnLst>
                          </p:cTn>
                        </p:par>
                        <p:par>
                          <p:cTn id="104" fill="hold">
                            <p:stCondLst>
                              <p:cond delay="18508"/>
                            </p:stCondLst>
                            <p:childTnLst>
                              <p:par>
                                <p:cTn id="105" presetID="1" presetClass="entr" presetSubtype="0" fill="hold" grpId="0" nodeType="afterEffect">
                                  <p:stCondLst>
                                    <p:cond delay="0"/>
                                  </p:stCondLst>
                                  <p:iterate type="lt">
                                    <p:tmAbs val="100"/>
                                  </p:iterate>
                                  <p:childTnLst>
                                    <p:set>
                                      <p:cBhvr>
                                        <p:cTn id="106" dur="1" fill="hold">
                                          <p:stCondLst>
                                            <p:cond delay="0"/>
                                          </p:stCondLst>
                                        </p:cTn>
                                        <p:tgtEl>
                                          <p:spTgt spid="54"/>
                                        </p:tgtEl>
                                        <p:attrNameLst>
                                          <p:attrName>style.visibility</p:attrName>
                                        </p:attrNameLst>
                                      </p:cBhvr>
                                      <p:to>
                                        <p:strVal val="visible"/>
                                      </p:to>
                                    </p:set>
                                  </p:childTnLst>
                                </p:cTn>
                              </p:par>
                            </p:childTnLst>
                          </p:cTn>
                        </p:par>
                        <p:par>
                          <p:cTn id="107" fill="hold">
                            <p:stCondLst>
                              <p:cond delay="19609"/>
                            </p:stCondLst>
                            <p:childTnLst>
                              <p:par>
                                <p:cTn id="108" presetID="22" presetClass="entr" presetSubtype="8" fill="hold" grpId="0" nodeType="after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wipe(left)">
                                      <p:cBhvr>
                                        <p:cTn id="110" dur="500"/>
                                        <p:tgtEl>
                                          <p:spTgt spid="24"/>
                                        </p:tgtEl>
                                      </p:cBhvr>
                                    </p:animEffect>
                                  </p:childTnLst>
                                </p:cTn>
                              </p:par>
                            </p:childTnLst>
                          </p:cTn>
                        </p:par>
                        <p:par>
                          <p:cTn id="111" fill="hold">
                            <p:stCondLst>
                              <p:cond delay="20109"/>
                            </p:stCondLst>
                            <p:childTnLst>
                              <p:par>
                                <p:cTn id="112" presetID="22" presetClass="entr" presetSubtype="8"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wipe(left)">
                                      <p:cBhvr>
                                        <p:cTn id="114" dur="500"/>
                                        <p:tgtEl>
                                          <p:spTgt spid="25"/>
                                        </p:tgtEl>
                                      </p:cBhvr>
                                    </p:animEffect>
                                  </p:childTnLst>
                                </p:cTn>
                              </p:par>
                            </p:childTnLst>
                          </p:cTn>
                        </p:par>
                        <p:par>
                          <p:cTn id="115" fill="hold">
                            <p:stCondLst>
                              <p:cond delay="20609"/>
                            </p:stCondLst>
                            <p:childTnLst>
                              <p:par>
                                <p:cTn id="116" presetID="1" presetClass="entr" presetSubtype="0" fill="hold" grpId="0" nodeType="afterEffect">
                                  <p:stCondLst>
                                    <p:cond delay="0"/>
                                  </p:stCondLst>
                                  <p:iterate type="lt">
                                    <p:tmAbs val="100"/>
                                  </p:iterate>
                                  <p:childTnLst>
                                    <p:set>
                                      <p:cBhvr>
                                        <p:cTn id="117" dur="1" fill="hold">
                                          <p:stCondLst>
                                            <p:cond delay="0"/>
                                          </p:stCondLst>
                                        </p:cTn>
                                        <p:tgtEl>
                                          <p:spTgt spid="48"/>
                                        </p:tgtEl>
                                        <p:attrNameLst>
                                          <p:attrName>style.visibility</p:attrName>
                                        </p:attrNameLst>
                                      </p:cBhvr>
                                      <p:to>
                                        <p:strVal val="visible"/>
                                      </p:to>
                                    </p:set>
                                  </p:childTnLst>
                                </p:cTn>
                              </p:par>
                            </p:childTnLst>
                          </p:cTn>
                        </p:par>
                        <p:par>
                          <p:cTn id="118" fill="hold">
                            <p:stCondLst>
                              <p:cond delay="21410"/>
                            </p:stCondLst>
                            <p:childTnLst>
                              <p:par>
                                <p:cTn id="119" presetID="22" presetClass="entr" presetSubtype="8" fill="hold" grpId="0" nodeType="after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500"/>
                                        <p:tgtEl>
                                          <p:spTgt spid="26"/>
                                        </p:tgtEl>
                                      </p:cBhvr>
                                    </p:animEffect>
                                  </p:childTnLst>
                                </p:cTn>
                              </p:par>
                            </p:childTnLst>
                          </p:cTn>
                        </p:par>
                        <p:par>
                          <p:cTn id="122" fill="hold">
                            <p:stCondLst>
                              <p:cond delay="21910"/>
                            </p:stCondLst>
                            <p:childTnLst>
                              <p:par>
                                <p:cTn id="123" presetID="22" presetClass="entr" presetSubtype="8" fill="hold" grpId="0"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wipe(left)">
                                      <p:cBhvr>
                                        <p:cTn id="125" dur="500"/>
                                        <p:tgtEl>
                                          <p:spTgt spid="27"/>
                                        </p:tgtEl>
                                      </p:cBhvr>
                                    </p:animEffect>
                                  </p:childTnLst>
                                </p:cTn>
                              </p:par>
                            </p:childTnLst>
                          </p:cTn>
                        </p:par>
                        <p:par>
                          <p:cTn id="126" fill="hold">
                            <p:stCondLst>
                              <p:cond delay="22410"/>
                            </p:stCondLst>
                            <p:childTnLst>
                              <p:par>
                                <p:cTn id="127" presetID="1" presetClass="entr" presetSubtype="0" fill="hold" grpId="0" nodeType="afterEffect">
                                  <p:stCondLst>
                                    <p:cond delay="0"/>
                                  </p:stCondLst>
                                  <p:iterate type="lt">
                                    <p:tmAbs val="100"/>
                                  </p:iterate>
                                  <p:childTnLst>
                                    <p:set>
                                      <p:cBhvr>
                                        <p:cTn id="128" dur="1" fill="hold">
                                          <p:stCondLst>
                                            <p:cond delay="0"/>
                                          </p:stCondLst>
                                        </p:cTn>
                                        <p:tgtEl>
                                          <p:spTgt spid="49"/>
                                        </p:tgtEl>
                                        <p:attrNameLst>
                                          <p:attrName>style.visibility</p:attrName>
                                        </p:attrNameLst>
                                      </p:cBhvr>
                                      <p:to>
                                        <p:strVal val="visible"/>
                                      </p:to>
                                    </p:set>
                                  </p:childTnLst>
                                </p:cTn>
                              </p:par>
                            </p:childTnLst>
                          </p:cTn>
                        </p:par>
                        <p:par>
                          <p:cTn id="129" fill="hold">
                            <p:stCondLst>
                              <p:cond delay="24811"/>
                            </p:stCondLst>
                            <p:childTnLst>
                              <p:par>
                                <p:cTn id="130" presetID="22" presetClass="entr" presetSubtype="8" fill="hold" grpId="0" nodeType="after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wipe(left)">
                                      <p:cBhvr>
                                        <p:cTn id="132" dur="500"/>
                                        <p:tgtEl>
                                          <p:spTgt spid="28"/>
                                        </p:tgtEl>
                                      </p:cBhvr>
                                    </p:animEffect>
                                  </p:childTnLst>
                                </p:cTn>
                              </p:par>
                            </p:childTnLst>
                          </p:cTn>
                        </p:par>
                        <p:par>
                          <p:cTn id="133" fill="hold">
                            <p:stCondLst>
                              <p:cond delay="25311"/>
                            </p:stCondLst>
                            <p:childTnLst>
                              <p:par>
                                <p:cTn id="134" presetID="22" presetClass="entr" presetSubtype="8"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left)">
                                      <p:cBhvr>
                                        <p:cTn id="136" dur="500"/>
                                        <p:tgtEl>
                                          <p:spTgt spid="29"/>
                                        </p:tgtEl>
                                      </p:cBhvr>
                                    </p:animEffect>
                                  </p:childTnLst>
                                </p:cTn>
                              </p:par>
                            </p:childTnLst>
                          </p:cTn>
                        </p:par>
                        <p:par>
                          <p:cTn id="137" fill="hold">
                            <p:stCondLst>
                              <p:cond delay="25811"/>
                            </p:stCondLst>
                            <p:childTnLst>
                              <p:par>
                                <p:cTn id="138" presetID="1" presetClass="entr" presetSubtype="0" fill="hold" grpId="0" nodeType="afterEffect">
                                  <p:stCondLst>
                                    <p:cond delay="0"/>
                                  </p:stCondLst>
                                  <p:iterate type="lt">
                                    <p:tmAbs val="100"/>
                                  </p:iterate>
                                  <p:childTnLst>
                                    <p:set>
                                      <p:cBhvr>
                                        <p:cTn id="139" dur="1" fill="hold">
                                          <p:stCondLst>
                                            <p:cond delay="0"/>
                                          </p:stCondLst>
                                        </p:cTn>
                                        <p:tgtEl>
                                          <p:spTgt spid="50"/>
                                        </p:tgtEl>
                                        <p:attrNameLst>
                                          <p:attrName>style.visibility</p:attrName>
                                        </p:attrNameLst>
                                      </p:cBhvr>
                                      <p:to>
                                        <p:strVal val="visible"/>
                                      </p:to>
                                    </p:set>
                                  </p:childTnLst>
                                </p:cTn>
                              </p:par>
                            </p:childTnLst>
                          </p:cTn>
                        </p:par>
                        <p:par>
                          <p:cTn id="140" fill="hold">
                            <p:stCondLst>
                              <p:cond delay="26412"/>
                            </p:stCondLst>
                            <p:childTnLst>
                              <p:par>
                                <p:cTn id="141" presetID="22" presetClass="entr" presetSubtype="8" fill="hold" grpId="0" nodeType="after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left)">
                                      <p:cBhvr>
                                        <p:cTn id="143" dur="500"/>
                                        <p:tgtEl>
                                          <p:spTgt spid="30"/>
                                        </p:tgtEl>
                                      </p:cBhvr>
                                    </p:animEffect>
                                  </p:childTnLst>
                                </p:cTn>
                              </p:par>
                            </p:childTnLst>
                          </p:cTn>
                        </p:par>
                        <p:par>
                          <p:cTn id="144" fill="hold">
                            <p:stCondLst>
                              <p:cond delay="26912"/>
                            </p:stCondLst>
                            <p:childTnLst>
                              <p:par>
                                <p:cTn id="145" presetID="22" presetClass="entr" presetSubtype="8" fill="hold" grpId="0" nodeType="afterEffect">
                                  <p:stCondLst>
                                    <p:cond delay="0"/>
                                  </p:stCondLst>
                                  <p:childTnLst>
                                    <p:set>
                                      <p:cBhvr>
                                        <p:cTn id="146" dur="1" fill="hold">
                                          <p:stCondLst>
                                            <p:cond delay="0"/>
                                          </p:stCondLst>
                                        </p:cTn>
                                        <p:tgtEl>
                                          <p:spTgt spid="31"/>
                                        </p:tgtEl>
                                        <p:attrNameLst>
                                          <p:attrName>style.visibility</p:attrName>
                                        </p:attrNameLst>
                                      </p:cBhvr>
                                      <p:to>
                                        <p:strVal val="visible"/>
                                      </p:to>
                                    </p:set>
                                    <p:animEffect transition="in" filter="wipe(left)">
                                      <p:cBhvr>
                                        <p:cTn id="147" dur="500"/>
                                        <p:tgtEl>
                                          <p:spTgt spid="31"/>
                                        </p:tgtEl>
                                      </p:cBhvr>
                                    </p:animEffect>
                                  </p:childTnLst>
                                </p:cTn>
                              </p:par>
                            </p:childTnLst>
                          </p:cTn>
                        </p:par>
                        <p:par>
                          <p:cTn id="148" fill="hold">
                            <p:stCondLst>
                              <p:cond delay="27412"/>
                            </p:stCondLst>
                            <p:childTnLst>
                              <p:par>
                                <p:cTn id="149" presetID="1" presetClass="entr" presetSubtype="0" fill="hold" grpId="0" nodeType="afterEffect">
                                  <p:stCondLst>
                                    <p:cond delay="0"/>
                                  </p:stCondLst>
                                  <p:iterate type="lt">
                                    <p:tmAbs val="100"/>
                                  </p:iterate>
                                  <p:childTnLst>
                                    <p:set>
                                      <p:cBhvr>
                                        <p:cTn id="150" dur="1" fill="hold">
                                          <p:stCondLst>
                                            <p:cond delay="0"/>
                                          </p:stCondLst>
                                        </p:cTn>
                                        <p:tgtEl>
                                          <p:spTgt spid="51"/>
                                        </p:tgtEl>
                                        <p:attrNameLst>
                                          <p:attrName>style.visibility</p:attrName>
                                        </p:attrNameLst>
                                      </p:cBhvr>
                                      <p:to>
                                        <p:strVal val="visible"/>
                                      </p:to>
                                    </p:set>
                                  </p:childTnLst>
                                </p:cTn>
                              </p:par>
                            </p:childTnLst>
                          </p:cTn>
                        </p:par>
                        <p:par>
                          <p:cTn id="151" fill="hold">
                            <p:stCondLst>
                              <p:cond delay="29313"/>
                            </p:stCondLst>
                            <p:childTnLst>
                              <p:par>
                                <p:cTn id="152" presetID="22" presetClass="entr" presetSubtype="8" fill="hold" grpId="0" nodeType="after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wipe(left)">
                                      <p:cBhvr>
                                        <p:cTn id="154" dur="500"/>
                                        <p:tgtEl>
                                          <p:spTgt spid="32"/>
                                        </p:tgtEl>
                                      </p:cBhvr>
                                    </p:animEffect>
                                  </p:childTnLst>
                                </p:cTn>
                              </p:par>
                            </p:childTnLst>
                          </p:cTn>
                        </p:par>
                        <p:par>
                          <p:cTn id="155" fill="hold">
                            <p:stCondLst>
                              <p:cond delay="29813"/>
                            </p:stCondLst>
                            <p:childTnLst>
                              <p:par>
                                <p:cTn id="156" presetID="22" presetClass="entr" presetSubtype="8" fill="hold" grpId="0" nodeType="after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wipe(left)">
                                      <p:cBhvr>
                                        <p:cTn id="158" dur="500"/>
                                        <p:tgtEl>
                                          <p:spTgt spid="33"/>
                                        </p:tgtEl>
                                      </p:cBhvr>
                                    </p:animEffect>
                                  </p:childTnLst>
                                </p:cTn>
                              </p:par>
                            </p:childTnLst>
                          </p:cTn>
                        </p:par>
                        <p:par>
                          <p:cTn id="159" fill="hold">
                            <p:stCondLst>
                              <p:cond delay="30313"/>
                            </p:stCondLst>
                            <p:childTnLst>
                              <p:par>
                                <p:cTn id="160" presetID="1" presetClass="entr" presetSubtype="0" fill="hold" grpId="0" nodeType="afterEffect">
                                  <p:stCondLst>
                                    <p:cond delay="0"/>
                                  </p:stCondLst>
                                  <p:iterate type="lt">
                                    <p:tmAbs val="100"/>
                                  </p:iterate>
                                  <p:childTnLst>
                                    <p:set>
                                      <p:cBhvr>
                                        <p:cTn id="161" dur="1" fill="hold">
                                          <p:stCondLst>
                                            <p:cond delay="0"/>
                                          </p:stCondLst>
                                        </p:cTn>
                                        <p:tgtEl>
                                          <p:spTgt spid="52"/>
                                        </p:tgtEl>
                                        <p:attrNameLst>
                                          <p:attrName>style.visibility</p:attrName>
                                        </p:attrNameLst>
                                      </p:cBhvr>
                                      <p:to>
                                        <p:strVal val="visible"/>
                                      </p:to>
                                    </p:set>
                                  </p:childTnLst>
                                </p:cTn>
                              </p:par>
                            </p:childTnLst>
                          </p:cTn>
                        </p:par>
                        <p:par>
                          <p:cTn id="162" fill="hold">
                            <p:stCondLst>
                              <p:cond delay="31414"/>
                            </p:stCondLst>
                            <p:childTnLst>
                              <p:par>
                                <p:cTn id="163" presetID="22" presetClass="entr" presetSubtype="8" fill="hold" grpId="0" nodeType="after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ipe(left)">
                                      <p:cBhvr>
                                        <p:cTn id="165" dur="500"/>
                                        <p:tgtEl>
                                          <p:spTgt spid="34"/>
                                        </p:tgtEl>
                                      </p:cBhvr>
                                    </p:animEffect>
                                  </p:childTnLst>
                                </p:cTn>
                              </p:par>
                            </p:childTnLst>
                          </p:cTn>
                        </p:par>
                        <p:par>
                          <p:cTn id="166" fill="hold">
                            <p:stCondLst>
                              <p:cond delay="31914"/>
                            </p:stCondLst>
                            <p:childTnLst>
                              <p:par>
                                <p:cTn id="167" presetID="22" presetClass="entr" presetSubtype="8" fill="hold" grpId="0" nodeType="afterEffect">
                                  <p:stCondLst>
                                    <p:cond delay="0"/>
                                  </p:stCondLst>
                                  <p:childTnLst>
                                    <p:set>
                                      <p:cBhvr>
                                        <p:cTn id="168" dur="1" fill="hold">
                                          <p:stCondLst>
                                            <p:cond delay="0"/>
                                          </p:stCondLst>
                                        </p:cTn>
                                        <p:tgtEl>
                                          <p:spTgt spid="35"/>
                                        </p:tgtEl>
                                        <p:attrNameLst>
                                          <p:attrName>style.visibility</p:attrName>
                                        </p:attrNameLst>
                                      </p:cBhvr>
                                      <p:to>
                                        <p:strVal val="visible"/>
                                      </p:to>
                                    </p:set>
                                    <p:animEffect transition="in" filter="wipe(left)">
                                      <p:cBhvr>
                                        <p:cTn id="169" dur="500"/>
                                        <p:tgtEl>
                                          <p:spTgt spid="35"/>
                                        </p:tgtEl>
                                      </p:cBhvr>
                                    </p:animEffect>
                                  </p:childTnLst>
                                </p:cTn>
                              </p:par>
                            </p:childTnLst>
                          </p:cTn>
                        </p:par>
                        <p:par>
                          <p:cTn id="170" fill="hold">
                            <p:stCondLst>
                              <p:cond delay="32414"/>
                            </p:stCondLst>
                            <p:childTnLst>
                              <p:par>
                                <p:cTn id="171" presetID="1" presetClass="entr" presetSubtype="0" fill="hold" grpId="0" nodeType="afterEffect">
                                  <p:stCondLst>
                                    <p:cond delay="0"/>
                                  </p:stCondLst>
                                  <p:iterate type="lt">
                                    <p:tmAbs val="100"/>
                                  </p:iterate>
                                  <p:childTnLst>
                                    <p:set>
                                      <p:cBhvr>
                                        <p:cTn id="17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p:bldP spid="40" grpId="0"/>
      <p:bldP spid="41" grpId="0"/>
      <p:bldP spid="42" grpId="0"/>
      <p:bldP spid="43" grpId="0"/>
      <p:bldP spid="44" grpId="0"/>
      <p:bldP spid="45" grpId="0"/>
      <p:bldP spid="46" grpId="0"/>
      <p:bldP spid="48" grpId="0"/>
      <p:bldP spid="49" grpId="0"/>
      <p:bldP spid="50" grpId="0"/>
      <p:bldP spid="51" grpId="0"/>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Python Applic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820" y="192579"/>
            <a:ext cx="8293993" cy="649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1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a:extLst>
              <a:ext uri="{FF2B5EF4-FFF2-40B4-BE49-F238E27FC236}">
                <a16:creationId xmlns:a16="http://schemas.microsoft.com/office/drawing/2014/main" xmlns="" id="{AA8F451B-6117-43EC-85BB-ECDD864C11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644" y="1636492"/>
            <a:ext cx="9710710" cy="459177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DBD6739A-FFD2-4B3B-A2BF-DFBD7692559B}"/>
              </a:ext>
            </a:extLst>
          </p:cNvPr>
          <p:cNvSpPr txBox="1">
            <a:spLocks/>
          </p:cNvSpPr>
          <p:nvPr/>
        </p:nvSpPr>
        <p:spPr>
          <a:xfrm>
            <a:off x="3465551" y="384169"/>
            <a:ext cx="5260896" cy="868154"/>
          </a:xfrm>
          <a:prstGeom prst="rect">
            <a:avLst/>
          </a:prstGeom>
          <a:ln w="38100">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Montserrat" panose="00000500000000000000"/>
              </a:rPr>
              <a:t>PERCEPTRON</a:t>
            </a:r>
            <a:endParaRPr lang="en-IN" b="1" dirty="0">
              <a:latin typeface="Montserrat" panose="00000500000000000000"/>
            </a:endParaRPr>
          </a:p>
        </p:txBody>
      </p:sp>
    </p:spTree>
    <p:extLst>
      <p:ext uri="{BB962C8B-B14F-4D97-AF65-F5344CB8AC3E}">
        <p14:creationId xmlns:p14="http://schemas.microsoft.com/office/powerpoint/2010/main" val="35305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0" y="0"/>
            <a:ext cx="12191999"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5">
            <a:extLst>
              <a:ext uri="{FF2B5EF4-FFF2-40B4-BE49-F238E27FC236}">
                <a16:creationId xmlns="" xmlns:a16="http://schemas.microsoft.com/office/drawing/2014/main" xmlns:lc="http://schemas.openxmlformats.org/drawingml/2006/lockedCanvas" id="{112A4494-09B4-3873-0464-A708C4783416}"/>
              </a:ext>
            </a:extLst>
          </p:cNvPr>
          <p:cNvSpPr/>
          <p:nvPr/>
        </p:nvSpPr>
        <p:spPr>
          <a:xfrm>
            <a:off x="107621" y="716866"/>
            <a:ext cx="11823646"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4" name="Group 43"/>
          <p:cNvGrpSpPr/>
          <p:nvPr/>
        </p:nvGrpSpPr>
        <p:grpSpPr>
          <a:xfrm>
            <a:off x="196703" y="614596"/>
            <a:ext cx="1185228" cy="1425254"/>
            <a:chOff x="196703" y="614596"/>
            <a:chExt cx="1185228" cy="1425254"/>
          </a:xfrm>
        </p:grpSpPr>
        <p:pic>
          <p:nvPicPr>
            <p:cNvPr id="7" name="Graphic 9">
              <a:extLst>
                <a:ext uri="{FF2B5EF4-FFF2-40B4-BE49-F238E27FC236}">
                  <a16:creationId xmlns="" xmlns:a16="http://schemas.microsoft.com/office/drawing/2014/main" xmlns:lc="http://schemas.openxmlformats.org/drawingml/2006/lockedCanvas" id="{01500689-5BE0-EC9B-B4D6-27D1822E58B6}"/>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a:off x="196703" y="614597"/>
              <a:ext cx="1185228" cy="99360"/>
            </a:xfrm>
            <a:prstGeom prst="rect">
              <a:avLst/>
            </a:prstGeom>
          </p:spPr>
        </p:pic>
        <p:sp>
          <p:nvSpPr>
            <p:cNvPr id="9" name="Freeform: Shape 6">
              <a:extLst>
                <a:ext uri="{FF2B5EF4-FFF2-40B4-BE49-F238E27FC236}">
                  <a16:creationId xmlns="" xmlns:a16="http://schemas.microsoft.com/office/drawing/2014/main" xmlns:lc="http://schemas.openxmlformats.org/drawingml/2006/lockedCanvas" id="{B5A5EC83-A28C-0606-157C-E9B537BC0229}"/>
                </a:ext>
              </a:extLst>
            </p:cNvPr>
            <p:cNvSpPr/>
            <p:nvPr/>
          </p:nvSpPr>
          <p:spPr>
            <a:xfrm>
              <a:off x="307832" y="614596"/>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2" name="Freeform: Shape 13">
            <a:extLst>
              <a:ext uri="{FF2B5EF4-FFF2-40B4-BE49-F238E27FC236}">
                <a16:creationId xmlns="" xmlns:a16="http://schemas.microsoft.com/office/drawing/2014/main" xmlns:lc="http://schemas.openxmlformats.org/drawingml/2006/lockedCanvas" id="{E78E7087-4B1F-D8C2-6DD7-317127D19D92}"/>
              </a:ext>
            </a:extLst>
          </p:cNvPr>
          <p:cNvSpPr/>
          <p:nvPr/>
        </p:nvSpPr>
        <p:spPr>
          <a:xfrm>
            <a:off x="107620" y="2326267"/>
            <a:ext cx="11823647"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77" name="Group 76"/>
          <p:cNvGrpSpPr/>
          <p:nvPr/>
        </p:nvGrpSpPr>
        <p:grpSpPr>
          <a:xfrm>
            <a:off x="196703" y="2223997"/>
            <a:ext cx="1185228" cy="1425254"/>
            <a:chOff x="196703" y="2223997"/>
            <a:chExt cx="1185228" cy="1425254"/>
          </a:xfrm>
        </p:grpSpPr>
        <p:pic>
          <p:nvPicPr>
            <p:cNvPr id="11" name="Graphic 12">
              <a:extLst>
                <a:ext uri="{FF2B5EF4-FFF2-40B4-BE49-F238E27FC236}">
                  <a16:creationId xmlns="" xmlns:a16="http://schemas.microsoft.com/office/drawing/2014/main" xmlns:lc="http://schemas.openxmlformats.org/drawingml/2006/lockedCanvas" id="{2DE6A1FF-2BE0-710C-F791-5EC54B70BE81}"/>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a:off x="196703" y="2223998"/>
              <a:ext cx="1185228" cy="99360"/>
            </a:xfrm>
            <a:prstGeom prst="rect">
              <a:avLst/>
            </a:prstGeom>
            <a:noFill/>
          </p:spPr>
        </p:pic>
        <p:sp>
          <p:nvSpPr>
            <p:cNvPr id="13" name="Freeform: Shape 14">
              <a:extLst>
                <a:ext uri="{FF2B5EF4-FFF2-40B4-BE49-F238E27FC236}">
                  <a16:creationId xmlns="" xmlns:a16="http://schemas.microsoft.com/office/drawing/2014/main" xmlns:lc="http://schemas.openxmlformats.org/drawingml/2006/lockedCanvas" id="{6E436010-7A01-A06C-F37D-3DFA4C2DB46F}"/>
                </a:ext>
              </a:extLst>
            </p:cNvPr>
            <p:cNvSpPr/>
            <p:nvPr/>
          </p:nvSpPr>
          <p:spPr>
            <a:xfrm>
              <a:off x="307832" y="2223997"/>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8">
            <a:extLst>
              <a:ext uri="{FF2B5EF4-FFF2-40B4-BE49-F238E27FC236}">
                <a16:creationId xmlns="" xmlns:a16="http://schemas.microsoft.com/office/drawing/2014/main" xmlns:lc="http://schemas.openxmlformats.org/drawingml/2006/lockedCanvas" id="{06748766-7CC3-EB72-7F2F-4ADDD84A8A6A}"/>
              </a:ext>
            </a:extLst>
          </p:cNvPr>
          <p:cNvSpPr/>
          <p:nvPr/>
        </p:nvSpPr>
        <p:spPr>
          <a:xfrm flipH="1">
            <a:off x="107620" y="5442798"/>
            <a:ext cx="11823646"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7" name="Group 46"/>
          <p:cNvGrpSpPr/>
          <p:nvPr/>
        </p:nvGrpSpPr>
        <p:grpSpPr>
          <a:xfrm>
            <a:off x="146958" y="5340530"/>
            <a:ext cx="1185228" cy="1425254"/>
            <a:chOff x="146958" y="5340530"/>
            <a:chExt cx="1185228" cy="1425254"/>
          </a:xfrm>
        </p:grpSpPr>
        <p:pic>
          <p:nvPicPr>
            <p:cNvPr id="15" name="Graphic 17">
              <a:extLst>
                <a:ext uri="{FF2B5EF4-FFF2-40B4-BE49-F238E27FC236}">
                  <a16:creationId xmlns="" xmlns:a16="http://schemas.microsoft.com/office/drawing/2014/main" xmlns:lc="http://schemas.openxmlformats.org/drawingml/2006/lockedCanvas" id="{ACE0A1F7-6AF1-11F0-B791-DECFF5546E65}"/>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flipH="1">
              <a:off x="146958" y="5340531"/>
              <a:ext cx="1185228" cy="99360"/>
            </a:xfrm>
            <a:prstGeom prst="rect">
              <a:avLst/>
            </a:prstGeom>
          </p:spPr>
        </p:pic>
        <p:sp>
          <p:nvSpPr>
            <p:cNvPr id="17" name="Freeform: Shape 19">
              <a:extLst>
                <a:ext uri="{FF2B5EF4-FFF2-40B4-BE49-F238E27FC236}">
                  <a16:creationId xmlns="" xmlns:a16="http://schemas.microsoft.com/office/drawing/2014/main" xmlns:lc="http://schemas.openxmlformats.org/drawingml/2006/lockedCanvas" id="{B4D3745C-8005-915B-D42D-7964F64638ED}"/>
                </a:ext>
              </a:extLst>
            </p:cNvPr>
            <p:cNvSpPr/>
            <p:nvPr/>
          </p:nvSpPr>
          <p:spPr>
            <a:xfrm flipH="1">
              <a:off x="275735" y="5340530"/>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Freeform: Shape 23">
            <a:extLst>
              <a:ext uri="{FF2B5EF4-FFF2-40B4-BE49-F238E27FC236}">
                <a16:creationId xmlns="" xmlns:a16="http://schemas.microsoft.com/office/drawing/2014/main" xmlns:lc="http://schemas.openxmlformats.org/drawingml/2006/lockedCanvas" id="{1D1834AA-C85B-0F69-FC2A-BD7455B5295A}"/>
              </a:ext>
            </a:extLst>
          </p:cNvPr>
          <p:cNvSpPr/>
          <p:nvPr/>
        </p:nvSpPr>
        <p:spPr>
          <a:xfrm flipH="1">
            <a:off x="107621" y="3935668"/>
            <a:ext cx="11823646"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6" name="Group 45"/>
          <p:cNvGrpSpPr/>
          <p:nvPr/>
        </p:nvGrpSpPr>
        <p:grpSpPr>
          <a:xfrm>
            <a:off x="191024" y="3833398"/>
            <a:ext cx="1185228" cy="1425254"/>
            <a:chOff x="191024" y="3833398"/>
            <a:chExt cx="1185228" cy="1425254"/>
          </a:xfrm>
        </p:grpSpPr>
        <p:pic>
          <p:nvPicPr>
            <p:cNvPr id="19" name="Graphic 22">
              <a:extLst>
                <a:ext uri="{FF2B5EF4-FFF2-40B4-BE49-F238E27FC236}">
                  <a16:creationId xmlns="" xmlns:a16="http://schemas.microsoft.com/office/drawing/2014/main" xmlns:lc="http://schemas.openxmlformats.org/drawingml/2006/lockedCanvas" id="{ED35E3F1-6DA6-925D-D515-1FD5C749E471}"/>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flipH="1">
              <a:off x="191024" y="3833399"/>
              <a:ext cx="1185228" cy="99360"/>
            </a:xfrm>
            <a:prstGeom prst="rect">
              <a:avLst/>
            </a:prstGeom>
          </p:spPr>
        </p:pic>
        <p:sp>
          <p:nvSpPr>
            <p:cNvPr id="21" name="Freeform: Shape 24">
              <a:extLst>
                <a:ext uri="{FF2B5EF4-FFF2-40B4-BE49-F238E27FC236}">
                  <a16:creationId xmlns="" xmlns:a16="http://schemas.microsoft.com/office/drawing/2014/main" xmlns:lc="http://schemas.openxmlformats.org/drawingml/2006/lockedCanvas" id="{C4A6A20F-E7A5-6FC3-1029-2CDC1C08DBDC}"/>
                </a:ext>
              </a:extLst>
            </p:cNvPr>
            <p:cNvSpPr/>
            <p:nvPr/>
          </p:nvSpPr>
          <p:spPr>
            <a:xfrm flipH="1">
              <a:off x="319801" y="3833398"/>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7" name="TextBox 36"/>
          <p:cNvSpPr txBox="1"/>
          <p:nvPr/>
        </p:nvSpPr>
        <p:spPr>
          <a:xfrm>
            <a:off x="1582142" y="767042"/>
            <a:ext cx="9341918" cy="1077218"/>
          </a:xfrm>
          <a:prstGeom prst="rect">
            <a:avLst/>
          </a:prstGeom>
          <a:noFill/>
        </p:spPr>
        <p:txBody>
          <a:bodyPr wrap="square" rtlCol="0">
            <a:spAutoFit/>
          </a:bodyPr>
          <a:lstStyle/>
          <a:p>
            <a:r>
              <a:rPr lang="en-US" sz="1600" dirty="0">
                <a:solidFill>
                  <a:srgbClr val="202124"/>
                </a:solidFill>
                <a:latin typeface="Arial Black" panose="020B0A04020102020204" pitchFamily="34" charset="0"/>
              </a:rPr>
              <a:t>Arthur Samuel first came up with the phrase “Machine Learning” in </a:t>
            </a:r>
            <a:r>
              <a:rPr lang="en-IN" sz="1600" dirty="0">
                <a:solidFill>
                  <a:srgbClr val="404040"/>
                </a:solidFill>
                <a:latin typeface="Arial Black" panose="020B0A04020102020204" pitchFamily="34" charset="0"/>
              </a:rPr>
              <a:t>1952</a:t>
            </a:r>
            <a:r>
              <a:rPr lang="en-IN" sz="1600" dirty="0" smtClean="0">
                <a:solidFill>
                  <a:srgbClr val="404040"/>
                </a:solidFill>
                <a:latin typeface="Arial Black" panose="020B0A04020102020204" pitchFamily="34" charset="0"/>
              </a:rPr>
              <a:t>.</a:t>
            </a:r>
          </a:p>
          <a:p>
            <a:r>
              <a:rPr lang="en-US" sz="1600" dirty="0">
                <a:solidFill>
                  <a:srgbClr val="202124"/>
                </a:solidFill>
                <a:latin typeface="Arial Black" panose="020B0A04020102020204" pitchFamily="34" charset="0"/>
              </a:rPr>
              <a:t>In 1957, Frank Rosenblatt – at the Cornell Aeronautical Laboratory – combined Donald </a:t>
            </a:r>
            <a:r>
              <a:rPr lang="en-US" sz="1600" dirty="0" err="1">
                <a:solidFill>
                  <a:srgbClr val="202124"/>
                </a:solidFill>
                <a:latin typeface="Arial Black" panose="020B0A04020102020204" pitchFamily="34" charset="0"/>
              </a:rPr>
              <a:t>Hebb's</a:t>
            </a:r>
            <a:r>
              <a:rPr lang="en-US" sz="1600" dirty="0">
                <a:solidFill>
                  <a:srgbClr val="202124"/>
                </a:solidFill>
                <a:latin typeface="Arial Black" panose="020B0A04020102020204" pitchFamily="34" charset="0"/>
              </a:rPr>
              <a:t> model of brain cell interaction with Arthur Samuel's Machine Learning efforts and created the perceptron.  </a:t>
            </a:r>
          </a:p>
        </p:txBody>
      </p:sp>
      <p:sp>
        <p:nvSpPr>
          <p:cNvPr id="38" name="TextBox 37"/>
          <p:cNvSpPr txBox="1"/>
          <p:nvPr/>
        </p:nvSpPr>
        <p:spPr>
          <a:xfrm>
            <a:off x="1582142" y="2333926"/>
            <a:ext cx="9744518" cy="1169551"/>
          </a:xfrm>
          <a:prstGeom prst="rect">
            <a:avLst/>
          </a:prstGeom>
          <a:noFill/>
        </p:spPr>
        <p:txBody>
          <a:bodyPr wrap="square" rtlCol="0">
            <a:spAutoFit/>
          </a:bodyPr>
          <a:lstStyle/>
          <a:p>
            <a:r>
              <a:rPr lang="en-US" sz="1400" b="1" dirty="0">
                <a:solidFill>
                  <a:srgbClr val="404040"/>
                </a:solidFill>
                <a:latin typeface="Arial Black" panose="020B0A04020102020204" pitchFamily="34" charset="0"/>
              </a:rPr>
              <a:t>The </a:t>
            </a:r>
            <a:r>
              <a:rPr lang="en-US" sz="1400" b="1" dirty="0" smtClean="0">
                <a:solidFill>
                  <a:srgbClr val="404040"/>
                </a:solidFill>
                <a:latin typeface="Arial Black" panose="020B0A04020102020204" pitchFamily="34" charset="0"/>
              </a:rPr>
              <a:t>Perceptron</a:t>
            </a:r>
            <a:endParaRPr lang="en-US" sz="1400" dirty="0" smtClean="0">
              <a:solidFill>
                <a:srgbClr val="404040"/>
              </a:solidFill>
              <a:latin typeface="Arial Black" panose="020B0A04020102020204" pitchFamily="34" charset="0"/>
            </a:endParaRPr>
          </a:p>
          <a:p>
            <a:r>
              <a:rPr lang="en-US" sz="1400" dirty="0" smtClean="0">
                <a:solidFill>
                  <a:srgbClr val="404040"/>
                </a:solidFill>
                <a:latin typeface="Arial Black" panose="020B0A04020102020204" pitchFamily="34" charset="0"/>
              </a:rPr>
              <a:t>The perceptron was initially planned as a machine, not a program. The software, originally designed for the IBM 704, was installed in a custom-built machine called the </a:t>
            </a:r>
            <a:r>
              <a:rPr lang="en-US" sz="1400" dirty="0" smtClean="0">
                <a:solidFill>
                  <a:srgbClr val="114171"/>
                </a:solidFill>
                <a:latin typeface="Arial Black" panose="020B0A04020102020204" pitchFamily="34" charset="0"/>
                <a:hlinkClick r:id="rId4"/>
              </a:rPr>
              <a:t>Mark 1 perceptron</a:t>
            </a:r>
            <a:r>
              <a:rPr lang="en-US" sz="1400" dirty="0" smtClean="0">
                <a:solidFill>
                  <a:srgbClr val="404040"/>
                </a:solidFill>
                <a:latin typeface="Arial Black" panose="020B0A04020102020204" pitchFamily="34" charset="0"/>
              </a:rPr>
              <a:t>, which had been constructed for image recognition. This made the software and the algorithms transferable and available for other machines</a:t>
            </a:r>
            <a:endParaRPr lang="en-US" sz="1400" dirty="0">
              <a:solidFill>
                <a:srgbClr val="404040"/>
              </a:solidFill>
              <a:latin typeface="Arial Black" panose="020B0A04020102020204" pitchFamily="34" charset="0"/>
            </a:endParaRPr>
          </a:p>
        </p:txBody>
      </p:sp>
      <p:sp>
        <p:nvSpPr>
          <p:cNvPr id="39" name="TextBox 38"/>
          <p:cNvSpPr txBox="1"/>
          <p:nvPr/>
        </p:nvSpPr>
        <p:spPr>
          <a:xfrm>
            <a:off x="1582142" y="3947181"/>
            <a:ext cx="9913465" cy="1169551"/>
          </a:xfrm>
          <a:prstGeom prst="rect">
            <a:avLst/>
          </a:prstGeom>
          <a:noFill/>
        </p:spPr>
        <p:txBody>
          <a:bodyPr wrap="square" rtlCol="0">
            <a:spAutoFit/>
          </a:bodyPr>
          <a:lstStyle/>
          <a:p>
            <a:r>
              <a:rPr lang="en-US" sz="1400" dirty="0">
                <a:solidFill>
                  <a:srgbClr val="404040"/>
                </a:solidFill>
                <a:latin typeface="Arial Black" panose="020B0A04020102020204" pitchFamily="34" charset="0"/>
              </a:rPr>
              <a:t>Described as the first successful </a:t>
            </a:r>
            <a:r>
              <a:rPr lang="en-US" sz="1400" dirty="0" err="1">
                <a:solidFill>
                  <a:srgbClr val="404040"/>
                </a:solidFill>
                <a:latin typeface="Arial Black" panose="020B0A04020102020204" pitchFamily="34" charset="0"/>
              </a:rPr>
              <a:t>neuro</a:t>
            </a:r>
            <a:r>
              <a:rPr lang="en-US" sz="1400" dirty="0">
                <a:solidFill>
                  <a:srgbClr val="404040"/>
                </a:solidFill>
                <a:latin typeface="Arial Black" panose="020B0A04020102020204" pitchFamily="34" charset="0"/>
              </a:rPr>
              <a:t>-computer, the Mark I perceptron developed some problems with broken expectations. Although the perceptron seemed promising, it could not recognize many kinds of visual patterns (such as faces), causing frustration and stalling neural network research. It would be several years before the frustrations of investors and funding agencies faded. Neural network/Machine Learning research struggled until a resurgence during the 1990s.</a:t>
            </a:r>
            <a:endParaRPr lang="en-IN" sz="1400" dirty="0">
              <a:latin typeface="Arial Black" panose="020B0A04020102020204" pitchFamily="34" charset="0"/>
            </a:endParaRPr>
          </a:p>
        </p:txBody>
      </p:sp>
      <p:sp>
        <p:nvSpPr>
          <p:cNvPr id="40" name="TextBox 39"/>
          <p:cNvSpPr txBox="1"/>
          <p:nvPr/>
        </p:nvSpPr>
        <p:spPr>
          <a:xfrm>
            <a:off x="1582142" y="5850567"/>
            <a:ext cx="7505587" cy="338554"/>
          </a:xfrm>
          <a:prstGeom prst="rect">
            <a:avLst/>
          </a:prstGeom>
          <a:noFill/>
        </p:spPr>
        <p:txBody>
          <a:bodyPr wrap="square" rtlCol="0">
            <a:spAutoFit/>
          </a:bodyPr>
          <a:lstStyle/>
          <a:p>
            <a:r>
              <a:rPr lang="en-US" sz="1600" b="1" dirty="0">
                <a:solidFill>
                  <a:srgbClr val="404040"/>
                </a:solidFill>
                <a:latin typeface="Arial Black" panose="020B0A04020102020204" pitchFamily="34" charset="0"/>
              </a:rPr>
              <a:t>Machine Learning and Artificial Intelligence take Separate </a:t>
            </a:r>
            <a:r>
              <a:rPr lang="en-US" sz="1600" b="1" dirty="0" smtClean="0">
                <a:solidFill>
                  <a:srgbClr val="404040"/>
                </a:solidFill>
                <a:latin typeface="Arial Black" panose="020B0A04020102020204" pitchFamily="34" charset="0"/>
              </a:rPr>
              <a:t>Paths</a:t>
            </a:r>
            <a:endParaRPr lang="en-US" sz="1600" dirty="0">
              <a:solidFill>
                <a:srgbClr val="404040"/>
              </a:solidFill>
              <a:latin typeface="Arial Black" panose="020B0A04020102020204" pitchFamily="34" charset="0"/>
            </a:endParaRPr>
          </a:p>
        </p:txBody>
      </p:sp>
      <p:sp>
        <p:nvSpPr>
          <p:cNvPr id="42" name="Title 1">
            <a:extLst>
              <a:ext uri="{FF2B5EF4-FFF2-40B4-BE49-F238E27FC236}">
                <a16:creationId xmlns:a16="http://schemas.microsoft.com/office/drawing/2014/main" xmlns="" id="{64AE6298-C47F-488B-AB45-3D91C7718287}"/>
              </a:ext>
            </a:extLst>
          </p:cNvPr>
          <p:cNvSpPr>
            <a:spLocks noGrp="1"/>
          </p:cNvSpPr>
          <p:nvPr>
            <p:ph type="title"/>
          </p:nvPr>
        </p:nvSpPr>
        <p:spPr>
          <a:xfrm>
            <a:off x="2531832" y="69851"/>
            <a:ext cx="6710642" cy="523600"/>
          </a:xfrm>
        </p:spPr>
        <p:txBody>
          <a:bodyPr>
            <a:normAutofit fontScale="90000"/>
          </a:bodyPr>
          <a:lstStyle/>
          <a:p>
            <a:pPr algn="ctr"/>
            <a:r>
              <a:rPr lang="en-IN" sz="3200" b="1" dirty="0" smtClean="0"/>
              <a:t>BRIEF HISTORY ON MACHINE LEARNING</a:t>
            </a:r>
            <a:endParaRPr lang="en-IN" sz="3200" b="1" dirty="0"/>
          </a:p>
        </p:txBody>
      </p:sp>
      <p:grpSp>
        <p:nvGrpSpPr>
          <p:cNvPr id="79" name="Group 78"/>
          <p:cNvGrpSpPr/>
          <p:nvPr/>
        </p:nvGrpSpPr>
        <p:grpSpPr>
          <a:xfrm>
            <a:off x="466778" y="2431375"/>
            <a:ext cx="11197239" cy="974655"/>
            <a:chOff x="466778" y="2431375"/>
            <a:chExt cx="11197239" cy="974655"/>
          </a:xfrm>
        </p:grpSpPr>
        <p:sp>
          <p:nvSpPr>
            <p:cNvPr id="14" name="Freeform: Shape 15">
              <a:extLst>
                <a:ext uri="{FF2B5EF4-FFF2-40B4-BE49-F238E27FC236}">
                  <a16:creationId xmlns="" xmlns:a16="http://schemas.microsoft.com/office/drawing/2014/main" xmlns:lc="http://schemas.openxmlformats.org/drawingml/2006/lockedCanvas" id="{77E07048-321F-F1EC-729D-4B8517FA382A}"/>
                </a:ext>
              </a:extLst>
            </p:cNvPr>
            <p:cNvSpPr/>
            <p:nvPr/>
          </p:nvSpPr>
          <p:spPr>
            <a:xfrm>
              <a:off x="11626189" y="2431375"/>
              <a:ext cx="37828"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8" name="Google Shape;12444;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C53AC2AF-4780-868E-88CF-1A8DBED798E5}"/>
                </a:ext>
              </a:extLst>
            </p:cNvPr>
            <p:cNvGrpSpPr/>
            <p:nvPr/>
          </p:nvGrpSpPr>
          <p:grpSpPr>
            <a:xfrm>
              <a:off x="466778" y="2676018"/>
              <a:ext cx="641288" cy="566751"/>
              <a:chOff x="-3137650" y="2787000"/>
              <a:chExt cx="291450" cy="257575"/>
            </a:xfrm>
            <a:solidFill>
              <a:schemeClr val="bg1"/>
            </a:solidFill>
          </p:grpSpPr>
          <p:sp>
            <p:nvSpPr>
              <p:cNvPr id="49" name="Google Shape;12445;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6F3FED06-EE94-94F5-01D1-7B077FEF1B7B}"/>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Google Shape;12446;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8913422F-594D-A2DA-B4C7-1611B5349B23}"/>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1" name="Google Shape;12447;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F2502AD4-6DCB-1DF0-22AE-7D07D27BBA39}"/>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2" name="Google Shape;12448;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B994D15C-5A30-89E5-763C-1A63EAC789E9}"/>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Google Shape;12449;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6268C75C-C03C-84C7-67C5-60357EE7A9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4" name="Google Shape;12450;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78C49049-4CBB-B176-7676-FABEE681C75A}"/>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5" name="Google Shape;12451;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B5E5D2EF-362E-36D2-0121-A36426AD26AD}"/>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6" name="Google Shape;12452;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03D027CD-0572-70F8-BD7A-2EA28AC61116}"/>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81" name="Group 80"/>
          <p:cNvGrpSpPr/>
          <p:nvPr/>
        </p:nvGrpSpPr>
        <p:grpSpPr>
          <a:xfrm>
            <a:off x="452917" y="5547906"/>
            <a:ext cx="11223363" cy="974655"/>
            <a:chOff x="452917" y="5547906"/>
            <a:chExt cx="11223363" cy="974655"/>
          </a:xfrm>
        </p:grpSpPr>
        <p:sp>
          <p:nvSpPr>
            <p:cNvPr id="36" name="Freeform: Shape 15">
              <a:extLst>
                <a:ext uri="{FF2B5EF4-FFF2-40B4-BE49-F238E27FC236}">
                  <a16:creationId xmlns="" xmlns:a16="http://schemas.microsoft.com/office/drawing/2014/main" xmlns:lc="http://schemas.openxmlformats.org/drawingml/2006/lockedCanvas" id="{77E07048-321F-F1EC-729D-4B8517FA382A}"/>
                </a:ext>
              </a:extLst>
            </p:cNvPr>
            <p:cNvSpPr/>
            <p:nvPr/>
          </p:nvSpPr>
          <p:spPr>
            <a:xfrm>
              <a:off x="11638452" y="5547906"/>
              <a:ext cx="37828"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Google Shape;12430;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4943C284-2F6A-A0AE-E30C-F09A4079110D}"/>
                </a:ext>
              </a:extLst>
            </p:cNvPr>
            <p:cNvSpPr/>
            <p:nvPr/>
          </p:nvSpPr>
          <p:spPr>
            <a:xfrm>
              <a:off x="452917" y="5655713"/>
              <a:ext cx="641288" cy="639583"/>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bg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78" name="Group 77"/>
          <p:cNvGrpSpPr/>
          <p:nvPr/>
        </p:nvGrpSpPr>
        <p:grpSpPr>
          <a:xfrm>
            <a:off x="452917" y="821975"/>
            <a:ext cx="11211100" cy="974655"/>
            <a:chOff x="452917" y="821975"/>
            <a:chExt cx="11211100" cy="974655"/>
          </a:xfrm>
        </p:grpSpPr>
        <p:sp>
          <p:nvSpPr>
            <p:cNvPr id="10" name="Freeform: Shape 7">
              <a:extLst>
                <a:ext uri="{FF2B5EF4-FFF2-40B4-BE49-F238E27FC236}">
                  <a16:creationId xmlns="" xmlns:a16="http://schemas.microsoft.com/office/drawing/2014/main" xmlns:lc="http://schemas.openxmlformats.org/drawingml/2006/lockedCanvas" id="{6DE3EAF6-D39B-44BF-EC01-E640F76A51E2}"/>
                </a:ext>
              </a:extLst>
            </p:cNvPr>
            <p:cNvSpPr/>
            <p:nvPr/>
          </p:nvSpPr>
          <p:spPr>
            <a:xfrm>
              <a:off x="11626189" y="821975"/>
              <a:ext cx="37828"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Google Shape;12565;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B8441954-3CBD-BA88-144B-9BB99E064BFF}"/>
                </a:ext>
              </a:extLst>
            </p:cNvPr>
            <p:cNvSpPr/>
            <p:nvPr/>
          </p:nvSpPr>
          <p:spPr>
            <a:xfrm>
              <a:off x="452917" y="1038588"/>
              <a:ext cx="655149" cy="60272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bg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80" name="Group 79"/>
          <p:cNvGrpSpPr/>
          <p:nvPr/>
        </p:nvGrpSpPr>
        <p:grpSpPr>
          <a:xfrm>
            <a:off x="466778" y="4036819"/>
            <a:ext cx="11205130" cy="974655"/>
            <a:chOff x="466778" y="4036819"/>
            <a:chExt cx="11205130" cy="974655"/>
          </a:xfrm>
        </p:grpSpPr>
        <p:sp>
          <p:nvSpPr>
            <p:cNvPr id="35" name="Freeform: Shape 15">
              <a:extLst>
                <a:ext uri="{FF2B5EF4-FFF2-40B4-BE49-F238E27FC236}">
                  <a16:creationId xmlns="" xmlns:a16="http://schemas.microsoft.com/office/drawing/2014/main" xmlns:lc="http://schemas.openxmlformats.org/drawingml/2006/lockedCanvas" id="{77E07048-321F-F1EC-729D-4B8517FA382A}"/>
                </a:ext>
              </a:extLst>
            </p:cNvPr>
            <p:cNvSpPr/>
            <p:nvPr/>
          </p:nvSpPr>
          <p:spPr>
            <a:xfrm>
              <a:off x="11626189" y="4036819"/>
              <a:ext cx="45719"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Google Shape;12453;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D0566766-7E28-A03E-E0CC-D78CD21A574D}"/>
                </a:ext>
              </a:extLst>
            </p:cNvPr>
            <p:cNvSpPr/>
            <p:nvPr/>
          </p:nvSpPr>
          <p:spPr>
            <a:xfrm>
              <a:off x="466778" y="4254806"/>
              <a:ext cx="641288" cy="450628"/>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bg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4310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79"/>
                                        </p:tgtEl>
                                        <p:attrNameLst>
                                          <p:attrName>style.visibility</p:attrName>
                                        </p:attrNameLst>
                                      </p:cBhvr>
                                      <p:to>
                                        <p:strVal val="visible"/>
                                      </p:to>
                                    </p:set>
                                    <p:anim calcmode="lin" valueType="num">
                                      <p:cBhvr>
                                        <p:cTn id="32" dur="500" fill="hold"/>
                                        <p:tgtEl>
                                          <p:spTgt spid="79"/>
                                        </p:tgtEl>
                                        <p:attrNameLst>
                                          <p:attrName>ppt_w</p:attrName>
                                        </p:attrNameLst>
                                      </p:cBhvr>
                                      <p:tavLst>
                                        <p:tav tm="0">
                                          <p:val>
                                            <p:fltVal val="0"/>
                                          </p:val>
                                        </p:tav>
                                        <p:tav tm="100000">
                                          <p:val>
                                            <p:strVal val="#ppt_w"/>
                                          </p:val>
                                        </p:tav>
                                      </p:tavLst>
                                    </p:anim>
                                    <p:anim calcmode="lin" valueType="num">
                                      <p:cBhvr>
                                        <p:cTn id="33" dur="500" fill="hold"/>
                                        <p:tgtEl>
                                          <p:spTgt spid="79"/>
                                        </p:tgtEl>
                                        <p:attrNameLst>
                                          <p:attrName>ppt_h</p:attrName>
                                        </p:attrNameLst>
                                      </p:cBhvr>
                                      <p:tavLst>
                                        <p:tav tm="0">
                                          <p:val>
                                            <p:fltVal val="0"/>
                                          </p:val>
                                        </p:tav>
                                        <p:tav tm="100000">
                                          <p:val>
                                            <p:strVal val="#ppt_h"/>
                                          </p:val>
                                        </p:tav>
                                      </p:tavLst>
                                    </p:anim>
                                    <p:animEffect transition="in" filter="fade">
                                      <p:cBhvr>
                                        <p:cTn id="34" dur="500"/>
                                        <p:tgtEl>
                                          <p:spTgt spid="79"/>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p:cTn id="49" dur="500" fill="hold"/>
                                        <p:tgtEl>
                                          <p:spTgt spid="80"/>
                                        </p:tgtEl>
                                        <p:attrNameLst>
                                          <p:attrName>ppt_w</p:attrName>
                                        </p:attrNameLst>
                                      </p:cBhvr>
                                      <p:tavLst>
                                        <p:tav tm="0">
                                          <p:val>
                                            <p:fltVal val="0"/>
                                          </p:val>
                                        </p:tav>
                                        <p:tav tm="100000">
                                          <p:val>
                                            <p:strVal val="#ppt_w"/>
                                          </p:val>
                                        </p:tav>
                                      </p:tavLst>
                                    </p:anim>
                                    <p:anim calcmode="lin" valueType="num">
                                      <p:cBhvr>
                                        <p:cTn id="50" dur="500" fill="hold"/>
                                        <p:tgtEl>
                                          <p:spTgt spid="80"/>
                                        </p:tgtEl>
                                        <p:attrNameLst>
                                          <p:attrName>ppt_h</p:attrName>
                                        </p:attrNameLst>
                                      </p:cBhvr>
                                      <p:tavLst>
                                        <p:tav tm="0">
                                          <p:val>
                                            <p:fltVal val="0"/>
                                          </p:val>
                                        </p:tav>
                                        <p:tav tm="100000">
                                          <p:val>
                                            <p:strVal val="#ppt_h"/>
                                          </p:val>
                                        </p:tav>
                                      </p:tavLst>
                                    </p:anim>
                                    <p:animEffect transition="in" filter="fade">
                                      <p:cBhvr>
                                        <p:cTn id="51" dur="500"/>
                                        <p:tgtEl>
                                          <p:spTgt spid="80"/>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5000"/>
                            </p:stCondLst>
                            <p:childTnLst>
                              <p:par>
                                <p:cTn id="57" presetID="1"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childTnLst>
                          </p:cTn>
                        </p:par>
                        <p:par>
                          <p:cTn id="63" fill="hold">
                            <p:stCondLst>
                              <p:cond delay="5500"/>
                            </p:stCondLst>
                            <p:childTnLst>
                              <p:par>
                                <p:cTn id="64" presetID="53" presetClass="entr" presetSubtype="16" fill="hold" nodeType="afterEffect">
                                  <p:stCondLst>
                                    <p:cond delay="0"/>
                                  </p:stCondLst>
                                  <p:childTnLst>
                                    <p:set>
                                      <p:cBhvr>
                                        <p:cTn id="65" dur="1" fill="hold">
                                          <p:stCondLst>
                                            <p:cond delay="0"/>
                                          </p:stCondLst>
                                        </p:cTn>
                                        <p:tgtEl>
                                          <p:spTgt spid="81"/>
                                        </p:tgtEl>
                                        <p:attrNameLst>
                                          <p:attrName>style.visibility</p:attrName>
                                        </p:attrNameLst>
                                      </p:cBhvr>
                                      <p:to>
                                        <p:strVal val="visible"/>
                                      </p:to>
                                    </p:set>
                                    <p:anim calcmode="lin" valueType="num">
                                      <p:cBhvr>
                                        <p:cTn id="66" dur="500" fill="hold"/>
                                        <p:tgtEl>
                                          <p:spTgt spid="81"/>
                                        </p:tgtEl>
                                        <p:attrNameLst>
                                          <p:attrName>ppt_w</p:attrName>
                                        </p:attrNameLst>
                                      </p:cBhvr>
                                      <p:tavLst>
                                        <p:tav tm="0">
                                          <p:val>
                                            <p:fltVal val="0"/>
                                          </p:val>
                                        </p:tav>
                                        <p:tav tm="100000">
                                          <p:val>
                                            <p:strVal val="#ppt_w"/>
                                          </p:val>
                                        </p:tav>
                                      </p:tavLst>
                                    </p:anim>
                                    <p:anim calcmode="lin" valueType="num">
                                      <p:cBhvr>
                                        <p:cTn id="67" dur="500" fill="hold"/>
                                        <p:tgtEl>
                                          <p:spTgt spid="81"/>
                                        </p:tgtEl>
                                        <p:attrNameLst>
                                          <p:attrName>ppt_h</p:attrName>
                                        </p:attrNameLst>
                                      </p:cBhvr>
                                      <p:tavLst>
                                        <p:tav tm="0">
                                          <p:val>
                                            <p:fltVal val="0"/>
                                          </p:val>
                                        </p:tav>
                                        <p:tav tm="100000">
                                          <p:val>
                                            <p:strVal val="#ppt_h"/>
                                          </p:val>
                                        </p:tav>
                                      </p:tavLst>
                                    </p:anim>
                                    <p:animEffect transition="in" filter="fade">
                                      <p:cBhvr>
                                        <p:cTn id="68" dur="500"/>
                                        <p:tgtEl>
                                          <p:spTgt spid="81"/>
                                        </p:tgtEl>
                                      </p:cBhvr>
                                    </p:animEffect>
                                  </p:childTnLst>
                                </p:cTn>
                              </p:par>
                            </p:childTnLst>
                          </p:cTn>
                        </p:par>
                        <p:par>
                          <p:cTn id="69" fill="hold">
                            <p:stCondLst>
                              <p:cond delay="6000"/>
                            </p:stCondLst>
                            <p:childTnLst>
                              <p:par>
                                <p:cTn id="70" presetID="22" presetClass="entr" presetSubtype="8"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par>
                          <p:cTn id="73" fill="hold">
                            <p:stCondLst>
                              <p:cond delay="6500"/>
                            </p:stCondLst>
                            <p:childTnLst>
                              <p:par>
                                <p:cTn id="74" presetID="1" presetClass="entr" presetSubtype="0" fill="hold" grpId="0" nodeType="after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P spid="20" grpId="0" animBg="1"/>
      <p:bldP spid="37" grpId="0"/>
      <p:bldP spid="38" grpId="0"/>
      <p:bldP spid="39" grpId="0"/>
      <p:bldP spid="40"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0" y="0"/>
            <a:ext cx="12191999" cy="6872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5">
            <a:extLst>
              <a:ext uri="{FF2B5EF4-FFF2-40B4-BE49-F238E27FC236}">
                <a16:creationId xmlns="" xmlns:a16="http://schemas.microsoft.com/office/drawing/2014/main" xmlns:lc="http://schemas.openxmlformats.org/drawingml/2006/lockedCanvas" id="{112A4494-09B4-3873-0464-A708C4783416}"/>
              </a:ext>
            </a:extLst>
          </p:cNvPr>
          <p:cNvSpPr/>
          <p:nvPr/>
        </p:nvSpPr>
        <p:spPr>
          <a:xfrm>
            <a:off x="107621" y="716866"/>
            <a:ext cx="11823646"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4" name="Group 43"/>
          <p:cNvGrpSpPr/>
          <p:nvPr/>
        </p:nvGrpSpPr>
        <p:grpSpPr>
          <a:xfrm>
            <a:off x="196703" y="614596"/>
            <a:ext cx="1185228" cy="1425254"/>
            <a:chOff x="196703" y="614596"/>
            <a:chExt cx="1185228" cy="1425254"/>
          </a:xfrm>
        </p:grpSpPr>
        <p:pic>
          <p:nvPicPr>
            <p:cNvPr id="7" name="Graphic 9">
              <a:extLst>
                <a:ext uri="{FF2B5EF4-FFF2-40B4-BE49-F238E27FC236}">
                  <a16:creationId xmlns="" xmlns:a16="http://schemas.microsoft.com/office/drawing/2014/main" xmlns:lc="http://schemas.openxmlformats.org/drawingml/2006/lockedCanvas" id="{01500689-5BE0-EC9B-B4D6-27D1822E58B6}"/>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a:off x="196703" y="614597"/>
              <a:ext cx="1185228" cy="99360"/>
            </a:xfrm>
            <a:prstGeom prst="rect">
              <a:avLst/>
            </a:prstGeom>
          </p:spPr>
        </p:pic>
        <p:sp>
          <p:nvSpPr>
            <p:cNvPr id="9" name="Freeform: Shape 6">
              <a:extLst>
                <a:ext uri="{FF2B5EF4-FFF2-40B4-BE49-F238E27FC236}">
                  <a16:creationId xmlns="" xmlns:a16="http://schemas.microsoft.com/office/drawing/2014/main" xmlns:lc="http://schemas.openxmlformats.org/drawingml/2006/lockedCanvas" id="{B5A5EC83-A28C-0606-157C-E9B537BC0229}"/>
                </a:ext>
              </a:extLst>
            </p:cNvPr>
            <p:cNvSpPr/>
            <p:nvPr/>
          </p:nvSpPr>
          <p:spPr>
            <a:xfrm>
              <a:off x="307832" y="614596"/>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2" name="Freeform: Shape 13">
            <a:extLst>
              <a:ext uri="{FF2B5EF4-FFF2-40B4-BE49-F238E27FC236}">
                <a16:creationId xmlns="" xmlns:a16="http://schemas.microsoft.com/office/drawing/2014/main" xmlns:lc="http://schemas.openxmlformats.org/drawingml/2006/lockedCanvas" id="{E78E7087-4B1F-D8C2-6DD7-317127D19D92}"/>
              </a:ext>
            </a:extLst>
          </p:cNvPr>
          <p:cNvSpPr/>
          <p:nvPr/>
        </p:nvSpPr>
        <p:spPr>
          <a:xfrm>
            <a:off x="107620" y="2326267"/>
            <a:ext cx="11823647" cy="1184873"/>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 name="Group 2"/>
          <p:cNvGrpSpPr/>
          <p:nvPr/>
        </p:nvGrpSpPr>
        <p:grpSpPr>
          <a:xfrm>
            <a:off x="196703" y="2223997"/>
            <a:ext cx="1185228" cy="1425254"/>
            <a:chOff x="196703" y="2223997"/>
            <a:chExt cx="1185228" cy="1425254"/>
          </a:xfrm>
        </p:grpSpPr>
        <p:pic>
          <p:nvPicPr>
            <p:cNvPr id="11" name="Graphic 12">
              <a:extLst>
                <a:ext uri="{FF2B5EF4-FFF2-40B4-BE49-F238E27FC236}">
                  <a16:creationId xmlns="" xmlns:a16="http://schemas.microsoft.com/office/drawing/2014/main" xmlns:lc="http://schemas.openxmlformats.org/drawingml/2006/lockedCanvas" id="{2DE6A1FF-2BE0-710C-F791-5EC54B70BE81}"/>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a:off x="196703" y="2223998"/>
              <a:ext cx="1185228" cy="99360"/>
            </a:xfrm>
            <a:prstGeom prst="rect">
              <a:avLst/>
            </a:prstGeom>
            <a:noFill/>
          </p:spPr>
        </p:pic>
        <p:sp>
          <p:nvSpPr>
            <p:cNvPr id="13" name="Freeform: Shape 14">
              <a:extLst>
                <a:ext uri="{FF2B5EF4-FFF2-40B4-BE49-F238E27FC236}">
                  <a16:creationId xmlns="" xmlns:a16="http://schemas.microsoft.com/office/drawing/2014/main" xmlns:lc="http://schemas.openxmlformats.org/drawingml/2006/lockedCanvas" id="{6E436010-7A01-A06C-F37D-3DFA4C2DB46F}"/>
                </a:ext>
              </a:extLst>
            </p:cNvPr>
            <p:cNvSpPr/>
            <p:nvPr/>
          </p:nvSpPr>
          <p:spPr>
            <a:xfrm>
              <a:off x="307832" y="2223997"/>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Freeform: Shape 23">
            <a:extLst>
              <a:ext uri="{FF2B5EF4-FFF2-40B4-BE49-F238E27FC236}">
                <a16:creationId xmlns="" xmlns:a16="http://schemas.microsoft.com/office/drawing/2014/main" xmlns:lc="http://schemas.openxmlformats.org/drawingml/2006/lockedCanvas" id="{1D1834AA-C85B-0F69-FC2A-BD7455B5295A}"/>
              </a:ext>
            </a:extLst>
          </p:cNvPr>
          <p:cNvSpPr/>
          <p:nvPr/>
        </p:nvSpPr>
        <p:spPr>
          <a:xfrm flipH="1">
            <a:off x="107620" y="4097701"/>
            <a:ext cx="11823646" cy="1877269"/>
          </a:xfrm>
          <a:custGeom>
            <a:avLst/>
            <a:gdLst>
              <a:gd name="connsiteX0" fmla="*/ 6568631 w 6701408"/>
              <a:gd name="connsiteY0" fmla="*/ 0 h 1590198"/>
              <a:gd name="connsiteX1" fmla="*/ 6701409 w 6701408"/>
              <a:gd name="connsiteY1" fmla="*/ 0 h 1590198"/>
              <a:gd name="connsiteX2" fmla="*/ 6701409 w 6701408"/>
              <a:gd name="connsiteY2" fmla="*/ 1590199 h 1590198"/>
              <a:gd name="connsiteX3" fmla="*/ 6568631 w 6701408"/>
              <a:gd name="connsiteY3" fmla="*/ 1590199 h 1590198"/>
              <a:gd name="connsiteX4" fmla="*/ 132778 w 6701408"/>
              <a:gd name="connsiteY4" fmla="*/ 1590199 h 1590198"/>
              <a:gd name="connsiteX5" fmla="*/ 0 w 6701408"/>
              <a:gd name="connsiteY5" fmla="*/ 1590199 h 1590198"/>
              <a:gd name="connsiteX6" fmla="*/ 0 w 6701408"/>
              <a:gd name="connsiteY6" fmla="*/ 0 h 1590198"/>
              <a:gd name="connsiteX7" fmla="*/ 132778 w 6701408"/>
              <a:gd name="connsiteY7" fmla="*/ 0 h 159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408" h="1590198">
                <a:moveTo>
                  <a:pt x="6568631" y="0"/>
                </a:moveTo>
                <a:cubicBezTo>
                  <a:pt x="6641962" y="0"/>
                  <a:pt x="6701409" y="0"/>
                  <a:pt x="6701409" y="0"/>
                </a:cubicBezTo>
                <a:lnTo>
                  <a:pt x="6701409" y="1590199"/>
                </a:lnTo>
                <a:cubicBezTo>
                  <a:pt x="6701409" y="1590199"/>
                  <a:pt x="6641962" y="1590199"/>
                  <a:pt x="6568631" y="1590199"/>
                </a:cubicBezTo>
                <a:lnTo>
                  <a:pt x="132778" y="1590199"/>
                </a:lnTo>
                <a:cubicBezTo>
                  <a:pt x="59447" y="1590199"/>
                  <a:pt x="0" y="1590199"/>
                  <a:pt x="0" y="1590199"/>
                </a:cubicBezTo>
                <a:lnTo>
                  <a:pt x="0" y="0"/>
                </a:lnTo>
                <a:cubicBezTo>
                  <a:pt x="0" y="0"/>
                  <a:pt x="59447" y="0"/>
                  <a:pt x="132778" y="0"/>
                </a:cubicBezTo>
                <a:close/>
              </a:path>
            </a:pathLst>
          </a:custGeom>
          <a:solidFill>
            <a:srgbClr val="FFFFFF"/>
          </a:solidFill>
          <a:ln w="9525" cap="flat">
            <a:noFill/>
            <a:prstDash val="solid"/>
            <a:miter/>
          </a:ln>
          <a:effectLst>
            <a:outerShdw blurRad="50800" sx="102000" sy="102000" algn="ctr" rotWithShape="0">
              <a:prstClr val="black">
                <a:alpha val="17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6" name="Group 45"/>
          <p:cNvGrpSpPr/>
          <p:nvPr/>
        </p:nvGrpSpPr>
        <p:grpSpPr>
          <a:xfrm>
            <a:off x="191023" y="3935668"/>
            <a:ext cx="1185228" cy="2258120"/>
            <a:chOff x="191024" y="3833398"/>
            <a:chExt cx="1185228" cy="1425254"/>
          </a:xfrm>
        </p:grpSpPr>
        <p:pic>
          <p:nvPicPr>
            <p:cNvPr id="19" name="Graphic 22">
              <a:extLst>
                <a:ext uri="{FF2B5EF4-FFF2-40B4-BE49-F238E27FC236}">
                  <a16:creationId xmlns="" xmlns:a16="http://schemas.microsoft.com/office/drawing/2014/main" xmlns:lc="http://schemas.openxmlformats.org/drawingml/2006/lockedCanvas" id="{ED35E3F1-6DA6-925D-D515-1FD5C749E471}"/>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3"/>
                </a:ext>
              </a:extLst>
            </a:blip>
            <a:stretch>
              <a:fillRect/>
            </a:stretch>
          </p:blipFill>
          <p:spPr>
            <a:xfrm flipH="1">
              <a:off x="191024" y="3833399"/>
              <a:ext cx="1185228" cy="99360"/>
            </a:xfrm>
            <a:prstGeom prst="rect">
              <a:avLst/>
            </a:prstGeom>
          </p:spPr>
        </p:pic>
        <p:sp>
          <p:nvSpPr>
            <p:cNvPr id="21" name="Freeform: Shape 24">
              <a:extLst>
                <a:ext uri="{FF2B5EF4-FFF2-40B4-BE49-F238E27FC236}">
                  <a16:creationId xmlns="" xmlns:a16="http://schemas.microsoft.com/office/drawing/2014/main" xmlns:lc="http://schemas.openxmlformats.org/drawingml/2006/lockedCanvas" id="{C4A6A20F-E7A5-6FC3-1029-2CDC1C08DBDC}"/>
                </a:ext>
              </a:extLst>
            </p:cNvPr>
            <p:cNvSpPr/>
            <p:nvPr/>
          </p:nvSpPr>
          <p:spPr>
            <a:xfrm flipH="1">
              <a:off x="319801" y="3833398"/>
              <a:ext cx="945321" cy="1425254"/>
            </a:xfrm>
            <a:custGeom>
              <a:avLst/>
              <a:gdLst>
                <a:gd name="connsiteX0" fmla="*/ 0 w 1316450"/>
                <a:gd name="connsiteY0" fmla="*/ 0 h 1912810"/>
                <a:gd name="connsiteX1" fmla="*/ 1316450 w 1316450"/>
                <a:gd name="connsiteY1" fmla="*/ 0 h 1912810"/>
                <a:gd name="connsiteX2" fmla="*/ 1316450 w 1316450"/>
                <a:gd name="connsiteY2" fmla="*/ 0 h 1912810"/>
                <a:gd name="connsiteX3" fmla="*/ 1316450 w 1316450"/>
                <a:gd name="connsiteY3" fmla="*/ 1717834 h 1912810"/>
                <a:gd name="connsiteX4" fmla="*/ 1121950 w 1316450"/>
                <a:gd name="connsiteY4" fmla="*/ 1912811 h 1912810"/>
                <a:gd name="connsiteX5" fmla="*/ 194977 w 1316450"/>
                <a:gd name="connsiteY5" fmla="*/ 1912811 h 1912810"/>
                <a:gd name="connsiteX6" fmla="*/ 0 w 1316450"/>
                <a:gd name="connsiteY6" fmla="*/ 1717834 h 1912810"/>
                <a:gd name="connsiteX7" fmla="*/ 0 w 1316450"/>
                <a:gd name="connsiteY7" fmla="*/ 0 h 1912810"/>
                <a:gd name="connsiteX8" fmla="*/ 0 w 1316450"/>
                <a:gd name="connsiteY8" fmla="*/ 0 h 191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50" h="1912810">
                  <a:moveTo>
                    <a:pt x="0" y="0"/>
                  </a:moveTo>
                  <a:lnTo>
                    <a:pt x="1316450" y="0"/>
                  </a:lnTo>
                  <a:lnTo>
                    <a:pt x="1316450" y="0"/>
                  </a:lnTo>
                  <a:lnTo>
                    <a:pt x="1316450" y="1717834"/>
                  </a:lnTo>
                  <a:cubicBezTo>
                    <a:pt x="1316450" y="1825333"/>
                    <a:pt x="1229449" y="1912544"/>
                    <a:pt x="1121950" y="1912811"/>
                  </a:cubicBezTo>
                  <a:lnTo>
                    <a:pt x="194977" y="1912811"/>
                  </a:lnTo>
                  <a:cubicBezTo>
                    <a:pt x="87294" y="1912811"/>
                    <a:pt x="0" y="1825514"/>
                    <a:pt x="0" y="1717834"/>
                  </a:cubicBezTo>
                  <a:lnTo>
                    <a:pt x="0" y="0"/>
                  </a:lnTo>
                  <a:lnTo>
                    <a:pt x="0" y="0"/>
                  </a:ln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7" name="TextBox 36"/>
          <p:cNvSpPr txBox="1"/>
          <p:nvPr/>
        </p:nvSpPr>
        <p:spPr>
          <a:xfrm>
            <a:off x="1582142" y="1140025"/>
            <a:ext cx="9220565" cy="338554"/>
          </a:xfrm>
          <a:prstGeom prst="rect">
            <a:avLst/>
          </a:prstGeom>
          <a:noFill/>
        </p:spPr>
        <p:txBody>
          <a:bodyPr wrap="square" rtlCol="0">
            <a:spAutoFit/>
          </a:bodyPr>
          <a:lstStyle/>
          <a:p>
            <a:r>
              <a:rPr lang="en-US" sz="1600" b="1" dirty="0">
                <a:solidFill>
                  <a:srgbClr val="404040"/>
                </a:solidFill>
                <a:latin typeface="Arial Black" panose="020B0A04020102020204" pitchFamily="34" charset="0"/>
              </a:rPr>
              <a:t>Machine Learning and Artificial Intelligence take Separate Paths</a:t>
            </a:r>
            <a:endParaRPr lang="en-US" sz="1600" dirty="0">
              <a:solidFill>
                <a:srgbClr val="404040"/>
              </a:solidFill>
              <a:latin typeface="Arial Black" panose="020B0A04020102020204" pitchFamily="34" charset="0"/>
            </a:endParaRPr>
          </a:p>
        </p:txBody>
      </p:sp>
      <p:sp>
        <p:nvSpPr>
          <p:cNvPr id="38" name="TextBox 37"/>
          <p:cNvSpPr txBox="1"/>
          <p:nvPr/>
        </p:nvSpPr>
        <p:spPr>
          <a:xfrm>
            <a:off x="1582142" y="2333926"/>
            <a:ext cx="9617934" cy="1169551"/>
          </a:xfrm>
          <a:prstGeom prst="rect">
            <a:avLst/>
          </a:prstGeom>
          <a:noFill/>
        </p:spPr>
        <p:txBody>
          <a:bodyPr wrap="square" rtlCol="0">
            <a:spAutoFit/>
          </a:bodyPr>
          <a:lstStyle/>
          <a:p>
            <a:r>
              <a:rPr lang="en-US" sz="1400" dirty="0">
                <a:solidFill>
                  <a:srgbClr val="404040"/>
                </a:solidFill>
                <a:latin typeface="Arial Black" panose="020B0A04020102020204" pitchFamily="34" charset="0"/>
              </a:rPr>
              <a:t>In the late 1970s and early 1980s, </a:t>
            </a:r>
            <a:r>
              <a:rPr lang="en-US" sz="1400" dirty="0">
                <a:solidFill>
                  <a:srgbClr val="114171"/>
                </a:solidFill>
                <a:latin typeface="Arial Black" panose="020B0A04020102020204" pitchFamily="34" charset="0"/>
                <a:hlinkClick r:id="rId4"/>
              </a:rPr>
              <a:t>Artificial Intelligence</a:t>
            </a:r>
            <a:r>
              <a:rPr lang="en-US" sz="1400" dirty="0">
                <a:solidFill>
                  <a:srgbClr val="404040"/>
                </a:solidFill>
                <a:latin typeface="Arial Black" panose="020B0A04020102020204" pitchFamily="34" charset="0"/>
              </a:rPr>
              <a:t> research had focused on using logical, knowledge-based approaches rather than algorithms. Additionally, neural network research was abandoned by computer science and AI researchers. This caused a schism between Artificial Intelligence and Machine Learning. Until then, Machine Learning had been used as a training program for AI.</a:t>
            </a:r>
            <a:endParaRPr lang="en-US" sz="1400" dirty="0">
              <a:solidFill>
                <a:srgbClr val="404040"/>
              </a:solidFill>
              <a:latin typeface="Arial Black" panose="020B0A04020102020204" pitchFamily="34" charset="0"/>
            </a:endParaRPr>
          </a:p>
        </p:txBody>
      </p:sp>
      <p:sp>
        <p:nvSpPr>
          <p:cNvPr id="39" name="TextBox 38"/>
          <p:cNvSpPr txBox="1"/>
          <p:nvPr/>
        </p:nvSpPr>
        <p:spPr>
          <a:xfrm>
            <a:off x="1582142" y="4116932"/>
            <a:ext cx="9784687" cy="1815882"/>
          </a:xfrm>
          <a:prstGeom prst="rect">
            <a:avLst/>
          </a:prstGeom>
          <a:noFill/>
        </p:spPr>
        <p:txBody>
          <a:bodyPr wrap="square" rtlCol="0">
            <a:spAutoFit/>
          </a:bodyPr>
          <a:lstStyle/>
          <a:p>
            <a:r>
              <a:rPr lang="en-US" sz="1400" dirty="0">
                <a:solidFill>
                  <a:srgbClr val="404040"/>
                </a:solidFill>
                <a:latin typeface="Arial Black" panose="020B0A04020102020204" pitchFamily="34" charset="0"/>
              </a:rPr>
              <a:t>The Machine Learning industry, which included a large number of researchers and technicians, was reorganized into a separate field and </a:t>
            </a:r>
            <a:r>
              <a:rPr lang="en-US" sz="1400" dirty="0">
                <a:solidFill>
                  <a:srgbClr val="114171"/>
                </a:solidFill>
                <a:latin typeface="Arial Black" panose="020B0A04020102020204" pitchFamily="34" charset="0"/>
                <a:hlinkClick r:id="rId5"/>
              </a:rPr>
              <a:t>struggled for nearly a decade</a:t>
            </a:r>
            <a:r>
              <a:rPr lang="en-US" sz="1400" dirty="0">
                <a:solidFill>
                  <a:srgbClr val="404040"/>
                </a:solidFill>
                <a:latin typeface="Arial Black" panose="020B0A04020102020204" pitchFamily="34" charset="0"/>
              </a:rPr>
              <a:t>. The industry goal shifted from training for Artificial Intelligence to solving practical problems in terms of providing services. Its focus shifted from the approaches inherited from AI research to methods and tactics used in probability theory and statistics. During this time, the ML industry maintained its focus on neural networks and then flourished in the 1990s. Most of this success was a result of Internet growth, benefiting from the ever-growing availability of digital data and the ability to share its services by way of the Internet.</a:t>
            </a:r>
            <a:endParaRPr lang="en-IN" sz="1400" dirty="0">
              <a:latin typeface="Arial Black" panose="020B0A04020102020204" pitchFamily="34" charset="0"/>
            </a:endParaRPr>
          </a:p>
        </p:txBody>
      </p:sp>
      <p:sp>
        <p:nvSpPr>
          <p:cNvPr id="42" name="Title 1">
            <a:extLst>
              <a:ext uri="{FF2B5EF4-FFF2-40B4-BE49-F238E27FC236}">
                <a16:creationId xmlns:a16="http://schemas.microsoft.com/office/drawing/2014/main" xmlns="" id="{64AE6298-C47F-488B-AB45-3D91C7718287}"/>
              </a:ext>
            </a:extLst>
          </p:cNvPr>
          <p:cNvSpPr>
            <a:spLocks noGrp="1"/>
          </p:cNvSpPr>
          <p:nvPr>
            <p:ph type="title"/>
          </p:nvPr>
        </p:nvSpPr>
        <p:spPr>
          <a:xfrm>
            <a:off x="2531832" y="69851"/>
            <a:ext cx="6710642" cy="523600"/>
          </a:xfrm>
        </p:spPr>
        <p:txBody>
          <a:bodyPr>
            <a:normAutofit fontScale="90000"/>
          </a:bodyPr>
          <a:lstStyle/>
          <a:p>
            <a:pPr algn="ctr"/>
            <a:r>
              <a:rPr lang="en-IN" sz="3200" b="1" dirty="0" smtClean="0"/>
              <a:t>BRIEF HISTORY ON MACHINE LEARNING</a:t>
            </a:r>
            <a:endParaRPr lang="en-IN" sz="3200" b="1" dirty="0"/>
          </a:p>
        </p:txBody>
      </p:sp>
      <p:grpSp>
        <p:nvGrpSpPr>
          <p:cNvPr id="4" name="Group 3"/>
          <p:cNvGrpSpPr/>
          <p:nvPr/>
        </p:nvGrpSpPr>
        <p:grpSpPr>
          <a:xfrm>
            <a:off x="467821" y="821975"/>
            <a:ext cx="11196196" cy="974655"/>
            <a:chOff x="467821" y="821975"/>
            <a:chExt cx="11196196" cy="974655"/>
          </a:xfrm>
        </p:grpSpPr>
        <p:sp>
          <p:nvSpPr>
            <p:cNvPr id="10" name="Freeform: Shape 7">
              <a:extLst>
                <a:ext uri="{FF2B5EF4-FFF2-40B4-BE49-F238E27FC236}">
                  <a16:creationId xmlns="" xmlns:a16="http://schemas.microsoft.com/office/drawing/2014/main" xmlns:lc="http://schemas.openxmlformats.org/drawingml/2006/lockedCanvas" id="{6DE3EAF6-D39B-44BF-EC01-E640F76A51E2}"/>
                </a:ext>
              </a:extLst>
            </p:cNvPr>
            <p:cNvSpPr/>
            <p:nvPr/>
          </p:nvSpPr>
          <p:spPr>
            <a:xfrm>
              <a:off x="11626189" y="821975"/>
              <a:ext cx="37828"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8" name="Google Shape;12456;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801ACCAD-EB53-3406-C169-7BBC07AC642B}"/>
                </a:ext>
              </a:extLst>
            </p:cNvPr>
            <p:cNvGrpSpPr/>
            <p:nvPr/>
          </p:nvGrpSpPr>
          <p:grpSpPr>
            <a:xfrm>
              <a:off x="467821" y="987806"/>
              <a:ext cx="642992" cy="642992"/>
              <a:chOff x="-6354300" y="2757075"/>
              <a:chExt cx="292225" cy="292225"/>
            </a:xfrm>
            <a:solidFill>
              <a:schemeClr val="bg1"/>
            </a:solidFill>
          </p:grpSpPr>
          <p:sp>
            <p:nvSpPr>
              <p:cNvPr id="29" name="Google Shape;12457;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AE141DBC-F85C-578E-BC6C-2B17768125DF}"/>
                  </a:ext>
                </a:extLst>
              </p:cNvPr>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Google Shape;12458;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DF2AF500-55D4-D5AD-ED02-0F94CA73037F}"/>
                  </a:ext>
                </a:extLst>
              </p:cNvPr>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Google Shape;12459;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D685856E-AE70-CCFC-0028-F8307B1CA3D4}"/>
                  </a:ext>
                </a:extLst>
              </p:cNvPr>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12460;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CE0EC2FB-2FBD-7E82-653B-319554437645}"/>
                  </a:ext>
                </a:extLst>
              </p:cNvPr>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5" name="Group 4"/>
          <p:cNvGrpSpPr/>
          <p:nvPr/>
        </p:nvGrpSpPr>
        <p:grpSpPr>
          <a:xfrm>
            <a:off x="460736" y="2431375"/>
            <a:ext cx="11203281" cy="974655"/>
            <a:chOff x="460736" y="2431375"/>
            <a:chExt cx="11203281" cy="974655"/>
          </a:xfrm>
        </p:grpSpPr>
        <p:sp>
          <p:nvSpPr>
            <p:cNvPr id="14" name="Freeform: Shape 15">
              <a:extLst>
                <a:ext uri="{FF2B5EF4-FFF2-40B4-BE49-F238E27FC236}">
                  <a16:creationId xmlns="" xmlns:a16="http://schemas.microsoft.com/office/drawing/2014/main" xmlns:lc="http://schemas.openxmlformats.org/drawingml/2006/lockedCanvas" id="{77E07048-321F-F1EC-729D-4B8517FA382A}"/>
                </a:ext>
              </a:extLst>
            </p:cNvPr>
            <p:cNvSpPr/>
            <p:nvPr/>
          </p:nvSpPr>
          <p:spPr>
            <a:xfrm>
              <a:off x="11626189" y="2431375"/>
              <a:ext cx="37828" cy="974655"/>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3" name="Google Shape;12434;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E78FBC4E-F3F4-2471-A124-01831244C7EC}"/>
                </a:ext>
              </a:extLst>
            </p:cNvPr>
            <p:cNvGrpSpPr/>
            <p:nvPr/>
          </p:nvGrpSpPr>
          <p:grpSpPr>
            <a:xfrm>
              <a:off x="460736" y="2663654"/>
              <a:ext cx="641288" cy="564991"/>
              <a:chOff x="-3137650" y="2067900"/>
              <a:chExt cx="291450" cy="256775"/>
            </a:xfrm>
            <a:solidFill>
              <a:schemeClr val="bg1"/>
            </a:solidFill>
          </p:grpSpPr>
          <p:sp>
            <p:nvSpPr>
              <p:cNvPr id="34" name="Google Shape;12435;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8942F43C-B2F0-5FE8-2427-F9B9FDB9B29D}"/>
                  </a:ext>
                </a:extLst>
              </p:cNvPr>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1" name="Google Shape;12436;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5E5238B5-0666-2EDE-D466-108CDA42A73B}"/>
                  </a:ext>
                </a:extLst>
              </p:cNvPr>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3" name="Google Shape;12437;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B740A7CB-B335-728F-C77D-E89B3B5E0F3E}"/>
                  </a:ext>
                </a:extLst>
              </p:cNvPr>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6" name="Group 5"/>
          <p:cNvGrpSpPr/>
          <p:nvPr/>
        </p:nvGrpSpPr>
        <p:grpSpPr>
          <a:xfrm>
            <a:off x="461700" y="4257961"/>
            <a:ext cx="11210207" cy="1544208"/>
            <a:chOff x="461700" y="4257961"/>
            <a:chExt cx="11210207" cy="1544208"/>
          </a:xfrm>
        </p:grpSpPr>
        <p:sp>
          <p:nvSpPr>
            <p:cNvPr id="35" name="Freeform: Shape 15">
              <a:extLst>
                <a:ext uri="{FF2B5EF4-FFF2-40B4-BE49-F238E27FC236}">
                  <a16:creationId xmlns="" xmlns:a16="http://schemas.microsoft.com/office/drawing/2014/main" xmlns:lc="http://schemas.openxmlformats.org/drawingml/2006/lockedCanvas" id="{77E07048-321F-F1EC-729D-4B8517FA382A}"/>
                </a:ext>
              </a:extLst>
            </p:cNvPr>
            <p:cNvSpPr/>
            <p:nvPr/>
          </p:nvSpPr>
          <p:spPr>
            <a:xfrm>
              <a:off x="11626188" y="4257961"/>
              <a:ext cx="45719" cy="1544208"/>
            </a:xfrm>
            <a:custGeom>
              <a:avLst/>
              <a:gdLst>
                <a:gd name="connsiteX0" fmla="*/ 0 w 50768"/>
                <a:gd name="connsiteY0" fmla="*/ 0 h 1308068"/>
                <a:gd name="connsiteX1" fmla="*/ 50769 w 50768"/>
                <a:gd name="connsiteY1" fmla="*/ 0 h 1308068"/>
                <a:gd name="connsiteX2" fmla="*/ 50769 w 50768"/>
                <a:gd name="connsiteY2" fmla="*/ 1308068 h 1308068"/>
                <a:gd name="connsiteX3" fmla="*/ 0 w 50768"/>
                <a:gd name="connsiteY3" fmla="*/ 1308068 h 1308068"/>
              </a:gdLst>
              <a:ahLst/>
              <a:cxnLst>
                <a:cxn ang="0">
                  <a:pos x="connsiteX0" y="connsiteY0"/>
                </a:cxn>
                <a:cxn ang="0">
                  <a:pos x="connsiteX1" y="connsiteY1"/>
                </a:cxn>
                <a:cxn ang="0">
                  <a:pos x="connsiteX2" y="connsiteY2"/>
                </a:cxn>
                <a:cxn ang="0">
                  <a:pos x="connsiteX3" y="connsiteY3"/>
                </a:cxn>
              </a:cxnLst>
              <a:rect l="l" t="t" r="r" b="b"/>
              <a:pathLst>
                <a:path w="50768" h="1308068">
                  <a:moveTo>
                    <a:pt x="0" y="0"/>
                  </a:moveTo>
                  <a:lnTo>
                    <a:pt x="50769" y="0"/>
                  </a:lnTo>
                  <a:lnTo>
                    <a:pt x="50769" y="1308068"/>
                  </a:lnTo>
                  <a:lnTo>
                    <a:pt x="0" y="1308068"/>
                  </a:lnTo>
                  <a:close/>
                </a:path>
              </a:pathLst>
            </a:custGeom>
            <a:solidFill>
              <a:schemeClr val="accent2">
                <a:lumMod val="7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8" name="Google Shape;12529;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BB625AC3-63F9-F1A8-5C91-C340BC8F42F6}"/>
                </a:ext>
              </a:extLst>
            </p:cNvPr>
            <p:cNvGrpSpPr/>
            <p:nvPr/>
          </p:nvGrpSpPr>
          <p:grpSpPr>
            <a:xfrm>
              <a:off x="461700" y="4624526"/>
              <a:ext cx="641288" cy="642992"/>
              <a:chOff x="-1333200" y="2770450"/>
              <a:chExt cx="291450" cy="292225"/>
            </a:xfrm>
            <a:solidFill>
              <a:schemeClr val="bg1"/>
            </a:solidFill>
          </p:grpSpPr>
          <p:sp>
            <p:nvSpPr>
              <p:cNvPr id="49" name="Google Shape;12530;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84EFEBC0-896D-70C2-AEA6-222881BFA965}"/>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Google Shape;12531;p89">
                <a:extLst>
                  <a:ext uri="{FF2B5EF4-FFF2-40B4-BE49-F238E27FC236}">
                    <a16:creationId xmlns:a16="http://schemas.microsoft.com/office/drawing/2014/main" xmlns:p159="http://schemas.microsoft.com/office/powerpoint/2015/09/main" xmlns:p15="http://schemas.microsoft.com/office/powerpoint/2012/main" xmlns:a14="http://schemas.microsoft.com/office/drawing/2010/main" xmlns:p14="http://schemas.microsoft.com/office/powerpoint/2010/main" xmlns="" id="{0FAF8CD6-442D-FEFF-392D-FC911F0DCCB8}"/>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8201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5000"/>
                            </p:stCondLst>
                            <p:childTnLst>
                              <p:par>
                                <p:cTn id="57" presetID="1"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0" grpId="0" animBg="1"/>
      <p:bldP spid="37" grpId="0"/>
      <p:bldP spid="38" grpId="0"/>
      <p:bldP spid="39" grpId="0"/>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1368</Words>
  <Application>Microsoft Office PowerPoint</Application>
  <PresentationFormat>Widescreen</PresentationFormat>
  <Paragraphs>153</Paragraphs>
  <Slides>31</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31</vt:i4>
      </vt:variant>
    </vt:vector>
  </HeadingPairs>
  <TitlesOfParts>
    <vt:vector size="54" baseType="lpstr">
      <vt:lpstr>맑은 고딕</vt:lpstr>
      <vt:lpstr>Algerian</vt:lpstr>
      <vt:lpstr>Amaranth</vt:lpstr>
      <vt:lpstr>Arial</vt:lpstr>
      <vt:lpstr>Arial</vt:lpstr>
      <vt:lpstr>Arial Black</vt:lpstr>
      <vt:lpstr>Arimo</vt:lpstr>
      <vt:lpstr>Bahnschrift Condensed</vt:lpstr>
      <vt:lpstr>Calibri</vt:lpstr>
      <vt:lpstr>Calibri Light</vt:lpstr>
      <vt:lpstr>Cambria</vt:lpstr>
      <vt:lpstr>Fira Sans Extra Condensed</vt:lpstr>
      <vt:lpstr>Georgia</vt:lpstr>
      <vt:lpstr>IBM Plex Sans</vt:lpstr>
      <vt:lpstr>inherit</vt:lpstr>
      <vt:lpstr>Lato</vt:lpstr>
      <vt:lpstr>LORA</vt:lpstr>
      <vt:lpstr>Montserrat</vt:lpstr>
      <vt:lpstr>Open Sans</vt:lpstr>
      <vt:lpstr>OracleSansVF</vt:lpstr>
      <vt:lpstr>Roboto</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BRIEF HISTORY ON MACHINE LEARNING</vt:lpstr>
      <vt:lpstr>BRIEF HISTORY ON MACHINE LEARNING</vt:lpstr>
      <vt:lpstr>PowerPoint Presentation</vt:lpstr>
      <vt:lpstr>Reasons for evolution of machine learning</vt:lpstr>
      <vt:lpstr>PowerPoint Presentation</vt:lpstr>
      <vt:lpstr>PowerPoint Presentation</vt:lpstr>
      <vt:lpstr>Artificial intelligence</vt:lpstr>
      <vt:lpstr>Machine learning</vt:lpstr>
      <vt:lpstr>Deep Learning</vt:lpstr>
      <vt:lpstr>Reinforcement Learning:</vt:lpstr>
      <vt:lpstr>PowerPoint Presentation</vt:lpstr>
      <vt:lpstr>PowerPoint Presentation</vt:lpstr>
      <vt:lpstr>Data Science:</vt:lpstr>
      <vt:lpstr>Three phases of a data science project:</vt:lpstr>
      <vt:lpstr>PowerPoint Presentation</vt:lpstr>
      <vt:lpstr>PowerPoint Presentation</vt:lpstr>
      <vt:lpstr>PowerPoint Presentation</vt:lpstr>
      <vt:lpstr>PowerPoint Presentation</vt:lpstr>
      <vt:lpstr>PowerPoint Presentation</vt:lpstr>
      <vt:lpstr>Deep Learning vs Machine Learning </vt:lpstr>
      <vt:lpstr>AI vs ML vs DL vs DATA SCIENCE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47</cp:revision>
  <dcterms:created xsi:type="dcterms:W3CDTF">2024-07-01T05:25:04Z</dcterms:created>
  <dcterms:modified xsi:type="dcterms:W3CDTF">2024-07-02T06:26:29Z</dcterms:modified>
</cp:coreProperties>
</file>