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97" r:id="rId3"/>
    <p:sldId id="259" r:id="rId4"/>
    <p:sldId id="260" r:id="rId5"/>
    <p:sldId id="266" r:id="rId6"/>
    <p:sldId id="274" r:id="rId7"/>
    <p:sldId id="275" r:id="rId8"/>
    <p:sldId id="276" r:id="rId9"/>
    <p:sldId id="278" r:id="rId10"/>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850" y="6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7543800" y="5848350"/>
            <a:ext cx="1893570" cy="295275"/>
          </a:xfrm>
          <a:prstGeom prst="rect">
            <a:avLst/>
          </a:prstGeom>
        </p:spPr>
        <p:txBody>
          <a:bodyPr vert="horz" wrap="square" lIns="0" tIns="12700" rIns="0" bIns="0" rtlCol="0">
            <a:noAutofit/>
          </a:bodyPr>
          <a:lstStyle/>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1</a:t>
            </a:fld>
            <a:endParaRPr spc="10" dirty="0"/>
          </a:p>
        </p:txBody>
      </p:sp>
      <p:sp>
        <p:nvSpPr>
          <p:cNvPr id="13" name="TextBox 12">
            <a:extLst>
              <a:ext uri="{FF2B5EF4-FFF2-40B4-BE49-F238E27FC236}">
                <a16:creationId xmlns:a16="http://schemas.microsoft.com/office/drawing/2014/main" id="{B959FAA5-3042-8B35-0A33-D58719B0F6C0}"/>
              </a:ext>
            </a:extLst>
          </p:cNvPr>
          <p:cNvSpPr txBox="1"/>
          <p:nvPr/>
        </p:nvSpPr>
        <p:spPr>
          <a:xfrm>
            <a:off x="228600" y="3200400"/>
            <a:ext cx="11201400" cy="1384995"/>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PRESENTED BY: </a:t>
            </a:r>
            <a:r>
              <a:rPr lang="en-US" sz="2800" dirty="0">
                <a:latin typeface="Times New Roman" panose="02020603050405020304" pitchFamily="18" charset="0"/>
                <a:cs typeface="Times New Roman" panose="02020603050405020304" pitchFamily="18" charset="0"/>
              </a:rPr>
              <a:t>YOGESHWARAN.S</a:t>
            </a:r>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REGISTER NO: </a:t>
            </a:r>
            <a:r>
              <a:rPr lang="en-US" sz="2800" dirty="0">
                <a:latin typeface="Times New Roman" panose="02020603050405020304" pitchFamily="18" charset="0"/>
                <a:cs typeface="Times New Roman" panose="02020603050405020304" pitchFamily="18" charset="0"/>
              </a:rPr>
              <a:t>211521104186</a:t>
            </a:r>
          </a:p>
          <a:p>
            <a:r>
              <a:rPr lang="en-GB" sz="2800" b="1" dirty="0">
                <a:latin typeface="Times New Roman" panose="02020603050405020304" pitchFamily="18" charset="0"/>
                <a:cs typeface="Times New Roman" panose="02020603050405020304" pitchFamily="18" charset="0"/>
              </a:rPr>
              <a:t>DEPARTMENT: </a:t>
            </a:r>
            <a:r>
              <a:rPr lang="en-GB" sz="2800" dirty="0">
                <a:latin typeface="Times New Roman" panose="02020603050405020304" pitchFamily="18" charset="0"/>
                <a:cs typeface="Times New Roman" panose="02020603050405020304" pitchFamily="18" charset="0"/>
              </a:rPr>
              <a:t>COMPUTER SCIENCE AND ENGINEERING</a:t>
            </a:r>
            <a:endParaRPr lang="en-GB" sz="2800"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121BBE0E-6BC8-5F65-2E51-419BE7E70D8E}"/>
              </a:ext>
            </a:extLst>
          </p:cNvPr>
          <p:cNvSpPr txBox="1"/>
          <p:nvPr/>
        </p:nvSpPr>
        <p:spPr>
          <a:xfrm>
            <a:off x="914400" y="457199"/>
            <a:ext cx="9296400" cy="1077218"/>
          </a:xfrm>
          <a:prstGeom prst="rect">
            <a:avLst/>
          </a:prstGeom>
          <a:noFill/>
        </p:spPr>
        <p:txBody>
          <a:bodyPr wrap="square" rtlCol="0">
            <a:spAutoFit/>
          </a:bodyPr>
          <a:lstStyle/>
          <a:p>
            <a:pPr algn="ctr"/>
            <a:r>
              <a:rPr lang="en-US" sz="3200" b="1" dirty="0">
                <a:latin typeface="Aptos Narrow" panose="020B0004020202020204" pitchFamily="34" charset="0"/>
              </a:rPr>
              <a:t>HUMAN/ANIMAL CLASSIFICATION USING CCN ALGORITHM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609917"/>
            <a:ext cx="3303904" cy="653415"/>
          </a:xfrm>
        </p:spPr>
        <p:txBody>
          <a:bodyPr/>
          <a:lstStyle/>
          <a:p>
            <a:r>
              <a:rPr spc="-10" dirty="0">
                <a:latin typeface="Arial Narrow" panose="020B0606020202030204" pitchFamily="34" charset="0"/>
                <a:cs typeface="Times New Roman" panose="02020603050405020304" pitchFamily="18" charset="0"/>
                <a:sym typeface="+mn-ea"/>
              </a:rPr>
              <a:t>AGENDA</a:t>
            </a:r>
            <a:endParaRPr lang="en-US" dirty="0">
              <a:latin typeface="Arial Narrow" panose="020B0606020202030204" pitchFamily="34" charset="0"/>
            </a:endParaRPr>
          </a:p>
        </p:txBody>
      </p:sp>
      <p:grpSp>
        <p:nvGrpSpPr>
          <p:cNvPr id="18" name="object 18"/>
          <p:cNvGrpSpPr/>
          <p:nvPr/>
        </p:nvGrpSpPr>
        <p:grpSpPr>
          <a:xfrm>
            <a:off x="0" y="3505200"/>
            <a:ext cx="5751830" cy="321818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grpSp>
        <p:nvGrpSpPr>
          <p:cNvPr id="4" name="object 2"/>
          <p:cNvGrpSpPr/>
          <p:nvPr/>
        </p:nvGrpSpPr>
        <p:grpSpPr>
          <a:xfrm>
            <a:off x="609600" y="1323975"/>
            <a:ext cx="1743075" cy="1333500"/>
            <a:chOff x="742950" y="1104900"/>
            <a:chExt cx="1743075" cy="1333500"/>
          </a:xfrm>
        </p:grpSpPr>
        <p:sp>
          <p:nvSpPr>
            <p:cNvPr id="5"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6"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7"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Rectangle 2">
            <a:extLst>
              <a:ext uri="{FF2B5EF4-FFF2-40B4-BE49-F238E27FC236}">
                <a16:creationId xmlns:a16="http://schemas.microsoft.com/office/drawing/2014/main" id="{86AFA363-403F-8AD3-DEBE-93DA70C0AAEF}"/>
              </a:ext>
            </a:extLst>
          </p:cNvPr>
          <p:cNvSpPr>
            <a:spLocks noGrp="1" noChangeArrowheads="1"/>
          </p:cNvSpPr>
          <p:nvPr>
            <p:ph type="subTitle" idx="4"/>
          </p:nvPr>
        </p:nvSpPr>
        <p:spPr bwMode="auto">
          <a:xfrm>
            <a:off x="2209800" y="2090389"/>
            <a:ext cx="6858000" cy="337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i="0" u="none" strike="noStrike" cap="none" normalizeH="0" baseline="0" dirty="0">
                <a:ln>
                  <a:noFill/>
                </a:ln>
                <a:solidFill>
                  <a:srgbClr val="1F1F1F"/>
                </a:solidFill>
                <a:effectLst/>
                <a:latin typeface="Aptos Narrow" panose="020B0004020202020204" pitchFamily="34" charset="0"/>
              </a:rPr>
              <a:t>Introduction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i="0" u="none" strike="noStrike" cap="none" normalizeH="0" baseline="0" dirty="0">
                <a:ln>
                  <a:noFill/>
                </a:ln>
                <a:solidFill>
                  <a:srgbClr val="1F1F1F"/>
                </a:solidFill>
                <a:effectLst/>
                <a:latin typeface="Aptos Narrow" panose="020B0004020202020204" pitchFamily="34" charset="0"/>
              </a:rPr>
              <a:t>Problem Statement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i="0" u="none" strike="noStrike" cap="none" normalizeH="0" baseline="0" dirty="0">
                <a:ln>
                  <a:noFill/>
                </a:ln>
                <a:solidFill>
                  <a:srgbClr val="1F1F1F"/>
                </a:solidFill>
                <a:effectLst/>
                <a:latin typeface="Aptos Narrow" panose="020B0004020202020204" pitchFamily="34" charset="0"/>
              </a:rPr>
              <a:t>Project Overview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i="0" u="none" strike="noStrike" cap="none" normalizeH="0" baseline="0" dirty="0">
                <a:ln>
                  <a:noFill/>
                </a:ln>
                <a:solidFill>
                  <a:srgbClr val="1F1F1F"/>
                </a:solidFill>
                <a:effectLst/>
                <a:latin typeface="Aptos Narrow" panose="020B0004020202020204" pitchFamily="34" charset="0"/>
              </a:rPr>
              <a:t>Target Audience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i="0" u="none" strike="noStrike" cap="none" normalizeH="0" baseline="0" dirty="0">
                <a:ln>
                  <a:noFill/>
                </a:ln>
                <a:solidFill>
                  <a:srgbClr val="1F1F1F"/>
                </a:solidFill>
                <a:effectLst/>
                <a:latin typeface="Aptos Narrow" panose="020B0004020202020204" pitchFamily="34" charset="0"/>
              </a:rPr>
              <a:t>Your Solution and Value Proposition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i="0" u="none" strike="noStrike" cap="none" normalizeH="0" baseline="0" dirty="0">
                <a:ln>
                  <a:noFill/>
                </a:ln>
                <a:solidFill>
                  <a:srgbClr val="1F1F1F"/>
                </a:solidFill>
                <a:effectLst/>
                <a:latin typeface="Aptos Narrow" panose="020B0004020202020204" pitchFamily="34" charset="0"/>
              </a:rPr>
              <a:t>Model Development (Optional)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i="0" u="none" strike="noStrike" cap="none" normalizeH="0" baseline="0" dirty="0">
                <a:ln>
                  <a:noFill/>
                </a:ln>
                <a:solidFill>
                  <a:srgbClr val="1F1F1F"/>
                </a:solidFill>
                <a:effectLst/>
                <a:latin typeface="Aptos Narrow" panose="020B0004020202020204" pitchFamily="34" charset="0"/>
              </a:rPr>
              <a:t>Results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i="0" u="none" strike="noStrike" cap="none" normalizeH="0" baseline="0" dirty="0">
                <a:ln>
                  <a:noFill/>
                </a:ln>
                <a:solidFill>
                  <a:srgbClr val="1F1F1F"/>
                </a:solidFill>
                <a:effectLst/>
                <a:latin typeface="Aptos Narrow" panose="020B0004020202020204" pitchFamily="34" charset="0"/>
              </a:rPr>
              <a:t>Conclusion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i="0" u="none" strike="noStrike" cap="none" normalizeH="0" baseline="0" dirty="0">
                <a:ln>
                  <a:noFill/>
                </a:ln>
                <a:solidFill>
                  <a:srgbClr val="1F1F1F"/>
                </a:solidFill>
                <a:effectLst/>
                <a:latin typeface="Aptos Narrow" panose="020B0004020202020204" pitchFamily="34" charset="0"/>
              </a:rPr>
              <a:t>Q&amp;A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81000" y="291236"/>
            <a:ext cx="563753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latin typeface="Aptos Narrow" panose="020B0004020202020204" pitchFamily="34" charset="0"/>
              </a:rPr>
              <a:t>PROBLEM</a:t>
            </a:r>
            <a:r>
              <a:rPr lang="en-US" spc="-10" dirty="0">
                <a:latin typeface="Aptos Narrow" panose="020B0004020202020204" pitchFamily="34" charset="0"/>
              </a:rPr>
              <a:t> </a:t>
            </a:r>
            <a:r>
              <a:rPr spc="-80" dirty="0">
                <a:latin typeface="Aptos Narrow" panose="020B0004020202020204" pitchFamily="34" charset="0"/>
              </a:rPr>
              <a:t>STATEMENT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3</a:t>
            </a:fld>
            <a:endParaRPr spc="10" dirty="0"/>
          </a:p>
        </p:txBody>
      </p:sp>
      <p:sp>
        <p:nvSpPr>
          <p:cNvPr id="12" name="Rectangle 2">
            <a:extLst>
              <a:ext uri="{FF2B5EF4-FFF2-40B4-BE49-F238E27FC236}">
                <a16:creationId xmlns:a16="http://schemas.microsoft.com/office/drawing/2014/main" id="{6DBA3E33-C787-3B2D-D31E-D85F455DB7EB}"/>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145E2B44-491D-36B8-41B3-581FEED34A3D}"/>
              </a:ext>
            </a:extLst>
          </p:cNvPr>
          <p:cNvSpPr>
            <a:spLocks noChangeArrowheads="1"/>
          </p:cNvSpPr>
          <p:nvPr/>
        </p:nvSpPr>
        <p:spPr bwMode="auto">
          <a:xfrm>
            <a:off x="533400" y="2053173"/>
            <a:ext cx="8305800" cy="4221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algn="just"/>
            <a:r>
              <a:rPr lang="en-US" dirty="0"/>
              <a:t>The classification of humans and animals from images is a fundamental task in computer vision with numerous real-world applications. However, it poses several significant challenges due to variations in pose, lighting conditions, occlusions, and backgrounds. The primary problem statement revolves around developing a robust and accurate classification system capable of distinguishing between humans and various animal species across diverse environmental contexts.</a:t>
            </a:r>
          </a:p>
          <a:p>
            <a:pPr algn="just"/>
            <a:r>
              <a:rPr lang="en-US" dirty="0"/>
              <a:t>Existing classification systems often struggle with these challenges, leading to errors in identification and classification. Hence, there is a pressing need for advanced computer vision techniques, particularly Convolutional Neural Networks (CNNs), to address these limitations and enhance the accuracy and reliability of human/animal classification systems.</a:t>
            </a:r>
          </a:p>
          <a:p>
            <a:pPr algn="just"/>
            <a:r>
              <a:rPr lang="en-US" dirty="0"/>
              <a:t>By tackling this problem effectively, we aim to contribute to various fields, including wildlife conservation, healthcare, and research, by providing a robust and automated solution for human/animal classification from images.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1F1F1F"/>
                </a:solidFill>
                <a:effectLst/>
                <a:latin typeface="Google Sans"/>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10600" y="27432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848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 y="457200"/>
            <a:ext cx="5264150" cy="669925"/>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pc="-10" dirty="0">
                <a:latin typeface="Aptos Narrow" panose="020B0004020202020204" pitchFamily="34" charset="0"/>
                <a:cs typeface="Trebuchet MS" panose="020B0603020202020204" charset="0"/>
              </a:rPr>
              <a:t>PROJECT</a:t>
            </a:r>
            <a:r>
              <a:rPr lang="en-US" spc="-10" dirty="0">
                <a:latin typeface="Aptos Narrow" panose="020B0004020202020204" pitchFamily="34" charset="0"/>
                <a:cs typeface="Trebuchet MS" panose="020B0603020202020204" charset="0"/>
              </a:rPr>
              <a:t> </a:t>
            </a:r>
            <a:r>
              <a:rPr spc="-10" dirty="0">
                <a:latin typeface="Aptos Narrow" panose="020B0004020202020204" pitchFamily="34" charset="0"/>
                <a:cs typeface="Trebuchet MS" panose="020B0603020202020204" charset="0"/>
              </a:rPr>
              <a:t>OVERVIEW</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4</a:t>
            </a:fld>
            <a:endParaRPr spc="10" dirty="0"/>
          </a:p>
        </p:txBody>
      </p:sp>
      <p:sp>
        <p:nvSpPr>
          <p:cNvPr id="9" name="Rectangle 1">
            <a:extLst>
              <a:ext uri="{FF2B5EF4-FFF2-40B4-BE49-F238E27FC236}">
                <a16:creationId xmlns:a16="http://schemas.microsoft.com/office/drawing/2014/main" id="{C95F3682-76B5-1033-0F1C-F1E9E17CDADB}"/>
              </a:ext>
            </a:extLst>
          </p:cNvPr>
          <p:cNvSpPr>
            <a:spLocks noChangeArrowheads="1"/>
          </p:cNvSpPr>
          <p:nvPr/>
        </p:nvSpPr>
        <p:spPr bwMode="auto">
          <a:xfrm>
            <a:off x="216310" y="1385135"/>
            <a:ext cx="9031083" cy="5021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1F1F1F"/>
                </a:solidFill>
                <a:effectLst/>
                <a:latin typeface="Aptos Narrow" panose="020B00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1F1F1F"/>
                </a:solidFill>
                <a:effectLst/>
                <a:latin typeface="Aptos Narrow" panose="020B0004020202020204" pitchFamily="34" charset="0"/>
              </a:rPr>
              <a:t>  Our project focuses on developing a robust system for the classification of humans and animals from images using Convolutional Neural Networks (CNNs). The primary objective is to create a solution that can accurately identify and distinguish between different species of animals and humans in various environmental contexts.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9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1F1F1F"/>
                </a:solidFill>
                <a:effectLst/>
                <a:latin typeface="Aptos Narrow" panose="020B0004020202020204" pitchFamily="34" charset="0"/>
              </a:rPr>
              <a:t>  We start by collecting a diverse dataset comprising images of humans and a wide range of animal species captured under different conditions, including varying lighting, backgrounds, and poses. This dataset serves as the foundation for training and evaluating our CNN model.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9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1F1F1F"/>
                </a:solidFill>
                <a:effectLst/>
                <a:latin typeface="Aptos Narrow" panose="020B0004020202020204" pitchFamily="34" charset="0"/>
              </a:rPr>
              <a:t>  The project involves several key steps, including data preprocessing, model training, validation, and testing. During the training phase, the CNN learns to extract meaningful features from the input images and map them to specific classes (i.e., human or animal). We employ transfer learning techniques and fine-tuning strategies to leverage pre-trained CNN architectures and optimize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9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1F1F1F"/>
                </a:solidFill>
                <a:effectLst/>
                <a:latin typeface="Aptos Narrow" panose="020B0004020202020204" pitchFamily="34" charset="0"/>
              </a:rPr>
              <a:t>  </a:t>
            </a:r>
            <a:endParaRPr kumimoji="0" lang="en-US" altLang="en-US" sz="1900" b="0" i="0" u="none" strike="noStrike" cap="none" normalizeH="0" baseline="0" dirty="0">
              <a:ln>
                <a:noFill/>
              </a:ln>
              <a:solidFill>
                <a:schemeClr val="tx1"/>
              </a:solidFill>
              <a:effectLst/>
              <a:latin typeface="Aptos Narrow" panose="020B00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419" y="179255"/>
            <a:ext cx="9764395" cy="886718"/>
          </a:xfrm>
        </p:spPr>
        <p:txBody>
          <a:bodyPr/>
          <a:lstStyle/>
          <a:p>
            <a:pPr algn="just">
              <a:lnSpc>
                <a:spcPct val="150000"/>
              </a:lnSpc>
            </a:pPr>
            <a:r>
              <a:rPr lang="en-US" dirty="0">
                <a:latin typeface="Aptos Narrow" panose="020B0004020202020204" pitchFamily="34" charset="0"/>
                <a:cs typeface="Times New Roman" panose="02020603050405020304" pitchFamily="18" charset="0"/>
              </a:rPr>
              <a:t>OBJECTIVE: </a:t>
            </a:r>
            <a:endParaRPr lang="en-IN" dirty="0">
              <a:latin typeface="Aptos Narrow" panose="020B0004020202020204" pitchFamily="34" charset="0"/>
              <a:cs typeface="Times New Roman" panose="02020603050405020304" pitchFamily="18" charset="0"/>
            </a:endParaRP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8658225" y="2647950"/>
              <a:ext cx="3533775" cy="3810000"/>
            </a:xfrm>
            <a:prstGeom prst="rect">
              <a:avLst/>
            </a:prstGeom>
          </p:spPr>
        </p:pic>
      </p:grpSp>
      <p:sp>
        <p:nvSpPr>
          <p:cNvPr id="3" name="Rectangle 1">
            <a:extLst>
              <a:ext uri="{FF2B5EF4-FFF2-40B4-BE49-F238E27FC236}">
                <a16:creationId xmlns:a16="http://schemas.microsoft.com/office/drawing/2014/main" id="{DD5E71BF-4212-0368-3C73-2B5950F29A45}"/>
              </a:ext>
            </a:extLst>
          </p:cNvPr>
          <p:cNvSpPr>
            <a:spLocks noChangeArrowheads="1"/>
          </p:cNvSpPr>
          <p:nvPr/>
        </p:nvSpPr>
        <p:spPr bwMode="auto">
          <a:xfrm>
            <a:off x="356419" y="1447800"/>
            <a:ext cx="8787581" cy="2928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solidFill>
                  <a:srgbClr val="1F1F1F"/>
                </a:solidFill>
                <a:effectLst/>
                <a:latin typeface="Aptos Narrow" panose="020B0004020202020204" pitchFamily="34" charset="0"/>
              </a:rPr>
              <a:t>Who Are the End Users?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1F1F1F"/>
                </a:solidFill>
                <a:effectLst/>
                <a:latin typeface="Aptos Narrow" panose="020B0004020202020204" pitchFamily="34" charset="0"/>
              </a:rPr>
              <a:t>Empowering Action: Target Audience for Earthquake Prediction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rgbClr val="1F1F1F"/>
                </a:solidFill>
                <a:effectLst/>
                <a:latin typeface="Aptos Narrow" panose="020B0004020202020204" pitchFamily="34" charset="0"/>
              </a:rPr>
              <a:t>Identify the various groups who can significantly benefit from your earthquake prediction model: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rgbClr val="1F1F1F"/>
                </a:solidFill>
                <a:effectLst/>
                <a:latin typeface="Aptos Narrow" panose="020B0004020202020204" pitchFamily="34" charset="0"/>
              </a:rPr>
              <a:t>Emergency Response Agencies:</a:t>
            </a:r>
            <a:r>
              <a:rPr kumimoji="0" lang="en-US" altLang="en-US" sz="1700" b="0" i="0" u="none" strike="noStrike" cap="none" normalizeH="0" baseline="0" dirty="0">
                <a:ln>
                  <a:noFill/>
                </a:ln>
                <a:solidFill>
                  <a:srgbClr val="1F1F1F"/>
                </a:solidFill>
                <a:effectLst/>
                <a:latin typeface="Aptos Narrow" panose="020B0004020202020204" pitchFamily="34" charset="0"/>
              </a:rPr>
              <a:t> Early warnings can enable them to deploy resources efficiently for rescue and relief operations.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rgbClr val="1F1F1F"/>
                </a:solidFill>
                <a:effectLst/>
                <a:latin typeface="Aptos Narrow" panose="020B0004020202020204" pitchFamily="34" charset="0"/>
              </a:rPr>
              <a:t>Government Bodies:</a:t>
            </a:r>
            <a:r>
              <a:rPr kumimoji="0" lang="en-US" altLang="en-US" sz="1700" b="0" i="0" u="none" strike="noStrike" cap="none" normalizeH="0" baseline="0" dirty="0">
                <a:ln>
                  <a:noFill/>
                </a:ln>
                <a:solidFill>
                  <a:srgbClr val="1F1F1F"/>
                </a:solidFill>
                <a:effectLst/>
                <a:latin typeface="Aptos Narrow" panose="020B0004020202020204" pitchFamily="34" charset="0"/>
              </a:rPr>
              <a:t> Improved prediction can inform policy decisions related to infrastructure development and disaster preparedness plans.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rgbClr val="1F1F1F"/>
                </a:solidFill>
                <a:effectLst/>
                <a:latin typeface="Aptos Narrow" panose="020B0004020202020204" pitchFamily="34" charset="0"/>
              </a:rPr>
              <a:t>Citizens in Earthquake-Prone Areas:</a:t>
            </a:r>
            <a:r>
              <a:rPr kumimoji="0" lang="en-US" altLang="en-US" sz="1700" b="0" i="0" u="none" strike="noStrike" cap="none" normalizeH="0" baseline="0" dirty="0">
                <a:ln>
                  <a:noFill/>
                </a:ln>
                <a:solidFill>
                  <a:srgbClr val="1F1F1F"/>
                </a:solidFill>
                <a:effectLst/>
                <a:latin typeface="Aptos Narrow" panose="020B0004020202020204" pitchFamily="34" charset="0"/>
              </a:rPr>
              <a:t> Early warnings provide valuable lead time for evacuation and taking personal safety measures.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chemeClr val="tx1"/>
              </a:solidFill>
              <a:effectLst/>
              <a:latin typeface="Aptos Narrow" panose="020B00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218" y="152400"/>
            <a:ext cx="10463981" cy="654025"/>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1F1F1F"/>
                </a:solidFill>
                <a:latin typeface="Aptos Narrow" panose="020B0004020202020204" pitchFamily="34" charset="0"/>
              </a:rPr>
              <a:t>Who are these project for!</a:t>
            </a:r>
            <a:endParaRPr kumimoji="0" lang="en-US" altLang="en-US" i="0" u="none" strike="noStrike" cap="none" normalizeH="0" baseline="0" dirty="0">
              <a:ln>
                <a:noFill/>
              </a:ln>
              <a:solidFill>
                <a:srgbClr val="1F1F1F"/>
              </a:solidFill>
              <a:effectLst/>
              <a:latin typeface="Aptos Narrow" panose="020B0004020202020204" pitchFamily="34" charset="0"/>
            </a:endParaRP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8658225" y="2647950"/>
              <a:ext cx="3533775" cy="3810000"/>
            </a:xfrm>
            <a:prstGeom prst="rect">
              <a:avLst/>
            </a:prstGeom>
          </p:spPr>
        </p:pic>
      </p:grpSp>
      <p:sp>
        <p:nvSpPr>
          <p:cNvPr id="3" name="Rectangle 1">
            <a:extLst>
              <a:ext uri="{FF2B5EF4-FFF2-40B4-BE49-F238E27FC236}">
                <a16:creationId xmlns:a16="http://schemas.microsoft.com/office/drawing/2014/main" id="{DF39F8A3-374A-19F9-EC96-5116AF847661}"/>
              </a:ext>
            </a:extLst>
          </p:cNvPr>
          <p:cNvSpPr>
            <a:spLocks noChangeArrowheads="1"/>
          </p:cNvSpPr>
          <p:nvPr/>
        </p:nvSpPr>
        <p:spPr bwMode="auto">
          <a:xfrm>
            <a:off x="280218" y="865991"/>
            <a:ext cx="9625782" cy="5868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1F1F1F"/>
                </a:solidFill>
                <a:effectLst/>
                <a:latin typeface="Aptos Narrow" panose="020B0004020202020204" pitchFamily="34" charset="0"/>
              </a:rPr>
              <a:t>  Our human/animal classification system caters to a diverse range of end users across various domains: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1F1F1F"/>
                </a:solidFill>
                <a:effectLst/>
                <a:latin typeface="Aptos Narrow" panose="020B0004020202020204" pitchFamily="34" charset="0"/>
              </a:rPr>
              <a:t>  1. **Wildlife Conservationists:** Wildlife conservationists can use our system to monitor and track animal populations in their natural habitats. By accurately classifying animals from camera trap images, they can gather valuable data for conservation efforts, including population dynamics, species distribution, and habitat usage.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1F1F1F"/>
                </a:solidFill>
                <a:effectLst/>
                <a:latin typeface="Aptos Narrow" panose="020B0004020202020204" pitchFamily="34" charset="0"/>
              </a:rPr>
              <a:t>  2. **Veterinarians:** Veterinarians can benefit from our system for diagnosing and treating animal diseases. By quickly and accurately identifying animal species from medical images, they can make informed decisions about treatment plans and interventions, leading to better outcomes for animal health and welfare.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1F1F1F"/>
                </a:solidFill>
                <a:effectLst/>
                <a:latin typeface="Aptos Narrow" panose="020B0004020202020204" pitchFamily="34" charset="0"/>
              </a:rPr>
              <a:t>  3. **Medical Professionals:** Medical professionals can utilize our system for various applications in healthcare, including disease diagnosis and treatment. By distinguishing between human and animal images, they can ensure accurate interpretation of medical imaging data, leading to improved patient care and outcomes.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1F1F1F"/>
                </a:solidFill>
                <a:effectLst/>
                <a:latin typeface="Aptos Narrow" panose="020B0004020202020204" pitchFamily="34" charset="0"/>
              </a:rPr>
              <a:t>  4. **Researchers:** Researchers in fields such as ecology, zoology, and biomedical sciences can leverage our system for studying animal behavior, ecology, and physiology. By automating the process of species identification from images, researchers can streamline data collection and analysis, enabling more efficient and comprehensive research projects.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2400"/>
            <a:ext cx="10668000" cy="1354217"/>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i="0" u="none" strike="noStrike" cap="none" normalizeH="0" baseline="0" dirty="0">
                <a:ln>
                  <a:noFill/>
                </a:ln>
                <a:solidFill>
                  <a:srgbClr val="1F1F1F"/>
                </a:solidFill>
                <a:effectLst/>
                <a:latin typeface="Aptos Narrow" panose="020B0004020202020204" pitchFamily="34" charset="0"/>
              </a:rPr>
              <a:t>YOUR SOLUTION AND ITS VALUE PROPOSITION</a:t>
            </a:r>
          </a:p>
        </p:txBody>
      </p:sp>
      <p:sp>
        <p:nvSpPr>
          <p:cNvPr id="5" name="Rectangle 1">
            <a:extLst>
              <a:ext uri="{FF2B5EF4-FFF2-40B4-BE49-F238E27FC236}">
                <a16:creationId xmlns:a16="http://schemas.microsoft.com/office/drawing/2014/main" id="{15282F08-8B96-BEFB-6022-E33922E2A3CD}"/>
              </a:ext>
            </a:extLst>
          </p:cNvPr>
          <p:cNvSpPr>
            <a:spLocks noGrp="1" noChangeArrowheads="1"/>
          </p:cNvSpPr>
          <p:nvPr>
            <p:ph type="subTitle" idx="4"/>
          </p:nvPr>
        </p:nvSpPr>
        <p:spPr bwMode="auto">
          <a:xfrm>
            <a:off x="304800" y="1506617"/>
            <a:ext cx="10785988" cy="5021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700" dirty="0">
                <a:solidFill>
                  <a:srgbClr val="1F1F1F"/>
                </a:solidFill>
                <a:latin typeface="Google Sans"/>
              </a:rPr>
              <a:t>O</a:t>
            </a:r>
            <a:r>
              <a:rPr kumimoji="0" lang="en-US" altLang="en-US" sz="1700" b="0" i="0" u="none" strike="noStrike" cap="none" normalizeH="0" baseline="0" dirty="0">
                <a:ln>
                  <a:noFill/>
                </a:ln>
                <a:solidFill>
                  <a:srgbClr val="1F1F1F"/>
                </a:solidFill>
                <a:effectLst/>
                <a:latin typeface="Google Sans"/>
              </a:rPr>
              <a:t>ffers a cutting-edge approach to human/animal classification utilizing Convolutional Neural Networks (CNNs), providing several key benefits and a compelling value proposition: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1F1F1F"/>
                </a:solidFill>
                <a:effectLst/>
                <a:latin typeface="Google Sans"/>
              </a:rPr>
              <a:t>  1. **Accuracy:** Our CNN-based classification system achieves high levels of accuracy in distinguishing between humans and various animal species. By leveraging deep learning techniques, our model can effectively learn and extract discriminative features from images, leading to precise classification results.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1F1F1F"/>
                </a:solidFill>
                <a:effectLst/>
                <a:latin typeface="Google Sans"/>
              </a:rPr>
              <a:t>  2. **Efficiency:** The automated nature of our system streamlines the classification process, saving time and resources compared to manual methods. With rapid processing capabilities, our solution enables users to analyze large volumes of image data efficiently, facilitating faster decision-making and data-driven insights.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1F1F1F"/>
                </a:solidFill>
                <a:effectLst/>
                <a:latin typeface="Google Sans"/>
              </a:rPr>
              <a:t>  3. **Scalability:** Our solution is designed to scale effortlessly to accommodate growing datasets and increasing computational demands. With scalable architecture and flexible deployment options, our system can adapt to the evolving needs of users and handle diverse applications across different domains.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1F1F1F"/>
                </a:solidFill>
                <a:effectLst/>
                <a:latin typeface="Google Sans"/>
              </a:rPr>
              <a:t>  4. **Versatility:** Our CNN model is trained on a diverse dataset encompassing various animal species and environmental conditions, ensuring robust performance across different scenarios. Whether it's wildlife monitoring, medical diagnostics, or research applications, our solution offers versatility and reliability in classifying humans and animals from images.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0413"/>
            <a:ext cx="7566025" cy="1985159"/>
          </a:xfrm>
        </p:spPr>
        <p:txBody>
          <a:bodyPr/>
          <a:lstStyle/>
          <a:p>
            <a:pPr algn="l" rtl="0"/>
            <a:r>
              <a:rPr kumimoji="0" lang="en-US" altLang="en-US" i="0" u="none" strike="noStrike" cap="none" normalizeH="0" baseline="0" dirty="0">
                <a:ln>
                  <a:noFill/>
                </a:ln>
                <a:solidFill>
                  <a:srgbClr val="1F1F1F"/>
                </a:solidFill>
                <a:effectLst/>
                <a:latin typeface="Aptos Narrow" panose="020B0004020202020204" pitchFamily="34" charset="0"/>
              </a:rPr>
              <a:t>MODELLING</a:t>
            </a:r>
            <a:br>
              <a:rPr kumimoji="0" lang="en-US" altLang="en-US" b="0" i="0" u="none" strike="noStrike" cap="none" normalizeH="0" baseline="0" dirty="0">
                <a:ln>
                  <a:noFill/>
                </a:ln>
                <a:solidFill>
                  <a:srgbClr val="1F1F1F"/>
                </a:solidFill>
                <a:effectLst/>
                <a:latin typeface="Aptos Narrow" panose="020B0004020202020204" pitchFamily="34" charset="0"/>
              </a:rPr>
            </a:br>
            <a:br>
              <a:rPr kumimoji="0" lang="en-US" altLang="en-US" sz="4400" b="1" i="0" u="none" strike="noStrike" cap="none" normalizeH="0" baseline="0" dirty="0">
                <a:ln>
                  <a:noFill/>
                </a:ln>
                <a:solidFill>
                  <a:srgbClr val="1F1F1F"/>
                </a:solidFill>
                <a:effectLst/>
                <a:latin typeface="Google Sans"/>
              </a:rPr>
            </a:br>
            <a:endParaRPr lang="en-US" dirty="0"/>
          </a:p>
        </p:txBody>
      </p:sp>
      <p:sp>
        <p:nvSpPr>
          <p:cNvPr id="5" name="Rectangle 1">
            <a:extLst>
              <a:ext uri="{FF2B5EF4-FFF2-40B4-BE49-F238E27FC236}">
                <a16:creationId xmlns:a16="http://schemas.microsoft.com/office/drawing/2014/main" id="{B1487445-8F50-E3CD-46EB-4AE139EEF3C9}"/>
              </a:ext>
            </a:extLst>
          </p:cNvPr>
          <p:cNvSpPr>
            <a:spLocks noChangeArrowheads="1"/>
          </p:cNvSpPr>
          <p:nvPr/>
        </p:nvSpPr>
        <p:spPr bwMode="auto">
          <a:xfrm>
            <a:off x="457200" y="1447800"/>
            <a:ext cx="9144000" cy="5037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F1F1F"/>
                </a:solidFill>
                <a:effectLst/>
                <a:latin typeface="Aptos Narrow" panose="020B0004020202020204" pitchFamily="34" charset="0"/>
              </a:rPr>
              <a:t>1. **CNN Architecture:** We employ a deep CNN architecture, consisting of multiple convolutional layers followed by pooling layers for feature extraction and spatial </a:t>
            </a:r>
            <a:r>
              <a:rPr kumimoji="0" lang="en-US" altLang="en-US" b="0" i="0" u="none" strike="noStrike" cap="none" normalizeH="0" baseline="0" dirty="0" err="1">
                <a:ln>
                  <a:noFill/>
                </a:ln>
                <a:solidFill>
                  <a:srgbClr val="1F1F1F"/>
                </a:solidFill>
                <a:effectLst/>
                <a:latin typeface="Aptos Narrow" panose="020B0004020202020204" pitchFamily="34" charset="0"/>
              </a:rPr>
              <a:t>downsampling</a:t>
            </a:r>
            <a:r>
              <a:rPr kumimoji="0" lang="en-US" altLang="en-US" b="0" i="0" u="none" strike="noStrike" cap="none" normalizeH="0" baseline="0" dirty="0">
                <a:ln>
                  <a:noFill/>
                </a:ln>
                <a:solidFill>
                  <a:srgbClr val="1F1F1F"/>
                </a:solidFill>
                <a:effectLst/>
                <a:latin typeface="Aptos Narrow" panose="020B0004020202020204" pitchFamily="34" charset="0"/>
              </a:rPr>
              <a:t>. These layers are then connected to fully connected layers for classification.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F1F1F"/>
                </a:solidFill>
                <a:effectLst/>
                <a:latin typeface="Aptos Narrow" panose="020B0004020202020204" pitchFamily="34" charset="0"/>
              </a:rPr>
              <a:t>  2. **Pre-processing:** Prior to training, we perform pre-processing steps such as resizing, normalization, and augmentation to enhance the quality and diversity of our training data. Data augmentation techniques such as rotation, flipping, and scaling are applied to increase the robustness of our model and improve generalization.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F1F1F"/>
                </a:solidFill>
                <a:effectLst/>
                <a:latin typeface="Aptos Narrow" panose="020B0004020202020204" pitchFamily="34" charset="0"/>
              </a:rPr>
              <a:t>  3. **Transfer Learning:** To leverage the representational power of pre-trained models, we utilize transfer learning techniques. By fine-tuning pre-trained CNN models such as VGG, </a:t>
            </a:r>
            <a:r>
              <a:rPr kumimoji="0" lang="en-US" altLang="en-US" b="0" i="0" u="none" strike="noStrike" cap="none" normalizeH="0" baseline="0" dirty="0" err="1">
                <a:ln>
                  <a:noFill/>
                </a:ln>
                <a:solidFill>
                  <a:srgbClr val="1F1F1F"/>
                </a:solidFill>
                <a:effectLst/>
                <a:latin typeface="Aptos Narrow" panose="020B0004020202020204" pitchFamily="34" charset="0"/>
              </a:rPr>
              <a:t>ResNet</a:t>
            </a:r>
            <a:r>
              <a:rPr kumimoji="0" lang="en-US" altLang="en-US" b="0" i="0" u="none" strike="noStrike" cap="none" normalizeH="0" baseline="0" dirty="0">
                <a:ln>
                  <a:noFill/>
                </a:ln>
                <a:solidFill>
                  <a:srgbClr val="1F1F1F"/>
                </a:solidFill>
                <a:effectLst/>
                <a:latin typeface="Aptos Narrow" panose="020B0004020202020204" pitchFamily="34" charset="0"/>
              </a:rPr>
              <a:t>, or Inception, we can effectively adapt them to our specific classification task while benefiting from learned features from large-scale datasets.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F1F1F"/>
                </a:solidFill>
                <a:effectLst/>
                <a:latin typeface="Aptos Narrow" panose="020B0004020202020204" pitchFamily="34" charset="0"/>
              </a:rPr>
              <a:t>  4. **Training and Optimization:** We train our CNN model using gradient-based optimization algorithms such as stochastic gradient descent (SGD) or Adam. During training, we minimize a suitable loss function (e.g., categorical cross-entropy) to learn the optimal parameters of the model.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574" y="381000"/>
            <a:ext cx="8686800" cy="654025"/>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1F1F1F"/>
                </a:solidFill>
                <a:effectLst/>
                <a:latin typeface="Aptos Narrow" panose="020B0004020202020204" pitchFamily="34" charset="0"/>
              </a:rPr>
              <a:t>Result</a:t>
            </a:r>
          </a:p>
        </p:txBody>
      </p:sp>
      <p:sp>
        <p:nvSpPr>
          <p:cNvPr id="4" name="Rectangle 1">
            <a:extLst>
              <a:ext uri="{FF2B5EF4-FFF2-40B4-BE49-F238E27FC236}">
                <a16:creationId xmlns:a16="http://schemas.microsoft.com/office/drawing/2014/main" id="{58FFFAE6-562B-621A-8F5E-81E6D1969C65}"/>
              </a:ext>
            </a:extLst>
          </p:cNvPr>
          <p:cNvSpPr>
            <a:spLocks noChangeArrowheads="1"/>
          </p:cNvSpPr>
          <p:nvPr/>
        </p:nvSpPr>
        <p:spPr bwMode="auto">
          <a:xfrm>
            <a:off x="464574" y="1182406"/>
            <a:ext cx="9601199" cy="5314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1F1F1F"/>
                </a:solidFill>
                <a:effectLst/>
                <a:latin typeface="Aptos Narrow" panose="020B0004020202020204" pitchFamily="34" charset="0"/>
              </a:rPr>
              <a:t> Our human/animal classification system demonstrates compelling performance and efficacy, as evidenced by the following key results: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1F1F1F"/>
                </a:solidFill>
                <a:effectLst/>
                <a:latin typeface="Aptos Narrow" panose="020B0004020202020204" pitchFamily="34" charset="0"/>
              </a:rPr>
              <a:t>  1. **Accuracy:** Our CNN model achieves an impressive accuracy rate in classifying humans and various animal species from images. Through rigorous training and optimization, we have consistently attained high levels of accuracy across different datasets and evaluation scenarios.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1F1F1F"/>
                </a:solidFill>
                <a:effectLst/>
                <a:latin typeface="Aptos Narrow" panose="020B0004020202020204" pitchFamily="34" charset="0"/>
              </a:rPr>
              <a:t>  2. **Precision and Recall:** In addition to accuracy, our model exhibits high precision and recall rates, indicating its ability to minimize false positives and false negatives. This ensures reliable classification results with minimal errors and misclassifications.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1F1F1F"/>
                </a:solidFill>
                <a:effectLst/>
                <a:latin typeface="Aptos Narrow" panose="020B0004020202020204" pitchFamily="34" charset="0"/>
              </a:rPr>
              <a:t>  3. **F1 Score:** The F1 score, a harmonic mean of precision and recall, provides a comprehensive measure of our model's performance. Our system consistently achieves competitive F1 scores, demonstrating its effectiveness in balancing precision and recall.</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1F1F1F"/>
                </a:solidFill>
                <a:effectLst/>
                <a:latin typeface="Aptos Narrow" panose="020B0004020202020204" pitchFamily="34" charset="0"/>
              </a:rPr>
              <a:t>  4. **Generalization:** Our model demonstrates robust generalization capabilities, performing well on unseen data and diverse environmental conditions. Through extensive testing and validation, we have verified the ability of our model to handle real-world challenges and variations in image characteristics.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1359</Words>
  <Application>Microsoft Office PowerPoint</Application>
  <PresentationFormat>Widescreen</PresentationFormat>
  <Paragraphs>79</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Aptos Narrow</vt:lpstr>
      <vt:lpstr>Arial</vt:lpstr>
      <vt:lpstr>Arial Narrow</vt:lpstr>
      <vt:lpstr>Calibri</vt:lpstr>
      <vt:lpstr>Google Sans</vt:lpstr>
      <vt:lpstr>Times New Roman</vt:lpstr>
      <vt:lpstr>Trebuchet MS</vt:lpstr>
      <vt:lpstr>Office Theme</vt:lpstr>
      <vt:lpstr>PowerPoint Presentation</vt:lpstr>
      <vt:lpstr>AGENDA</vt:lpstr>
      <vt:lpstr>PROBLEM STATEMENT</vt:lpstr>
      <vt:lpstr>PROJECT OVERVIEW</vt:lpstr>
      <vt:lpstr>OBJECTIVE: </vt:lpstr>
      <vt:lpstr>Who are these project for!</vt:lpstr>
      <vt:lpstr>YOUR SOLUTION AND ITS VALUE PROPOSITION</vt:lpstr>
      <vt:lpstr>MODELLING  </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2021PITCS244</dc:creator>
  <cp:lastModifiedBy>suneel kota</cp:lastModifiedBy>
  <cp:revision>32</cp:revision>
  <dcterms:created xsi:type="dcterms:W3CDTF">2024-04-01T07:07:00Z</dcterms:created>
  <dcterms:modified xsi:type="dcterms:W3CDTF">2024-05-11T03:09:33Z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2024-03-22T14:30:00Z</vt:filetime>
  </property>
  <property fmtid="{D5CDD505-2E9C-101B-9397-08002B2CF9AE}" pid="3" name="LastSaved">
    <vt:filetime>2024-04-02T14:30:00Z</vt:filetime>
  </property>
  <property fmtid="{D5CDD505-2E9C-101B-9397-08002B2CF9AE}" pid="4" name="ICV">
    <vt:lpwstr>11C1AA17E28147D5960CD3CAE4C75485_13</vt:lpwstr>
  </property>
  <property fmtid="{D5CDD505-2E9C-101B-9397-08002B2CF9AE}" pid="5" name="KSOProductBuildVer">
    <vt:lpwstr>1033-12.2.0.13489</vt:lpwstr>
  </property>
</Properties>
</file>